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9" r:id="rId3"/>
    <p:sldId id="257" r:id="rId4"/>
    <p:sldId id="274" r:id="rId5"/>
    <p:sldId id="260" r:id="rId6"/>
    <p:sldId id="271" r:id="rId7"/>
    <p:sldId id="266" r:id="rId8"/>
    <p:sldId id="261" r:id="rId9"/>
    <p:sldId id="259" r:id="rId10"/>
    <p:sldId id="265" r:id="rId11"/>
    <p:sldId id="273" r:id="rId12"/>
    <p:sldId id="262" r:id="rId13"/>
    <p:sldId id="276" r:id="rId14"/>
    <p:sldId id="263" r:id="rId15"/>
    <p:sldId id="282" r:id="rId16"/>
    <p:sldId id="277" r:id="rId17"/>
    <p:sldId id="267" r:id="rId18"/>
    <p:sldId id="278" r:id="rId19"/>
    <p:sldId id="264" r:id="rId20"/>
    <p:sldId id="268" r:id="rId21"/>
    <p:sldId id="279" r:id="rId22"/>
    <p:sldId id="280" r:id="rId23"/>
    <p:sldId id="275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60EE5-922F-40D5-9D8D-F36914EAE8DF}" v="55" dt="2023-03-24T11:42:58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74" autoAdjust="0"/>
  </p:normalViewPr>
  <p:slideViewPr>
    <p:cSldViewPr>
      <p:cViewPr varScale="1">
        <p:scale>
          <a:sx n="81" d="100"/>
          <a:sy n="81" d="100"/>
        </p:scale>
        <p:origin x="19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10EB2-0AB8-43B5-AB8E-C2DE70E36466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95DE3-EBA7-49E1-8C15-77DBF51C39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62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19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https://www.pocus101.com/ultrasound-machine-basics-knobology-probes-and-modes/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6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2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However can reduce helpful artifact and reduce frame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12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8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3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66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colour box marks the area of interest within the b-mode image where we can apply colour Doppler signals to examine blood flow patterns. </a:t>
            </a:r>
          </a:p>
          <a:p>
            <a:r>
              <a:rPr lang="en-GB" dirty="0"/>
              <a:t>It displays flow direction (red: to the transducer; blue: away from the transducer), flow velocity (colour tone or colour brightness), and distribution of velocities within the vessel (represented by different colours within the vessel). </a:t>
            </a:r>
          </a:p>
          <a:p>
            <a:r>
              <a:rPr lang="en-GB" dirty="0"/>
              <a:t>Doppler controls of particular importance;</a:t>
            </a:r>
            <a:r>
              <a:rPr lang="en-GB" baseline="0" dirty="0"/>
              <a:t> </a:t>
            </a:r>
            <a:r>
              <a:rPr lang="en-GB" dirty="0"/>
              <a:t>the colour box size and angle, colour gain, and the PRF.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0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colour box marks the area of interest within the b-mode image where we can apply colour Doppler signals to examine blood flow patterns. </a:t>
            </a:r>
          </a:p>
          <a:p>
            <a:r>
              <a:rPr lang="en-GB" dirty="0"/>
              <a:t>It displays flow direction (red: to the transducer; blue: away from the transducer), flow velocity (colour tone or colour brightness), and distribution of velocities within the vessel (represented by different colours within the vessel). </a:t>
            </a:r>
          </a:p>
          <a:p>
            <a:r>
              <a:rPr lang="en-GB" dirty="0"/>
              <a:t>Doppler controls of particular importance;</a:t>
            </a:r>
            <a:r>
              <a:rPr lang="en-GB" baseline="0" dirty="0"/>
              <a:t> </a:t>
            </a:r>
            <a:r>
              <a:rPr lang="en-GB" dirty="0"/>
              <a:t>the colour box size and angle, colour gain, and the PRF.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5DE3-EBA7-49E1-8C15-77DBF51C39D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7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colour box marks the area of interest within the b-mode image where we can apply colour Doppler signals to examine blood flow patterns. </a:t>
            </a:r>
          </a:p>
          <a:p>
            <a:r>
              <a:rPr lang="en-GB" dirty="0"/>
              <a:t>It displays flow direction (red: to the transducer; blue: away from the transducer), flow velocity (colour tone or colour brightness), and distribution of velocities within the vessel (represented by different colours within the vessel). </a:t>
            </a:r>
          </a:p>
          <a:p>
            <a:r>
              <a:rPr lang="en-GB" dirty="0"/>
              <a:t>Doppler controls of particular importance;</a:t>
            </a:r>
            <a:r>
              <a:rPr lang="en-GB" baseline="0" dirty="0"/>
              <a:t> </a:t>
            </a:r>
            <a:r>
              <a:rPr lang="en-GB" dirty="0"/>
              <a:t>the colour box size and angle, colour gain, and the PRF.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95DE3-EBA7-49E1-8C15-77DBF51C39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17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35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522651"/>
            <a:ext cx="6929960" cy="2167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822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522651"/>
            <a:ext cx="6929960" cy="1915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306" y="3438526"/>
            <a:ext cx="6929960" cy="9410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09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2" y="1731645"/>
            <a:ext cx="6804025" cy="542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679103"/>
            <a:ext cx="6804025" cy="3188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3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2" y="1731645"/>
            <a:ext cx="6804025" cy="542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821325"/>
            <a:ext cx="2076450" cy="232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821325"/>
            <a:ext cx="2076450" cy="232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821325"/>
            <a:ext cx="2076450" cy="232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5405317"/>
            <a:ext cx="2076450" cy="4514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5405317"/>
            <a:ext cx="2076450" cy="4514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5405317"/>
            <a:ext cx="2076450" cy="4514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924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2" y="1731645"/>
            <a:ext cx="6804025" cy="542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679103"/>
            <a:ext cx="3225918" cy="31889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2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3471-813B-4244-8E6F-4FA81C843E50}" type="datetimeFigureOut">
              <a:rPr lang="en-GB" smtClean="0"/>
              <a:pPr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171C-3A84-43B5-A181-BD0891815C3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10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107280" y="523776"/>
            <a:ext cx="6929437" cy="180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5400" dirty="0">
                <a:solidFill>
                  <a:srgbClr val="00A499"/>
                </a:solidFill>
              </a:rPr>
              <a:t>Machine Controls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5036AE3D-1BED-9247-B63A-68A0B5D9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Our Teams | North Bristol NHS Trust">
            <a:extLst>
              <a:ext uri="{FF2B5EF4-FFF2-40B4-BE49-F238E27FC236}">
                <a16:creationId xmlns:a16="http://schemas.microsoft.com/office/drawing/2014/main" id="{49B0A2C4-512A-473D-BC07-AA5F73600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FF52A1-48A6-9D80-7085-5D9487F9E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88" y="1716225"/>
            <a:ext cx="5668219" cy="425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5FCA1C-011F-7016-4DE4-DEC89AC53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356D-F61E-3C59-D24B-560AAC7E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Harmonic imaging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2F509-DCF3-D742-E6F9-39EC5ECE0FBA}"/>
              </a:ext>
            </a:extLst>
          </p:cNvPr>
          <p:cNvSpPr/>
          <p:nvPr/>
        </p:nvSpPr>
        <p:spPr>
          <a:xfrm>
            <a:off x="6660232" y="2996952"/>
            <a:ext cx="4320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4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Harmonic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GB" dirty="0">
                <a:cs typeface="Arial" panose="020B0604020202020204" pitchFamily="34" charset="0"/>
              </a:rPr>
              <a:t>Helps to reduce artefacts and increase resolution in the image: achieves this by sending and receiving signals at different ultrasound frequencies, with the returning frequency being a harmonic of the initial one  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Uses the fact tissues distort due to the sound wave across them during imaging 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This expansion and contraction produces a echo signal of its own – a harmonic - Selective detection of harmonic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Improved signal-to-noise for deeper structures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Shows enhanced contrast at tissue interfaces</a:t>
            </a:r>
          </a:p>
          <a:p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90CED51E-DE6F-6E66-44A1-8D9AFDEB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A922460B-E0EB-FE63-E283-0E5602B22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1640" y="2420888"/>
            <a:ext cx="1656184" cy="720080"/>
          </a:xfrm>
          <a:prstGeom prst="rect">
            <a:avLst/>
          </a:prstGeom>
          <a:solidFill>
            <a:srgbClr val="FF0000"/>
          </a:solidFill>
          <a:ln w="698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C:\Users\Admin\Desktop\Ebay\IMG_20230327_0816308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02F509-DCF3-D742-E6F9-39EC5ECE0FBA}"/>
              </a:ext>
            </a:extLst>
          </p:cNvPr>
          <p:cNvSpPr/>
          <p:nvPr/>
        </p:nvSpPr>
        <p:spPr>
          <a:xfrm>
            <a:off x="1331640" y="2492896"/>
            <a:ext cx="165618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 Imaging</a:t>
            </a:r>
            <a:endParaRPr lang="en-US" sz="4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" y="53943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63D322E-39C9-B623-B4AC-10B38B464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474951"/>
            <a:ext cx="1694835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GB" dirty="0">
                <a:cs typeface="Arial" panose="020B0604020202020204" pitchFamily="34" charset="0"/>
              </a:rPr>
              <a:t>Combines three or more images acquired from different angles into a single view 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Ultrasound transducer sends signals at multiple angles, which helps to eliminate artefact (including speckle) and increase edge detail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Available only on linear and convex transducers.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Different names according to manufacturer; </a:t>
            </a:r>
            <a:r>
              <a:rPr lang="en-GB" dirty="0" err="1">
                <a:cs typeface="Arial" panose="020B0604020202020204" pitchFamily="34" charset="0"/>
              </a:rPr>
              <a:t>CrossXBeam</a:t>
            </a:r>
            <a:r>
              <a:rPr lang="en-GB" dirty="0">
                <a:cs typeface="Arial" panose="020B0604020202020204" pitchFamily="34" charset="0"/>
              </a:rPr>
              <a:t> (GE), </a:t>
            </a:r>
            <a:r>
              <a:rPr lang="en-GB" dirty="0" err="1">
                <a:cs typeface="Arial" panose="020B0604020202020204" pitchFamily="34" charset="0"/>
              </a:rPr>
              <a:t>SonoMB</a:t>
            </a:r>
            <a:r>
              <a:rPr lang="en-GB" dirty="0">
                <a:cs typeface="Arial" panose="020B0604020202020204" pitchFamily="34" charset="0"/>
              </a:rPr>
              <a:t> (</a:t>
            </a:r>
            <a:r>
              <a:rPr lang="en-GB" dirty="0" err="1">
                <a:cs typeface="Arial" panose="020B0604020202020204" pitchFamily="34" charset="0"/>
              </a:rPr>
              <a:t>Sonosite</a:t>
            </a:r>
            <a:r>
              <a:rPr lang="en-GB" dirty="0">
                <a:cs typeface="Arial" panose="020B0604020202020204" pitchFamily="34" charset="0"/>
              </a:rPr>
              <a:t>), </a:t>
            </a:r>
            <a:r>
              <a:rPr lang="en-GB" dirty="0" err="1">
                <a:cs typeface="Arial" panose="020B0604020202020204" pitchFamily="34" charset="0"/>
              </a:rPr>
              <a:t>SonoCT</a:t>
            </a:r>
            <a:r>
              <a:rPr lang="en-GB" dirty="0">
                <a:cs typeface="Arial" panose="020B0604020202020204" pitchFamily="34" charset="0"/>
              </a:rPr>
              <a:t> (Philips) and </a:t>
            </a:r>
            <a:r>
              <a:rPr lang="en-GB" dirty="0" err="1">
                <a:cs typeface="Arial" panose="020B0604020202020204" pitchFamily="34" charset="0"/>
              </a:rPr>
              <a:t>ApliPure</a:t>
            </a:r>
            <a:r>
              <a:rPr lang="en-GB" dirty="0">
                <a:cs typeface="Arial" panose="020B0604020202020204" pitchFamily="34" charset="0"/>
              </a:rPr>
              <a:t> (Toshiba)</a:t>
            </a:r>
          </a:p>
          <a:p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6AA1FBC1-27F6-B385-ACE8-AEC2F81B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76DDDE4A-B55F-AF97-2730-DFFCE8744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79" y="5921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Speckle Reduction (SRI)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>
                <a:cs typeface="Arial" panose="020B0604020202020204" pitchFamily="34" charset="0"/>
              </a:rPr>
              <a:t>Improved contrast resolution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Smooths image and improves clarity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Maintains or enhances edges or borders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Increased signal to noise ratio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Can adjust to different levels</a:t>
            </a:r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6AA1FBC1-27F6-B385-ACE8-AEC2F81B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76DDDE4A-B55F-AF97-2730-DFFCE8744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4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esktop\Ebay\IMG_20230327_0817060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14400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02F509-DCF3-D742-E6F9-39EC5ECE0FBA}"/>
              </a:ext>
            </a:extLst>
          </p:cNvPr>
          <p:cNvSpPr/>
          <p:nvPr/>
        </p:nvSpPr>
        <p:spPr>
          <a:xfrm>
            <a:off x="7380312" y="4293096"/>
            <a:ext cx="176368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Filter</a:t>
            </a:r>
            <a:endParaRPr lang="en-US" sz="4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1C77-C933-4BC0-9644-64F828CF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45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2939A-287F-419D-9A9D-4FDEB553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397"/>
            <a:ext cx="8229600" cy="5472608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igh-pass filters to eliminate the lowest Doppler shifts from the display</a:t>
            </a:r>
          </a:p>
          <a:p>
            <a:pPr algn="just"/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These Doppler shifts originate from motion of the vessel wall and solid tissue and are referred to as clutter or motion artefacts. </a:t>
            </a:r>
          </a:p>
          <a:p>
            <a:pPr algn="just"/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wall filters may eliminate signals from low velocity flow as the filters separate by frequency alone. </a:t>
            </a:r>
          </a:p>
          <a:p>
            <a:pPr algn="just"/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PRF and wall filter are linked controls—the lowest possible wall filter is lower for a low PRF than a high. Filter allows adjustment of the signal so that lower velocities up to a certain number will not be displayed. </a:t>
            </a:r>
          </a:p>
          <a:p>
            <a:pPr algn="just"/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higher filter will reduce artefact but may limit visualisation of lower flow.</a:t>
            </a:r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4506BEDA-A343-4941-6692-01EA25C6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88E416A5-615E-53D6-E921-40C286E37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2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Ebay\IMG_20230327_0816508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7"/>
            <a:ext cx="9144000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 Averaging</a:t>
            </a:r>
            <a:endParaRPr lang="en-US" sz="4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902F509-DCF3-D742-E6F9-39EC5ECE0FBA}"/>
              </a:ext>
            </a:extLst>
          </p:cNvPr>
          <p:cNvSpPr/>
          <p:nvPr/>
        </p:nvSpPr>
        <p:spPr>
          <a:xfrm>
            <a:off x="2411760" y="4437112"/>
            <a:ext cx="165618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" y="45720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 Averaging/Persistence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cs typeface="Arial" panose="020B0604020202020204" pitchFamily="34" charset="0"/>
              </a:rPr>
              <a:t>Temporal smoothing function in which multiple image frames are combined, or “averaged” into a single image </a:t>
            </a:r>
          </a:p>
          <a:p>
            <a:r>
              <a:rPr lang="en-GB" dirty="0">
                <a:cs typeface="Arial" panose="020B0604020202020204" pitchFamily="34" charset="0"/>
              </a:rPr>
              <a:t>The effect is similar to that of speckle reduction, in that the image appears smoother with reduced noise  </a:t>
            </a:r>
          </a:p>
          <a:p>
            <a:r>
              <a:rPr lang="en-GB" dirty="0">
                <a:cs typeface="Arial" panose="020B0604020202020204" pitchFamily="34" charset="0"/>
              </a:rPr>
              <a:t>Decreasing persistence - a more pixelated/speckled image, with a higher frame rate lower persistence for rapidly moving structures</a:t>
            </a:r>
          </a:p>
          <a:p>
            <a:r>
              <a:rPr lang="en-GB" dirty="0">
                <a:cs typeface="Arial" panose="020B0604020202020204" pitchFamily="34" charset="0"/>
              </a:rPr>
              <a:t>Increasing persistence - smooth out image but sacrifices crispness of moving structure higher persistence more desirable for slow moving structures</a:t>
            </a:r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927266BF-BFB5-F8FB-5BA7-F2F1F6B5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308734CD-37F7-C26E-0D8A-9CA922698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4854-29DA-4F59-BB72-11794A67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Colour-Write Priority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89221-BCAB-40C0-BA4C-E0F3ECAAD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GB" dirty="0">
                <a:cs typeface="Arial" panose="020B0604020202020204" pitchFamily="34" charset="0"/>
              </a:rPr>
              <a:t>Determines whether a particular pixel on the image displays colour or greyscale B-mode information 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Low priority - allows B-mode to override colour information, helping to suppress motion artefact in the relatively hyperechoic tissue surrounding a pulsating artery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High priority - allows colour information to override grey-scale e.g. reverberation artefacts inside vessels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Increasing priority can significantly improve flow detection in small calibre vessels</a:t>
            </a:r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D54E030A-758F-E0A0-E3CF-1A20530E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7B0A6241-0A76-F444-E2B0-0EAA80ADC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1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>
                <a:cs typeface="Arial" panose="020B0604020202020204" pitchFamily="34" charset="0"/>
              </a:rPr>
              <a:t>Put the physics of imaging into practice 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Provide a basis for understanding how to use an ultrasound machine  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Give an understanding of the functions of different buttons – ‘</a:t>
            </a:r>
            <a:r>
              <a:rPr lang="en-GB" dirty="0" err="1">
                <a:cs typeface="Arial" panose="020B0604020202020204" pitchFamily="34" charset="0"/>
              </a:rPr>
              <a:t>knobology</a:t>
            </a:r>
            <a:r>
              <a:rPr lang="en-GB" dirty="0">
                <a:cs typeface="Arial" panose="020B0604020202020204" pitchFamily="34" charset="0"/>
              </a:rPr>
              <a:t>’  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Provide an understanding of factors affecting image quality in B mode</a:t>
            </a:r>
          </a:p>
          <a:p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0FF56589-80F2-17A2-16EF-C18BC95B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36D707BE-68BA-9374-6C56-541AC605F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50C9-49A6-10B3-ACBD-F29A7FA2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1" y="274638"/>
            <a:ext cx="8530159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of B Mode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ADFB-54F6-31B9-1320-8A3E9FB2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 the most suitable transducer and </a:t>
            </a:r>
            <a:r>
              <a:rPr lang="en-GB" dirty="0" err="1"/>
              <a:t>preset</a:t>
            </a:r>
            <a:endParaRPr lang="en-GB" dirty="0"/>
          </a:p>
          <a:p>
            <a:r>
              <a:rPr lang="en-GB" dirty="0"/>
              <a:t>Do a survey scan</a:t>
            </a:r>
          </a:p>
          <a:p>
            <a:r>
              <a:rPr lang="en-GB" dirty="0"/>
              <a:t>Adjust the image depth</a:t>
            </a:r>
          </a:p>
          <a:p>
            <a:r>
              <a:rPr lang="en-GB" dirty="0"/>
              <a:t>Adjust the gain and TGC</a:t>
            </a:r>
          </a:p>
          <a:p>
            <a:r>
              <a:rPr lang="en-GB" dirty="0"/>
              <a:t>Adjust the focal zone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09887610-9A05-2A3A-3E01-5B155968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34" y="0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335D0291-E336-0B96-EC46-8E3CF5064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90770" y="6049792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AB56BFD-AD2A-9BA6-50FB-612ED5A56811}"/>
              </a:ext>
            </a:extLst>
          </p:cNvPr>
          <p:cNvCxnSpPr/>
          <p:nvPr/>
        </p:nvCxnSpPr>
        <p:spPr>
          <a:xfrm flipV="1">
            <a:off x="-540568" y="-74428"/>
            <a:ext cx="8940" cy="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99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50C9-49A6-10B3-ACBD-F29A7FA2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1" y="274638"/>
            <a:ext cx="8530159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of Colour Doppler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ADFB-54F6-31B9-1320-8A3E9FB2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Activate the colour sampling box</a:t>
            </a:r>
          </a:p>
          <a:p>
            <a:r>
              <a:rPr lang="en-GB" dirty="0"/>
              <a:t>Adjust colour box size and angle</a:t>
            </a:r>
          </a:p>
          <a:p>
            <a:r>
              <a:rPr lang="en-GB" dirty="0"/>
              <a:t>Adjust the colour gain</a:t>
            </a:r>
          </a:p>
          <a:p>
            <a:r>
              <a:rPr lang="en-GB" dirty="0"/>
              <a:t>Adjust the velocity scale/PRF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09887610-9A05-2A3A-3E01-5B155968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14962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335D0291-E336-0B96-EC46-8E3CF5064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90770" y="6049792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AB56BFD-AD2A-9BA6-50FB-612ED5A56811}"/>
              </a:ext>
            </a:extLst>
          </p:cNvPr>
          <p:cNvCxnSpPr/>
          <p:nvPr/>
        </p:nvCxnSpPr>
        <p:spPr>
          <a:xfrm flipV="1">
            <a:off x="-540568" y="-74428"/>
            <a:ext cx="8940" cy="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93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50C9-49A6-10B3-ACBD-F29A7FA2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36" y="160337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 Box Steer</a:t>
            </a:r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09887610-9A05-2A3A-3E01-5B155968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34" y="173050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335D0291-E336-0B96-EC46-8E3CF5064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90770" y="6049792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4BB16AC-27B3-1B62-4788-61A3FC20E373}"/>
              </a:ext>
            </a:extLst>
          </p:cNvPr>
          <p:cNvGrpSpPr/>
          <p:nvPr/>
        </p:nvGrpSpPr>
        <p:grpSpPr>
          <a:xfrm>
            <a:off x="3562556" y="1224504"/>
            <a:ext cx="2785454" cy="4456666"/>
            <a:chOff x="3371596" y="1799583"/>
            <a:chExt cx="2400808" cy="39604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C210B97-4CD5-65EA-17C3-EE8CF25C972F}"/>
                </a:ext>
              </a:extLst>
            </p:cNvPr>
            <p:cNvGrpSpPr/>
            <p:nvPr/>
          </p:nvGrpSpPr>
          <p:grpSpPr>
            <a:xfrm>
              <a:off x="3371596" y="4622931"/>
              <a:ext cx="2400808" cy="743825"/>
              <a:chOff x="794365" y="4512455"/>
              <a:chExt cx="2016224" cy="59062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7871698-B3FD-57C3-B22C-27874490B116}"/>
                  </a:ext>
                </a:extLst>
              </p:cNvPr>
              <p:cNvGrpSpPr/>
              <p:nvPr/>
            </p:nvGrpSpPr>
            <p:grpSpPr>
              <a:xfrm>
                <a:off x="794365" y="4512455"/>
                <a:ext cx="2016224" cy="590621"/>
                <a:chOff x="899592" y="4566571"/>
                <a:chExt cx="2016224" cy="590621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3BCD237A-8967-6E06-D7B0-57E79A141D41}"/>
                    </a:ext>
                  </a:extLst>
                </p:cNvPr>
                <p:cNvCxnSpPr/>
                <p:nvPr/>
              </p:nvCxnSpPr>
              <p:spPr>
                <a:xfrm>
                  <a:off x="899592" y="4566571"/>
                  <a:ext cx="20162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4FBDF100-FDA6-2CA6-13B5-91C3E0BB6549}"/>
                    </a:ext>
                  </a:extLst>
                </p:cNvPr>
                <p:cNvCxnSpPr/>
                <p:nvPr/>
              </p:nvCxnSpPr>
              <p:spPr>
                <a:xfrm>
                  <a:off x="899592" y="5157192"/>
                  <a:ext cx="20162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433EB60-F392-BACE-152F-D01B83589314}"/>
                  </a:ext>
                </a:extLst>
              </p:cNvPr>
              <p:cNvCxnSpPr/>
              <p:nvPr/>
            </p:nvCxnSpPr>
            <p:spPr>
              <a:xfrm flipH="1">
                <a:off x="794365" y="4847343"/>
                <a:ext cx="20162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 descr="Ultrasound - Piezoelectric Effect, Frequency, and Probe Types | RK.md">
              <a:extLst>
                <a:ext uri="{FF2B5EF4-FFF2-40B4-BE49-F238E27FC236}">
                  <a16:creationId xmlns:a16="http://schemas.microsoft.com/office/drawing/2014/main" id="{5046CAA0-2DB3-519F-597A-FBACAFDEC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9" t="43839" r="42053" b="7878"/>
            <a:stretch/>
          </p:blipFill>
          <p:spPr bwMode="auto">
            <a:xfrm rot="10800000">
              <a:off x="3929188" y="1799583"/>
              <a:ext cx="1368582" cy="19113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69E1D2-B277-F008-9DE9-9C145366081D}"/>
                </a:ext>
              </a:extLst>
            </p:cNvPr>
            <p:cNvSpPr/>
            <p:nvPr/>
          </p:nvSpPr>
          <p:spPr>
            <a:xfrm>
              <a:off x="3849370" y="4218362"/>
              <a:ext cx="1627467" cy="1541641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E0E8C66-48CE-F5B1-6BE2-6662972FEAD0}"/>
                </a:ext>
              </a:extLst>
            </p:cNvPr>
            <p:cNvCxnSpPr>
              <a:stCxn id="30" idx="0"/>
            </p:cNvCxnSpPr>
            <p:nvPr/>
          </p:nvCxnSpPr>
          <p:spPr>
            <a:xfrm flipH="1">
              <a:off x="4613478" y="3710902"/>
              <a:ext cx="1" cy="1229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6748703-E7E2-EA99-CE9F-055D23EA1FC0}"/>
                </a:ext>
              </a:extLst>
            </p:cNvPr>
            <p:cNvCxnSpPr>
              <a:cxnSpLocks/>
            </p:cNvCxnSpPr>
            <p:nvPr/>
          </p:nvCxnSpPr>
          <p:spPr>
            <a:xfrm>
              <a:off x="4962635" y="3700903"/>
              <a:ext cx="0" cy="12176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DE48720-7DBD-5128-C272-2A7A794AF3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5840" y="3705960"/>
              <a:ext cx="1" cy="1229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AB56BFD-AD2A-9BA6-50FB-612ED5A56811}"/>
              </a:ext>
            </a:extLst>
          </p:cNvPr>
          <p:cNvCxnSpPr/>
          <p:nvPr/>
        </p:nvCxnSpPr>
        <p:spPr>
          <a:xfrm flipV="1">
            <a:off x="-540568" y="-74428"/>
            <a:ext cx="8940" cy="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EBC03E1-8860-EF1B-B7C4-A0E9D75540ED}"/>
              </a:ext>
            </a:extLst>
          </p:cNvPr>
          <p:cNvGrpSpPr/>
          <p:nvPr/>
        </p:nvGrpSpPr>
        <p:grpSpPr>
          <a:xfrm>
            <a:off x="6499886" y="1280954"/>
            <a:ext cx="2629520" cy="4607724"/>
            <a:chOff x="6120630" y="1321662"/>
            <a:chExt cx="2629520" cy="460772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38ADE6-A8EF-1EB8-849F-5D295189D2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0630" y="4123425"/>
              <a:ext cx="2413496" cy="9029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89C7DA-9E97-615A-E75F-4E81FD3369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8988" y="4748728"/>
              <a:ext cx="2341162" cy="953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26407E5-03DA-AB3A-F28C-74D4E05F3D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4189" y="4466096"/>
              <a:ext cx="2364385" cy="9137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Ultrasound - Piezoelectric Effect, Frequency, and Probe Types | RK.md">
              <a:extLst>
                <a:ext uri="{FF2B5EF4-FFF2-40B4-BE49-F238E27FC236}">
                  <a16:creationId xmlns:a16="http://schemas.microsoft.com/office/drawing/2014/main" id="{7F9264E7-1BD5-3A58-7130-31C0F6421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9" t="43839" r="42053" b="7878"/>
            <a:stretch/>
          </p:blipFill>
          <p:spPr bwMode="auto">
            <a:xfrm rot="10800000">
              <a:off x="6902379" y="1321662"/>
              <a:ext cx="1513123" cy="20893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78508B6B-3049-F098-25DF-E7C8F12A402F}"/>
                </a:ext>
              </a:extLst>
            </p:cNvPr>
            <p:cNvSpPr/>
            <p:nvPr/>
          </p:nvSpPr>
          <p:spPr>
            <a:xfrm>
              <a:off x="6461240" y="4123425"/>
              <a:ext cx="1973146" cy="1805961"/>
            </a:xfrm>
            <a:prstGeom prst="parallelogram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C7AA63D-4552-1349-207B-895D1CBD7FE0}"/>
                </a:ext>
              </a:extLst>
            </p:cNvPr>
            <p:cNvCxnSpPr/>
            <p:nvPr/>
          </p:nvCxnSpPr>
          <p:spPr>
            <a:xfrm flipH="1">
              <a:off x="6988592" y="3493689"/>
              <a:ext cx="284396" cy="1536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66CF259-53E7-4EAE-784D-EF41274882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6012" y="3493689"/>
              <a:ext cx="242919" cy="1333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8AC27FA-D24A-30FD-4D76-3EAB4C9BC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9356" y="3425028"/>
              <a:ext cx="242919" cy="1262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8EE038-2E43-D428-1E17-D35255F27818}"/>
              </a:ext>
            </a:extLst>
          </p:cNvPr>
          <p:cNvGrpSpPr/>
          <p:nvPr/>
        </p:nvGrpSpPr>
        <p:grpSpPr>
          <a:xfrm>
            <a:off x="146769" y="1272656"/>
            <a:ext cx="3258866" cy="4609046"/>
            <a:chOff x="509459" y="2391967"/>
            <a:chExt cx="2248958" cy="31288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B99DF1-2798-CA85-2E77-854E03BB43CF}"/>
                </a:ext>
              </a:extLst>
            </p:cNvPr>
            <p:cNvGrpSpPr/>
            <p:nvPr/>
          </p:nvGrpSpPr>
          <p:grpSpPr>
            <a:xfrm>
              <a:off x="509459" y="4171666"/>
              <a:ext cx="2248958" cy="1224136"/>
              <a:chOff x="3707904" y="4149080"/>
              <a:chExt cx="2248958" cy="122413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26FBB6D-2F7E-8BA6-22EC-E63783772AC6}"/>
                  </a:ext>
                </a:extLst>
              </p:cNvPr>
              <p:cNvGrpSpPr/>
              <p:nvPr/>
            </p:nvGrpSpPr>
            <p:grpSpPr>
              <a:xfrm>
                <a:off x="3707904" y="4149080"/>
                <a:ext cx="2248958" cy="1224136"/>
                <a:chOff x="3707904" y="4149080"/>
                <a:chExt cx="2248958" cy="1224136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E47219FF-5977-0123-BF56-15C45DB44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9498" y="4149080"/>
                  <a:ext cx="2027364" cy="7200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9DF280F-A8EB-F02A-ACC1-CE44644253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7904" y="4653136"/>
                  <a:ext cx="2027364" cy="7200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ECD21FC-4875-BC53-AECC-D289DF85D7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56553" y="4369591"/>
                <a:ext cx="2088232" cy="75159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30" descr="Ultrasound - Piezoelectric Effect, Frequency, and Probe Types | RK.md">
              <a:extLst>
                <a:ext uri="{FF2B5EF4-FFF2-40B4-BE49-F238E27FC236}">
                  <a16:creationId xmlns:a16="http://schemas.microsoft.com/office/drawing/2014/main" id="{7D009C14-16BB-26B6-6CB4-3E0F72D7C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9" t="43839" r="42053" b="7878"/>
            <a:stretch/>
          </p:blipFill>
          <p:spPr bwMode="auto">
            <a:xfrm rot="10800000">
              <a:off x="1042745" y="2391967"/>
              <a:ext cx="1149350" cy="1517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FA0122DF-D3D2-F89D-93D4-E32157316B73}"/>
                </a:ext>
              </a:extLst>
            </p:cNvPr>
            <p:cNvSpPr/>
            <p:nvPr/>
          </p:nvSpPr>
          <p:spPr>
            <a:xfrm rot="4659818">
              <a:off x="1065494" y="4226958"/>
              <a:ext cx="1498778" cy="1088957"/>
            </a:xfrm>
            <a:prstGeom prst="parallelogram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7744568-73E6-468C-4151-B2A220074D8A}"/>
                </a:ext>
              </a:extLst>
            </p:cNvPr>
            <p:cNvCxnSpPr>
              <a:cxnSpLocks/>
            </p:cNvCxnSpPr>
            <p:nvPr/>
          </p:nvCxnSpPr>
          <p:spPr>
            <a:xfrm>
              <a:off x="2003863" y="3960589"/>
              <a:ext cx="218786" cy="959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3E708F2-E8BA-8541-938C-97EF4C228014}"/>
                </a:ext>
              </a:extLst>
            </p:cNvPr>
            <p:cNvCxnSpPr>
              <a:cxnSpLocks/>
            </p:cNvCxnSpPr>
            <p:nvPr/>
          </p:nvCxnSpPr>
          <p:spPr>
            <a:xfrm>
              <a:off x="1571306" y="3962621"/>
              <a:ext cx="192132" cy="8153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C9CE139-71B4-2C37-C5EB-6C0527C9741D}"/>
                </a:ext>
              </a:extLst>
            </p:cNvPr>
            <p:cNvCxnSpPr>
              <a:cxnSpLocks/>
            </p:cNvCxnSpPr>
            <p:nvPr/>
          </p:nvCxnSpPr>
          <p:spPr>
            <a:xfrm>
              <a:off x="1202334" y="3962621"/>
              <a:ext cx="148498" cy="6474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E9C52BF-EF7C-1B10-71AA-E320AF217548}"/>
              </a:ext>
            </a:extLst>
          </p:cNvPr>
          <p:cNvSpPr/>
          <p:nvPr/>
        </p:nvSpPr>
        <p:spPr>
          <a:xfrm>
            <a:off x="1733907" y="4581144"/>
            <a:ext cx="149757" cy="155448"/>
          </a:xfrm>
          <a:custGeom>
            <a:avLst/>
            <a:gdLst>
              <a:gd name="connsiteX0" fmla="*/ 149757 w 149757"/>
              <a:gd name="connsiteY0" fmla="*/ 0 h 155448"/>
              <a:gd name="connsiteX1" fmla="*/ 30885 w 149757"/>
              <a:gd name="connsiteY1" fmla="*/ 18288 h 155448"/>
              <a:gd name="connsiteX2" fmla="*/ 3453 w 149757"/>
              <a:gd name="connsiteY2" fmla="*/ 36576 h 155448"/>
              <a:gd name="connsiteX3" fmla="*/ 3453 w 149757"/>
              <a:gd name="connsiteY3" fmla="*/ 155448 h 1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57" h="155448">
                <a:moveTo>
                  <a:pt x="149757" y="0"/>
                </a:moveTo>
                <a:cubicBezTo>
                  <a:pt x="110133" y="6096"/>
                  <a:pt x="69778" y="8565"/>
                  <a:pt x="30885" y="18288"/>
                </a:cubicBezTo>
                <a:cubicBezTo>
                  <a:pt x="20223" y="20953"/>
                  <a:pt x="5608" y="25800"/>
                  <a:pt x="3453" y="36576"/>
                </a:cubicBezTo>
                <a:cubicBezTo>
                  <a:pt x="-4318" y="75431"/>
                  <a:pt x="3453" y="115824"/>
                  <a:pt x="3453" y="15544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17C8D25-E404-2ADA-2E5A-76AEA6123018}"/>
              </a:ext>
            </a:extLst>
          </p:cNvPr>
          <p:cNvSpPr/>
          <p:nvPr/>
        </p:nvSpPr>
        <p:spPr>
          <a:xfrm rot="17801312" flipH="1" flipV="1">
            <a:off x="7895285" y="4640949"/>
            <a:ext cx="135716" cy="154832"/>
          </a:xfrm>
          <a:custGeom>
            <a:avLst/>
            <a:gdLst>
              <a:gd name="connsiteX0" fmla="*/ 149757 w 149757"/>
              <a:gd name="connsiteY0" fmla="*/ 0 h 155448"/>
              <a:gd name="connsiteX1" fmla="*/ 30885 w 149757"/>
              <a:gd name="connsiteY1" fmla="*/ 18288 h 155448"/>
              <a:gd name="connsiteX2" fmla="*/ 3453 w 149757"/>
              <a:gd name="connsiteY2" fmla="*/ 36576 h 155448"/>
              <a:gd name="connsiteX3" fmla="*/ 3453 w 149757"/>
              <a:gd name="connsiteY3" fmla="*/ 155448 h 1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57" h="155448">
                <a:moveTo>
                  <a:pt x="149757" y="0"/>
                </a:moveTo>
                <a:cubicBezTo>
                  <a:pt x="110133" y="6096"/>
                  <a:pt x="69778" y="8565"/>
                  <a:pt x="30885" y="18288"/>
                </a:cubicBezTo>
                <a:cubicBezTo>
                  <a:pt x="20223" y="20953"/>
                  <a:pt x="5608" y="25800"/>
                  <a:pt x="3453" y="36576"/>
                </a:cubicBezTo>
                <a:cubicBezTo>
                  <a:pt x="-4318" y="75431"/>
                  <a:pt x="3453" y="115824"/>
                  <a:pt x="3453" y="15544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00C4B2F2-83E4-8CEE-E5A1-C8393D4D0BE6}"/>
              </a:ext>
            </a:extLst>
          </p:cNvPr>
          <p:cNvSpPr/>
          <p:nvPr/>
        </p:nvSpPr>
        <p:spPr>
          <a:xfrm>
            <a:off x="4672584" y="4645152"/>
            <a:ext cx="127048" cy="173736"/>
          </a:xfrm>
          <a:custGeom>
            <a:avLst/>
            <a:gdLst>
              <a:gd name="connsiteX0" fmla="*/ 0 w 127048"/>
              <a:gd name="connsiteY0" fmla="*/ 0 h 173736"/>
              <a:gd name="connsiteX1" fmla="*/ 118872 w 127048"/>
              <a:gd name="connsiteY1" fmla="*/ 173736 h 1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48" h="173736">
                <a:moveTo>
                  <a:pt x="0" y="0"/>
                </a:moveTo>
                <a:cubicBezTo>
                  <a:pt x="173574" y="13352"/>
                  <a:pt x="118872" y="-30597"/>
                  <a:pt x="118872" y="173736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C9A14EE-B8B8-111B-AB42-14F56A8F2D00}"/>
              </a:ext>
            </a:extLst>
          </p:cNvPr>
          <p:cNvSpPr txBox="1"/>
          <p:nvPr/>
        </p:nvSpPr>
        <p:spPr>
          <a:xfrm>
            <a:off x="4437108" y="48381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7F7928-F125-573A-F0CD-08FDC9324574}"/>
              </a:ext>
            </a:extLst>
          </p:cNvPr>
          <p:cNvSpPr txBox="1"/>
          <p:nvPr/>
        </p:nvSpPr>
        <p:spPr>
          <a:xfrm>
            <a:off x="7754019" y="4833062"/>
            <a:ext cx="5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CB8FB2-6971-47AA-2B12-075B97637EFB}"/>
              </a:ext>
            </a:extLst>
          </p:cNvPr>
          <p:cNvSpPr txBox="1"/>
          <p:nvPr/>
        </p:nvSpPr>
        <p:spPr>
          <a:xfrm>
            <a:off x="1465357" y="4745735"/>
            <a:ext cx="54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8" name="Picture 97" descr="d) DOPPLER ARTIFACTS - KASIA's E-portfolio">
            <a:extLst>
              <a:ext uri="{FF2B5EF4-FFF2-40B4-BE49-F238E27FC236}">
                <a16:creationId xmlns:a16="http://schemas.microsoft.com/office/drawing/2014/main" id="{4DC23A2A-FBBD-AF30-9A17-1774273FEE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6" r="25035"/>
          <a:stretch/>
        </p:blipFill>
        <p:spPr bwMode="auto">
          <a:xfrm>
            <a:off x="250255" y="1319237"/>
            <a:ext cx="476250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 descr="d) DOPPLER ARTIFACTS - KASIA's E-portfolio">
            <a:extLst>
              <a:ext uri="{FF2B5EF4-FFF2-40B4-BE49-F238E27FC236}">
                <a16:creationId xmlns:a16="http://schemas.microsoft.com/office/drawing/2014/main" id="{B2E6D1F1-316F-7B17-782F-44AF018EC6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6" r="25035"/>
          <a:stretch/>
        </p:blipFill>
        <p:spPr bwMode="auto">
          <a:xfrm>
            <a:off x="3572944" y="1224504"/>
            <a:ext cx="476250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d) DOPPLER ARTIFACTS - KASIA's E-portfolio">
            <a:extLst>
              <a:ext uri="{FF2B5EF4-FFF2-40B4-BE49-F238E27FC236}">
                <a16:creationId xmlns:a16="http://schemas.microsoft.com/office/drawing/2014/main" id="{69ADAFE4-1A03-A944-1A65-AE2E098B9D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6" r="25035"/>
          <a:stretch/>
        </p:blipFill>
        <p:spPr bwMode="auto">
          <a:xfrm>
            <a:off x="6598787" y="1220664"/>
            <a:ext cx="476250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4451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50C9-49A6-10B3-ACBD-F29A7FA2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1" y="274638"/>
            <a:ext cx="8530159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of Spectral Doppler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ADFB-54F6-31B9-1320-8A3E9FB2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Activate the pulsed wave sample volume (SV) or gate</a:t>
            </a:r>
          </a:p>
          <a:p>
            <a:r>
              <a:rPr lang="en-GB" dirty="0"/>
              <a:t>Position the depth of the gate</a:t>
            </a:r>
          </a:p>
          <a:p>
            <a:r>
              <a:rPr lang="en-GB" dirty="0"/>
              <a:t>Adjust the size of the SV/gate</a:t>
            </a:r>
          </a:p>
          <a:p>
            <a:r>
              <a:rPr lang="en-GB" dirty="0"/>
              <a:t>Optimise the Doppler angle</a:t>
            </a:r>
          </a:p>
          <a:p>
            <a:r>
              <a:rPr lang="en-GB" dirty="0"/>
              <a:t>Adjust the gain</a:t>
            </a:r>
          </a:p>
          <a:p>
            <a:r>
              <a:rPr lang="en-GB" dirty="0"/>
              <a:t>Adjust the velocity scale /PFR</a:t>
            </a:r>
          </a:p>
          <a:p>
            <a:r>
              <a:rPr lang="en-GB" dirty="0"/>
              <a:t>Adjust the baseline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09887610-9A05-2A3A-3E01-5B155968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14962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335D0291-E336-0B96-EC46-8E3CF5064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90770" y="6049792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AB56BFD-AD2A-9BA6-50FB-612ED5A56811}"/>
              </a:ext>
            </a:extLst>
          </p:cNvPr>
          <p:cNvCxnSpPr/>
          <p:nvPr/>
        </p:nvCxnSpPr>
        <p:spPr>
          <a:xfrm flipV="1">
            <a:off x="-540568" y="-74428"/>
            <a:ext cx="8940" cy="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06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650C9-49A6-10B3-ACBD-F29A7FA2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921" y="345595"/>
            <a:ext cx="3574923" cy="2230411"/>
          </a:xfrm>
        </p:spPr>
        <p:txBody>
          <a:bodyPr anchor="b">
            <a:normAutofit/>
          </a:bodyPr>
          <a:lstStyle/>
          <a:p>
            <a:r>
              <a:rPr lang="en-GB" sz="35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having trouble finding…..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568EAC-6106-C6B3-936E-53D681059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98" r="16292" b="2"/>
          <a:stretch/>
        </p:blipFill>
        <p:spPr>
          <a:xfrm>
            <a:off x="142177" y="170173"/>
            <a:ext cx="1884178" cy="2841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8AB12-2CB7-D6C9-251A-E45657BDD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" r="9341"/>
          <a:stretch/>
        </p:blipFill>
        <p:spPr>
          <a:xfrm>
            <a:off x="2388534" y="170176"/>
            <a:ext cx="1919311" cy="2230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E5224F-F1AC-19D1-6951-99826AD508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6" r="9504"/>
          <a:stretch/>
        </p:blipFill>
        <p:spPr>
          <a:xfrm>
            <a:off x="142178" y="3510992"/>
            <a:ext cx="1846168" cy="2294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6D083-16A8-3EA5-E392-26C4D7E9F4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33" r="5434" b="2"/>
          <a:stretch/>
        </p:blipFill>
        <p:spPr>
          <a:xfrm>
            <a:off x="2388536" y="2957667"/>
            <a:ext cx="1871917" cy="26315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ADFB-54F6-31B9-1320-8A3E9FB21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56" y="2573431"/>
            <a:ext cx="3925937" cy="340004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Try transducer movements;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Slide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Tilt (fanning)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Rotate e.g. change from long (LS) to transverse (TS)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Rocking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Try a new location/window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Apply more pressure, without making it too uncomfortable for the patient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Don’t be afraid to ask the patient to change position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If all else fails, more gel!</a:t>
            </a:r>
          </a:p>
          <a:p>
            <a:pPr>
              <a:lnSpc>
                <a:spcPct val="90000"/>
              </a:lnSpc>
            </a:pPr>
            <a:endParaRPr lang="en-GB" sz="1400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09887610-9A05-2A3A-3E01-5B155968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14962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AB56BFD-AD2A-9BA6-50FB-612ED5A56811}"/>
              </a:ext>
            </a:extLst>
          </p:cNvPr>
          <p:cNvCxnSpPr/>
          <p:nvPr/>
        </p:nvCxnSpPr>
        <p:spPr>
          <a:xfrm flipV="1">
            <a:off x="-540568" y="-74428"/>
            <a:ext cx="8940" cy="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Our Teams | North Bristol NHS Trust">
            <a:extLst>
              <a:ext uri="{FF2B5EF4-FFF2-40B4-BE49-F238E27FC236}">
                <a16:creationId xmlns:a16="http://schemas.microsoft.com/office/drawing/2014/main" id="{34CF46B6-1004-07E1-C906-FECF0CDF1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90770" y="6049792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7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5FCA1C-011F-7016-4DE4-DEC89AC53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356D-F61E-3C59-D24B-560AAC7E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and TGC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2F509-DCF3-D742-E6F9-39EC5ECE0FBA}"/>
              </a:ext>
            </a:extLst>
          </p:cNvPr>
          <p:cNvSpPr/>
          <p:nvPr/>
        </p:nvSpPr>
        <p:spPr>
          <a:xfrm>
            <a:off x="7092280" y="3104976"/>
            <a:ext cx="648072" cy="648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BB6048-B8C2-BD51-D8D7-2C75D2F01E63}"/>
              </a:ext>
            </a:extLst>
          </p:cNvPr>
          <p:cNvSpPr/>
          <p:nvPr/>
        </p:nvSpPr>
        <p:spPr>
          <a:xfrm>
            <a:off x="6156176" y="260648"/>
            <a:ext cx="648072" cy="648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9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b="1" dirty="0">
                <a:cs typeface="Arial" panose="020B0604020202020204" pitchFamily="34" charset="0"/>
              </a:rPr>
              <a:t>Gain</a:t>
            </a:r>
            <a:r>
              <a:rPr lang="en-GB" dirty="0">
                <a:cs typeface="Arial" panose="020B0604020202020204" pitchFamily="34" charset="0"/>
              </a:rPr>
              <a:t> effectively changes the brightness of the image. It is a pre-processing function amplifying the received transducer signals</a:t>
            </a:r>
          </a:p>
          <a:p>
            <a:pPr algn="just"/>
            <a:r>
              <a:rPr lang="en-GB" b="1" dirty="0">
                <a:cs typeface="Arial" panose="020B0604020202020204" pitchFamily="34" charset="0"/>
              </a:rPr>
              <a:t>TGC </a:t>
            </a:r>
            <a:r>
              <a:rPr lang="en-GB" dirty="0">
                <a:cs typeface="Arial" panose="020B0604020202020204" pitchFamily="34" charset="0"/>
              </a:rPr>
              <a:t>function changes the gain at varying depths in the field of view </a:t>
            </a:r>
          </a:p>
          <a:p>
            <a:pPr lvl="0" algn="just"/>
            <a:r>
              <a:rPr lang="en-GB" dirty="0">
                <a:cs typeface="Arial" panose="020B0604020202020204" pitchFamily="34" charset="0"/>
              </a:rPr>
              <a:t>Utilised to increase the receive amplification for weak echoes from depth, and reduce those from strong unwanted echoes that are usually from superficial structures or strong reflectors. </a:t>
            </a:r>
          </a:p>
          <a:p>
            <a:pPr lvl="0" algn="just"/>
            <a:r>
              <a:rPr lang="en-GB" dirty="0">
                <a:cs typeface="Arial" panose="020B0604020202020204" pitchFamily="34" charset="0"/>
              </a:rPr>
              <a:t>It can also be used to reduce posterior acoustic enhancement deep to fluid filled structures </a:t>
            </a:r>
          </a:p>
          <a:p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781EEAD4-ED39-914F-DB34-AA76DFFA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681B94CE-7379-C431-B054-7A350620C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5FCA1C-011F-7016-4DE4-DEC89AC53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3356D-F61E-3C59-D24B-560AAC7E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902F509-DCF3-D742-E6F9-39EC5ECE0FBA}"/>
              </a:ext>
            </a:extLst>
          </p:cNvPr>
          <p:cNvSpPr/>
          <p:nvPr/>
        </p:nvSpPr>
        <p:spPr>
          <a:xfrm>
            <a:off x="8028384" y="2780928"/>
            <a:ext cx="648072" cy="648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06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B256-7E0F-474B-B24B-7CB0A5A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14C7-10F3-4CA1-A467-FF668A4AD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>
                <a:cs typeface="Arial" panose="020B0604020202020204" pitchFamily="34" charset="0"/>
              </a:rPr>
              <a:t>Shown on a scale on the side of the image and can be adjusted to visualise deeper structures accordingly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Increasing the depth decreases the Pulse Repetition Frequency (PRF) which slows down the frame rate as it takes longer to acquire the images. </a:t>
            </a:r>
          </a:p>
          <a:p>
            <a:pPr algn="just"/>
            <a:r>
              <a:rPr lang="en-GB" dirty="0">
                <a:cs typeface="Arial" panose="020B0604020202020204" pitchFamily="34" charset="0"/>
              </a:rPr>
              <a:t>Maximum depth is dependent on the frequency of the ultrasound transducer, with lower frequencies penetrating much further but with reduced resolution.</a:t>
            </a:r>
          </a:p>
          <a:p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A11432AC-486B-0E94-D402-3165FB10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C70B82F7-84FF-E069-ACF3-0DB88821B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0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04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89" y="1127046"/>
            <a:ext cx="8229600" cy="52517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sz="3400" dirty="0">
                <a:cs typeface="Arial" panose="020B0604020202020204" pitchFamily="34" charset="0"/>
              </a:rPr>
              <a:t>Usually is indicated by an arrow or triangle marker on the left of the screen </a:t>
            </a:r>
          </a:p>
          <a:p>
            <a:pPr lvl="0" algn="just"/>
            <a:r>
              <a:rPr lang="en-GB" sz="3400" dirty="0">
                <a:cs typeface="Arial" panose="020B0604020202020204" pitchFamily="34" charset="0"/>
              </a:rPr>
              <a:t>Some machines have auto focus whilst others will allow the user to manipulate the focal depth </a:t>
            </a:r>
          </a:p>
          <a:p>
            <a:pPr lvl="0" algn="just"/>
            <a:r>
              <a:rPr lang="en-GB" sz="3400" dirty="0">
                <a:cs typeface="Arial" panose="020B0604020202020204" pitchFamily="34" charset="0"/>
              </a:rPr>
              <a:t>Placed at the depth of interest in the image, or just deep to it:</a:t>
            </a:r>
          </a:p>
          <a:p>
            <a:pPr lvl="1" algn="just"/>
            <a:r>
              <a:rPr lang="en-GB" sz="3400" dirty="0">
                <a:cs typeface="Arial" panose="020B0604020202020204" pitchFamily="34" charset="0"/>
              </a:rPr>
              <a:t>spatial resolution will be maximised (narrowest Beam)</a:t>
            </a:r>
          </a:p>
          <a:p>
            <a:pPr lvl="1" algn="just"/>
            <a:r>
              <a:rPr lang="en-GB" sz="3400" dirty="0">
                <a:cs typeface="Arial" panose="020B0604020202020204" pitchFamily="34" charset="0"/>
              </a:rPr>
              <a:t>improved image clarity</a:t>
            </a:r>
          </a:p>
          <a:p>
            <a:pPr lvl="1" algn="just"/>
            <a:r>
              <a:rPr lang="en-GB" sz="3400" dirty="0">
                <a:cs typeface="Arial" panose="020B0604020202020204" pitchFamily="34" charset="0"/>
              </a:rPr>
              <a:t>more accurate calliper measurements </a:t>
            </a:r>
          </a:p>
          <a:p>
            <a:pPr algn="just"/>
            <a:r>
              <a:rPr lang="en-GB" sz="3400" dirty="0">
                <a:cs typeface="Arial" panose="020B0604020202020204" pitchFamily="34" charset="0"/>
              </a:rPr>
              <a:t>If the focus is too superficial then rapid divergence of the ultrasound beam will occur beyond the focal zone, resulting in poor image resolution at depth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528E7148-FA19-C646-2755-0564BC69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ur Teams | North Bristol NHS Trust">
            <a:extLst>
              <a:ext uri="{FF2B5EF4-FFF2-40B4-BE49-F238E27FC236}">
                <a16:creationId xmlns:a16="http://schemas.microsoft.com/office/drawing/2014/main" id="{CD3750B1-B199-7029-2C56-6388A73C3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Resolution</a:t>
            </a:r>
            <a:endParaRPr lang="en-GB" dirty="0">
              <a:solidFill>
                <a:srgbClr val="00A499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rmAutofit lnSpcReduction="10000"/>
          </a:bodyPr>
          <a:lstStyle/>
          <a:p>
            <a:r>
              <a:rPr lang="en-GB" sz="2400" dirty="0"/>
              <a:t>Frequency is inversely proportional to pulse duration </a:t>
            </a:r>
          </a:p>
          <a:p>
            <a:r>
              <a:rPr lang="en-GB" sz="2400" b="1" dirty="0"/>
              <a:t>Higher frequency = shorter pulse duration = better axial resolution</a:t>
            </a:r>
          </a:p>
          <a:p>
            <a:r>
              <a:rPr lang="en-GB" sz="2400" b="1" dirty="0"/>
              <a:t>Lower Frequency = longer pulse duration =</a:t>
            </a:r>
          </a:p>
          <a:p>
            <a:pPr marL="0" indent="0">
              <a:buNone/>
            </a:pPr>
            <a:r>
              <a:rPr lang="en-GB" sz="2400" b="1" dirty="0"/>
              <a:t>     poorer axial resolution</a:t>
            </a:r>
          </a:p>
          <a:p>
            <a:pPr marL="0" indent="0">
              <a:buNone/>
            </a:pPr>
            <a:endParaRPr lang="en-GB" sz="1900" dirty="0"/>
          </a:p>
        </p:txBody>
      </p:sp>
      <p:pic>
        <p:nvPicPr>
          <p:cNvPr id="5" name="Picture 4" descr="resolution.png"/>
          <p:cNvPicPr/>
          <p:nvPr/>
        </p:nvPicPr>
        <p:blipFill>
          <a:blip r:embed="rId2" cstate="print"/>
          <a:srcRect l="818" t="2158" r="53072" b="8633"/>
          <a:stretch>
            <a:fillRect/>
          </a:stretch>
        </p:blipFill>
        <p:spPr bwMode="auto">
          <a:xfrm>
            <a:off x="4166127" y="360088"/>
            <a:ext cx="4744584" cy="5857832"/>
          </a:xfrm>
          <a:prstGeom prst="rect">
            <a:avLst/>
          </a:prstGeom>
          <a:noFill/>
        </p:spPr>
      </p:pic>
      <p:pic>
        <p:nvPicPr>
          <p:cNvPr id="7" name="Picture 2" descr="Our Teams | North Bristol NHS Trust">
            <a:extLst>
              <a:ext uri="{FF2B5EF4-FFF2-40B4-BE49-F238E27FC236}">
                <a16:creationId xmlns:a16="http://schemas.microsoft.com/office/drawing/2014/main" id="{54797CD5-2BA6-2BCF-A4F9-9BE482FB4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HSNBT_logo.jpg">
            <a:extLst>
              <a:ext uri="{FF2B5EF4-FFF2-40B4-BE49-F238E27FC236}">
                <a16:creationId xmlns:a16="http://schemas.microsoft.com/office/drawing/2014/main" id="{AE6E3E8B-6705-F977-5619-48C4AB54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9520"/>
            <a:ext cx="3162694" cy="1401553"/>
          </a:xfrm>
        </p:spPr>
        <p:txBody>
          <a:bodyPr anchor="b">
            <a:noAutofit/>
          </a:bodyPr>
          <a:lstStyle/>
          <a:p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Resolution</a:t>
            </a:r>
            <a:endParaRPr lang="en-GB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58" y="2358592"/>
            <a:ext cx="3441470" cy="3838304"/>
          </a:xfrm>
        </p:spPr>
        <p:txBody>
          <a:bodyPr anchor="t">
            <a:normAutofit fontScale="92500" lnSpcReduction="10000"/>
          </a:bodyPr>
          <a:lstStyle/>
          <a:p>
            <a:pPr>
              <a:buNone/>
            </a:pPr>
            <a:endParaRPr lang="en-GB" sz="1900" dirty="0"/>
          </a:p>
          <a:p>
            <a:r>
              <a:rPr lang="en-GB" sz="2400" dirty="0"/>
              <a:t>Determined by the width of the beam </a:t>
            </a:r>
          </a:p>
          <a:p>
            <a:r>
              <a:rPr lang="en-GB" sz="2400" dirty="0"/>
              <a:t>The narrower the beam the better the lateral resolution </a:t>
            </a:r>
          </a:p>
          <a:p>
            <a:r>
              <a:rPr lang="en-GB" sz="2400" b="1" dirty="0"/>
              <a:t>Higher frequency = narrower the beam</a:t>
            </a:r>
          </a:p>
          <a:p>
            <a:pPr marL="0" indent="0">
              <a:buNone/>
            </a:pPr>
            <a:r>
              <a:rPr lang="en-GB" sz="2400" b="1" dirty="0"/>
              <a:t>     Higher frequency of the wave </a:t>
            </a:r>
          </a:p>
          <a:p>
            <a:pPr marL="0" indent="0">
              <a:buNone/>
            </a:pPr>
            <a:r>
              <a:rPr lang="en-GB" sz="2400" dirty="0"/>
              <a:t>     </a:t>
            </a:r>
            <a:r>
              <a:rPr lang="en-GB" sz="2400" b="1" dirty="0"/>
              <a:t>Penetration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1900" dirty="0"/>
          </a:p>
        </p:txBody>
      </p:sp>
      <p:pic>
        <p:nvPicPr>
          <p:cNvPr id="5" name="Picture 4" descr="resolution.png"/>
          <p:cNvPicPr/>
          <p:nvPr/>
        </p:nvPicPr>
        <p:blipFill>
          <a:blip r:embed="rId3" cstate="print"/>
          <a:srcRect l="54843" t="1918"/>
          <a:stretch>
            <a:fillRect/>
          </a:stretch>
        </p:blipFill>
        <p:spPr bwMode="auto">
          <a:xfrm>
            <a:off x="3851920" y="670687"/>
            <a:ext cx="4606586" cy="5567574"/>
          </a:xfrm>
          <a:prstGeom prst="rect">
            <a:avLst/>
          </a:prstGeom>
          <a:noFill/>
        </p:spPr>
      </p:pic>
      <p:pic>
        <p:nvPicPr>
          <p:cNvPr id="4" name="Picture 2" descr="Our Teams | North Bristol NHS Trust">
            <a:extLst>
              <a:ext uri="{FF2B5EF4-FFF2-40B4-BE49-F238E27FC236}">
                <a16:creationId xmlns:a16="http://schemas.microsoft.com/office/drawing/2014/main" id="{3647B769-E0AC-BF02-70EC-C37E6488B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8" t="23470" b="19498"/>
          <a:stretch/>
        </p:blipFill>
        <p:spPr bwMode="auto">
          <a:xfrm>
            <a:off x="4943180" y="6256549"/>
            <a:ext cx="4184834" cy="6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NHSNBT_logo.jpg">
            <a:extLst>
              <a:ext uri="{FF2B5EF4-FFF2-40B4-BE49-F238E27FC236}">
                <a16:creationId xmlns:a16="http://schemas.microsoft.com/office/drawing/2014/main" id="{F2D50541-4C1D-33B5-DBB6-6B5C729C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24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4DEE4-094F-1EC6-03CE-D1DE7CF1A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00" y="4950636"/>
            <a:ext cx="315451" cy="417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E49354-4FFB-05CA-A8AD-099B5FAD1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24" y="5648699"/>
            <a:ext cx="315451" cy="429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1266</Words>
  <Application>Microsoft Office PowerPoint</Application>
  <PresentationFormat>On-screen Show (4:3)</PresentationFormat>
  <Paragraphs>131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 Theme</vt:lpstr>
      <vt:lpstr>1_Office Theme</vt:lpstr>
      <vt:lpstr>PowerPoint Presentation</vt:lpstr>
      <vt:lpstr>Aim</vt:lpstr>
      <vt:lpstr>Gain and TGC</vt:lpstr>
      <vt:lpstr>B-mode</vt:lpstr>
      <vt:lpstr>Depth</vt:lpstr>
      <vt:lpstr>Depth</vt:lpstr>
      <vt:lpstr>Focus</vt:lpstr>
      <vt:lpstr>Remember Resolution</vt:lpstr>
      <vt:lpstr>Resolution</vt:lpstr>
      <vt:lpstr>Harmonic imaging</vt:lpstr>
      <vt:lpstr>Harmonic Imaging</vt:lpstr>
      <vt:lpstr>PowerPoint Presentation</vt:lpstr>
      <vt:lpstr>Compound Imaging</vt:lpstr>
      <vt:lpstr>Speckle Reduction (SRI) Imaging</vt:lpstr>
      <vt:lpstr>PowerPoint Presentation</vt:lpstr>
      <vt:lpstr>Wall Filter</vt:lpstr>
      <vt:lpstr>PowerPoint Presentation</vt:lpstr>
      <vt:lpstr>Frame Averaging/Persistence</vt:lpstr>
      <vt:lpstr>Colour-Write Priority </vt:lpstr>
      <vt:lpstr>Optimisation of B Mode Image</vt:lpstr>
      <vt:lpstr>Optimisation of Colour Doppler Image</vt:lpstr>
      <vt:lpstr>Colour Box Steer</vt:lpstr>
      <vt:lpstr>Optimisation of Spectral Doppler Image</vt:lpstr>
      <vt:lpstr>I’m having trouble finding…..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Joanne Widdup</cp:lastModifiedBy>
  <cp:revision>18</cp:revision>
  <dcterms:created xsi:type="dcterms:W3CDTF">2023-03-03T12:47:14Z</dcterms:created>
  <dcterms:modified xsi:type="dcterms:W3CDTF">2023-04-03T11:10:35Z</dcterms:modified>
</cp:coreProperties>
</file>