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72" r:id="rId13"/>
    <p:sldId id="273" r:id="rId14"/>
    <p:sldId id="265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73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5D76-EA76-408C-8EE9-00A1EDC4B4BE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7B41C-A1AF-4024-8C1A-1B6969C7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9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B41C-A1AF-4024-8C1A-1B6969C746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3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B41C-A1AF-4024-8C1A-1B6969C746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B41C-A1AF-4024-8C1A-1B6969C746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0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8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8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2CF9-0D7A-471B-B1D2-CF49836D984A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CC2A-23B9-45E8-BB75-1DE7093D6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5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Doppler Waveforms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6206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Arterial Bypass grafts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714702" cy="41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 stenosis at site of valve</a:t>
            </a:r>
            <a:endParaRPr lang="en-GB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332427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4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9" y="980728"/>
            <a:ext cx="74199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4754" y="382943"/>
            <a:ext cx="247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True graft stenosis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190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094610" cy="45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3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Graft Surveillance Programme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044659"/>
              </p:ext>
            </p:extLst>
          </p:nvPr>
        </p:nvGraphicFramePr>
        <p:xfrm>
          <a:off x="755576" y="1772816"/>
          <a:ext cx="7416823" cy="403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967"/>
                <a:gridCol w="2048280"/>
                <a:gridCol w="1638288"/>
                <a:gridCol w="1638288"/>
              </a:tblGrid>
              <a:tr h="1854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Surveillance Scan Type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Frequency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Referral Examination Detail on E-quest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CRIS Code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3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Arterial Grafts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Post op, 6 weeks, 3, 6, 9, 12, 18 months, then stop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 Graft Surveillance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UGRAF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2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Arterial Stents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3, 6, 12, 18 months, then stop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 Graft Surveillance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UGRAF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2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Venous Stents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 weeks, 3, 6, 12, 18, 24 months, then stop.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 Venous Stent Surveillance</a:t>
                      </a:r>
                      <a:endParaRPr lang="en-GB" sz="120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USRLY</a:t>
                      </a:r>
                      <a:endParaRPr lang="en-GB" sz="1200" dirty="0">
                        <a:solidFill>
                          <a:srgbClr val="00008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8475" y="2717026"/>
            <a:ext cx="2407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270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Stenosis Grading Criteria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9127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" y="200025"/>
            <a:ext cx="88487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90575"/>
            <a:ext cx="75152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1925"/>
            <a:ext cx="89058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0904" y="1052736"/>
            <a:ext cx="744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                   Limitations Carotid scanning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564904"/>
            <a:ext cx="564795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High Bifurcation</a:t>
            </a:r>
          </a:p>
          <a:p>
            <a:endParaRPr lang="en-GB" sz="3200" dirty="0"/>
          </a:p>
          <a:p>
            <a:r>
              <a:rPr lang="en-GB" sz="3200" dirty="0" smtClean="0"/>
              <a:t>Misidentification  of ICA and ECA</a:t>
            </a:r>
          </a:p>
          <a:p>
            <a:endParaRPr lang="en-GB" sz="3200" dirty="0"/>
          </a:p>
          <a:p>
            <a:r>
              <a:rPr lang="en-GB" sz="3200" dirty="0" smtClean="0"/>
              <a:t>Tortuosity</a:t>
            </a:r>
          </a:p>
          <a:p>
            <a:endParaRPr lang="en-GB" sz="3200" dirty="0"/>
          </a:p>
          <a:p>
            <a:r>
              <a:rPr lang="en-GB" sz="3200" smtClean="0"/>
              <a:t>Calcified plaque</a:t>
            </a:r>
            <a:endParaRPr lang="en-GB" sz="3200" dirty="0" smtClean="0"/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1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A normal lower extremity arterial Doppler velocity tracing is triphasic</a:t>
            </a:r>
            <a:r>
              <a:rPr lang="en-GB" sz="3600" dirty="0"/>
              <a:t>,</a:t>
            </a:r>
            <a:r>
              <a:rPr lang="en-GB" sz="3600" dirty="0" smtClean="0"/>
              <a:t> with a sharp upstroke and peaked systolic component, an early diastolic component with reversal of flow, and a late diastolic component with forward flow</a:t>
            </a:r>
          </a:p>
          <a:p>
            <a:endParaRPr lang="en-GB" sz="36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4" y="1772816"/>
            <a:ext cx="813690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63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869160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 atherosclerosis develops, the elastic and muscular recoil of the vessel wall is lost, resulting in loss of forward flow during late diastole, creating a biphasic waveform.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9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0576"/>
            <a:ext cx="784887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6" y="3212976"/>
            <a:ext cx="7743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272" y="5900857"/>
            <a:ext cx="768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Monophasic waveforms are seen distal to severe stenoses or occlusions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8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503946"/>
            <a:ext cx="23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Hyperaemic waveform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86" y="476672"/>
            <a:ext cx="6096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661248"/>
            <a:ext cx="405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Hyperaemic waveform after foot squeeze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8197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221"/>
            <a:ext cx="8784976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212" y="1268760"/>
            <a:ext cx="53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Limitations : Arterial/ bypass/ stent scans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82559"/>
              </p:ext>
            </p:extLst>
          </p:nvPr>
        </p:nvGraphicFramePr>
        <p:xfrm>
          <a:off x="1331640" y="242088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Calcification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Body habitus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compliance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Bowel gas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Oedma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217</Words>
  <Application>Microsoft Office PowerPoint</Application>
  <PresentationFormat>On-screen Show (4:3)</PresentationFormat>
  <Paragraphs>71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Doppler Waveforms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stenosis at site of valve</vt:lpstr>
      <vt:lpstr>PowerPoint Presentation</vt:lpstr>
      <vt:lpstr>PowerPoint Presentation</vt:lpstr>
      <vt:lpstr>Current Graft Surveillance Programme</vt:lpstr>
      <vt:lpstr>Carotid Stenosis Grading Criteria</vt:lpstr>
      <vt:lpstr>PowerPoint Presentation</vt:lpstr>
      <vt:lpstr>PowerPoint Presentation</vt:lpstr>
      <vt:lpstr>PowerPoint Presentation</vt:lpstr>
      <vt:lpstr>PowerPoint Presentation</vt:lpstr>
    </vt:vector>
  </TitlesOfParts>
  <Company>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Doppler Waveforms</dc:title>
  <dc:creator>Rogan, Catherine</dc:creator>
  <cp:lastModifiedBy>Rogan, Catherine</cp:lastModifiedBy>
  <cp:revision>44</cp:revision>
  <dcterms:created xsi:type="dcterms:W3CDTF">2021-05-18T15:26:15Z</dcterms:created>
  <dcterms:modified xsi:type="dcterms:W3CDTF">2021-06-18T09:59:43Z</dcterms:modified>
</cp:coreProperties>
</file>