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9" r:id="rId2"/>
    <p:sldId id="268" r:id="rId3"/>
    <p:sldId id="274" r:id="rId4"/>
    <p:sldId id="258" r:id="rId5"/>
    <p:sldId id="257" r:id="rId6"/>
    <p:sldId id="264" r:id="rId7"/>
    <p:sldId id="263" r:id="rId8"/>
    <p:sldId id="265" r:id="rId9"/>
    <p:sldId id="272" r:id="rId10"/>
    <p:sldId id="273" r:id="rId11"/>
    <p:sldId id="271" r:id="rId12"/>
    <p:sldId id="277" r:id="rId13"/>
    <p:sldId id="278" r:id="rId14"/>
    <p:sldId id="279"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3070E1-FA50-4D95-9490-360725B59645}" type="datetimeFigureOut">
              <a:rPr lang="en-GB" smtClean="0"/>
              <a:t>15/08/2017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EF4E0B-FC2B-4DA5-A087-A0CCF2167A6D}" type="slidenum">
              <a:rPr lang="en-GB" smtClean="0"/>
              <a:t>‹#›</a:t>
            </a:fld>
            <a:endParaRPr lang="en-GB"/>
          </a:p>
        </p:txBody>
      </p:sp>
    </p:spTree>
    <p:extLst>
      <p:ext uri="{BB962C8B-B14F-4D97-AF65-F5344CB8AC3E}">
        <p14:creationId xmlns:p14="http://schemas.microsoft.com/office/powerpoint/2010/main" val="1141754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09DDE-AE75-46E0-8514-FFF3E7F81A61}" type="datetimeFigureOut">
              <a:rPr lang="en-GB" smtClean="0"/>
              <a:t>15/08/2017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DF38C-1DB6-4BA6-9A98-1BC6A104AFBD}" type="slidenum">
              <a:rPr lang="en-GB" smtClean="0"/>
              <a:t>‹#›</a:t>
            </a:fld>
            <a:endParaRPr lang="en-GB"/>
          </a:p>
        </p:txBody>
      </p:sp>
    </p:spTree>
    <p:extLst>
      <p:ext uri="{BB962C8B-B14F-4D97-AF65-F5344CB8AC3E}">
        <p14:creationId xmlns:p14="http://schemas.microsoft.com/office/powerpoint/2010/main" val="150103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210ADD6-7829-4564-BA43-994DC933EC41}"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B5790F-FEC8-4E57-8DCC-99F2288187F0}" type="slidenum">
              <a:rPr lang="en-GB" smtClean="0"/>
              <a:t>‹#›</a:t>
            </a:fld>
            <a:endParaRPr lang="en-GB"/>
          </a:p>
        </p:txBody>
      </p:sp>
    </p:spTree>
    <p:extLst>
      <p:ext uri="{BB962C8B-B14F-4D97-AF65-F5344CB8AC3E}">
        <p14:creationId xmlns:p14="http://schemas.microsoft.com/office/powerpoint/2010/main" val="344116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10ADD6-7829-4564-BA43-994DC933EC41}"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B5790F-FEC8-4E57-8DCC-99F2288187F0}" type="slidenum">
              <a:rPr lang="en-GB" smtClean="0"/>
              <a:t>‹#›</a:t>
            </a:fld>
            <a:endParaRPr lang="en-GB"/>
          </a:p>
        </p:txBody>
      </p:sp>
    </p:spTree>
    <p:extLst>
      <p:ext uri="{BB962C8B-B14F-4D97-AF65-F5344CB8AC3E}">
        <p14:creationId xmlns:p14="http://schemas.microsoft.com/office/powerpoint/2010/main" val="320827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10ADD6-7829-4564-BA43-994DC933EC41}"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B5790F-FEC8-4E57-8DCC-99F2288187F0}" type="slidenum">
              <a:rPr lang="en-GB" smtClean="0"/>
              <a:t>‹#›</a:t>
            </a:fld>
            <a:endParaRPr lang="en-GB"/>
          </a:p>
        </p:txBody>
      </p:sp>
    </p:spTree>
    <p:extLst>
      <p:ext uri="{BB962C8B-B14F-4D97-AF65-F5344CB8AC3E}">
        <p14:creationId xmlns:p14="http://schemas.microsoft.com/office/powerpoint/2010/main" val="162568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10ADD6-7829-4564-BA43-994DC933EC41}"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B5790F-FEC8-4E57-8DCC-99F2288187F0}" type="slidenum">
              <a:rPr lang="en-GB" smtClean="0"/>
              <a:t>‹#›</a:t>
            </a:fld>
            <a:endParaRPr lang="en-GB"/>
          </a:p>
        </p:txBody>
      </p:sp>
    </p:spTree>
    <p:extLst>
      <p:ext uri="{BB962C8B-B14F-4D97-AF65-F5344CB8AC3E}">
        <p14:creationId xmlns:p14="http://schemas.microsoft.com/office/powerpoint/2010/main" val="39229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0ADD6-7829-4564-BA43-994DC933EC41}"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B5790F-FEC8-4E57-8DCC-99F2288187F0}" type="slidenum">
              <a:rPr lang="en-GB" smtClean="0"/>
              <a:t>‹#›</a:t>
            </a:fld>
            <a:endParaRPr lang="en-GB"/>
          </a:p>
        </p:txBody>
      </p:sp>
    </p:spTree>
    <p:extLst>
      <p:ext uri="{BB962C8B-B14F-4D97-AF65-F5344CB8AC3E}">
        <p14:creationId xmlns:p14="http://schemas.microsoft.com/office/powerpoint/2010/main" val="354966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10ADD6-7829-4564-BA43-994DC933EC41}" type="datetimeFigureOut">
              <a:rPr lang="en-GB" smtClean="0"/>
              <a:t>15/08/2017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B5790F-FEC8-4E57-8DCC-99F2288187F0}" type="slidenum">
              <a:rPr lang="en-GB" smtClean="0"/>
              <a:t>‹#›</a:t>
            </a:fld>
            <a:endParaRPr lang="en-GB"/>
          </a:p>
        </p:txBody>
      </p:sp>
    </p:spTree>
    <p:extLst>
      <p:ext uri="{BB962C8B-B14F-4D97-AF65-F5344CB8AC3E}">
        <p14:creationId xmlns:p14="http://schemas.microsoft.com/office/powerpoint/2010/main" val="175706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10ADD6-7829-4564-BA43-994DC933EC41}" type="datetimeFigureOut">
              <a:rPr lang="en-GB" smtClean="0"/>
              <a:t>15/08/2017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B5790F-FEC8-4E57-8DCC-99F2288187F0}" type="slidenum">
              <a:rPr lang="en-GB" smtClean="0"/>
              <a:t>‹#›</a:t>
            </a:fld>
            <a:endParaRPr lang="en-GB"/>
          </a:p>
        </p:txBody>
      </p:sp>
    </p:spTree>
    <p:extLst>
      <p:ext uri="{BB962C8B-B14F-4D97-AF65-F5344CB8AC3E}">
        <p14:creationId xmlns:p14="http://schemas.microsoft.com/office/powerpoint/2010/main" val="321645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10ADD6-7829-4564-BA43-994DC933EC41}" type="datetimeFigureOut">
              <a:rPr lang="en-GB" smtClean="0"/>
              <a:t>15/08/2017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B5790F-FEC8-4E57-8DCC-99F2288187F0}" type="slidenum">
              <a:rPr lang="en-GB" smtClean="0"/>
              <a:t>‹#›</a:t>
            </a:fld>
            <a:endParaRPr lang="en-GB"/>
          </a:p>
        </p:txBody>
      </p:sp>
    </p:spTree>
    <p:extLst>
      <p:ext uri="{BB962C8B-B14F-4D97-AF65-F5344CB8AC3E}">
        <p14:creationId xmlns:p14="http://schemas.microsoft.com/office/powerpoint/2010/main" val="285779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0ADD6-7829-4564-BA43-994DC933EC41}" type="datetimeFigureOut">
              <a:rPr lang="en-GB" smtClean="0"/>
              <a:t>15/08/2017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B5790F-FEC8-4E57-8DCC-99F2288187F0}" type="slidenum">
              <a:rPr lang="en-GB" smtClean="0"/>
              <a:t>‹#›</a:t>
            </a:fld>
            <a:endParaRPr lang="en-GB"/>
          </a:p>
        </p:txBody>
      </p:sp>
    </p:spTree>
    <p:extLst>
      <p:ext uri="{BB962C8B-B14F-4D97-AF65-F5344CB8AC3E}">
        <p14:creationId xmlns:p14="http://schemas.microsoft.com/office/powerpoint/2010/main" val="110218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0ADD6-7829-4564-BA43-994DC933EC41}" type="datetimeFigureOut">
              <a:rPr lang="en-GB" smtClean="0"/>
              <a:t>15/08/2017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B5790F-FEC8-4E57-8DCC-99F2288187F0}" type="slidenum">
              <a:rPr lang="en-GB" smtClean="0"/>
              <a:t>‹#›</a:t>
            </a:fld>
            <a:endParaRPr lang="en-GB"/>
          </a:p>
        </p:txBody>
      </p:sp>
    </p:spTree>
    <p:extLst>
      <p:ext uri="{BB962C8B-B14F-4D97-AF65-F5344CB8AC3E}">
        <p14:creationId xmlns:p14="http://schemas.microsoft.com/office/powerpoint/2010/main" val="146810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0ADD6-7829-4564-BA43-994DC933EC41}" type="datetimeFigureOut">
              <a:rPr lang="en-GB" smtClean="0"/>
              <a:t>15/08/2017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B5790F-FEC8-4E57-8DCC-99F2288187F0}" type="slidenum">
              <a:rPr lang="en-GB" smtClean="0"/>
              <a:t>‹#›</a:t>
            </a:fld>
            <a:endParaRPr lang="en-GB"/>
          </a:p>
        </p:txBody>
      </p:sp>
    </p:spTree>
    <p:extLst>
      <p:ext uri="{BB962C8B-B14F-4D97-AF65-F5344CB8AC3E}">
        <p14:creationId xmlns:p14="http://schemas.microsoft.com/office/powerpoint/2010/main" val="142696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0ADD6-7829-4564-BA43-994DC933EC41}" type="datetimeFigureOut">
              <a:rPr lang="en-GB" smtClean="0"/>
              <a:t>15/08/2017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5790F-FEC8-4E57-8DCC-99F2288187F0}" type="slidenum">
              <a:rPr lang="en-GB" smtClean="0"/>
              <a:t>‹#›</a:t>
            </a:fld>
            <a:endParaRPr lang="en-GB"/>
          </a:p>
        </p:txBody>
      </p:sp>
    </p:spTree>
    <p:extLst>
      <p:ext uri="{BB962C8B-B14F-4D97-AF65-F5344CB8AC3E}">
        <p14:creationId xmlns:p14="http://schemas.microsoft.com/office/powerpoint/2010/main" val="1661168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Intriguing referral:</a:t>
            </a:r>
            <a:br>
              <a:rPr lang="en-GB" dirty="0" smtClean="0"/>
            </a:br>
            <a:r>
              <a:rPr lang="en-GB" dirty="0" smtClean="0"/>
              <a:t>‘Soft </a:t>
            </a:r>
            <a:r>
              <a:rPr lang="en-GB" dirty="0"/>
              <a:t>swelling and enlargement of left facial </a:t>
            </a:r>
            <a:r>
              <a:rPr lang="en-GB" dirty="0" smtClean="0"/>
              <a:t>vein’</a:t>
            </a:r>
            <a:endParaRPr lang="en-GB" dirty="0"/>
          </a:p>
        </p:txBody>
      </p:sp>
      <p:sp>
        <p:nvSpPr>
          <p:cNvPr id="3" name="Subtitle 2"/>
          <p:cNvSpPr>
            <a:spLocks noGrp="1"/>
          </p:cNvSpPr>
          <p:nvPr>
            <p:ph type="subTitle" idx="1"/>
          </p:nvPr>
        </p:nvSpPr>
        <p:spPr/>
        <p:txBody>
          <a:bodyPr/>
          <a:lstStyle/>
          <a:p>
            <a:r>
              <a:rPr lang="en-GB" dirty="0" smtClean="0"/>
              <a:t>Ellie </a:t>
            </a:r>
            <a:r>
              <a:rPr lang="en-GB" dirty="0" smtClean="0"/>
              <a:t>Walker</a:t>
            </a:r>
          </a:p>
          <a:p>
            <a:r>
              <a:rPr lang="en-GB" smtClean="0"/>
              <a:t>February 2015</a:t>
            </a:r>
            <a:endParaRPr lang="en-GB" dirty="0"/>
          </a:p>
        </p:txBody>
      </p:sp>
    </p:spTree>
    <p:extLst>
      <p:ext uri="{BB962C8B-B14F-4D97-AF65-F5344CB8AC3E}">
        <p14:creationId xmlns:p14="http://schemas.microsoft.com/office/powerpoint/2010/main" val="1665712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 images</a:t>
            </a:r>
            <a:endParaRPr lang="en-GB"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403895"/>
            <a:ext cx="4038600" cy="291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31842"/>
            <a:ext cx="4038600" cy="246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39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Review Papers? Iatrogenic Neck AVF</a:t>
            </a:r>
            <a:endParaRPr lang="en-GB" dirty="0"/>
          </a:p>
        </p:txBody>
      </p:sp>
      <p:sp>
        <p:nvSpPr>
          <p:cNvPr id="3" name="Content Placeholder 2"/>
          <p:cNvSpPr>
            <a:spLocks noGrp="1"/>
          </p:cNvSpPr>
          <p:nvPr>
            <p:ph sz="half" idx="1"/>
          </p:nvPr>
        </p:nvSpPr>
        <p:spPr/>
        <p:txBody>
          <a:bodyPr>
            <a:noAutofit/>
          </a:bodyPr>
          <a:lstStyle/>
          <a:p>
            <a:r>
              <a:rPr lang="en-GB" sz="1800" dirty="0" smtClean="0"/>
              <a:t>Uncommon- </a:t>
            </a:r>
            <a:r>
              <a:rPr lang="en-GB" sz="1800" dirty="0"/>
              <a:t>becoming more common complication due to the increase in device implantation techniques/ </a:t>
            </a:r>
            <a:r>
              <a:rPr lang="en-GB" sz="1800" dirty="0" smtClean="0"/>
              <a:t>equipment</a:t>
            </a:r>
          </a:p>
          <a:p>
            <a:r>
              <a:rPr lang="en-GB" sz="1800" dirty="0" smtClean="0"/>
              <a:t>Only encountered as case studies in the medical literature </a:t>
            </a:r>
          </a:p>
          <a:p>
            <a:r>
              <a:rPr lang="en-GB" sz="1800" dirty="0" smtClean="0"/>
              <a:t>No article relating to DBS extension leads insertion or extraction arterial trauma</a:t>
            </a:r>
          </a:p>
          <a:p>
            <a:r>
              <a:rPr lang="en-GB" sz="1800" dirty="0" smtClean="0"/>
              <a:t>Several case studies relating to pacemaker leads, insertion and extraction</a:t>
            </a:r>
          </a:p>
          <a:p>
            <a:r>
              <a:rPr lang="en-GB" sz="1800" dirty="0" smtClean="0"/>
              <a:t>Additional papers central venous and IJV catheterisation (location differs)</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31259" y="1600200"/>
            <a:ext cx="387248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49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Treatment options</a:t>
            </a:r>
            <a:endParaRPr lang="en-GB" dirty="0"/>
          </a:p>
        </p:txBody>
      </p:sp>
      <p:sp>
        <p:nvSpPr>
          <p:cNvPr id="5" name="Content Placeholder 4"/>
          <p:cNvSpPr>
            <a:spLocks noGrp="1"/>
          </p:cNvSpPr>
          <p:nvPr>
            <p:ph idx="1"/>
          </p:nvPr>
        </p:nvSpPr>
        <p:spPr/>
        <p:txBody>
          <a:bodyPr>
            <a:normAutofit fontScale="85000" lnSpcReduction="10000"/>
          </a:bodyPr>
          <a:lstStyle/>
          <a:p>
            <a:r>
              <a:rPr lang="en-GB" dirty="0"/>
              <a:t>Treat </a:t>
            </a:r>
            <a:r>
              <a:rPr lang="en-GB" dirty="0" smtClean="0"/>
              <a:t>them - </a:t>
            </a:r>
            <a:r>
              <a:rPr lang="en-GB" dirty="0"/>
              <a:t>AVF located in the neck tend to increase in size and blood flow </a:t>
            </a:r>
            <a:r>
              <a:rPr lang="en-GB" dirty="0" smtClean="0"/>
              <a:t>volume</a:t>
            </a:r>
          </a:p>
          <a:p>
            <a:r>
              <a:rPr lang="en-GB" dirty="0" smtClean="0"/>
              <a:t>Next </a:t>
            </a:r>
            <a:r>
              <a:rPr lang="en-GB" dirty="0"/>
              <a:t>step </a:t>
            </a:r>
            <a:r>
              <a:rPr lang="en-GB" dirty="0" smtClean="0"/>
              <a:t>likely </a:t>
            </a:r>
            <a:r>
              <a:rPr lang="en-GB" dirty="0"/>
              <a:t>to be angiogram +/- coil </a:t>
            </a:r>
            <a:r>
              <a:rPr lang="en-GB" dirty="0" err="1"/>
              <a:t>embolisation</a:t>
            </a:r>
            <a:r>
              <a:rPr lang="en-GB" dirty="0"/>
              <a:t> or stent insertion depending on suitability. </a:t>
            </a:r>
          </a:p>
          <a:p>
            <a:r>
              <a:rPr lang="en-GB" dirty="0"/>
              <a:t>Literature also suggest surgery </a:t>
            </a:r>
            <a:r>
              <a:rPr lang="en-GB" dirty="0" smtClean="0"/>
              <a:t>is best </a:t>
            </a:r>
            <a:r>
              <a:rPr lang="en-GB" dirty="0"/>
              <a:t>option in certain </a:t>
            </a:r>
            <a:r>
              <a:rPr lang="en-GB" dirty="0" smtClean="0"/>
              <a:t>cases, i.e. </a:t>
            </a:r>
            <a:r>
              <a:rPr lang="en-GB" dirty="0"/>
              <a:t>superficial lesion with simple AV communications, single artery with few draining </a:t>
            </a:r>
            <a:r>
              <a:rPr lang="en-GB" dirty="0" smtClean="0"/>
              <a:t>vessels</a:t>
            </a:r>
          </a:p>
          <a:p>
            <a:r>
              <a:rPr lang="en-GB" dirty="0"/>
              <a:t>Want to get it right first time to avoid complex </a:t>
            </a:r>
            <a:r>
              <a:rPr lang="en-GB" dirty="0" err="1"/>
              <a:t>collaterisation</a:t>
            </a:r>
            <a:r>
              <a:rPr lang="en-GB" dirty="0"/>
              <a:t> </a:t>
            </a:r>
            <a:r>
              <a:rPr lang="en-GB" dirty="0" smtClean="0"/>
              <a:t>with more complex future treatment</a:t>
            </a:r>
            <a:r>
              <a:rPr lang="en-GB" dirty="0"/>
              <a:t> </a:t>
            </a:r>
            <a:r>
              <a:rPr lang="en-GB" dirty="0" smtClean="0"/>
              <a:t>options.</a:t>
            </a:r>
            <a:endParaRPr lang="en-GB" dirty="0"/>
          </a:p>
          <a:p>
            <a:endParaRPr lang="en-GB" dirty="0"/>
          </a:p>
        </p:txBody>
      </p:sp>
    </p:spTree>
    <p:extLst>
      <p:ext uri="{BB962C8B-B14F-4D97-AF65-F5344CB8AC3E}">
        <p14:creationId xmlns:p14="http://schemas.microsoft.com/office/powerpoint/2010/main" val="181235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References to be put on shared drive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3815509"/>
              </p:ext>
            </p:extLst>
          </p:nvPr>
        </p:nvGraphicFramePr>
        <p:xfrm>
          <a:off x="457201" y="1600200"/>
          <a:ext cx="8147248" cy="4421088"/>
        </p:xfrm>
        <a:graphic>
          <a:graphicData uri="http://schemas.openxmlformats.org/drawingml/2006/table">
            <a:tbl>
              <a:tblPr firstRow="1" firstCol="1" bandRow="1">
                <a:tableStyleId>{5C22544A-7EE6-4342-B048-85BDC9FD1C3A}</a:tableStyleId>
              </a:tblPr>
              <a:tblGrid>
                <a:gridCol w="2377377"/>
                <a:gridCol w="2931305"/>
                <a:gridCol w="2838566"/>
              </a:tblGrid>
              <a:tr h="1651569">
                <a:tc>
                  <a:txBody>
                    <a:bodyPr/>
                    <a:lstStyle/>
                    <a:p>
                      <a:pPr>
                        <a:lnSpc>
                          <a:spcPct val="115000"/>
                        </a:lnSpc>
                        <a:spcAft>
                          <a:spcPts val="0"/>
                        </a:spcAft>
                      </a:pPr>
                      <a:endParaRPr lang="en-GB" sz="1100" dirty="0" smtClean="0">
                        <a:effectLst/>
                      </a:endParaRPr>
                    </a:p>
                    <a:p>
                      <a:pPr>
                        <a:lnSpc>
                          <a:spcPct val="115000"/>
                        </a:lnSpc>
                        <a:spcAft>
                          <a:spcPts val="0"/>
                        </a:spcAft>
                      </a:pPr>
                      <a:r>
                        <a:rPr lang="en-GB" sz="1100" dirty="0" err="1" smtClean="0">
                          <a:effectLst/>
                        </a:rPr>
                        <a:t>Thyrocervical</a:t>
                      </a:r>
                      <a:r>
                        <a:rPr lang="en-GB" sz="1100" dirty="0" smtClean="0">
                          <a:effectLst/>
                        </a:rPr>
                        <a:t> </a:t>
                      </a:r>
                      <a:r>
                        <a:rPr lang="en-GB" sz="1100" dirty="0">
                          <a:effectLst/>
                        </a:rPr>
                        <a:t>trunk and external jugular vein arteriovenous fistulas</a:t>
                      </a:r>
                    </a:p>
                    <a:p>
                      <a:pPr>
                        <a:lnSpc>
                          <a:spcPct val="115000"/>
                        </a:lnSpc>
                        <a:spcAft>
                          <a:spcPts val="0"/>
                        </a:spcAft>
                      </a:pPr>
                      <a:r>
                        <a:rPr lang="en-GB" sz="1100" dirty="0">
                          <a:effectLst/>
                        </a:rPr>
                        <a:t>John </a:t>
                      </a:r>
                      <a:r>
                        <a:rPr lang="en-GB" sz="1100" dirty="0" err="1">
                          <a:effectLst/>
                        </a:rPr>
                        <a:t>Phair</a:t>
                      </a:r>
                      <a:r>
                        <a:rPr lang="en-GB" sz="1100" dirty="0">
                          <a:effectLst/>
                        </a:rPr>
                        <a:t> et al</a:t>
                      </a:r>
                      <a:endParaRPr lang="en-GB" sz="1100" dirty="0">
                        <a:effectLst/>
                        <a:latin typeface="Calibri"/>
                        <a:ea typeface="Calibri"/>
                        <a:cs typeface="Times New Roman"/>
                      </a:endParaRPr>
                    </a:p>
                  </a:txBody>
                  <a:tcPr marL="68327" marR="68327" marT="0" marB="0"/>
                </a:tc>
                <a:tc>
                  <a:txBody>
                    <a:bodyPr/>
                    <a:lstStyle/>
                    <a:p>
                      <a:pPr>
                        <a:lnSpc>
                          <a:spcPct val="115000"/>
                        </a:lnSpc>
                        <a:spcAft>
                          <a:spcPts val="0"/>
                        </a:spcAft>
                      </a:pPr>
                      <a:endParaRPr lang="en-GB" sz="1100" dirty="0" smtClean="0">
                        <a:effectLst/>
                      </a:endParaRPr>
                    </a:p>
                    <a:p>
                      <a:pPr>
                        <a:lnSpc>
                          <a:spcPct val="115000"/>
                        </a:lnSpc>
                        <a:spcAft>
                          <a:spcPts val="0"/>
                        </a:spcAft>
                      </a:pPr>
                      <a:r>
                        <a:rPr lang="en-GB" sz="1100" dirty="0" smtClean="0">
                          <a:effectLst/>
                        </a:rPr>
                        <a:t>Journal </a:t>
                      </a:r>
                      <a:r>
                        <a:rPr lang="en-GB" sz="1100" dirty="0">
                          <a:effectLst/>
                        </a:rPr>
                        <a:t>of Vascular Surgery Venous and Lymphatic Disorders 2014;2:77-8</a:t>
                      </a:r>
                      <a:endParaRPr lang="en-GB" sz="1100" dirty="0">
                        <a:effectLst/>
                        <a:latin typeface="Calibri"/>
                        <a:ea typeface="Calibri"/>
                        <a:cs typeface="Times New Roman"/>
                      </a:endParaRPr>
                    </a:p>
                  </a:txBody>
                  <a:tcPr marL="68327" marR="68327"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GB" sz="1100" dirty="0" smtClean="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100" dirty="0" smtClean="0">
                          <a:effectLst/>
                        </a:rPr>
                        <a:t>Case </a:t>
                      </a:r>
                      <a:r>
                        <a:rPr lang="en-GB" sz="1100" b="1" i="0" dirty="0">
                          <a:effectLst/>
                        </a:rPr>
                        <a:t>Study: </a:t>
                      </a:r>
                      <a:r>
                        <a:rPr lang="en-GB" sz="1100" b="1" i="0" dirty="0" smtClean="0"/>
                        <a:t>Neck mass with palpable thrill, duplex </a:t>
                      </a:r>
                      <a:r>
                        <a:rPr lang="en-GB" sz="1100" b="1" i="0" dirty="0" err="1" smtClean="0">
                          <a:effectLst/>
                        </a:rPr>
                        <a:t>thyrocervical</a:t>
                      </a:r>
                      <a:r>
                        <a:rPr lang="en-GB" sz="1100" b="1" i="0" dirty="0" smtClean="0">
                          <a:effectLst/>
                        </a:rPr>
                        <a:t> </a:t>
                      </a:r>
                      <a:r>
                        <a:rPr lang="en-GB" sz="1100" dirty="0" smtClean="0">
                          <a:effectLst/>
                        </a:rPr>
                        <a:t>trunk and EJV AVF</a:t>
                      </a:r>
                      <a:r>
                        <a:rPr lang="en-GB" sz="1100" i="1" dirty="0" smtClean="0"/>
                        <a:t>,</a:t>
                      </a:r>
                      <a:r>
                        <a:rPr lang="en-GB" sz="1100" i="1" baseline="0" dirty="0" smtClean="0"/>
                        <a:t> </a:t>
                      </a:r>
                      <a:r>
                        <a:rPr lang="en-GB" sz="1100" dirty="0" smtClean="0">
                          <a:effectLst/>
                        </a:rPr>
                        <a:t>first documented case, no previous trauma or procedure. Surgical treatment performed due to superficial nature of fistula</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327" marR="68327" marT="0" marB="0"/>
                </a:tc>
              </a:tr>
              <a:tr h="2769519">
                <a:tc>
                  <a:txBody>
                    <a:bodyPr/>
                    <a:lstStyle/>
                    <a:p>
                      <a:pPr>
                        <a:lnSpc>
                          <a:spcPct val="115000"/>
                        </a:lnSpc>
                        <a:spcAft>
                          <a:spcPts val="0"/>
                        </a:spcAft>
                      </a:pPr>
                      <a:endParaRPr lang="en-GB" sz="1100" dirty="0" smtClean="0">
                        <a:effectLst/>
                      </a:endParaRPr>
                    </a:p>
                    <a:p>
                      <a:pPr>
                        <a:lnSpc>
                          <a:spcPct val="115000"/>
                        </a:lnSpc>
                        <a:spcAft>
                          <a:spcPts val="0"/>
                        </a:spcAft>
                      </a:pPr>
                      <a:r>
                        <a:rPr lang="en-GB" sz="1100" dirty="0" smtClean="0">
                          <a:effectLst/>
                        </a:rPr>
                        <a:t>Internal </a:t>
                      </a:r>
                      <a:r>
                        <a:rPr lang="en-GB" sz="1100" dirty="0">
                          <a:effectLst/>
                        </a:rPr>
                        <a:t>mammary arterial injury from extraction: A clinically subtle yet important complication of implantable device removal</a:t>
                      </a:r>
                    </a:p>
                    <a:p>
                      <a:pPr>
                        <a:lnSpc>
                          <a:spcPct val="115000"/>
                        </a:lnSpc>
                        <a:spcAft>
                          <a:spcPts val="0"/>
                        </a:spcAft>
                      </a:pPr>
                      <a:r>
                        <a:rPr lang="en-GB" sz="1100" dirty="0">
                          <a:effectLst/>
                        </a:rPr>
                        <a:t>Cesar Cruz et al </a:t>
                      </a:r>
                      <a:endParaRPr lang="en-GB" sz="1100" dirty="0">
                        <a:effectLst/>
                        <a:latin typeface="Calibri"/>
                        <a:ea typeface="Calibri"/>
                        <a:cs typeface="Times New Roman"/>
                      </a:endParaRPr>
                    </a:p>
                  </a:txBody>
                  <a:tcPr marL="68327" marR="68327" marT="0" marB="0"/>
                </a:tc>
                <a:tc>
                  <a:txBody>
                    <a:bodyPr/>
                    <a:lstStyle/>
                    <a:p>
                      <a:pPr>
                        <a:lnSpc>
                          <a:spcPct val="115000"/>
                        </a:lnSpc>
                        <a:spcAft>
                          <a:spcPts val="0"/>
                        </a:spcAft>
                      </a:pPr>
                      <a:endParaRPr lang="en-GB" sz="1100" dirty="0" smtClean="0">
                        <a:effectLst/>
                      </a:endParaRPr>
                    </a:p>
                    <a:p>
                      <a:pPr>
                        <a:lnSpc>
                          <a:spcPct val="115000"/>
                        </a:lnSpc>
                        <a:spcAft>
                          <a:spcPts val="0"/>
                        </a:spcAft>
                      </a:pPr>
                      <a:r>
                        <a:rPr lang="en-GB" sz="1100" dirty="0" smtClean="0">
                          <a:effectLst/>
                        </a:rPr>
                        <a:t>Cardiology </a:t>
                      </a:r>
                      <a:r>
                        <a:rPr lang="en-GB" sz="1100" dirty="0">
                          <a:effectLst/>
                        </a:rPr>
                        <a:t>Research and Practice Volume 2011 (2011), Article ID 408640, 5 pages</a:t>
                      </a:r>
                      <a:endParaRPr lang="en-GB" sz="1100" dirty="0">
                        <a:effectLst/>
                        <a:latin typeface="Calibri"/>
                        <a:ea typeface="Calibri"/>
                        <a:cs typeface="Times New Roman"/>
                      </a:endParaRPr>
                    </a:p>
                  </a:txBody>
                  <a:tcPr marL="68327" marR="68327" marT="0" marB="0"/>
                </a:tc>
                <a:tc>
                  <a:txBody>
                    <a:bodyPr/>
                    <a:lstStyle/>
                    <a:p>
                      <a:pPr>
                        <a:lnSpc>
                          <a:spcPct val="115000"/>
                        </a:lnSpc>
                        <a:spcAft>
                          <a:spcPts val="0"/>
                        </a:spcAft>
                      </a:pPr>
                      <a:endParaRPr lang="en-GB" sz="1100" dirty="0" smtClean="0">
                        <a:effectLst/>
                      </a:endParaRPr>
                    </a:p>
                    <a:p>
                      <a:pPr>
                        <a:lnSpc>
                          <a:spcPct val="115000"/>
                        </a:lnSpc>
                        <a:spcAft>
                          <a:spcPts val="0"/>
                        </a:spcAft>
                      </a:pPr>
                      <a:r>
                        <a:rPr lang="en-GB" sz="1100" dirty="0" smtClean="0">
                          <a:effectLst/>
                        </a:rPr>
                        <a:t>Case Studies: 1. </a:t>
                      </a:r>
                      <a:r>
                        <a:rPr lang="en-GB" sz="1100" dirty="0">
                          <a:effectLst/>
                        </a:rPr>
                        <a:t>Removal  of chronic atrial and ventricular leads, no apparent complication, then at follow-up murmur pre-pectoral region. CTA confirmed IMA- brachiocephalic vein fistula. Treatment coil embolization of IMA. </a:t>
                      </a:r>
                      <a:endParaRPr lang="en-GB" sz="1100" dirty="0" smtClean="0">
                        <a:effectLst/>
                      </a:endParaRPr>
                    </a:p>
                    <a:p>
                      <a:pPr>
                        <a:lnSpc>
                          <a:spcPct val="115000"/>
                        </a:lnSpc>
                        <a:spcAft>
                          <a:spcPts val="0"/>
                        </a:spcAft>
                      </a:pPr>
                      <a:r>
                        <a:rPr lang="en-GB" sz="1100" dirty="0" smtClean="0">
                          <a:effectLst/>
                        </a:rPr>
                        <a:t>2. Technical </a:t>
                      </a:r>
                      <a:r>
                        <a:rPr lang="en-GB" sz="1100" dirty="0">
                          <a:effectLst/>
                        </a:rPr>
                        <a:t>difficult lead extraction, continuous murmur noted next morning and angiography confirmed AV fistula joining the LIMA to proximal subclavian vein and a false aneurysm. Closure achieved via coil embolization.</a:t>
                      </a:r>
                      <a:endParaRPr lang="en-GB" sz="1100" dirty="0">
                        <a:effectLst/>
                        <a:latin typeface="Calibri"/>
                        <a:ea typeface="Calibri"/>
                        <a:cs typeface="Times New Roman"/>
                      </a:endParaRPr>
                    </a:p>
                  </a:txBody>
                  <a:tcPr marL="68327" marR="68327" marT="0" marB="0"/>
                </a:tc>
              </a:tr>
            </a:tbl>
          </a:graphicData>
        </a:graphic>
      </p:graphicFrame>
    </p:spTree>
    <p:extLst>
      <p:ext uri="{BB962C8B-B14F-4D97-AF65-F5344CB8AC3E}">
        <p14:creationId xmlns:p14="http://schemas.microsoft.com/office/powerpoint/2010/main" val="282781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 Result Update</a:t>
            </a:r>
            <a:endParaRPr lang="en-GB" dirty="0"/>
          </a:p>
        </p:txBody>
      </p:sp>
      <p:sp>
        <p:nvSpPr>
          <p:cNvPr id="3" name="Content Placeholder 2"/>
          <p:cNvSpPr>
            <a:spLocks noGrp="1"/>
          </p:cNvSpPr>
          <p:nvPr>
            <p:ph idx="1"/>
          </p:nvPr>
        </p:nvSpPr>
        <p:spPr/>
        <p:txBody>
          <a:bodyPr>
            <a:normAutofit fontScale="40000" lnSpcReduction="20000"/>
          </a:bodyPr>
          <a:lstStyle/>
          <a:p>
            <a:r>
              <a:rPr lang="en-GB" dirty="0"/>
              <a:t>Clinical History : </a:t>
            </a:r>
          </a:p>
          <a:p>
            <a:r>
              <a:rPr lang="en-GB" dirty="0"/>
              <a:t>AVF in lower left neck said to originate from left subclavian artery, Contrast scan to delineate AVF with view to treatment.</a:t>
            </a:r>
          </a:p>
          <a:p>
            <a:r>
              <a:rPr lang="en-GB" dirty="0"/>
              <a:t>Requested By: David </a:t>
            </a:r>
            <a:r>
              <a:rPr lang="en-GB" dirty="0" smtClean="0"/>
              <a:t>Mitchell</a:t>
            </a:r>
            <a:endParaRPr lang="en-GB" dirty="0"/>
          </a:p>
          <a:p>
            <a:r>
              <a:rPr lang="en-GB" dirty="0"/>
              <a:t>CT </a:t>
            </a:r>
            <a:r>
              <a:rPr lang="en-GB" dirty="0" err="1"/>
              <a:t>Angio</a:t>
            </a:r>
            <a:r>
              <a:rPr lang="en-GB" dirty="0"/>
              <a:t> aortic arch and carotid Both : CT angiogram images from aortic arch and skull base</a:t>
            </a:r>
          </a:p>
          <a:p>
            <a:endParaRPr lang="en-GB" dirty="0"/>
          </a:p>
          <a:p>
            <a:r>
              <a:rPr lang="en-GB" dirty="0"/>
              <a:t>There is a right-sided deep brain stimulator box. I understand this is a repositioning from previous insertion on the left</a:t>
            </a:r>
            <a:r>
              <a:rPr lang="en-GB" dirty="0" smtClean="0"/>
              <a:t>.</a:t>
            </a:r>
            <a:endParaRPr lang="en-GB" dirty="0"/>
          </a:p>
          <a:p>
            <a:r>
              <a:rPr lang="en-GB" dirty="0"/>
              <a:t>The aortic arch appears normal. Incidental note is made of bovine arch anatomy with, origins of the right brachiocephalic trunk and left common carotid artery. The right subclavian common, internal and external carotid appear normal. The right vertebral artery is </a:t>
            </a:r>
            <a:r>
              <a:rPr lang="en-GB" dirty="0" err="1"/>
              <a:t>hypoplastic</a:t>
            </a:r>
            <a:r>
              <a:rPr lang="en-GB" dirty="0"/>
              <a:t> which is a normal variant. The left common, internal and external carotid arteries are patent normal calibre. The left subclavian artery is patent normal calibre.</a:t>
            </a:r>
          </a:p>
          <a:p>
            <a:endParaRPr lang="en-GB" dirty="0"/>
          </a:p>
          <a:p>
            <a:r>
              <a:rPr lang="en-GB" dirty="0"/>
              <a:t>There is a high flow arteriovenous shunt with large network of distended draining veins in the left anterior chest wall/supraclavicular fossa/right side of neck. The exact dynamics the shunt difficult to ascertain on a static image but I think the arterial supply probably comes from a small superficial branch which has a common origin from left subclavian with left internal mammary artery. This is presumably a post-traumatic arteriovenous fistula and as such is likely to have a single point of arteriovenous communication. There are no features to suggest that this arteriovenous fistula has any intra cranial component.</a:t>
            </a:r>
          </a:p>
          <a:p>
            <a:endParaRPr lang="en-GB" dirty="0"/>
          </a:p>
          <a:p>
            <a:r>
              <a:rPr lang="en-GB" dirty="0"/>
              <a:t>Comment:–The next step would be to proceed to catheter angiogram with a view to </a:t>
            </a:r>
            <a:r>
              <a:rPr lang="en-GB" dirty="0" err="1"/>
              <a:t>embolisation</a:t>
            </a:r>
            <a:r>
              <a:rPr lang="en-GB" dirty="0"/>
              <a:t> if appropriate.</a:t>
            </a:r>
          </a:p>
        </p:txBody>
      </p:sp>
    </p:spTree>
    <p:extLst>
      <p:ext uri="{BB962C8B-B14F-4D97-AF65-F5344CB8AC3E}">
        <p14:creationId xmlns:p14="http://schemas.microsoft.com/office/powerpoint/2010/main" val="2272939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6672609" cy="601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9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History</a:t>
            </a:r>
            <a:endParaRPr lang="en-GB" dirty="0"/>
          </a:p>
        </p:txBody>
      </p:sp>
      <p:sp>
        <p:nvSpPr>
          <p:cNvPr id="3" name="Content Placeholder 2"/>
          <p:cNvSpPr>
            <a:spLocks noGrp="1"/>
          </p:cNvSpPr>
          <p:nvPr>
            <p:ph idx="1"/>
          </p:nvPr>
        </p:nvSpPr>
        <p:spPr/>
        <p:txBody>
          <a:bodyPr>
            <a:normAutofit fontScale="70000" lnSpcReduction="20000"/>
          </a:bodyPr>
          <a:lstStyle/>
          <a:p>
            <a:r>
              <a:rPr lang="en-GB" sz="5100" dirty="0" smtClean="0"/>
              <a:t>Neurosurgery telephone referral for a duplex, 64 year old gentleman. Please look at a new soft </a:t>
            </a:r>
            <a:r>
              <a:rPr lang="en-GB" sz="5100" dirty="0"/>
              <a:t>swelling and enlargement of left facial vein; </a:t>
            </a:r>
            <a:r>
              <a:rPr lang="en-GB" sz="5100" dirty="0" err="1" smtClean="0"/>
              <a:t>arterio</a:t>
            </a:r>
            <a:r>
              <a:rPr lang="en-GB" sz="5100" dirty="0" smtClean="0"/>
              <a:t>-venous </a:t>
            </a:r>
            <a:r>
              <a:rPr lang="en-GB" sz="5100" dirty="0"/>
              <a:t>anastomosis? </a:t>
            </a:r>
            <a:endParaRPr lang="en-GB" sz="5100" dirty="0" smtClean="0"/>
          </a:p>
          <a:p>
            <a:r>
              <a:rPr lang="en-GB" sz="5100" dirty="0" smtClean="0"/>
              <a:t>Had a DBS procedure 1</a:t>
            </a:r>
            <a:r>
              <a:rPr lang="en-GB" sz="5100" baseline="30000" dirty="0" smtClean="0"/>
              <a:t>st</a:t>
            </a:r>
            <a:r>
              <a:rPr lang="en-GB" sz="5100" dirty="0" smtClean="0"/>
              <a:t> March 2014</a:t>
            </a:r>
          </a:p>
          <a:p>
            <a:r>
              <a:rPr lang="en-GB" sz="5100" dirty="0" smtClean="0"/>
              <a:t>DBS procedure was to the contralateral side (however this was a redo and the previous device had been on the left)</a:t>
            </a:r>
          </a:p>
          <a:p>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44484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3" name="Content Placeholder 2"/>
          <p:cNvSpPr>
            <a:spLocks noGrp="1"/>
          </p:cNvSpPr>
          <p:nvPr>
            <p:ph sz="half" idx="1"/>
          </p:nvPr>
        </p:nvSpPr>
        <p:spPr>
          <a:xfrm>
            <a:off x="467544" y="1628800"/>
            <a:ext cx="4834880" cy="4525963"/>
          </a:xfrm>
        </p:spPr>
        <p:txBody>
          <a:bodyPr/>
          <a:lstStyle/>
          <a:p>
            <a:pPr marL="0" indent="0">
              <a:buNone/>
            </a:pPr>
            <a:r>
              <a:rPr lang="en-GB" dirty="0"/>
              <a:t>	</a:t>
            </a:r>
            <a:r>
              <a:rPr lang="en-GB" sz="2400" dirty="0"/>
              <a:t>What is DBS? </a:t>
            </a:r>
          </a:p>
          <a:p>
            <a:pPr marL="0" indent="0">
              <a:buNone/>
            </a:pPr>
            <a:r>
              <a:rPr lang="en-GB" dirty="0"/>
              <a:t>	</a:t>
            </a:r>
            <a:endParaRPr lang="en-GB" dirty="0" smtClean="0"/>
          </a:p>
          <a:p>
            <a:pPr marL="0" indent="0">
              <a:buNone/>
            </a:pPr>
            <a:r>
              <a:rPr lang="en-GB" dirty="0"/>
              <a:t>	</a:t>
            </a:r>
            <a:r>
              <a:rPr lang="en-GB" sz="2400" dirty="0" smtClean="0"/>
              <a:t>Facial </a:t>
            </a:r>
            <a:r>
              <a:rPr lang="en-GB" sz="2400" dirty="0"/>
              <a:t>vein enlargement</a:t>
            </a:r>
            <a:r>
              <a:rPr lang="en-GB" dirty="0"/>
              <a:t>? 	</a:t>
            </a:r>
          </a:p>
          <a:p>
            <a:pPr marL="0" indent="0">
              <a:buNone/>
            </a:pPr>
            <a:r>
              <a:rPr lang="en-GB" dirty="0"/>
              <a:t>	</a:t>
            </a:r>
            <a:endParaRPr lang="en-GB" dirty="0" smtClean="0"/>
          </a:p>
          <a:p>
            <a:pPr marL="0" indent="0">
              <a:buNone/>
            </a:pPr>
            <a:r>
              <a:rPr lang="en-GB" dirty="0"/>
              <a:t>	</a:t>
            </a:r>
            <a:r>
              <a:rPr lang="en-GB" sz="2400" dirty="0" smtClean="0"/>
              <a:t>Procedure ~</a:t>
            </a:r>
            <a:r>
              <a:rPr lang="en-GB" sz="2400" dirty="0"/>
              <a:t>1 year ago why </a:t>
            </a:r>
            <a:r>
              <a:rPr lang="en-GB" sz="2400" dirty="0" smtClean="0"/>
              <a:t>	presenting now</a:t>
            </a:r>
            <a:r>
              <a:rPr lang="en-GB" sz="2400" dirty="0"/>
              <a:t>?</a:t>
            </a:r>
          </a:p>
        </p:txBody>
      </p:sp>
      <p:sp>
        <p:nvSpPr>
          <p:cNvPr id="4" name="Right Arrow 3"/>
          <p:cNvSpPr/>
          <p:nvPr/>
        </p:nvSpPr>
        <p:spPr>
          <a:xfrm>
            <a:off x="323528" y="162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a:off x="323528" y="26960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323528" y="37047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0588" y="1871116"/>
            <a:ext cx="3914590" cy="312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18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Deep Brain Stimulation - DBS</a:t>
            </a:r>
            <a:endParaRPr lang="en-GB" dirty="0"/>
          </a:p>
        </p:txBody>
      </p:sp>
      <p:sp>
        <p:nvSpPr>
          <p:cNvPr id="3" name="Content Placeholder 2"/>
          <p:cNvSpPr>
            <a:spLocks noGrp="1"/>
          </p:cNvSpPr>
          <p:nvPr>
            <p:ph idx="1"/>
          </p:nvPr>
        </p:nvSpPr>
        <p:spPr/>
        <p:txBody>
          <a:bodyPr>
            <a:normAutofit fontScale="92500" lnSpcReduction="10000"/>
          </a:bodyPr>
          <a:lstStyle/>
          <a:p>
            <a:r>
              <a:rPr lang="en-GB" dirty="0"/>
              <a:t>Deep brain stimulation (DBS) is a surgical procedure to implant a pacemaker-like device that sends electrical signals to brain areas responsible for body movement.</a:t>
            </a:r>
          </a:p>
          <a:p>
            <a:pPr marL="0" indent="0">
              <a:buNone/>
            </a:pPr>
            <a:endParaRPr lang="en-GB" dirty="0" smtClean="0"/>
          </a:p>
          <a:p>
            <a:r>
              <a:rPr lang="en-GB" dirty="0" smtClean="0"/>
              <a:t>treatment for a number of neurologic disorders</a:t>
            </a:r>
          </a:p>
          <a:p>
            <a:pPr lvl="1"/>
            <a:r>
              <a:rPr lang="en-GB" dirty="0" smtClean="0"/>
              <a:t>movement disorders</a:t>
            </a:r>
          </a:p>
          <a:p>
            <a:pPr lvl="1"/>
            <a:r>
              <a:rPr lang="en-GB" dirty="0" smtClean="0"/>
              <a:t>Parkinson's disease, tremor and dystonia (</a:t>
            </a:r>
            <a:r>
              <a:rPr lang="en-GB" dirty="0" smtClean="0">
                <a:effectLst/>
              </a:rPr>
              <a:t>Dystonia - medical term that describes a range of movement disorders that cause muscle spasms and contractions)</a:t>
            </a:r>
          </a:p>
        </p:txBody>
      </p:sp>
    </p:spTree>
    <p:extLst>
      <p:ext uri="{BB962C8B-B14F-4D97-AF65-F5344CB8AC3E}">
        <p14:creationId xmlns:p14="http://schemas.microsoft.com/office/powerpoint/2010/main" val="138736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DBS system</a:t>
            </a:r>
            <a:endParaRPr lang="en-GB"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297194"/>
            <a:ext cx="4038600" cy="313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lstStyle/>
          <a:p>
            <a:pPr marL="0" indent="0">
              <a:buNone/>
            </a:pPr>
            <a:r>
              <a:rPr lang="en-GB" dirty="0"/>
              <a:t>T</a:t>
            </a:r>
            <a:r>
              <a:rPr lang="en-GB" dirty="0" smtClean="0"/>
              <a:t>hree components: </a:t>
            </a:r>
          </a:p>
          <a:p>
            <a:r>
              <a:rPr lang="en-GB" dirty="0" smtClean="0"/>
              <a:t>the lead</a:t>
            </a:r>
          </a:p>
          <a:p>
            <a:r>
              <a:rPr lang="en-GB" dirty="0" smtClean="0"/>
              <a:t>the extension</a:t>
            </a:r>
          </a:p>
          <a:p>
            <a:r>
              <a:rPr lang="en-GB" dirty="0" smtClean="0"/>
              <a:t>the implanted pulse generator (</a:t>
            </a:r>
            <a:r>
              <a:rPr lang="en-GB" dirty="0" err="1" smtClean="0"/>
              <a:t>neurostimulator</a:t>
            </a:r>
            <a:r>
              <a:rPr lang="en-GB" dirty="0" smtClean="0"/>
              <a:t>)</a:t>
            </a:r>
            <a:endParaRPr lang="en-GB" dirty="0"/>
          </a:p>
        </p:txBody>
      </p:sp>
    </p:spTree>
    <p:extLst>
      <p:ext uri="{BB962C8B-B14F-4D97-AF65-F5344CB8AC3E}">
        <p14:creationId xmlns:p14="http://schemas.microsoft.com/office/powerpoint/2010/main" val="225314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Extension lead placement</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a:t>The DBS </a:t>
            </a:r>
            <a:r>
              <a:rPr lang="en-GB" dirty="0" smtClean="0"/>
              <a:t>extension leads </a:t>
            </a:r>
            <a:r>
              <a:rPr lang="en-GB" dirty="0"/>
              <a:t>typically traverse subcutaneously from the </a:t>
            </a:r>
            <a:r>
              <a:rPr lang="en-GB" dirty="0" err="1"/>
              <a:t>subclavicular</a:t>
            </a:r>
            <a:r>
              <a:rPr lang="en-GB" dirty="0"/>
              <a:t> area to the lateral-posterior neck and then over the </a:t>
            </a:r>
            <a:r>
              <a:rPr lang="en-GB" dirty="0" smtClean="0"/>
              <a:t>occipital area </a:t>
            </a:r>
            <a:r>
              <a:rPr lang="en-GB" dirty="0"/>
              <a:t>to penetrate the skull at variable sites in the parietal </a:t>
            </a:r>
            <a:r>
              <a:rPr lang="en-GB" dirty="0" smtClean="0"/>
              <a:t>area</a:t>
            </a:r>
          </a:p>
          <a:p>
            <a:pPr marL="0" indent="0">
              <a:buNone/>
            </a:pPr>
            <a:endParaRPr lang="en-GB" dirty="0"/>
          </a:p>
          <a:p>
            <a:r>
              <a:rPr lang="en-GB" dirty="0"/>
              <a:t>Lead insertion procedures can lead to iatrogenic AVF or false </a:t>
            </a:r>
            <a:r>
              <a:rPr lang="en-GB" dirty="0" smtClean="0"/>
              <a:t>aneurysm</a:t>
            </a:r>
            <a:endParaRPr lang="en-GB"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23648"/>
            <a:ext cx="4038600" cy="407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89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Duplex	Findings</a:t>
            </a:r>
            <a:endParaRPr lang="en-GB" dirty="0"/>
          </a:p>
        </p:txBody>
      </p:sp>
      <p:sp>
        <p:nvSpPr>
          <p:cNvPr id="6" name="Content Placeholder 5"/>
          <p:cNvSpPr>
            <a:spLocks noGrp="1"/>
          </p:cNvSpPr>
          <p:nvPr>
            <p:ph sz="half" idx="1"/>
          </p:nvPr>
        </p:nvSpPr>
        <p:spPr/>
        <p:txBody>
          <a:bodyPr>
            <a:normAutofit fontScale="92500" lnSpcReduction="10000"/>
          </a:bodyPr>
          <a:lstStyle/>
          <a:p>
            <a:r>
              <a:rPr lang="en-GB" dirty="0" smtClean="0"/>
              <a:t>Lots of arterialised superficial veins in the supraclavicular region and extending up the neck. EJV enlarged with arterial flow. </a:t>
            </a:r>
          </a:p>
          <a:p>
            <a:r>
              <a:rPr lang="en-GB" dirty="0" smtClean="0"/>
              <a:t>Low resistance flow in the supraclavicular subclavian artery</a:t>
            </a:r>
          </a:p>
          <a:p>
            <a:r>
              <a:rPr lang="en-GB" dirty="0" smtClean="0"/>
              <a:t>High resistance Doppler signals below the clavicle</a:t>
            </a:r>
            <a:endParaRPr lang="en-GB"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199" y="2204864"/>
            <a:ext cx="4049309" cy="33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93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Duplex Report</a:t>
            </a:r>
            <a:endParaRPr lang="en-GB" dirty="0"/>
          </a:p>
        </p:txBody>
      </p:sp>
      <p:sp>
        <p:nvSpPr>
          <p:cNvPr id="3" name="Content Placeholder 2"/>
          <p:cNvSpPr>
            <a:spLocks noGrp="1"/>
          </p:cNvSpPr>
          <p:nvPr>
            <p:ph sz="half" idx="1"/>
          </p:nvPr>
        </p:nvSpPr>
        <p:spPr/>
        <p:txBody>
          <a:bodyPr>
            <a:normAutofit fontScale="62500" lnSpcReduction="20000"/>
          </a:bodyPr>
          <a:lstStyle/>
          <a:p>
            <a:pPr marL="0" indent="0">
              <a:buNone/>
            </a:pPr>
            <a:r>
              <a:rPr lang="en-GB" b="1" dirty="0" smtClean="0"/>
              <a:t>Left </a:t>
            </a:r>
            <a:r>
              <a:rPr lang="en-GB" b="1" dirty="0"/>
              <a:t>neck US Venous/Arterial : </a:t>
            </a:r>
          </a:p>
          <a:p>
            <a:r>
              <a:rPr lang="en-GB" dirty="0" smtClean="0"/>
              <a:t>left </a:t>
            </a:r>
            <a:r>
              <a:rPr lang="en-GB" dirty="0"/>
              <a:t>common carotid, internal carotid and external carotid arteries are patent with normal Doppler signals.</a:t>
            </a:r>
          </a:p>
          <a:p>
            <a:r>
              <a:rPr lang="en-GB" dirty="0"/>
              <a:t>l</a:t>
            </a:r>
            <a:r>
              <a:rPr lang="en-GB" dirty="0" smtClean="0"/>
              <a:t>eft supraclavicular </a:t>
            </a:r>
            <a:r>
              <a:rPr lang="en-GB" dirty="0"/>
              <a:t>subclavian artery has low resistance Doppler signals, PSV 214cm/sec, with superficial overlying small veins with arterialised Doppler </a:t>
            </a:r>
            <a:r>
              <a:rPr lang="en-GB" dirty="0" smtClean="0"/>
              <a:t>signals</a:t>
            </a:r>
          </a:p>
          <a:p>
            <a:r>
              <a:rPr lang="en-GB" dirty="0" err="1" smtClean="0"/>
              <a:t>infraclavicular</a:t>
            </a:r>
            <a:r>
              <a:rPr lang="en-GB" dirty="0" smtClean="0"/>
              <a:t> </a:t>
            </a:r>
            <a:r>
              <a:rPr lang="en-GB" dirty="0"/>
              <a:t>subclavian artery has normal </a:t>
            </a:r>
            <a:r>
              <a:rPr lang="en-GB" dirty="0" err="1"/>
              <a:t>triphasic</a:t>
            </a:r>
            <a:r>
              <a:rPr lang="en-GB" dirty="0"/>
              <a:t> Doppler signals, PSV 130cm/s.</a:t>
            </a:r>
          </a:p>
          <a:p>
            <a:r>
              <a:rPr lang="en-GB" dirty="0" smtClean="0"/>
              <a:t>multiple </a:t>
            </a:r>
            <a:r>
              <a:rPr lang="en-GB" dirty="0"/>
              <a:t>superficial engorged veins in the neck appear to connect to the external jugular </a:t>
            </a:r>
            <a:r>
              <a:rPr lang="en-GB" dirty="0" smtClean="0"/>
              <a:t>vein.</a:t>
            </a:r>
          </a:p>
          <a:p>
            <a:r>
              <a:rPr lang="en-GB" dirty="0" smtClean="0"/>
              <a:t>Patent </a:t>
            </a:r>
            <a:r>
              <a:rPr lang="en-GB" dirty="0"/>
              <a:t>internal jugular vein.</a:t>
            </a:r>
          </a:p>
          <a:p>
            <a:endParaRPr lang="en-GB" dirty="0"/>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2500" y="2010569"/>
            <a:ext cx="3810000" cy="3705225"/>
          </a:xfrm>
        </p:spPr>
      </p:pic>
    </p:spTree>
    <p:extLst>
      <p:ext uri="{BB962C8B-B14F-4D97-AF65-F5344CB8AC3E}">
        <p14:creationId xmlns:p14="http://schemas.microsoft.com/office/powerpoint/2010/main" val="202441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 scan</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Performed 18/2/15 and not reported yet.</a:t>
            </a:r>
          </a:p>
          <a:p>
            <a:r>
              <a:rPr lang="en-GB" dirty="0" smtClean="0"/>
              <a:t>However reviewing images there does appear to be a correlation with duplex </a:t>
            </a:r>
          </a:p>
          <a:p>
            <a:r>
              <a:rPr lang="en-GB" dirty="0" smtClean="0"/>
              <a:t>Briefly mentioned at MDT today, however CT still not reported and DM wants to see if suitable for stenting</a:t>
            </a:r>
          </a:p>
          <a:p>
            <a:endParaRPr lang="en-GB"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207001"/>
            <a:ext cx="4038600" cy="331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032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938</Words>
  <Application>Microsoft Office PowerPoint</Application>
  <PresentationFormat>On-screen Show (4:3)</PresentationFormat>
  <Paragraphs>84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Intriguing referral: ‘Soft swelling and enlargement of left facial vein’</vt:lpstr>
      <vt:lpstr>Clinical History</vt:lpstr>
      <vt:lpstr>PowerPoint Presentation</vt:lpstr>
      <vt:lpstr>Deep Brain Stimulation - DBS</vt:lpstr>
      <vt:lpstr>DBS system</vt:lpstr>
      <vt:lpstr>Extension lead placement</vt:lpstr>
      <vt:lpstr>Duplex Findings</vt:lpstr>
      <vt:lpstr>Duplex Report</vt:lpstr>
      <vt:lpstr>CT scan</vt:lpstr>
      <vt:lpstr>CT images</vt:lpstr>
      <vt:lpstr>Review Papers? Iatrogenic Neck AVF</vt:lpstr>
      <vt:lpstr>Treatment options</vt:lpstr>
      <vt:lpstr>References to be put on shared drive</vt:lpstr>
      <vt:lpstr>CT Result Update</vt:lpstr>
      <vt:lpstr>PowerPoint Presentation</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Walker</dc:creator>
  <cp:lastModifiedBy>Eleanor Walker</cp:lastModifiedBy>
  <cp:revision>40</cp:revision>
  <cp:lastPrinted>2015-02-24T16:43:28Z</cp:lastPrinted>
  <dcterms:created xsi:type="dcterms:W3CDTF">2015-02-12T13:52:12Z</dcterms:created>
  <dcterms:modified xsi:type="dcterms:W3CDTF">2017-08-15T12:04:17Z</dcterms:modified>
</cp:coreProperties>
</file>