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50F52C-7038-4DAF-9504-863AFB13F9AC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0745C60-D57F-461A-9DCC-90FA8A44D724}">
      <dgm:prSet/>
      <dgm:spPr/>
      <dgm:t>
        <a:bodyPr/>
        <a:lstStyle/>
        <a:p>
          <a:r>
            <a:rPr lang="en-GB" dirty="0"/>
            <a:t>50-year-old male</a:t>
          </a:r>
          <a:endParaRPr lang="en-US" dirty="0"/>
        </a:p>
      </dgm:t>
    </dgm:pt>
    <dgm:pt modelId="{603ED979-6961-4581-822E-A8552FA58D0F}" type="parTrans" cxnId="{550223F6-1C04-449D-9143-944438D132DD}">
      <dgm:prSet/>
      <dgm:spPr/>
      <dgm:t>
        <a:bodyPr/>
        <a:lstStyle/>
        <a:p>
          <a:endParaRPr lang="en-US"/>
        </a:p>
      </dgm:t>
    </dgm:pt>
    <dgm:pt modelId="{6B97FA40-3EB5-4FF3-A0A4-E0722A509784}" type="sibTrans" cxnId="{550223F6-1C04-449D-9143-944438D132DD}">
      <dgm:prSet/>
      <dgm:spPr/>
      <dgm:t>
        <a:bodyPr/>
        <a:lstStyle/>
        <a:p>
          <a:endParaRPr lang="en-US"/>
        </a:p>
      </dgm:t>
    </dgm:pt>
    <dgm:pt modelId="{3312E012-2402-433F-B636-82883783F006}">
      <dgm:prSet/>
      <dgm:spPr/>
      <dgm:t>
        <a:bodyPr/>
        <a:lstStyle/>
        <a:p>
          <a:r>
            <a:rPr lang="en-GB"/>
            <a:t>Fit and Healthy</a:t>
          </a:r>
          <a:endParaRPr lang="en-US"/>
        </a:p>
      </dgm:t>
    </dgm:pt>
    <dgm:pt modelId="{0A076AB9-F61E-40D5-B90F-6FC22ED0CB0D}" type="parTrans" cxnId="{E5257A0E-75C4-4F8E-BEED-557D86070A1D}">
      <dgm:prSet/>
      <dgm:spPr/>
      <dgm:t>
        <a:bodyPr/>
        <a:lstStyle/>
        <a:p>
          <a:endParaRPr lang="en-US"/>
        </a:p>
      </dgm:t>
    </dgm:pt>
    <dgm:pt modelId="{810CEE8D-0C2C-429C-9945-AAEF11FCB7BE}" type="sibTrans" cxnId="{E5257A0E-75C4-4F8E-BEED-557D86070A1D}">
      <dgm:prSet/>
      <dgm:spPr/>
      <dgm:t>
        <a:bodyPr/>
        <a:lstStyle/>
        <a:p>
          <a:endParaRPr lang="en-US"/>
        </a:p>
      </dgm:t>
    </dgm:pt>
    <dgm:pt modelId="{CA499CBE-CD07-4A30-A0E1-58E9F941F344}">
      <dgm:prSet/>
      <dgm:spPr/>
      <dgm:t>
        <a:bodyPr/>
        <a:lstStyle/>
        <a:p>
          <a:r>
            <a:rPr lang="en-GB"/>
            <a:t>Type 1 Diabetes</a:t>
          </a:r>
          <a:endParaRPr lang="en-US"/>
        </a:p>
      </dgm:t>
    </dgm:pt>
    <dgm:pt modelId="{10F6887C-54A3-43B3-B1AB-AE62D9F15F7A}" type="parTrans" cxnId="{2B9C76A4-0362-4673-9321-17E5CF0EF04B}">
      <dgm:prSet/>
      <dgm:spPr/>
      <dgm:t>
        <a:bodyPr/>
        <a:lstStyle/>
        <a:p>
          <a:endParaRPr lang="en-US"/>
        </a:p>
      </dgm:t>
    </dgm:pt>
    <dgm:pt modelId="{40D8D254-18CF-4B11-8C9D-20ED5BA82BF6}" type="sibTrans" cxnId="{2B9C76A4-0362-4673-9321-17E5CF0EF04B}">
      <dgm:prSet/>
      <dgm:spPr/>
      <dgm:t>
        <a:bodyPr/>
        <a:lstStyle/>
        <a:p>
          <a:endParaRPr lang="en-US"/>
        </a:p>
      </dgm:t>
    </dgm:pt>
    <dgm:pt modelId="{CCB8774F-2CCC-45A2-AC9D-F9BC61E3F6F1}" type="pres">
      <dgm:prSet presAssocID="{F750F52C-7038-4DAF-9504-863AFB13F9AC}" presName="linear" presStyleCnt="0">
        <dgm:presLayoutVars>
          <dgm:dir/>
          <dgm:animLvl val="lvl"/>
          <dgm:resizeHandles val="exact"/>
        </dgm:presLayoutVars>
      </dgm:prSet>
      <dgm:spPr/>
    </dgm:pt>
    <dgm:pt modelId="{CDB5F5C2-91EA-4533-BAB6-91D3DE2440D8}" type="pres">
      <dgm:prSet presAssocID="{70745C60-D57F-461A-9DCC-90FA8A44D724}" presName="parentLin" presStyleCnt="0"/>
      <dgm:spPr/>
    </dgm:pt>
    <dgm:pt modelId="{478F26B0-4235-438E-BC1E-D0170E870235}" type="pres">
      <dgm:prSet presAssocID="{70745C60-D57F-461A-9DCC-90FA8A44D724}" presName="parentLeftMargin" presStyleLbl="node1" presStyleIdx="0" presStyleCnt="3"/>
      <dgm:spPr/>
    </dgm:pt>
    <dgm:pt modelId="{8C057BD7-6782-4740-BEF8-A089F0FC375D}" type="pres">
      <dgm:prSet presAssocID="{70745C60-D57F-461A-9DCC-90FA8A44D72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509217D-686B-4CF0-86FA-D9AE6074B398}" type="pres">
      <dgm:prSet presAssocID="{70745C60-D57F-461A-9DCC-90FA8A44D724}" presName="negativeSpace" presStyleCnt="0"/>
      <dgm:spPr/>
    </dgm:pt>
    <dgm:pt modelId="{0140533A-F247-4DBF-8496-27FC7EAFD85B}" type="pres">
      <dgm:prSet presAssocID="{70745C60-D57F-461A-9DCC-90FA8A44D724}" presName="childText" presStyleLbl="conFgAcc1" presStyleIdx="0" presStyleCnt="3">
        <dgm:presLayoutVars>
          <dgm:bulletEnabled val="1"/>
        </dgm:presLayoutVars>
      </dgm:prSet>
      <dgm:spPr/>
    </dgm:pt>
    <dgm:pt modelId="{D0955842-45DE-4CDB-8DCA-4FB5B0308243}" type="pres">
      <dgm:prSet presAssocID="{6B97FA40-3EB5-4FF3-A0A4-E0722A509784}" presName="spaceBetweenRectangles" presStyleCnt="0"/>
      <dgm:spPr/>
    </dgm:pt>
    <dgm:pt modelId="{5FA33109-9BD4-43C4-B9A1-112C977EE65C}" type="pres">
      <dgm:prSet presAssocID="{3312E012-2402-433F-B636-82883783F006}" presName="parentLin" presStyleCnt="0"/>
      <dgm:spPr/>
    </dgm:pt>
    <dgm:pt modelId="{99339C38-B553-4518-B19F-9CDF434591C3}" type="pres">
      <dgm:prSet presAssocID="{3312E012-2402-433F-B636-82883783F006}" presName="parentLeftMargin" presStyleLbl="node1" presStyleIdx="0" presStyleCnt="3"/>
      <dgm:spPr/>
    </dgm:pt>
    <dgm:pt modelId="{A730B63E-4081-4E1D-A2AC-07431B60775C}" type="pres">
      <dgm:prSet presAssocID="{3312E012-2402-433F-B636-82883783F00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19E41FD-D515-4A23-833A-9FDA029C058C}" type="pres">
      <dgm:prSet presAssocID="{3312E012-2402-433F-B636-82883783F006}" presName="negativeSpace" presStyleCnt="0"/>
      <dgm:spPr/>
    </dgm:pt>
    <dgm:pt modelId="{3AA8B9BC-FF73-44BB-B868-2219E4C568B6}" type="pres">
      <dgm:prSet presAssocID="{3312E012-2402-433F-B636-82883783F006}" presName="childText" presStyleLbl="conFgAcc1" presStyleIdx="1" presStyleCnt="3">
        <dgm:presLayoutVars>
          <dgm:bulletEnabled val="1"/>
        </dgm:presLayoutVars>
      </dgm:prSet>
      <dgm:spPr/>
    </dgm:pt>
    <dgm:pt modelId="{287101AC-E25B-4D60-A1A1-7DC964DF2C0E}" type="pres">
      <dgm:prSet presAssocID="{810CEE8D-0C2C-429C-9945-AAEF11FCB7BE}" presName="spaceBetweenRectangles" presStyleCnt="0"/>
      <dgm:spPr/>
    </dgm:pt>
    <dgm:pt modelId="{8337723B-B2EC-45E2-96B5-FFA69472ABD4}" type="pres">
      <dgm:prSet presAssocID="{CA499CBE-CD07-4A30-A0E1-58E9F941F344}" presName="parentLin" presStyleCnt="0"/>
      <dgm:spPr/>
    </dgm:pt>
    <dgm:pt modelId="{54B5572B-3595-44A7-96E2-82A09FCA652D}" type="pres">
      <dgm:prSet presAssocID="{CA499CBE-CD07-4A30-A0E1-58E9F941F344}" presName="parentLeftMargin" presStyleLbl="node1" presStyleIdx="1" presStyleCnt="3"/>
      <dgm:spPr/>
    </dgm:pt>
    <dgm:pt modelId="{D847430B-56B9-4206-80A0-A7008C1E679D}" type="pres">
      <dgm:prSet presAssocID="{CA499CBE-CD07-4A30-A0E1-58E9F941F34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2B47A7A-3A6F-4A77-98F5-675ED770B223}" type="pres">
      <dgm:prSet presAssocID="{CA499CBE-CD07-4A30-A0E1-58E9F941F344}" presName="negativeSpace" presStyleCnt="0"/>
      <dgm:spPr/>
    </dgm:pt>
    <dgm:pt modelId="{7D05484B-10A7-42D7-97F6-6FA7B08C4270}" type="pres">
      <dgm:prSet presAssocID="{CA499CBE-CD07-4A30-A0E1-58E9F941F34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5437002-3909-415E-B010-4F9862943F9E}" type="presOf" srcId="{70745C60-D57F-461A-9DCC-90FA8A44D724}" destId="{8C057BD7-6782-4740-BEF8-A089F0FC375D}" srcOrd="1" destOrd="0" presId="urn:microsoft.com/office/officeart/2005/8/layout/list1"/>
    <dgm:cxn modelId="{E5257A0E-75C4-4F8E-BEED-557D86070A1D}" srcId="{F750F52C-7038-4DAF-9504-863AFB13F9AC}" destId="{3312E012-2402-433F-B636-82883783F006}" srcOrd="1" destOrd="0" parTransId="{0A076AB9-F61E-40D5-B90F-6FC22ED0CB0D}" sibTransId="{810CEE8D-0C2C-429C-9945-AAEF11FCB7BE}"/>
    <dgm:cxn modelId="{648B215B-E426-40CA-A13D-8E896E9BEBDD}" type="presOf" srcId="{CA499CBE-CD07-4A30-A0E1-58E9F941F344}" destId="{54B5572B-3595-44A7-96E2-82A09FCA652D}" srcOrd="0" destOrd="0" presId="urn:microsoft.com/office/officeart/2005/8/layout/list1"/>
    <dgm:cxn modelId="{D96FE25F-1261-43D2-9761-D3C209D2EA2F}" type="presOf" srcId="{3312E012-2402-433F-B636-82883783F006}" destId="{99339C38-B553-4518-B19F-9CDF434591C3}" srcOrd="0" destOrd="0" presId="urn:microsoft.com/office/officeart/2005/8/layout/list1"/>
    <dgm:cxn modelId="{871BA861-6FEC-45B1-864F-A130D16019F4}" type="presOf" srcId="{70745C60-D57F-461A-9DCC-90FA8A44D724}" destId="{478F26B0-4235-438E-BC1E-D0170E870235}" srcOrd="0" destOrd="0" presId="urn:microsoft.com/office/officeart/2005/8/layout/list1"/>
    <dgm:cxn modelId="{57B89C43-0B02-496A-9D09-5BDA942CA600}" type="presOf" srcId="{3312E012-2402-433F-B636-82883783F006}" destId="{A730B63E-4081-4E1D-A2AC-07431B60775C}" srcOrd="1" destOrd="0" presId="urn:microsoft.com/office/officeart/2005/8/layout/list1"/>
    <dgm:cxn modelId="{77D3858E-3B34-4F55-9B08-EA8C1A075C1D}" type="presOf" srcId="{CA499CBE-CD07-4A30-A0E1-58E9F941F344}" destId="{D847430B-56B9-4206-80A0-A7008C1E679D}" srcOrd="1" destOrd="0" presId="urn:microsoft.com/office/officeart/2005/8/layout/list1"/>
    <dgm:cxn modelId="{2B9C76A4-0362-4673-9321-17E5CF0EF04B}" srcId="{F750F52C-7038-4DAF-9504-863AFB13F9AC}" destId="{CA499CBE-CD07-4A30-A0E1-58E9F941F344}" srcOrd="2" destOrd="0" parTransId="{10F6887C-54A3-43B3-B1AB-AE62D9F15F7A}" sibTransId="{40D8D254-18CF-4B11-8C9D-20ED5BA82BF6}"/>
    <dgm:cxn modelId="{1A0927B0-F26C-4925-B350-EF5E781E2167}" type="presOf" srcId="{F750F52C-7038-4DAF-9504-863AFB13F9AC}" destId="{CCB8774F-2CCC-45A2-AC9D-F9BC61E3F6F1}" srcOrd="0" destOrd="0" presId="urn:microsoft.com/office/officeart/2005/8/layout/list1"/>
    <dgm:cxn modelId="{550223F6-1C04-449D-9143-944438D132DD}" srcId="{F750F52C-7038-4DAF-9504-863AFB13F9AC}" destId="{70745C60-D57F-461A-9DCC-90FA8A44D724}" srcOrd="0" destOrd="0" parTransId="{603ED979-6961-4581-822E-A8552FA58D0F}" sibTransId="{6B97FA40-3EB5-4FF3-A0A4-E0722A509784}"/>
    <dgm:cxn modelId="{C1ABCA8B-F462-4C3D-99B4-48C250D38895}" type="presParOf" srcId="{CCB8774F-2CCC-45A2-AC9D-F9BC61E3F6F1}" destId="{CDB5F5C2-91EA-4533-BAB6-91D3DE2440D8}" srcOrd="0" destOrd="0" presId="urn:microsoft.com/office/officeart/2005/8/layout/list1"/>
    <dgm:cxn modelId="{5389F3AC-50C9-49FF-856D-8D015C11717A}" type="presParOf" srcId="{CDB5F5C2-91EA-4533-BAB6-91D3DE2440D8}" destId="{478F26B0-4235-438E-BC1E-D0170E870235}" srcOrd="0" destOrd="0" presId="urn:microsoft.com/office/officeart/2005/8/layout/list1"/>
    <dgm:cxn modelId="{3D73ED7F-53DE-4535-A9CA-BFC7AB9D2249}" type="presParOf" srcId="{CDB5F5C2-91EA-4533-BAB6-91D3DE2440D8}" destId="{8C057BD7-6782-4740-BEF8-A089F0FC375D}" srcOrd="1" destOrd="0" presId="urn:microsoft.com/office/officeart/2005/8/layout/list1"/>
    <dgm:cxn modelId="{01C388D1-B8DD-4C8C-8F95-315AE1776D16}" type="presParOf" srcId="{CCB8774F-2CCC-45A2-AC9D-F9BC61E3F6F1}" destId="{6509217D-686B-4CF0-86FA-D9AE6074B398}" srcOrd="1" destOrd="0" presId="urn:microsoft.com/office/officeart/2005/8/layout/list1"/>
    <dgm:cxn modelId="{E507C9ED-24AE-4005-8784-FA133B8C86AE}" type="presParOf" srcId="{CCB8774F-2CCC-45A2-AC9D-F9BC61E3F6F1}" destId="{0140533A-F247-4DBF-8496-27FC7EAFD85B}" srcOrd="2" destOrd="0" presId="urn:microsoft.com/office/officeart/2005/8/layout/list1"/>
    <dgm:cxn modelId="{0932E568-2191-47E3-8558-CDB303B65FFF}" type="presParOf" srcId="{CCB8774F-2CCC-45A2-AC9D-F9BC61E3F6F1}" destId="{D0955842-45DE-4CDB-8DCA-4FB5B0308243}" srcOrd="3" destOrd="0" presId="urn:microsoft.com/office/officeart/2005/8/layout/list1"/>
    <dgm:cxn modelId="{E4ECF64E-A470-4E13-8FD2-3BB2F8EA8DFF}" type="presParOf" srcId="{CCB8774F-2CCC-45A2-AC9D-F9BC61E3F6F1}" destId="{5FA33109-9BD4-43C4-B9A1-112C977EE65C}" srcOrd="4" destOrd="0" presId="urn:microsoft.com/office/officeart/2005/8/layout/list1"/>
    <dgm:cxn modelId="{FC86BB1C-A3BE-4790-8CE2-595BF335FB89}" type="presParOf" srcId="{5FA33109-9BD4-43C4-B9A1-112C977EE65C}" destId="{99339C38-B553-4518-B19F-9CDF434591C3}" srcOrd="0" destOrd="0" presId="urn:microsoft.com/office/officeart/2005/8/layout/list1"/>
    <dgm:cxn modelId="{469C93BF-7061-44AF-9F26-F971B4A1333F}" type="presParOf" srcId="{5FA33109-9BD4-43C4-B9A1-112C977EE65C}" destId="{A730B63E-4081-4E1D-A2AC-07431B60775C}" srcOrd="1" destOrd="0" presId="urn:microsoft.com/office/officeart/2005/8/layout/list1"/>
    <dgm:cxn modelId="{3EF9EABD-CB87-43B8-BCA8-F0C195EB8462}" type="presParOf" srcId="{CCB8774F-2CCC-45A2-AC9D-F9BC61E3F6F1}" destId="{219E41FD-D515-4A23-833A-9FDA029C058C}" srcOrd="5" destOrd="0" presId="urn:microsoft.com/office/officeart/2005/8/layout/list1"/>
    <dgm:cxn modelId="{572DAFD9-C88F-4BE5-95F0-E1E7EC31358D}" type="presParOf" srcId="{CCB8774F-2CCC-45A2-AC9D-F9BC61E3F6F1}" destId="{3AA8B9BC-FF73-44BB-B868-2219E4C568B6}" srcOrd="6" destOrd="0" presId="urn:microsoft.com/office/officeart/2005/8/layout/list1"/>
    <dgm:cxn modelId="{06D46BA8-85E3-4807-9B3B-23F55D428079}" type="presParOf" srcId="{CCB8774F-2CCC-45A2-AC9D-F9BC61E3F6F1}" destId="{287101AC-E25B-4D60-A1A1-7DC964DF2C0E}" srcOrd="7" destOrd="0" presId="urn:microsoft.com/office/officeart/2005/8/layout/list1"/>
    <dgm:cxn modelId="{43BB2462-1BFE-4E96-B810-CD5F1D911EA0}" type="presParOf" srcId="{CCB8774F-2CCC-45A2-AC9D-F9BC61E3F6F1}" destId="{8337723B-B2EC-45E2-96B5-FFA69472ABD4}" srcOrd="8" destOrd="0" presId="urn:microsoft.com/office/officeart/2005/8/layout/list1"/>
    <dgm:cxn modelId="{F4250CC9-6A2D-4D56-83E9-48006ECCF8DD}" type="presParOf" srcId="{8337723B-B2EC-45E2-96B5-FFA69472ABD4}" destId="{54B5572B-3595-44A7-96E2-82A09FCA652D}" srcOrd="0" destOrd="0" presId="urn:microsoft.com/office/officeart/2005/8/layout/list1"/>
    <dgm:cxn modelId="{F8B11B8F-E9B1-4680-8CFE-02E9EF318ED2}" type="presParOf" srcId="{8337723B-B2EC-45E2-96B5-FFA69472ABD4}" destId="{D847430B-56B9-4206-80A0-A7008C1E679D}" srcOrd="1" destOrd="0" presId="urn:microsoft.com/office/officeart/2005/8/layout/list1"/>
    <dgm:cxn modelId="{61CDD97C-1E7E-4F58-8721-70D9CBACF05E}" type="presParOf" srcId="{CCB8774F-2CCC-45A2-AC9D-F9BC61E3F6F1}" destId="{E2B47A7A-3A6F-4A77-98F5-675ED770B223}" srcOrd="9" destOrd="0" presId="urn:microsoft.com/office/officeart/2005/8/layout/list1"/>
    <dgm:cxn modelId="{CB595292-74F0-45E6-B5AC-7ABCDBACEB79}" type="presParOf" srcId="{CCB8774F-2CCC-45A2-AC9D-F9BC61E3F6F1}" destId="{7D05484B-10A7-42D7-97F6-6FA7B08C427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0533A-F247-4DBF-8496-27FC7EAFD85B}">
      <dsp:nvSpPr>
        <dsp:cNvPr id="0" name=""/>
        <dsp:cNvSpPr/>
      </dsp:nvSpPr>
      <dsp:spPr>
        <a:xfrm>
          <a:off x="0" y="65318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057BD7-6782-4740-BEF8-A089F0FC375D}">
      <dsp:nvSpPr>
        <dsp:cNvPr id="0" name=""/>
        <dsp:cNvSpPr/>
      </dsp:nvSpPr>
      <dsp:spPr>
        <a:xfrm>
          <a:off x="333341" y="4802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 dirty="0"/>
            <a:t>50-year-old male</a:t>
          </a:r>
          <a:endParaRPr lang="en-US" sz="4100" kern="1200" dirty="0"/>
        </a:p>
      </dsp:txBody>
      <dsp:txXfrm>
        <a:off x="392424" y="107103"/>
        <a:ext cx="4548617" cy="1092154"/>
      </dsp:txXfrm>
    </dsp:sp>
    <dsp:sp modelId="{3AA8B9BC-FF73-44BB-B868-2219E4C568B6}">
      <dsp:nvSpPr>
        <dsp:cNvPr id="0" name=""/>
        <dsp:cNvSpPr/>
      </dsp:nvSpPr>
      <dsp:spPr>
        <a:xfrm>
          <a:off x="0" y="251294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30B63E-4081-4E1D-A2AC-07431B60775C}">
      <dsp:nvSpPr>
        <dsp:cNvPr id="0" name=""/>
        <dsp:cNvSpPr/>
      </dsp:nvSpPr>
      <dsp:spPr>
        <a:xfrm>
          <a:off x="333341" y="1907780"/>
          <a:ext cx="4666783" cy="12103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/>
            <a:t>Fit and Healthy</a:t>
          </a:r>
          <a:endParaRPr lang="en-US" sz="4100" kern="1200"/>
        </a:p>
      </dsp:txBody>
      <dsp:txXfrm>
        <a:off x="392424" y="1966863"/>
        <a:ext cx="4548617" cy="1092154"/>
      </dsp:txXfrm>
    </dsp:sp>
    <dsp:sp modelId="{7D05484B-10A7-42D7-97F6-6FA7B08C4270}">
      <dsp:nvSpPr>
        <dsp:cNvPr id="0" name=""/>
        <dsp:cNvSpPr/>
      </dsp:nvSpPr>
      <dsp:spPr>
        <a:xfrm>
          <a:off x="0" y="437270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47430B-56B9-4206-80A0-A7008C1E679D}">
      <dsp:nvSpPr>
        <dsp:cNvPr id="0" name=""/>
        <dsp:cNvSpPr/>
      </dsp:nvSpPr>
      <dsp:spPr>
        <a:xfrm>
          <a:off x="333341" y="3767540"/>
          <a:ext cx="4666783" cy="1210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/>
            <a:t>Type 1 Diabetes</a:t>
          </a:r>
          <a:endParaRPr lang="en-US" sz="4100" kern="1200"/>
        </a:p>
      </dsp:txBody>
      <dsp:txXfrm>
        <a:off x="392424" y="3826623"/>
        <a:ext cx="4548617" cy="1092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A908D-E04F-484F-A671-EB27A52DF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247D36-54FA-46DA-9157-35FF017AC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687BA-70CC-44D9-BC9A-2FDAABB2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ADDD5-2620-458A-8926-CBB1E61F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50F21-E175-49E5-B56D-251CDF83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36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E19E7-ECF8-48EA-8551-6EBD6116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234262-D408-4A20-88F1-F92E9447F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F7DB9-F1E7-49A0-AF90-E70A94EAA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446C2-6E87-4572-907C-D62C89A0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83FF5-81D6-426F-B765-7DBD4E13E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2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E5ABB1-AFCC-4A91-9205-277B6642F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814CC-8463-4704-9A6A-48255B4D8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92ACF-F244-42C5-AE4C-342638031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D8A7-2CA4-4E9B-9FEF-68A5583B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CFAD8-185B-4A8C-A1B7-76C9B5173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24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FE1-491F-49CD-9EEF-EF1827F5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7B2E7-CA7E-4181-BD1B-515BDDE98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2D76B-B518-453F-B878-DC9B0BD9E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6A78-E4AB-4107-8EC6-AC6A78186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20A65-896D-490E-A261-9228015A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59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688C-4150-4127-9689-8FD46ACD0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39A129-B068-4849-AA8B-47F8AEEC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6770C-4DB7-4826-B593-C941013C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0A797-BB52-4F89-AF58-42AE598AB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C3EE0-BC42-4791-942C-986E6737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97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B77A9-8328-4F3B-A8F0-8DC2DCF9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1F5B3-4A86-4FE6-920A-2003B48A09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31231B-0CAE-455B-B559-28F6BE6D8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9661C-687D-4E87-A6DC-E54CF987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C8B9B-6E69-4540-A895-C140D199F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D2450-0A47-46C4-8E8D-4A08928E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93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D7F7C-D3D4-4661-AD42-4E6A45E81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9B64C-8C54-4569-BDEE-1C1DC39C7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83E8D-516F-4E93-A250-65BF63E32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3493E-45F9-45E5-AF8E-80C4173D9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7874E5-1F4F-4391-B5D4-6B89F9F2E2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E42FD8-6730-47B2-AB2A-8A22B2AF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17CE3-5B2C-47CD-B631-40B50F3F5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047A4-1EE2-40D0-855F-B33DE270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7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6B7C3-C0B8-42A2-838E-44FC06FFD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5E22D-9FF6-4670-B634-C7C0EB4AD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0C5EA-8F59-4275-9F09-5A374540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0B85DE-5292-477C-92FD-10BE49AD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6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57087A-96F7-4337-AA50-D6479FE9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C1AF14-C133-499E-97E9-E9F22EBB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72C7E-DEDC-47ED-9451-833EB7D9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75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B3BF1-3594-4CB9-A467-95A87474B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51A89-D0B4-4499-89DC-F5C0032B8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CCCA90-6ECE-40B1-A228-B2FD87F7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AB4BE-8B02-447D-872A-FC2977E4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37B39-4362-4F21-BCAE-A1C5346A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CCFF9-FB37-4FD4-B2DD-36A3D188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89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4F180-A99F-403B-9F88-A70CB0B34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23E4D-2A35-47BD-9ABE-388BA8776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A91C7-524F-48D4-837B-1478EA349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FD726-5669-4653-B0F4-64E6AFBBE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25FF3-5603-4F6B-81B6-029764619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CA70D-D036-4AB3-AC43-EC96381F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1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357D44-F372-4A6F-A5DD-A2833933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7E4E1-752A-4941-80E5-7EAEB689B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0B94C-41E4-4775-80DB-77CBA1128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E24C-6593-44D7-BBD3-CB2FBB0ED9CA}" type="datetimeFigureOut">
              <a:rPr lang="en-GB" smtClean="0"/>
              <a:t>07/06/2022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22DA1-5C19-4A05-9D7A-BBA589BF48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27402-92CD-495A-94AB-5300DFF5E4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25395-84CC-45F8-8E5F-DAE7DE41E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75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B8E00-C2B5-4F36-9FE9-BD43A21E6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GB" sz="4800">
                <a:solidFill>
                  <a:srgbClr val="FFFFFF"/>
                </a:solidFill>
              </a:rPr>
              <a:t>Vascular Interesting Cases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19592-7EDA-41B7-83F3-BC3B4D37E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June 2022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19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78E599-5E92-4DE7-81D3-6BA1C23A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9B5BC-B01E-4B69-AC4F-87384A71F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GB" dirty="0"/>
              <a:t>Patient on warfarin</a:t>
            </a:r>
          </a:p>
          <a:p>
            <a:r>
              <a:rPr lang="en-GB" dirty="0"/>
              <a:t>APS, Unprovoked DVT  and paradoxical embolism likely cause of stroke</a:t>
            </a:r>
          </a:p>
          <a:p>
            <a:r>
              <a:rPr lang="en-GB" dirty="0"/>
              <a:t>Patient to be discussed at PFO MDT to discuss closure of PFO.</a:t>
            </a:r>
          </a:p>
          <a:p>
            <a:r>
              <a:rPr lang="en-GB" dirty="0"/>
              <a:t>Studies do not show that co-existence of APS and PFO do not  statistically increase the risk of recurrent strokes.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3912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EC875-E26F-4D04-8113-6E1BE61F9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BACKGROUND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2B2AA2-2029-3707-F903-0868343F23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43862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7515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42D944-35FE-44B4-9AD9-AA4808606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Clinical History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F2F9640-407C-4EF9-8744-24DABB31B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dirty="0"/>
              <a:t>10 Nov 2021 admitted to SGH with visual disturbance and 1-3 headache</a:t>
            </a:r>
          </a:p>
          <a:p>
            <a:endParaRPr lang="en-GB" dirty="0"/>
          </a:p>
          <a:p>
            <a:r>
              <a:rPr lang="en-GB" dirty="0"/>
              <a:t>Had CT head which showed acute infarct in the PCA territory and watershed Right MCA territory</a:t>
            </a:r>
          </a:p>
          <a:p>
            <a:endParaRPr lang="en-GB" dirty="0"/>
          </a:p>
          <a:p>
            <a:r>
              <a:rPr lang="en-GB" dirty="0"/>
              <a:t>Had CT aortic arch and carotids which showed no disease and normal circle of Willis anatomy.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0392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AC1876-E877-4002-9589-EAB8E0C35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Transthoracic Echocardiography Report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BEBFE1E8-BA5F-4C7E-B414-FE487392B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GB" sz="4000" dirty="0"/>
              <a:t>10/11/2021</a:t>
            </a:r>
          </a:p>
          <a:p>
            <a:r>
              <a:rPr lang="en-GB" sz="4000" dirty="0"/>
              <a:t>No intracardiac thrombus observed throughout</a:t>
            </a:r>
          </a:p>
          <a:p>
            <a:r>
              <a:rPr lang="en-GB" sz="4000" dirty="0"/>
              <a:t>No significant valvular abnormalities</a:t>
            </a:r>
          </a:p>
        </p:txBody>
      </p:sp>
    </p:spTree>
    <p:extLst>
      <p:ext uri="{BB962C8B-B14F-4D97-AF65-F5344CB8AC3E}">
        <p14:creationId xmlns:p14="http://schemas.microsoft.com/office/powerpoint/2010/main" val="150710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761A0B-D6B8-44AE-BC50-DF8E05C0F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2</a:t>
            </a:r>
            <a:r>
              <a:rPr lang="en-GB" sz="4000" baseline="30000">
                <a:solidFill>
                  <a:srgbClr val="FFFFFF"/>
                </a:solidFill>
              </a:rPr>
              <a:t>nd</a:t>
            </a:r>
            <a:r>
              <a:rPr lang="en-GB" sz="4000">
                <a:solidFill>
                  <a:srgbClr val="FFFFFF"/>
                </a:solidFill>
              </a:rPr>
              <a:t> Hospital Admission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E6ADCF0-E006-4C96-B9C5-A6AC4E027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sz="2400" dirty="0"/>
              <a:t>16 Nov 2021- woke up with Right sided weakness and expressive dysphasia</a:t>
            </a:r>
          </a:p>
          <a:p>
            <a:r>
              <a:rPr lang="en-GB" sz="2400" dirty="0"/>
              <a:t>Second CT head now showed cortical necrosis within the Right occipito- temporal infarct.</a:t>
            </a:r>
          </a:p>
          <a:p>
            <a:r>
              <a:rPr lang="en-GB" sz="2400" dirty="0"/>
              <a:t>ICAs, vertebrals and circle of Willis showed no evidence of stenosis</a:t>
            </a:r>
          </a:p>
          <a:p>
            <a:r>
              <a:rPr lang="en-GB" sz="2400" dirty="0"/>
              <a:t>MRI- Acute Left MCA territory infarct.</a:t>
            </a:r>
          </a:p>
          <a:p>
            <a:pPr marL="0" indent="0">
              <a:buNone/>
            </a:pPr>
            <a:r>
              <a:rPr lang="en-GB" sz="2400" dirty="0"/>
              <a:t>               Subacute Right PCA territory infarct with a focal area of  haemorrhage</a:t>
            </a:r>
          </a:p>
        </p:txBody>
      </p:sp>
    </p:spTree>
    <p:extLst>
      <p:ext uri="{BB962C8B-B14F-4D97-AF65-F5344CB8AC3E}">
        <p14:creationId xmlns:p14="http://schemas.microsoft.com/office/powerpoint/2010/main" val="41398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810A3D-59C0-420C-B0A2-7824AA4DF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Stroke team refer patient for a CT chest/</a:t>
            </a:r>
            <a:r>
              <a:rPr lang="en-GB" sz="4000" dirty="0" err="1">
                <a:solidFill>
                  <a:srgbClr val="FFFFFF"/>
                </a:solidFill>
              </a:rPr>
              <a:t>abdo</a:t>
            </a:r>
            <a:r>
              <a:rPr lang="en-GB" sz="4000" dirty="0">
                <a:solidFill>
                  <a:srgbClr val="FFFFFF"/>
                </a:solidFill>
              </a:rPr>
              <a:t>/pelvis</a:t>
            </a:r>
            <a:br>
              <a:rPr lang="en-GB" sz="4000" dirty="0">
                <a:solidFill>
                  <a:srgbClr val="FFFFFF"/>
                </a:solidFill>
              </a:rPr>
            </a:b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ABFD0-0F8D-4B4A-9446-1780F6C78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algn="just"/>
            <a:r>
              <a:rPr lang="en-GB" sz="3600" dirty="0"/>
              <a:t>X2 embolic strokes in 10 days in different vascular territories.</a:t>
            </a:r>
          </a:p>
          <a:p>
            <a:pPr algn="just"/>
            <a:r>
              <a:rPr lang="en-GB" sz="3600" dirty="0"/>
              <a:t>? Malignancy</a:t>
            </a:r>
          </a:p>
          <a:p>
            <a:pPr algn="just"/>
            <a:r>
              <a:rPr lang="en-GB" sz="3600" dirty="0"/>
              <a:t>18/11/2021</a:t>
            </a:r>
          </a:p>
          <a:p>
            <a:pPr algn="just"/>
            <a:r>
              <a:rPr lang="en-GB" sz="3600" dirty="0"/>
              <a:t>Report- No malignancy identified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540243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424615-F965-480D-9DDB-62E52740F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Referral for Echo bubble study- ? Patent foramen ovale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6C0BE-614C-4EB2-A1F0-CEDE7A33C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dirty="0"/>
              <a:t>22/11/2021</a:t>
            </a:r>
          </a:p>
          <a:p>
            <a:r>
              <a:rPr lang="en-GB" dirty="0"/>
              <a:t>Small number of bubbles from R- L with 3 cardiac cycles.</a:t>
            </a:r>
          </a:p>
          <a:p>
            <a:r>
              <a:rPr lang="en-GB" dirty="0"/>
              <a:t>With Valsalva passage of a large number of bubbles R-L noted.</a:t>
            </a:r>
          </a:p>
          <a:p>
            <a:r>
              <a:rPr lang="en-GB" dirty="0"/>
              <a:t>Bubbles appear to arise from the interatrial septum.</a:t>
            </a:r>
          </a:p>
          <a:p>
            <a:r>
              <a:rPr lang="en-GB" dirty="0"/>
              <a:t>Impression: Patent foramen </a:t>
            </a:r>
            <a:r>
              <a:rPr lang="en-GB" dirty="0" err="1"/>
              <a:t>ovale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191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BEEEF-B0DA-474B-9791-C14E7ACD0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DVT Report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A9BB0A6-8ABF-4231-955D-E8DA742696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" y="1338943"/>
            <a:ext cx="11620500" cy="5153932"/>
          </a:xfrm>
        </p:spPr>
      </p:pic>
    </p:spTree>
    <p:extLst>
      <p:ext uri="{BB962C8B-B14F-4D97-AF65-F5344CB8AC3E}">
        <p14:creationId xmlns:p14="http://schemas.microsoft.com/office/powerpoint/2010/main" val="2976160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B1266-0762-450B-942F-E2A02C166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6396" y="586855"/>
            <a:ext cx="4230100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Diagnosis of Antiphospholipid syndrome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0E1BA-3A6B-41A9-BC10-08490AED5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3158" y="649480"/>
            <a:ext cx="48624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/>
              <a:t>D</a:t>
            </a:r>
            <a:r>
              <a:rPr lang="en-US" sz="2000" i="0">
                <a:effectLst/>
              </a:rPr>
              <a:t>isorder of the immune system that causes an increased risk of blood clots.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In APS, the immune system produces abnormal antibodies called antiphospholipid antibodies.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These target proteins attached to fat molecules (phospholipids), which makes the blood more likely to clot.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A diagnosis of APS can only be made after 2 abnormal blood test results, with at least a 12-week gap between them.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</a:rPr>
              <a:t>This is because harmless antiphospholipid antibodies can sometimes develop in the body for short periods of time. 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49512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355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Vascular Interesting Cases</vt:lpstr>
      <vt:lpstr>BACKGROUND</vt:lpstr>
      <vt:lpstr>Clinical History</vt:lpstr>
      <vt:lpstr>Transthoracic Echocardiography Report</vt:lpstr>
      <vt:lpstr>2nd Hospital Admission </vt:lpstr>
      <vt:lpstr>Stroke team refer patient for a CT chest/abdo/pelvis </vt:lpstr>
      <vt:lpstr>Referral for Echo bubble study- ? Patent foramen ovale</vt:lpstr>
      <vt:lpstr>DVT Report</vt:lpstr>
      <vt:lpstr>Diagnosis of Antiphospholipid syndrome</vt:lpstr>
      <vt:lpstr>Outcome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Vascular Interesting Cases</dc:title>
  <dc:creator>Rogan, Catherine</dc:creator>
  <cp:lastModifiedBy>Rogan, Catherine</cp:lastModifiedBy>
  <cp:revision>23</cp:revision>
  <dcterms:created xsi:type="dcterms:W3CDTF">2022-06-07T10:33:13Z</dcterms:created>
  <dcterms:modified xsi:type="dcterms:W3CDTF">2022-06-07T16:01:56Z</dcterms:modified>
</cp:coreProperties>
</file>