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8"/>
  </p:notesMasterIdLst>
  <p:sldIdLst>
    <p:sldId id="256" r:id="rId2"/>
    <p:sldId id="257" r:id="rId3"/>
    <p:sldId id="260" r:id="rId4"/>
    <p:sldId id="280" r:id="rId5"/>
    <p:sldId id="263" r:id="rId6"/>
    <p:sldId id="292" r:id="rId7"/>
    <p:sldId id="265" r:id="rId8"/>
    <p:sldId id="283" r:id="rId9"/>
    <p:sldId id="264" r:id="rId10"/>
    <p:sldId id="275" r:id="rId11"/>
    <p:sldId id="266" r:id="rId12"/>
    <p:sldId id="284" r:id="rId13"/>
    <p:sldId id="287" r:id="rId14"/>
    <p:sldId id="293" r:id="rId15"/>
    <p:sldId id="285" r:id="rId16"/>
    <p:sldId id="286" r:id="rId17"/>
    <p:sldId id="290" r:id="rId18"/>
    <p:sldId id="291" r:id="rId19"/>
    <p:sldId id="272" r:id="rId20"/>
    <p:sldId id="289" r:id="rId21"/>
    <p:sldId id="274" r:id="rId22"/>
    <p:sldId id="277" r:id="rId23"/>
    <p:sldId id="282" r:id="rId24"/>
    <p:sldId id="261" r:id="rId25"/>
    <p:sldId id="276" r:id="rId26"/>
    <p:sldId id="267" r:id="rId27"/>
    <p:sldId id="269" r:id="rId28"/>
    <p:sldId id="268" r:id="rId29"/>
    <p:sldId id="259" r:id="rId30"/>
    <p:sldId id="270" r:id="rId31"/>
    <p:sldId id="271" r:id="rId32"/>
    <p:sldId id="278" r:id="rId33"/>
    <p:sldId id="294" r:id="rId34"/>
    <p:sldId id="258" r:id="rId35"/>
    <p:sldId id="273" r:id="rId36"/>
    <p:sldId id="28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9FB1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496" autoAdjust="0"/>
  </p:normalViewPr>
  <p:slideViewPr>
    <p:cSldViewPr snapToGrid="0">
      <p:cViewPr varScale="1">
        <p:scale>
          <a:sx n="104" d="100"/>
          <a:sy n="104" d="100"/>
        </p:scale>
        <p:origin x="8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E6BCE4-6A47-4829-AC9C-E88921F50174}" type="datetimeFigureOut">
              <a:rPr lang="en-GB" smtClean="0"/>
              <a:t>23/04/2024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8537B-3AA5-4A9E-A6CF-7B652DB29378}" type="slidenum">
              <a:rPr lang="en-GB" smtClean="0"/>
              <a:t>‹#›</a:t>
            </a:fld>
            <a:endParaRPr lang="en-GB"/>
          </a:p>
        </p:txBody>
      </p:sp>
    </p:spTree>
    <p:extLst>
      <p:ext uri="{BB962C8B-B14F-4D97-AF65-F5344CB8AC3E}">
        <p14:creationId xmlns:p14="http://schemas.microsoft.com/office/powerpoint/2010/main" val="2643287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nanosonics.us/infection-prevention/spaulding-classification"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onlinelibrary.wiley.com/doi/10.1002/jum.15653"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svtgbi.org.uk/media/resources/Generic_Service_Spec._PPG_-_December_2022_1.pdf"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sdms.org/docs/default-source/Resources/8756479320933256.pdf"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aornjournal.onlinelibrary.wiley.com/doi/full/10.1002/aorn.13572?saml_referrer"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hse.ie/eng/about/who/nqpsd/qps-improvement/hse-guidance-for-decontamination-of-semicritical-ultrasound-probes-semiinvasive-noninvasive.pdf"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bmus.org/static/uploads/resources/Best_Practice_Summary_-_probe_decontamination_-_FINAL_13_02_2020.pdf"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aricjournal.biomedcentral.com/counter/pdf/10.1186/s13756-018-0445-7.pdf"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mus.org/static/uploads/resources/Best_Practice_Summary_-_probe_decontamination_-_FINAL_13_02_2020.pdf"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hse.ie/eng/about/who/nqpsd/qps-improvement/hse-guidance-for-decontamination-of-semicritical-ultrasound-probes-semiinvasive-noninvasive.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v.uk/drug-device-alerts/medical-device-alert-reusable-transoesophageal-echocardiography-transvaginal-and-transrectal-ultrasound-probes-transducers-failure-to-appropriately-decontaminate"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www.hse.ie/eng/about/who/nqpsd/qps-improvement/hse-guidance-for-decontamination-of-semicritical-ultrasound-probes-semiinvasive-noninvasive.pdf" TargetMode="External"/><Relationship Id="rId4" Type="http://schemas.openxmlformats.org/officeDocument/2006/relationships/hyperlink" Target="https://aornjournal.onlinelibrary.wiley.com/doi/full/10.1002/aorn.13572?saml_referrer"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sciencedirect.com/science/article/abs/pii/S0009926007000293"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rPr>
              <a:t> </a:t>
            </a:r>
            <a:r>
              <a:rPr lang="en-GB"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Spaulding Classification | </a:t>
            </a:r>
            <a:r>
              <a:rPr lang="en-GB" sz="1800" u="sng" dirty="0" err="1">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Nanosonics</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4</a:t>
            </a:fld>
            <a:endParaRPr lang="en-GB"/>
          </a:p>
        </p:txBody>
      </p:sp>
    </p:spTree>
    <p:extLst>
      <p:ext uri="{BB962C8B-B14F-4D97-AF65-F5344CB8AC3E}">
        <p14:creationId xmlns:p14="http://schemas.microsoft.com/office/powerpoint/2010/main" val="3542584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212121"/>
                </a:solidFill>
                <a:effectLst/>
                <a:latin typeface="BlinkMacSystemFont"/>
              </a:rPr>
              <a:t>20) Garvey MI, Wilkinson MAC, Bradley CW, Holden KL, Holden E. Wiping out MRSA: effect of introducing a universal disinfection wipe in a large UK teaching hospital. </a:t>
            </a:r>
            <a:r>
              <a:rPr lang="en-GB" b="0" i="0" dirty="0" err="1">
                <a:solidFill>
                  <a:srgbClr val="212121"/>
                </a:solidFill>
                <a:effectLst/>
                <a:latin typeface="BlinkMacSystemFont"/>
              </a:rPr>
              <a:t>Antimicrob</a:t>
            </a:r>
            <a:r>
              <a:rPr lang="en-GB" b="0" i="0" dirty="0">
                <a:solidFill>
                  <a:srgbClr val="212121"/>
                </a:solidFill>
                <a:effectLst/>
                <a:latin typeface="BlinkMacSystemFont"/>
              </a:rPr>
              <a:t> Resist Infect Control. 2018 Dec 19;7:155. </a:t>
            </a:r>
            <a:r>
              <a:rPr lang="en-GB" b="0" i="0" dirty="0" err="1">
                <a:solidFill>
                  <a:srgbClr val="212121"/>
                </a:solidFill>
                <a:effectLst/>
                <a:latin typeface="BlinkMacSystemFont"/>
              </a:rPr>
              <a:t>doi</a:t>
            </a:r>
            <a:r>
              <a:rPr lang="en-GB" b="0" i="0" dirty="0">
                <a:solidFill>
                  <a:srgbClr val="212121"/>
                </a:solidFill>
                <a:effectLst/>
                <a:latin typeface="BlinkMacSystemFont"/>
              </a:rPr>
              <a:t>: 10.1186/s13756-018-0445-7. PMID: 30574298; PMCID: PMC6299988.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solidFill>
                <a:srgbClr val="212121"/>
              </a:solidFill>
              <a:effectLst/>
              <a:latin typeface="BlinkMacSystemFon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12121"/>
                </a:solidFill>
                <a:effectLst/>
              </a:rPr>
              <a:t>21) Peters N, Williamson F, Bauer MJ, Llewellyn S, Snelling PJ, Marsh N, Harris PNA, Stewart AG, Rickard CM. Comparison of Low-Level to High-Level Disinfection in Eliminating Microorganisms From Ultrasound Transducers Used on Skin: A Noninferiority Randomized Controlled Trial. J Ultrasound Med. 2023 Nov;42(11):2525-2534. </a:t>
            </a:r>
            <a:r>
              <a:rPr lang="en-GB" sz="1200" b="0" i="0" dirty="0" err="1">
                <a:solidFill>
                  <a:srgbClr val="212121"/>
                </a:solidFill>
                <a:effectLst/>
              </a:rPr>
              <a:t>doi</a:t>
            </a:r>
            <a:r>
              <a:rPr lang="en-GB" sz="1200" b="0" i="0" dirty="0">
                <a:solidFill>
                  <a:srgbClr val="212121"/>
                </a:solidFill>
                <a:effectLst/>
              </a:rPr>
              <a:t>: 10.1002/jum.16286. </a:t>
            </a:r>
            <a:r>
              <a:rPr lang="en-GB" sz="1200" b="0" i="0" dirty="0" err="1">
                <a:solidFill>
                  <a:srgbClr val="212121"/>
                </a:solidFill>
                <a:effectLst/>
              </a:rPr>
              <a:t>Epub</a:t>
            </a:r>
            <a:r>
              <a:rPr lang="en-GB" sz="1200" b="0" i="0" dirty="0">
                <a:solidFill>
                  <a:srgbClr val="212121"/>
                </a:solidFill>
                <a:effectLst/>
              </a:rPr>
              <a:t> 2023 Jun 12. PMID: 37306253.</a:t>
            </a:r>
            <a:r>
              <a:rPr lang="en-GB" sz="1200" i="0" dirty="0">
                <a:solidFill>
                  <a:srgbClr val="1C1D1E"/>
                </a:solidFill>
                <a:effectLst/>
              </a:rPr>
              <a:t> </a:t>
            </a:r>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15</a:t>
            </a:fld>
            <a:endParaRPr lang="en-GB"/>
          </a:p>
        </p:txBody>
      </p:sp>
    </p:spTree>
    <p:extLst>
      <p:ext uri="{BB962C8B-B14F-4D97-AF65-F5344CB8AC3E}">
        <p14:creationId xmlns:p14="http://schemas.microsoft.com/office/powerpoint/2010/main" val="1002833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12121"/>
                </a:solidFill>
                <a:effectLst/>
              </a:rPr>
              <a:t>21) Peters N, Williamson F, Bauer MJ, Llewellyn S, Snelling PJ, Marsh N, Harris PNA, Stewart AG, Rickard CM. Comparison of Low-Level to High-Level Disinfection in Eliminating Microorganisms From Ultrasound Transducers Used on Skin: A Noninferiority Randomized Controlled Trial. J Ultrasound Med. 2023 Nov;42(11):2525-2534. </a:t>
            </a:r>
            <a:r>
              <a:rPr lang="en-GB" sz="1200" b="0" i="0" dirty="0" err="1">
                <a:solidFill>
                  <a:srgbClr val="212121"/>
                </a:solidFill>
                <a:effectLst/>
              </a:rPr>
              <a:t>doi</a:t>
            </a:r>
            <a:r>
              <a:rPr lang="en-GB" sz="1200" b="0" i="0" dirty="0">
                <a:solidFill>
                  <a:srgbClr val="212121"/>
                </a:solidFill>
                <a:effectLst/>
              </a:rPr>
              <a:t>: 10.1002/jum.16286. </a:t>
            </a:r>
            <a:r>
              <a:rPr lang="en-GB" sz="1200" b="0" i="0" dirty="0" err="1">
                <a:solidFill>
                  <a:srgbClr val="212121"/>
                </a:solidFill>
                <a:effectLst/>
              </a:rPr>
              <a:t>Epub</a:t>
            </a:r>
            <a:r>
              <a:rPr lang="en-GB" sz="1200" b="0" i="0" dirty="0">
                <a:solidFill>
                  <a:srgbClr val="212121"/>
                </a:solidFill>
                <a:effectLst/>
              </a:rPr>
              <a:t> 2023 Jun 12. PMID: 37306253.</a:t>
            </a:r>
            <a:r>
              <a:rPr lang="en-GB" sz="1200" i="0" dirty="0">
                <a:solidFill>
                  <a:srgbClr val="1C1D1E"/>
                </a:solidFill>
                <a:effectLst/>
              </a:rPr>
              <a:t> </a:t>
            </a:r>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16</a:t>
            </a:fld>
            <a:endParaRPr lang="en-GB"/>
          </a:p>
        </p:txBody>
      </p:sp>
    </p:spTree>
    <p:extLst>
      <p:ext uri="{BB962C8B-B14F-4D97-AF65-F5344CB8AC3E}">
        <p14:creationId xmlns:p14="http://schemas.microsoft.com/office/powerpoint/2010/main" val="325155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1F1F1F"/>
                </a:solidFill>
                <a:effectLst/>
                <a:latin typeface="ElsevierGulliver"/>
              </a:rPr>
              <a:t>Neither the AIUM nor the SDMS documents meet the level of scientific rigor of the Society for Vascular Surgery guideline.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1F1F1F"/>
              </a:solidFill>
              <a:effectLst/>
              <a:latin typeface="ElsevierGullive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err="1">
                <a:solidFill>
                  <a:srgbClr val="1F1F1F"/>
                </a:solidFill>
                <a:effectLst/>
                <a:latin typeface="ElsevierGulliver"/>
              </a:rPr>
              <a:t>Basseal</a:t>
            </a:r>
            <a:r>
              <a:rPr lang="en-GB" b="0" i="0" dirty="0">
                <a:solidFill>
                  <a:srgbClr val="1F1F1F"/>
                </a:solidFill>
                <a:effectLst/>
                <a:latin typeface="ElsevierGulliver"/>
              </a:rPr>
              <a:t> J, </a:t>
            </a:r>
            <a:r>
              <a:rPr lang="en-GB" b="0" i="0" dirty="0" err="1">
                <a:solidFill>
                  <a:srgbClr val="1F1F1F"/>
                </a:solidFill>
                <a:effectLst/>
                <a:latin typeface="ElsevierGulliver"/>
              </a:rPr>
              <a:t>Westerway</a:t>
            </a:r>
            <a:r>
              <a:rPr lang="en-GB" b="0" i="0" dirty="0">
                <a:solidFill>
                  <a:srgbClr val="1F1F1F"/>
                </a:solidFill>
                <a:effectLst/>
                <a:latin typeface="ElsevierGulliver"/>
              </a:rPr>
              <a:t> S, Hyett J. Analysis of the integrity of ultrasound probe covers used for transvaginal examinations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200" i="0" u="none" strike="noStrike" cap="none" normalizeH="0" baseline="0" dirty="0">
              <a:ln>
                <a:noFill/>
              </a:ln>
              <a:solidFill>
                <a:srgbClr val="1F1F1F"/>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i="0" u="none" strike="noStrike" cap="none" normalizeH="0" baseline="0" dirty="0">
                <a:ln>
                  <a:noFill/>
                </a:ln>
                <a:solidFill>
                  <a:srgbClr val="1F1F1F"/>
                </a:solidFill>
                <a:effectLst/>
              </a:rPr>
              <a:t>8) Daugherty S, </a:t>
            </a:r>
            <a:r>
              <a:rPr kumimoji="0" lang="en-US" altLang="en-US" sz="1200" i="0" u="none" strike="noStrike" cap="none" normalizeH="0" baseline="0" dirty="0" err="1">
                <a:ln>
                  <a:noFill/>
                </a:ln>
                <a:solidFill>
                  <a:srgbClr val="1F1F1F"/>
                </a:solidFill>
                <a:effectLst/>
              </a:rPr>
              <a:t>Blebea</a:t>
            </a:r>
            <a:r>
              <a:rPr kumimoji="0" lang="en-US" altLang="en-US" sz="1200" i="0" u="none" strike="noStrike" cap="none" normalizeH="0" baseline="0" dirty="0">
                <a:ln>
                  <a:noFill/>
                </a:ln>
                <a:solidFill>
                  <a:srgbClr val="1F1F1F"/>
                </a:solidFill>
                <a:effectLst/>
              </a:rPr>
              <a:t> J. The need for participation in the development and critical review of recommendations for infection control policies involving vascular ultrasound. </a:t>
            </a:r>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17</a:t>
            </a:fld>
            <a:endParaRPr lang="en-GB"/>
          </a:p>
        </p:txBody>
      </p:sp>
    </p:spTree>
    <p:extLst>
      <p:ext uri="{BB962C8B-B14F-4D97-AF65-F5344CB8AC3E}">
        <p14:creationId xmlns:p14="http://schemas.microsoft.com/office/powerpoint/2010/main" val="2729087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Disinfection of Ultrasound Transducers Used for Percutaneous Procedures - 2021 - Journal of Ultrasound in Medicine - Wiley Online Library</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18</a:t>
            </a:fld>
            <a:endParaRPr lang="en-GB"/>
          </a:p>
        </p:txBody>
      </p:sp>
    </p:spTree>
    <p:extLst>
      <p:ext uri="{BB962C8B-B14F-4D97-AF65-F5344CB8AC3E}">
        <p14:creationId xmlns:p14="http://schemas.microsoft.com/office/powerpoint/2010/main" val="2953718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1F1F1F"/>
                </a:solidFill>
                <a:effectLst/>
                <a:latin typeface="ElsevierSans"/>
              </a:rPr>
              <a:t>J. </a:t>
            </a:r>
            <a:r>
              <a:rPr lang="en-GB" b="0" i="0" dirty="0" err="1">
                <a:solidFill>
                  <a:srgbClr val="1F1F1F"/>
                </a:solidFill>
                <a:effectLst/>
                <a:latin typeface="ElsevierSans"/>
              </a:rPr>
              <a:t>Basseal</a:t>
            </a:r>
            <a:r>
              <a:rPr lang="en-GB" b="0" i="0" dirty="0">
                <a:solidFill>
                  <a:srgbClr val="1F1F1F"/>
                </a:solidFill>
                <a:effectLst/>
                <a:latin typeface="ElsevierSans"/>
              </a:rPr>
              <a:t>, S. </a:t>
            </a:r>
            <a:r>
              <a:rPr lang="en-GB" b="0" i="0" dirty="0" err="1">
                <a:solidFill>
                  <a:srgbClr val="1F1F1F"/>
                </a:solidFill>
                <a:effectLst/>
                <a:latin typeface="ElsevierSans"/>
              </a:rPr>
              <a:t>Westerway</a:t>
            </a:r>
            <a:r>
              <a:rPr lang="en-GB" b="0" i="0" dirty="0">
                <a:solidFill>
                  <a:srgbClr val="1F1F1F"/>
                </a:solidFill>
                <a:effectLst/>
                <a:latin typeface="ElsevierSans"/>
              </a:rPr>
              <a:t>, J. Hyett </a:t>
            </a:r>
            <a:r>
              <a:rPr lang="en-GB" b="0" i="0" dirty="0">
                <a:solidFill>
                  <a:srgbClr val="1F1F1F"/>
                </a:solidFill>
                <a:effectLst/>
                <a:latin typeface="ElsevierGulliver"/>
              </a:rPr>
              <a:t>Analysis of the integrity of ultrasound probe covers used for transvaginal examinations</a:t>
            </a:r>
          </a:p>
          <a:p>
            <a:pPr algn="l"/>
            <a:r>
              <a:rPr lang="en-GB" b="0" i="0" dirty="0">
                <a:solidFill>
                  <a:srgbClr val="707070"/>
                </a:solidFill>
                <a:effectLst/>
                <a:latin typeface="ElsevierSans"/>
              </a:rPr>
              <a:t>Infect Dis Health, 25 (2020), pp. 77-81</a:t>
            </a:r>
          </a:p>
          <a:p>
            <a:endParaRPr lang="en-GB" dirty="0"/>
          </a:p>
          <a:p>
            <a:r>
              <a:rPr lang="en-GB" b="0" i="0" dirty="0">
                <a:solidFill>
                  <a:srgbClr val="212121"/>
                </a:solidFill>
                <a:effectLst/>
                <a:latin typeface="Cambria" panose="02040503050406030204" pitchFamily="18" charset="0"/>
              </a:rPr>
              <a:t> Kac G, </a:t>
            </a:r>
            <a:r>
              <a:rPr lang="en-GB" b="0" i="0" dirty="0" err="1">
                <a:solidFill>
                  <a:srgbClr val="212121"/>
                </a:solidFill>
                <a:effectLst/>
                <a:latin typeface="Cambria" panose="02040503050406030204" pitchFamily="18" charset="0"/>
              </a:rPr>
              <a:t>Podglajen</a:t>
            </a:r>
            <a:r>
              <a:rPr lang="en-GB" b="0" i="0" dirty="0">
                <a:solidFill>
                  <a:srgbClr val="212121"/>
                </a:solidFill>
                <a:effectLst/>
                <a:latin typeface="Cambria" panose="02040503050406030204" pitchFamily="18" charset="0"/>
              </a:rPr>
              <a:t> I, Si-Mohamed A, </a:t>
            </a:r>
            <a:r>
              <a:rPr lang="en-GB" b="0" i="0" dirty="0" err="1">
                <a:solidFill>
                  <a:srgbClr val="212121"/>
                </a:solidFill>
                <a:effectLst/>
                <a:latin typeface="Cambria" panose="02040503050406030204" pitchFamily="18" charset="0"/>
              </a:rPr>
              <a:t>Rodi</a:t>
            </a:r>
            <a:r>
              <a:rPr lang="en-GB" b="0" i="0" dirty="0">
                <a:solidFill>
                  <a:srgbClr val="212121"/>
                </a:solidFill>
                <a:effectLst/>
                <a:latin typeface="Cambria" panose="02040503050406030204" pitchFamily="18" charset="0"/>
              </a:rPr>
              <a:t> A, </a:t>
            </a:r>
            <a:r>
              <a:rPr lang="en-GB" b="0" i="0" dirty="0" err="1">
                <a:solidFill>
                  <a:srgbClr val="212121"/>
                </a:solidFill>
                <a:effectLst/>
                <a:latin typeface="Cambria" panose="02040503050406030204" pitchFamily="18" charset="0"/>
              </a:rPr>
              <a:t>Grataloup</a:t>
            </a:r>
            <a:r>
              <a:rPr lang="en-GB" b="0" i="0" dirty="0">
                <a:solidFill>
                  <a:srgbClr val="212121"/>
                </a:solidFill>
                <a:effectLst/>
                <a:latin typeface="Cambria" panose="02040503050406030204" pitchFamily="18" charset="0"/>
              </a:rPr>
              <a:t> C, Meyer G (2010) Evaluation of ultraviolet C for disinfection of </a:t>
            </a:r>
            <a:r>
              <a:rPr lang="en-GB" b="0" i="0" dirty="0" err="1">
                <a:solidFill>
                  <a:srgbClr val="212121"/>
                </a:solidFill>
                <a:effectLst/>
                <a:latin typeface="Cambria" panose="02040503050406030204" pitchFamily="18" charset="0"/>
              </a:rPr>
              <a:t>endocavitary</a:t>
            </a:r>
            <a:r>
              <a:rPr lang="en-GB" b="0" i="0" dirty="0">
                <a:solidFill>
                  <a:srgbClr val="212121"/>
                </a:solidFill>
                <a:effectLst/>
                <a:latin typeface="Cambria" panose="02040503050406030204" pitchFamily="18" charset="0"/>
              </a:rPr>
              <a:t> ultrasound transducers persistently contaminated despite probe covers. </a:t>
            </a:r>
            <a:r>
              <a:rPr lang="en-GB" b="0" i="1" dirty="0">
                <a:solidFill>
                  <a:srgbClr val="212121"/>
                </a:solidFill>
                <a:effectLst/>
                <a:latin typeface="Cambria" panose="02040503050406030204" pitchFamily="18" charset="0"/>
              </a:rPr>
              <a:t>Infect Control Hosp </a:t>
            </a:r>
            <a:r>
              <a:rPr lang="en-GB" b="0" i="1" dirty="0" err="1">
                <a:solidFill>
                  <a:srgbClr val="212121"/>
                </a:solidFill>
                <a:effectLst/>
                <a:latin typeface="Cambria" panose="02040503050406030204" pitchFamily="18" charset="0"/>
              </a:rPr>
              <a:t>Epidemiol</a:t>
            </a:r>
            <a:r>
              <a:rPr lang="en-GB" b="0" i="0" dirty="0">
                <a:solidFill>
                  <a:srgbClr val="212121"/>
                </a:solidFill>
                <a:effectLst/>
                <a:latin typeface="Cambria" panose="02040503050406030204" pitchFamily="18" charset="0"/>
              </a:rPr>
              <a:t> 31: 165–70</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19</a:t>
            </a:fld>
            <a:endParaRPr lang="en-GB"/>
          </a:p>
        </p:txBody>
      </p:sp>
    </p:spTree>
    <p:extLst>
      <p:ext uri="{BB962C8B-B14F-4D97-AF65-F5344CB8AC3E}">
        <p14:creationId xmlns:p14="http://schemas.microsoft.com/office/powerpoint/2010/main" val="32097834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1 (svtgbi.org.uk)</a:t>
            </a:r>
            <a:endParaRPr lang="en-GB" dirty="0"/>
          </a:p>
          <a:p>
            <a:endParaRPr lang="en-GB" dirty="0"/>
          </a:p>
          <a:p>
            <a:r>
              <a:rPr lang="en-GB" dirty="0">
                <a:hlinkClick r:id="rId4"/>
              </a:rPr>
              <a:t>8756479320933256.pdf (sdms.org)</a:t>
            </a:r>
            <a:endParaRPr lang="en-GB"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20</a:t>
            </a:fld>
            <a:endParaRPr lang="en-GB"/>
          </a:p>
        </p:txBody>
      </p:sp>
    </p:spTree>
    <p:extLst>
      <p:ext uri="{BB962C8B-B14F-4D97-AF65-F5344CB8AC3E}">
        <p14:creationId xmlns:p14="http://schemas.microsoft.com/office/powerpoint/2010/main" val="15737871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212121"/>
                </a:solidFill>
                <a:effectLst/>
                <a:latin typeface="BlinkMacSystemFont"/>
              </a:rPr>
              <a:t>Bradley CR, Hoffman PN, Egan K, Jacobson SK, Colville A, Spencer W, Larkin S, Jenks PJ. Guidance for the decontamination of intracavity medical devices: the report of a working group of the Healthcare Infection Society. J Hosp Infect. 2019 Jan;101(1):1-10. </a:t>
            </a:r>
            <a:r>
              <a:rPr lang="en-GB" b="0" i="0" dirty="0" err="1">
                <a:solidFill>
                  <a:srgbClr val="212121"/>
                </a:solidFill>
                <a:effectLst/>
                <a:latin typeface="BlinkMacSystemFont"/>
              </a:rPr>
              <a:t>doi</a:t>
            </a:r>
            <a:r>
              <a:rPr lang="en-GB" b="0" i="0" dirty="0">
                <a:solidFill>
                  <a:srgbClr val="212121"/>
                </a:solidFill>
                <a:effectLst/>
                <a:latin typeface="BlinkMacSystemFont"/>
              </a:rPr>
              <a:t>: 10.1016/j.jhin.2018.08.003. </a:t>
            </a:r>
            <a:r>
              <a:rPr lang="en-GB" b="0" i="0" dirty="0" err="1">
                <a:solidFill>
                  <a:srgbClr val="212121"/>
                </a:solidFill>
                <a:effectLst/>
                <a:latin typeface="BlinkMacSystemFont"/>
              </a:rPr>
              <a:t>Epub</a:t>
            </a:r>
            <a:r>
              <a:rPr lang="en-GB" b="0" i="0" dirty="0">
                <a:solidFill>
                  <a:srgbClr val="212121"/>
                </a:solidFill>
                <a:effectLst/>
                <a:latin typeface="BlinkMacSystemFont"/>
              </a:rPr>
              <a:t> 2018 Aug 7. PMID: 30092292.</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21</a:t>
            </a:fld>
            <a:endParaRPr lang="en-GB"/>
          </a:p>
        </p:txBody>
      </p:sp>
    </p:spTree>
    <p:extLst>
      <p:ext uri="{BB962C8B-B14F-4D97-AF65-F5344CB8AC3E}">
        <p14:creationId xmlns:p14="http://schemas.microsoft.com/office/powerpoint/2010/main" val="28732749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hlinkClick r:id="rId3"/>
              </a:rPr>
              <a:t>11) Infection Transmission Associated With Contaminated Ultrasound Probes: A Systematic Review - Souza Hajar - 2022 - AORN Journal - Wiley Online Library</a:t>
            </a:r>
            <a:endParaRPr lang="en-GB" sz="1200"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22</a:t>
            </a:fld>
            <a:endParaRPr lang="en-GB"/>
          </a:p>
        </p:txBody>
      </p:sp>
    </p:spTree>
    <p:extLst>
      <p:ext uri="{BB962C8B-B14F-4D97-AF65-F5344CB8AC3E}">
        <p14:creationId xmlns:p14="http://schemas.microsoft.com/office/powerpoint/2010/main" val="37751279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23</a:t>
            </a:fld>
            <a:endParaRPr lang="en-GB"/>
          </a:p>
        </p:txBody>
      </p:sp>
    </p:spTree>
    <p:extLst>
      <p:ext uri="{BB962C8B-B14F-4D97-AF65-F5344CB8AC3E}">
        <p14:creationId xmlns:p14="http://schemas.microsoft.com/office/powerpoint/2010/main" val="41336454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a:p>
            <a:pPr marL="0" indent="0">
              <a:buNone/>
            </a:pPr>
            <a:r>
              <a:rPr lang="en-GB" sz="1200" dirty="0">
                <a:hlinkClick r:id="rId3"/>
              </a:rPr>
              <a:t>Probe Guidance 26th January 2017 PM (hse.ie)</a:t>
            </a:r>
            <a:endParaRPr lang="en-GB" sz="1200" dirty="0"/>
          </a:p>
          <a:p>
            <a:pPr marL="0" indent="0">
              <a:buNone/>
            </a:pPr>
            <a:endParaRPr lang="en-GB" sz="1200" dirty="0"/>
          </a:p>
          <a:p>
            <a:pPr marL="0" indent="0">
              <a:buNone/>
            </a:pPr>
            <a:endParaRPr lang="en-GB" sz="1200" dirty="0"/>
          </a:p>
          <a:p>
            <a:endParaRPr lang="en-GB" b="1" dirty="0"/>
          </a:p>
        </p:txBody>
      </p:sp>
      <p:sp>
        <p:nvSpPr>
          <p:cNvPr id="4" name="Slide Number Placeholder 3"/>
          <p:cNvSpPr>
            <a:spLocks noGrp="1"/>
          </p:cNvSpPr>
          <p:nvPr>
            <p:ph type="sldNum" sz="quarter" idx="5"/>
          </p:nvPr>
        </p:nvSpPr>
        <p:spPr/>
        <p:txBody>
          <a:bodyPr/>
          <a:lstStyle/>
          <a:p>
            <a:fld id="{C4F8537B-3AA5-4A9E-A6CF-7B652DB29378}" type="slidenum">
              <a:rPr lang="en-GB" smtClean="0"/>
              <a:t>25</a:t>
            </a:fld>
            <a:endParaRPr lang="en-GB"/>
          </a:p>
        </p:txBody>
      </p:sp>
    </p:spTree>
    <p:extLst>
      <p:ext uri="{BB962C8B-B14F-4D97-AF65-F5344CB8AC3E}">
        <p14:creationId xmlns:p14="http://schemas.microsoft.com/office/powerpoint/2010/main" val="2593402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From trust decontamination policy. </a:t>
            </a:r>
          </a:p>
        </p:txBody>
      </p:sp>
      <p:sp>
        <p:nvSpPr>
          <p:cNvPr id="4" name="Slide Number Placeholder 3"/>
          <p:cNvSpPr>
            <a:spLocks noGrp="1"/>
          </p:cNvSpPr>
          <p:nvPr>
            <p:ph type="sldNum" sz="quarter" idx="5"/>
          </p:nvPr>
        </p:nvSpPr>
        <p:spPr/>
        <p:txBody>
          <a:bodyPr/>
          <a:lstStyle/>
          <a:p>
            <a:fld id="{C4F8537B-3AA5-4A9E-A6CF-7B652DB29378}" type="slidenum">
              <a:rPr lang="en-GB" smtClean="0"/>
              <a:t>6</a:t>
            </a:fld>
            <a:endParaRPr lang="en-GB"/>
          </a:p>
        </p:txBody>
      </p:sp>
    </p:spTree>
    <p:extLst>
      <p:ext uri="{BB962C8B-B14F-4D97-AF65-F5344CB8AC3E}">
        <p14:creationId xmlns:p14="http://schemas.microsoft.com/office/powerpoint/2010/main" val="30493151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26</a:t>
            </a:fld>
            <a:endParaRPr lang="en-GB"/>
          </a:p>
        </p:txBody>
      </p:sp>
    </p:spTree>
    <p:extLst>
      <p:ext uri="{BB962C8B-B14F-4D97-AF65-F5344CB8AC3E}">
        <p14:creationId xmlns:p14="http://schemas.microsoft.com/office/powerpoint/2010/main" val="33619877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information taken from Trust Decontamination Policy </a:t>
            </a:r>
          </a:p>
        </p:txBody>
      </p:sp>
      <p:sp>
        <p:nvSpPr>
          <p:cNvPr id="4" name="Slide Number Placeholder 3"/>
          <p:cNvSpPr>
            <a:spLocks noGrp="1"/>
          </p:cNvSpPr>
          <p:nvPr>
            <p:ph type="sldNum" sz="quarter" idx="5"/>
          </p:nvPr>
        </p:nvSpPr>
        <p:spPr/>
        <p:txBody>
          <a:bodyPr/>
          <a:lstStyle/>
          <a:p>
            <a:fld id="{C4F8537B-3AA5-4A9E-A6CF-7B652DB29378}" type="slidenum">
              <a:rPr lang="en-GB" smtClean="0"/>
              <a:t>27</a:t>
            </a:fld>
            <a:endParaRPr lang="en-GB"/>
          </a:p>
        </p:txBody>
      </p:sp>
    </p:spTree>
    <p:extLst>
      <p:ext uri="{BB962C8B-B14F-4D97-AF65-F5344CB8AC3E}">
        <p14:creationId xmlns:p14="http://schemas.microsoft.com/office/powerpoint/2010/main" val="983101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3"/>
              </a:rPr>
              <a:t>Best_Practice_Summary_-_probe_decontamination_-_FINAL_13_02_2020.pdf (bmus.org)</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sz="1200" dirty="0"/>
              <a:t>A clear and concise departmental and organisational guideline of practice / standard operating procedure is required and should be regularly reviewed and updated at a recommended interval of 12 months and maximum interval of 3 years. Manufacturer guidance on transducer decontamination should be reviewed each time a product or device is changed or when a new machine or transducer is purchased.</a:t>
            </a:r>
          </a:p>
          <a:p>
            <a:endParaRPr lang="en-GB" sz="1200" dirty="0"/>
          </a:p>
          <a:p>
            <a:r>
              <a:rPr lang="en-GB" sz="1200" dirty="0"/>
              <a:t>Disinfectant-impregnated wipes that contain an effective disinfectant are widely used but the assurance that all surfaces are in contact with liquid disinfectant for the required time is not as easy to achieve as a high-quality assurance standardised and automated process. Therefore, best practice is the use of an automated system. If an automated system is used in preference to a wipe system, as recommended by Bradley at al2 , an effective process which follows manufacturer’s guidance should be in place to ensure that the automated system in its own right is clean and a log of such cleaning is kept. </a:t>
            </a:r>
          </a:p>
          <a:p>
            <a:endParaRPr lang="en-GB" sz="1200" dirty="0"/>
          </a:p>
          <a:p>
            <a:r>
              <a:rPr lang="en-GB" sz="1200" dirty="0"/>
              <a:t>A record of cleaning and disinfection and / or sterilisation must be kept for any transducer that has been in contact with anything other than intact skin i.e. for transducers that need disinfection or sterilisation. This may take the form of a log-book or electronic database. The log should be able to identify that the transducer was cleaned after each examination.</a:t>
            </a:r>
            <a:endParaRPr lang="en-GB" sz="1800"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29</a:t>
            </a:fld>
            <a:endParaRPr lang="en-GB"/>
          </a:p>
        </p:txBody>
      </p:sp>
    </p:spTree>
    <p:extLst>
      <p:ext uri="{BB962C8B-B14F-4D97-AF65-F5344CB8AC3E}">
        <p14:creationId xmlns:p14="http://schemas.microsoft.com/office/powerpoint/2010/main" val="32726157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3"/>
              </a:rPr>
              <a:t>Wiping out MRSA: effect of introducing a universal disinfection wipe in a large UK teaching hospital (biomedcentral.com)</a:t>
            </a:r>
            <a:endParaRPr lang="en-GB" dirty="0"/>
          </a:p>
          <a:p>
            <a:endParaRPr lang="en-GB" dirty="0"/>
          </a:p>
          <a:p>
            <a:r>
              <a:rPr lang="en-GB" b="0" i="0" dirty="0" err="1">
                <a:solidFill>
                  <a:srgbClr val="595959"/>
                </a:solidFill>
                <a:effectLst/>
                <a:latin typeface="Helvetica" panose="020B0604020202020204" pitchFamily="34" charset="0"/>
              </a:rPr>
              <a:t>Kyriacou</a:t>
            </a:r>
            <a:r>
              <a:rPr lang="en-GB" b="0" i="0" dirty="0">
                <a:solidFill>
                  <a:srgbClr val="595959"/>
                </a:solidFill>
                <a:effectLst/>
                <a:latin typeface="Helvetica" panose="020B0604020202020204" pitchFamily="34" charset="0"/>
              </a:rPr>
              <a:t> C, Robinson E, Barcroft J, et al. Time-effectiveness and convenience of transvaginal ultrasound probe disinfection using ultraviolet vs chlorine dioxide multistep wipe system: prospective survey study. </a:t>
            </a:r>
            <a:r>
              <a:rPr lang="en-GB" b="0" i="1" dirty="0">
                <a:solidFill>
                  <a:srgbClr val="595959"/>
                </a:solidFill>
                <a:effectLst/>
                <a:latin typeface="Helvetica" panose="020B0604020202020204" pitchFamily="34" charset="0"/>
              </a:rPr>
              <a:t>Ultrasound in Obstetrics &amp; </a:t>
            </a:r>
            <a:r>
              <a:rPr lang="en-GB" b="0" i="1" dirty="0" err="1">
                <a:solidFill>
                  <a:srgbClr val="595959"/>
                </a:solidFill>
                <a:effectLst/>
                <a:latin typeface="Helvetica" panose="020B0604020202020204" pitchFamily="34" charset="0"/>
              </a:rPr>
              <a:t>Gynecology</a:t>
            </a:r>
            <a:r>
              <a:rPr lang="en-GB" b="0" i="0" dirty="0">
                <a:solidFill>
                  <a:srgbClr val="595959"/>
                </a:solidFill>
                <a:effectLst/>
                <a:latin typeface="Helvetica" panose="020B0604020202020204" pitchFamily="34" charset="0"/>
              </a:rPr>
              <a:t>. 2022;60(1):132-138. doi:10.1002/uog.24834</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32</a:t>
            </a:fld>
            <a:endParaRPr lang="en-GB"/>
          </a:p>
        </p:txBody>
      </p:sp>
    </p:spTree>
    <p:extLst>
      <p:ext uri="{BB962C8B-B14F-4D97-AF65-F5344CB8AC3E}">
        <p14:creationId xmlns:p14="http://schemas.microsoft.com/office/powerpoint/2010/main" val="285291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best practice recommendations from the European Society of Radiology Ultrasound Working Group. </a:t>
            </a:r>
          </a:p>
          <a:p>
            <a:r>
              <a:rPr lang="en-GB" dirty="0"/>
              <a:t>2) </a:t>
            </a:r>
            <a:r>
              <a:rPr lang="en-GB" dirty="0" err="1"/>
              <a:t>Nyhsen</a:t>
            </a:r>
            <a:r>
              <a:rPr lang="en-GB" dirty="0"/>
              <a:t>, C.M., Humphreys, H., </a:t>
            </a:r>
            <a:r>
              <a:rPr lang="en-GB" dirty="0" err="1"/>
              <a:t>Nicolau</a:t>
            </a:r>
            <a:r>
              <a:rPr lang="en-GB" dirty="0"/>
              <a:t>, C., </a:t>
            </a:r>
            <a:r>
              <a:rPr lang="en-GB" dirty="0" err="1"/>
              <a:t>Mostbeck</a:t>
            </a:r>
            <a:r>
              <a:rPr lang="en-GB" dirty="0"/>
              <a:t>, G., and </a:t>
            </a:r>
            <a:r>
              <a:rPr lang="en-GB" dirty="0" err="1"/>
              <a:t>Claudon</a:t>
            </a:r>
            <a:r>
              <a:rPr lang="en-GB" dirty="0"/>
              <a:t>, M. (2016). Infection prevention and ultrasound probe decontamination practices in Europe: a survey of the European Society of Radiology. Insights Imaging 7, 841–847. </a:t>
            </a:r>
          </a:p>
          <a:p>
            <a:r>
              <a:rPr lang="en-GB" dirty="0">
                <a:hlinkClick r:id="rId3"/>
              </a:rPr>
              <a:t>4) Best_Practice_Summary_-_probe_decontamination_-_FINAL_13_02_2020.pdf (bmus.org)</a:t>
            </a:r>
            <a:endParaRPr lang="en-GB" dirty="0"/>
          </a:p>
          <a:p>
            <a:r>
              <a:rPr lang="en-GB" dirty="0">
                <a:hlinkClick r:id="rId4"/>
              </a:rPr>
              <a:t>Probe Guidance 26th January 2017 PM (hse.ie)</a:t>
            </a:r>
            <a:endParaRPr lang="en-GB"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7</a:t>
            </a:fld>
            <a:endParaRPr lang="en-GB"/>
          </a:p>
        </p:txBody>
      </p:sp>
    </p:spTree>
    <p:extLst>
      <p:ext uri="{BB962C8B-B14F-4D97-AF65-F5344CB8AC3E}">
        <p14:creationId xmlns:p14="http://schemas.microsoft.com/office/powerpoint/2010/main" val="3379668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33333"/>
                </a:solidFill>
                <a:effectLst/>
                <a:latin typeface="Georgia" panose="02040502050405020303" pitchFamily="18" charset="0"/>
              </a:rPr>
              <a:t>Individuals who are asymptomatic carriers of potential pathogens may have developed a degree of immunity and be less susceptible to develop an infection caused by their endogenous flora. However, if these organisms are transmitted to another patient, through a contaminated US transducer or by other means, they may cause an infection, and are therefore classified as “potential pathogens”</a:t>
            </a:r>
          </a:p>
          <a:p>
            <a:endParaRPr lang="en-GB" b="0" i="0" dirty="0">
              <a:solidFill>
                <a:srgbClr val="333333"/>
              </a:solidFill>
              <a:effectLst/>
              <a:latin typeface="Georgia" panose="02040502050405020303" pitchFamily="18" charset="0"/>
            </a:endParaRPr>
          </a:p>
          <a:p>
            <a:r>
              <a:rPr lang="en-GB" dirty="0"/>
              <a:t>1) </a:t>
            </a:r>
            <a:r>
              <a:rPr lang="en-GB" dirty="0" err="1"/>
              <a:t>Nyhsen</a:t>
            </a:r>
            <a:r>
              <a:rPr lang="en-GB" dirty="0"/>
              <a:t>, C.M., Humphreys, H., Koerner, R.J., Grenier, N., Brady, A., Sidhu, P., </a:t>
            </a:r>
            <a:r>
              <a:rPr lang="en-GB" dirty="0" err="1"/>
              <a:t>Nicolau</a:t>
            </a:r>
            <a:r>
              <a:rPr lang="en-GB" dirty="0"/>
              <a:t>, C., </a:t>
            </a:r>
            <a:r>
              <a:rPr lang="en-GB" dirty="0" err="1"/>
              <a:t>Mostbeck</a:t>
            </a:r>
            <a:r>
              <a:rPr lang="en-GB" dirty="0"/>
              <a:t>, G., Mirko </a:t>
            </a:r>
            <a:r>
              <a:rPr lang="en-GB" dirty="0" err="1"/>
              <a:t>D’onofrio</a:t>
            </a:r>
            <a:r>
              <a:rPr lang="en-GB" dirty="0"/>
              <a:t>, &amp;, </a:t>
            </a:r>
            <a:r>
              <a:rPr lang="en-GB" dirty="0" err="1"/>
              <a:t>Gangi</a:t>
            </a:r>
            <a:r>
              <a:rPr lang="en-GB" dirty="0"/>
              <a:t>, A., et al. Infection prevention and control in ultrasound - best practice recommendations from the European Society of Radiology Ultrasound Working Group</a:t>
            </a:r>
          </a:p>
        </p:txBody>
      </p:sp>
      <p:sp>
        <p:nvSpPr>
          <p:cNvPr id="4" name="Slide Number Placeholder 3"/>
          <p:cNvSpPr>
            <a:spLocks noGrp="1"/>
          </p:cNvSpPr>
          <p:nvPr>
            <p:ph type="sldNum" sz="quarter" idx="5"/>
          </p:nvPr>
        </p:nvSpPr>
        <p:spPr/>
        <p:txBody>
          <a:bodyPr/>
          <a:lstStyle/>
          <a:p>
            <a:fld id="{C4F8537B-3AA5-4A9E-A6CF-7B652DB29378}" type="slidenum">
              <a:rPr lang="en-GB" smtClean="0"/>
              <a:t>8</a:t>
            </a:fld>
            <a:endParaRPr lang="en-GB"/>
          </a:p>
        </p:txBody>
      </p:sp>
    </p:spTree>
    <p:extLst>
      <p:ext uri="{BB962C8B-B14F-4D97-AF65-F5344CB8AC3E}">
        <p14:creationId xmlns:p14="http://schemas.microsoft.com/office/powerpoint/2010/main" val="2901607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1) </a:t>
            </a:r>
            <a:r>
              <a:rPr lang="en-GB" dirty="0" err="1"/>
              <a:t>Nyhsen</a:t>
            </a:r>
            <a:r>
              <a:rPr lang="en-GB" dirty="0"/>
              <a:t>, C.M., Humphreys, H., Koerner, R.J., Grenier, N., Brady, A., Sidhu, P., </a:t>
            </a:r>
            <a:r>
              <a:rPr lang="en-GB" dirty="0" err="1"/>
              <a:t>Nicolau</a:t>
            </a:r>
            <a:r>
              <a:rPr lang="en-GB" dirty="0"/>
              <a:t>, C., </a:t>
            </a:r>
            <a:r>
              <a:rPr lang="en-GB" dirty="0" err="1"/>
              <a:t>Mostbeck</a:t>
            </a:r>
            <a:r>
              <a:rPr lang="en-GB" dirty="0"/>
              <a:t>, G., Mirko </a:t>
            </a:r>
            <a:r>
              <a:rPr lang="en-GB" dirty="0" err="1"/>
              <a:t>D’onofrio</a:t>
            </a:r>
            <a:r>
              <a:rPr lang="en-GB" dirty="0"/>
              <a:t>, &amp;, </a:t>
            </a:r>
            <a:r>
              <a:rPr lang="en-GB" dirty="0" err="1"/>
              <a:t>Gangi</a:t>
            </a:r>
            <a:r>
              <a:rPr lang="en-GB" dirty="0"/>
              <a:t>, A., et al. Infection prevention and control in ultrasound - best practice recommendations from the European Society of Radiology Ultrasound Working Group. </a:t>
            </a:r>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9</a:t>
            </a:fld>
            <a:endParaRPr lang="en-GB"/>
          </a:p>
        </p:txBody>
      </p:sp>
    </p:spTree>
    <p:extLst>
      <p:ext uri="{BB962C8B-B14F-4D97-AF65-F5344CB8AC3E}">
        <p14:creationId xmlns:p14="http://schemas.microsoft.com/office/powerpoint/2010/main" val="3561830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Reusable transoesophageal echocardiography, transvaginal and transrectal ultrasound probes (transducers) – failure to appropriately decontaminate - GOV.UK (www.gov.uk)</a:t>
            </a:r>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212121"/>
                </a:solidFill>
                <a:effectLst/>
                <a:latin typeface="BlinkMacSystemFont"/>
              </a:rPr>
              <a:t>10) Spencer P, Spencer RC. Ultrasound scanning of post-operative wounds--the risks of cross-infection. Clin </a:t>
            </a:r>
            <a:r>
              <a:rPr lang="en-GB" b="0" i="0" dirty="0" err="1">
                <a:solidFill>
                  <a:srgbClr val="212121"/>
                </a:solidFill>
                <a:effectLst/>
                <a:latin typeface="BlinkMacSystemFont"/>
              </a:rPr>
              <a:t>Radiol</a:t>
            </a:r>
            <a:r>
              <a:rPr lang="en-GB" b="0" i="0" dirty="0">
                <a:solidFill>
                  <a:srgbClr val="212121"/>
                </a:solidFill>
                <a:effectLst/>
                <a:latin typeface="BlinkMacSystemFont"/>
              </a:rPr>
              <a:t>. 1988 May;39(3):245-6. </a:t>
            </a:r>
            <a:r>
              <a:rPr lang="en-GB" b="0" i="0" dirty="0" err="1">
                <a:solidFill>
                  <a:srgbClr val="212121"/>
                </a:solidFill>
                <a:effectLst/>
                <a:latin typeface="BlinkMacSystemFont"/>
              </a:rPr>
              <a:t>doi</a:t>
            </a:r>
            <a:r>
              <a:rPr lang="en-GB" b="0" i="0" dirty="0">
                <a:solidFill>
                  <a:srgbClr val="212121"/>
                </a:solidFill>
                <a:effectLst/>
                <a:latin typeface="BlinkMacSystemFont"/>
              </a:rPr>
              <a:t>: 10.1016/s0009-9260(88)80517-8. PMID: 3293884.</a:t>
            </a:r>
            <a:endParaRPr lang="en-GB" b="0" i="0" dirty="0">
              <a:solidFill>
                <a:srgbClr val="212121"/>
              </a:solidFill>
              <a:effectLst/>
              <a:latin typeface="Roboto" panose="02000000000000000000" pitchFamily="2" charset="0"/>
            </a:endParaRPr>
          </a:p>
          <a:p>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hlinkClick r:id="rId4"/>
              </a:rPr>
              <a:t>11) Infection Transmission Associated With Contaminated Ultrasound Probes: A Systematic Review - Souza Hajar - 2022 - AORN Journal - Wiley Online Library</a:t>
            </a:r>
            <a:endParaRPr lang="en-GB" sz="1200" dirty="0"/>
          </a:p>
          <a:p>
            <a:endParaRPr lang="en-GB" dirty="0"/>
          </a:p>
          <a:p>
            <a:endParaRPr lang="en-GB" dirty="0"/>
          </a:p>
          <a:p>
            <a:r>
              <a:rPr lang="en-GB" b="0" i="0" dirty="0">
                <a:solidFill>
                  <a:srgbClr val="1C1D1E"/>
                </a:solidFill>
                <a:effectLst/>
                <a:latin typeface="Open Sans" panose="020B0606030504020204" pitchFamily="34" charset="0"/>
              </a:rPr>
              <a:t>12) Seki M, Machida N, Yamagishi Y, Yoshida H, </a:t>
            </a:r>
            <a:r>
              <a:rPr lang="en-GB" b="0" i="0" dirty="0" err="1">
                <a:solidFill>
                  <a:srgbClr val="1C1D1E"/>
                </a:solidFill>
                <a:effectLst/>
                <a:latin typeface="Open Sans" panose="020B0606030504020204" pitchFamily="34" charset="0"/>
              </a:rPr>
              <a:t>Tomono</a:t>
            </a:r>
            <a:r>
              <a:rPr lang="en-GB" b="0" i="0" dirty="0">
                <a:solidFill>
                  <a:srgbClr val="1C1D1E"/>
                </a:solidFill>
                <a:effectLst/>
                <a:latin typeface="Open Sans" panose="020B0606030504020204" pitchFamily="34" charset="0"/>
              </a:rPr>
              <a:t> K. Nosocomial outbreak of multidrug-resistant </a:t>
            </a:r>
            <a:r>
              <a:rPr lang="en-GB" b="0" i="1" dirty="0">
                <a:solidFill>
                  <a:srgbClr val="1C1D1E"/>
                </a:solidFill>
                <a:effectLst/>
                <a:latin typeface="Open Sans" panose="020B0606030504020204" pitchFamily="34" charset="0"/>
              </a:rPr>
              <a:t>Pseudomonas aeruginosa</a:t>
            </a:r>
            <a:r>
              <a:rPr lang="en-GB" b="0" i="0" dirty="0">
                <a:solidFill>
                  <a:srgbClr val="1C1D1E"/>
                </a:solidFill>
                <a:effectLst/>
                <a:latin typeface="Open Sans" panose="020B0606030504020204" pitchFamily="34" charset="0"/>
              </a:rPr>
              <a:t> caused by damaged </a:t>
            </a:r>
            <a:r>
              <a:rPr lang="en-GB" b="0" i="0" dirty="0" err="1">
                <a:solidFill>
                  <a:srgbClr val="1C1D1E"/>
                </a:solidFill>
                <a:effectLst/>
                <a:latin typeface="Open Sans" panose="020B0606030504020204" pitchFamily="34" charset="0"/>
              </a:rPr>
              <a:t>transesophageal</a:t>
            </a:r>
            <a:r>
              <a:rPr lang="en-GB" b="0" i="0" dirty="0">
                <a:solidFill>
                  <a:srgbClr val="1C1D1E"/>
                </a:solidFill>
                <a:effectLst/>
                <a:latin typeface="Open Sans" panose="020B0606030504020204" pitchFamily="34" charset="0"/>
              </a:rPr>
              <a:t> echocardiogram probe used in cardiovascular surgical operations. </a:t>
            </a:r>
            <a:r>
              <a:rPr lang="en-GB" b="0" i="1" dirty="0">
                <a:solidFill>
                  <a:srgbClr val="1C1D1E"/>
                </a:solidFill>
                <a:effectLst/>
                <a:latin typeface="Open Sans" panose="020B0606030504020204" pitchFamily="34" charset="0"/>
              </a:rPr>
              <a:t>J Infect </a:t>
            </a:r>
            <a:r>
              <a:rPr lang="en-GB" b="0" i="1" dirty="0" err="1">
                <a:solidFill>
                  <a:srgbClr val="1C1D1E"/>
                </a:solidFill>
                <a:effectLst/>
                <a:latin typeface="Open Sans" panose="020B0606030504020204" pitchFamily="34" charset="0"/>
              </a:rPr>
              <a:t>Chemother</a:t>
            </a:r>
            <a:r>
              <a:rPr lang="en-GB" b="0" i="0" dirty="0">
                <a:solidFill>
                  <a:srgbClr val="1C1D1E"/>
                </a:solidFill>
                <a:effectLst/>
                <a:latin typeface="Open Sans" panose="020B0606030504020204" pitchFamily="34" charset="0"/>
              </a:rPr>
              <a:t>. 2013; </a:t>
            </a:r>
            <a:r>
              <a:rPr lang="en-GB" b="1" i="0" dirty="0">
                <a:solidFill>
                  <a:srgbClr val="1C1D1E"/>
                </a:solidFill>
                <a:effectLst/>
                <a:latin typeface="Open Sans" panose="020B0606030504020204" pitchFamily="34" charset="0"/>
              </a:rPr>
              <a:t>19</a:t>
            </a:r>
            <a:r>
              <a:rPr lang="en-GB" b="0" i="0" dirty="0">
                <a:solidFill>
                  <a:srgbClr val="1C1D1E"/>
                </a:solidFill>
                <a:effectLst/>
                <a:latin typeface="Open Sans" panose="020B0606030504020204" pitchFamily="34" charset="0"/>
              </a:rPr>
              <a:t>(4): 677-681.</a:t>
            </a:r>
          </a:p>
          <a:p>
            <a:endParaRPr lang="en-GB" b="0" i="0" dirty="0">
              <a:solidFill>
                <a:srgbClr val="1C1D1E"/>
              </a:solidFill>
              <a:effectLst/>
              <a:latin typeface="Open Sans" panose="020B0606030504020204" pitchFamily="34" charset="0"/>
            </a:endParaRPr>
          </a:p>
          <a:p>
            <a:r>
              <a:rPr lang="en-GB" b="0" i="0" dirty="0">
                <a:solidFill>
                  <a:srgbClr val="1C1D1E"/>
                </a:solidFill>
                <a:effectLst/>
                <a:latin typeface="Open Sans" panose="020B0606030504020204" pitchFamily="34" charset="0"/>
              </a:rPr>
              <a:t>13) Levy PY, </a:t>
            </a:r>
            <a:r>
              <a:rPr lang="en-GB" b="0" i="0" dirty="0" err="1">
                <a:solidFill>
                  <a:srgbClr val="1C1D1E"/>
                </a:solidFill>
                <a:effectLst/>
                <a:latin typeface="Open Sans" panose="020B0606030504020204" pitchFamily="34" charset="0"/>
              </a:rPr>
              <a:t>Teysseire</a:t>
            </a:r>
            <a:r>
              <a:rPr lang="en-GB" b="0" i="0" dirty="0">
                <a:solidFill>
                  <a:srgbClr val="1C1D1E"/>
                </a:solidFill>
                <a:effectLst/>
                <a:latin typeface="Open Sans" panose="020B0606030504020204" pitchFamily="34" charset="0"/>
              </a:rPr>
              <a:t> N, Etienne J, </a:t>
            </a:r>
            <a:r>
              <a:rPr lang="en-GB" b="0" i="0" dirty="0" err="1">
                <a:solidFill>
                  <a:srgbClr val="1C1D1E"/>
                </a:solidFill>
                <a:effectLst/>
                <a:latin typeface="Open Sans" panose="020B0606030504020204" pitchFamily="34" charset="0"/>
              </a:rPr>
              <a:t>Raoult</a:t>
            </a:r>
            <a:r>
              <a:rPr lang="en-GB" b="0" i="0" dirty="0">
                <a:solidFill>
                  <a:srgbClr val="1C1D1E"/>
                </a:solidFill>
                <a:effectLst/>
                <a:latin typeface="Open Sans" panose="020B0606030504020204" pitchFamily="34" charset="0"/>
              </a:rPr>
              <a:t> D. A nosocomial outbreak of </a:t>
            </a:r>
            <a:r>
              <a:rPr lang="en-GB" b="0" i="1" dirty="0">
                <a:solidFill>
                  <a:srgbClr val="1C1D1E"/>
                </a:solidFill>
                <a:effectLst/>
                <a:latin typeface="Open Sans" panose="020B0606030504020204" pitchFamily="34" charset="0"/>
              </a:rPr>
              <a:t>Legionella pneumophila</a:t>
            </a:r>
            <a:r>
              <a:rPr lang="en-GB" b="0" i="0" dirty="0">
                <a:solidFill>
                  <a:srgbClr val="1C1D1E"/>
                </a:solidFill>
                <a:effectLst/>
                <a:latin typeface="Open Sans" panose="020B0606030504020204" pitchFamily="34" charset="0"/>
              </a:rPr>
              <a:t> caused by contaminated </a:t>
            </a:r>
            <a:r>
              <a:rPr lang="en-GB" b="0" i="0" dirty="0" err="1">
                <a:solidFill>
                  <a:srgbClr val="1C1D1E"/>
                </a:solidFill>
                <a:effectLst/>
                <a:latin typeface="Open Sans" panose="020B0606030504020204" pitchFamily="34" charset="0"/>
              </a:rPr>
              <a:t>transesophageal</a:t>
            </a:r>
            <a:r>
              <a:rPr lang="en-GB" b="0" i="0" dirty="0">
                <a:solidFill>
                  <a:srgbClr val="1C1D1E"/>
                </a:solidFill>
                <a:effectLst/>
                <a:latin typeface="Open Sans" panose="020B0606030504020204" pitchFamily="34" charset="0"/>
              </a:rPr>
              <a:t> echocardiography probes. </a:t>
            </a:r>
            <a:r>
              <a:rPr lang="en-GB" b="0" i="1" dirty="0">
                <a:solidFill>
                  <a:srgbClr val="1C1D1E"/>
                </a:solidFill>
                <a:effectLst/>
                <a:latin typeface="Open Sans" panose="020B0606030504020204" pitchFamily="34" charset="0"/>
              </a:rPr>
              <a:t>Infect Control Hosp </a:t>
            </a:r>
            <a:r>
              <a:rPr lang="en-GB" b="0" i="1" dirty="0" err="1">
                <a:solidFill>
                  <a:srgbClr val="1C1D1E"/>
                </a:solidFill>
                <a:effectLst/>
                <a:latin typeface="Open Sans" panose="020B0606030504020204" pitchFamily="34" charset="0"/>
              </a:rPr>
              <a:t>Epidemiol</a:t>
            </a:r>
            <a:r>
              <a:rPr lang="en-GB" b="0" i="0" dirty="0">
                <a:solidFill>
                  <a:srgbClr val="1C1D1E"/>
                </a:solidFill>
                <a:effectLst/>
                <a:latin typeface="Open Sans" panose="020B0606030504020204" pitchFamily="34" charset="0"/>
              </a:rPr>
              <a:t>. 2003; </a:t>
            </a:r>
            <a:r>
              <a:rPr lang="en-GB" b="1" i="0" dirty="0">
                <a:solidFill>
                  <a:srgbClr val="1C1D1E"/>
                </a:solidFill>
                <a:effectLst/>
                <a:latin typeface="Open Sans" panose="020B0606030504020204" pitchFamily="34" charset="0"/>
              </a:rPr>
              <a:t>24</a:t>
            </a:r>
            <a:r>
              <a:rPr lang="en-GB" b="0" i="0" dirty="0">
                <a:solidFill>
                  <a:srgbClr val="1C1D1E"/>
                </a:solidFill>
                <a:effectLst/>
                <a:latin typeface="Open Sans" panose="020B0606030504020204" pitchFamily="34" charset="0"/>
              </a:rPr>
              <a:t>(8): 619-622.</a:t>
            </a:r>
          </a:p>
          <a:p>
            <a:endParaRPr lang="en-GB" b="0" i="0" dirty="0">
              <a:solidFill>
                <a:srgbClr val="1C1D1E"/>
              </a:solidFill>
              <a:effectLst/>
              <a:latin typeface="Open Sans" panose="020B0606030504020204" pitchFamily="34" charset="0"/>
            </a:endParaRPr>
          </a:p>
          <a:p>
            <a:r>
              <a:rPr lang="en-GB" b="0" i="0" dirty="0">
                <a:solidFill>
                  <a:srgbClr val="1C1D1E"/>
                </a:solidFill>
                <a:effectLst/>
                <a:latin typeface="Open Sans" panose="020B0606030504020204" pitchFamily="34" charset="0"/>
              </a:rPr>
              <a:t>14) Bancroft EA, English L, </a:t>
            </a:r>
            <a:r>
              <a:rPr lang="en-GB" b="0" i="0" dirty="0" err="1">
                <a:solidFill>
                  <a:srgbClr val="1C1D1E"/>
                </a:solidFill>
                <a:effectLst/>
                <a:latin typeface="Open Sans" panose="020B0606030504020204" pitchFamily="34" charset="0"/>
              </a:rPr>
              <a:t>Terashita</a:t>
            </a:r>
            <a:r>
              <a:rPr lang="en-GB" b="0" i="0" dirty="0">
                <a:solidFill>
                  <a:srgbClr val="1C1D1E"/>
                </a:solidFill>
                <a:effectLst/>
                <a:latin typeface="Open Sans" panose="020B0606030504020204" pitchFamily="34" charset="0"/>
              </a:rPr>
              <a:t> D, Yasuda L. Outbreak of </a:t>
            </a:r>
            <a:r>
              <a:rPr lang="en-GB" b="0" i="1" dirty="0">
                <a:solidFill>
                  <a:srgbClr val="1C1D1E"/>
                </a:solidFill>
                <a:effectLst/>
                <a:latin typeface="Open Sans" panose="020B0606030504020204" pitchFamily="34" charset="0"/>
              </a:rPr>
              <a:t>Escherichia coli</a:t>
            </a:r>
            <a:r>
              <a:rPr lang="en-GB" b="0" i="0" dirty="0">
                <a:solidFill>
                  <a:srgbClr val="1C1D1E"/>
                </a:solidFill>
                <a:effectLst/>
                <a:latin typeface="Open Sans" panose="020B0606030504020204" pitchFamily="34" charset="0"/>
              </a:rPr>
              <a:t> infections associated with a contaminated </a:t>
            </a:r>
            <a:r>
              <a:rPr lang="en-GB" b="0" i="0" dirty="0" err="1">
                <a:solidFill>
                  <a:srgbClr val="1C1D1E"/>
                </a:solidFill>
                <a:effectLst/>
                <a:latin typeface="Open Sans" panose="020B0606030504020204" pitchFamily="34" charset="0"/>
              </a:rPr>
              <a:t>transesophageal</a:t>
            </a:r>
            <a:r>
              <a:rPr lang="en-GB" b="0" i="0" dirty="0">
                <a:solidFill>
                  <a:srgbClr val="1C1D1E"/>
                </a:solidFill>
                <a:effectLst/>
                <a:latin typeface="Open Sans" panose="020B0606030504020204" pitchFamily="34" charset="0"/>
              </a:rPr>
              <a:t> echocardiography probe. </a:t>
            </a:r>
            <a:r>
              <a:rPr lang="en-GB" b="0" i="1" dirty="0">
                <a:solidFill>
                  <a:srgbClr val="1C1D1E"/>
                </a:solidFill>
                <a:effectLst/>
                <a:latin typeface="Open Sans" panose="020B0606030504020204" pitchFamily="34" charset="0"/>
              </a:rPr>
              <a:t>Infect Control Hosp </a:t>
            </a:r>
            <a:r>
              <a:rPr lang="en-GB" b="0" i="1" dirty="0" err="1">
                <a:solidFill>
                  <a:srgbClr val="1C1D1E"/>
                </a:solidFill>
                <a:effectLst/>
                <a:latin typeface="Open Sans" panose="020B0606030504020204" pitchFamily="34" charset="0"/>
              </a:rPr>
              <a:t>Epidemiol</a:t>
            </a:r>
            <a:r>
              <a:rPr lang="en-GB" b="0" i="0" dirty="0">
                <a:solidFill>
                  <a:srgbClr val="1C1D1E"/>
                </a:solidFill>
                <a:effectLst/>
                <a:latin typeface="Open Sans" panose="020B0606030504020204" pitchFamily="34" charset="0"/>
              </a:rPr>
              <a:t>. 2013; </a:t>
            </a:r>
            <a:r>
              <a:rPr lang="en-GB" b="1" i="0" dirty="0">
                <a:solidFill>
                  <a:srgbClr val="1C1D1E"/>
                </a:solidFill>
                <a:effectLst/>
                <a:latin typeface="Open Sans" panose="020B0606030504020204" pitchFamily="34" charset="0"/>
              </a:rPr>
              <a:t>34</a:t>
            </a:r>
            <a:r>
              <a:rPr lang="en-GB" b="0" i="0" dirty="0">
                <a:solidFill>
                  <a:srgbClr val="1C1D1E"/>
                </a:solidFill>
                <a:effectLst/>
                <a:latin typeface="Open Sans" panose="020B0606030504020204" pitchFamily="34" charset="0"/>
              </a:rPr>
              <a:t>(10): 1121-1123.</a:t>
            </a:r>
          </a:p>
          <a:p>
            <a:endParaRPr lang="en-GB" b="0" i="0" dirty="0">
              <a:solidFill>
                <a:srgbClr val="1C1D1E"/>
              </a:solidFill>
              <a:effectLst/>
              <a:latin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212121"/>
                </a:solidFill>
                <a:effectLst/>
                <a:latin typeface="Roboto" panose="02000000000000000000" pitchFamily="2" charset="0"/>
              </a:rPr>
              <a:t>15) Odeh Z, </a:t>
            </a:r>
            <a:r>
              <a:rPr lang="en-GB" b="0" i="0" dirty="0" err="1">
                <a:solidFill>
                  <a:srgbClr val="212121"/>
                </a:solidFill>
                <a:effectLst/>
                <a:latin typeface="Roboto" panose="02000000000000000000" pitchFamily="2" charset="0"/>
              </a:rPr>
              <a:t>Abatli</a:t>
            </a:r>
            <a:r>
              <a:rPr lang="en-GB" b="0" i="0" dirty="0">
                <a:solidFill>
                  <a:srgbClr val="212121"/>
                </a:solidFill>
                <a:effectLst/>
                <a:latin typeface="Roboto" panose="02000000000000000000" pitchFamily="2" charset="0"/>
              </a:rPr>
              <a:t> S, Qadi M. Radiology Department: A Potential Source of Multidrug-Resistant Microorganisms: A Cross-Sectional Study at Tertiary Hospital, Palestine. Can J Infect Dis Med </a:t>
            </a:r>
            <a:r>
              <a:rPr lang="en-GB" b="0" i="0" dirty="0" err="1">
                <a:solidFill>
                  <a:srgbClr val="212121"/>
                </a:solidFill>
                <a:effectLst/>
                <a:latin typeface="Roboto" panose="02000000000000000000" pitchFamily="2" charset="0"/>
              </a:rPr>
              <a:t>Microbiol</a:t>
            </a:r>
            <a:r>
              <a:rPr lang="en-GB" b="0" i="0" dirty="0">
                <a:solidFill>
                  <a:srgbClr val="212121"/>
                </a:solidFill>
                <a:effectLst/>
                <a:latin typeface="Roboto" panose="02000000000000000000" pitchFamily="2" charset="0"/>
              </a:rPr>
              <a:t>. 2023 Dec 18;2023:4441338. </a:t>
            </a:r>
            <a:r>
              <a:rPr lang="en-GB" b="0" i="0" dirty="0" err="1">
                <a:solidFill>
                  <a:srgbClr val="212121"/>
                </a:solidFill>
                <a:effectLst/>
                <a:latin typeface="Roboto" panose="02000000000000000000" pitchFamily="2" charset="0"/>
              </a:rPr>
              <a:t>doi</a:t>
            </a:r>
            <a:r>
              <a:rPr lang="en-GB" b="0" i="0" dirty="0">
                <a:solidFill>
                  <a:srgbClr val="212121"/>
                </a:solidFill>
                <a:effectLst/>
                <a:latin typeface="Roboto" panose="02000000000000000000" pitchFamily="2" charset="0"/>
              </a:rPr>
              <a:t>: 10.1155/2023/4441338. PMID: 38146333; PMCID: PMC10749721.</a:t>
            </a:r>
            <a:endParaRPr lang="en-GB" dirty="0"/>
          </a:p>
          <a:p>
            <a:endParaRPr lang="en-GB" b="0" i="0" dirty="0">
              <a:solidFill>
                <a:srgbClr val="1C1D1E"/>
              </a:solidFill>
              <a:effectLst/>
              <a:latin typeface="Open Sans" panose="020B0606030504020204" pitchFamily="34" charset="0"/>
            </a:endParaRPr>
          </a:p>
          <a:p>
            <a:pPr algn="l">
              <a:spcBef>
                <a:spcPts val="1000"/>
              </a:spcBef>
              <a:spcAft>
                <a:spcPts val="1000"/>
              </a:spcAft>
            </a:pPr>
            <a:r>
              <a:rPr lang="en-GB" b="0" i="0" dirty="0">
                <a:solidFill>
                  <a:srgbClr val="212121"/>
                </a:solidFill>
                <a:effectLst/>
                <a:latin typeface="Cambria" panose="02040503050406030204" pitchFamily="18" charset="0"/>
              </a:rPr>
              <a:t>16) </a:t>
            </a:r>
            <a:r>
              <a:rPr lang="en-GB" b="0" i="0" dirty="0" err="1">
                <a:solidFill>
                  <a:srgbClr val="212121"/>
                </a:solidFill>
                <a:effectLst/>
                <a:latin typeface="Cambria" panose="02040503050406030204" pitchFamily="18" charset="0"/>
              </a:rPr>
              <a:t>Ferhi</a:t>
            </a:r>
            <a:r>
              <a:rPr lang="en-GB" b="0" i="0" dirty="0">
                <a:solidFill>
                  <a:srgbClr val="212121"/>
                </a:solidFill>
                <a:effectLst/>
                <a:latin typeface="Cambria" panose="02040503050406030204" pitchFamily="18" charset="0"/>
              </a:rPr>
              <a:t> K, </a:t>
            </a:r>
            <a:r>
              <a:rPr lang="en-GB" b="0" i="0" dirty="0" err="1">
                <a:solidFill>
                  <a:srgbClr val="212121"/>
                </a:solidFill>
                <a:effectLst/>
                <a:latin typeface="Cambria" panose="02040503050406030204" pitchFamily="18" charset="0"/>
              </a:rPr>
              <a:t>Roupret</a:t>
            </a:r>
            <a:r>
              <a:rPr lang="en-GB" b="0" i="0" dirty="0">
                <a:solidFill>
                  <a:srgbClr val="212121"/>
                </a:solidFill>
                <a:effectLst/>
                <a:latin typeface="Cambria" panose="02040503050406030204" pitchFamily="18" charset="0"/>
              </a:rPr>
              <a:t> M, </a:t>
            </a:r>
            <a:r>
              <a:rPr lang="en-GB" b="0" i="0" dirty="0" err="1">
                <a:solidFill>
                  <a:srgbClr val="212121"/>
                </a:solidFill>
                <a:effectLst/>
                <a:latin typeface="Cambria" panose="02040503050406030204" pitchFamily="18" charset="0"/>
              </a:rPr>
              <a:t>Mozer</a:t>
            </a:r>
            <a:r>
              <a:rPr lang="en-GB" b="0" i="0" dirty="0">
                <a:solidFill>
                  <a:srgbClr val="212121"/>
                </a:solidFill>
                <a:effectLst/>
                <a:latin typeface="Cambria" panose="02040503050406030204" pitchFamily="18" charset="0"/>
              </a:rPr>
              <a:t> P, </a:t>
            </a:r>
            <a:r>
              <a:rPr lang="en-GB" b="0" i="0" dirty="0" err="1">
                <a:solidFill>
                  <a:srgbClr val="212121"/>
                </a:solidFill>
                <a:effectLst/>
                <a:latin typeface="Cambria" panose="02040503050406030204" pitchFamily="18" charset="0"/>
              </a:rPr>
              <a:t>Ploussard</a:t>
            </a:r>
            <a:r>
              <a:rPr lang="en-GB" b="0" i="0" dirty="0">
                <a:solidFill>
                  <a:srgbClr val="212121"/>
                </a:solidFill>
                <a:effectLst/>
                <a:latin typeface="Cambria" panose="02040503050406030204" pitchFamily="18" charset="0"/>
              </a:rPr>
              <a:t> G, </a:t>
            </a:r>
            <a:r>
              <a:rPr lang="en-GB" b="0" i="0" dirty="0" err="1">
                <a:solidFill>
                  <a:srgbClr val="212121"/>
                </a:solidFill>
                <a:effectLst/>
                <a:latin typeface="Cambria" panose="02040503050406030204" pitchFamily="18" charset="0"/>
              </a:rPr>
              <a:t>Haertig</a:t>
            </a:r>
            <a:r>
              <a:rPr lang="en-GB" b="0" i="0" dirty="0">
                <a:solidFill>
                  <a:srgbClr val="212121"/>
                </a:solidFill>
                <a:effectLst/>
                <a:latin typeface="Cambria" panose="02040503050406030204" pitchFamily="18" charset="0"/>
              </a:rPr>
              <a:t> A, de La Taille A. Hepatitis C transmission after prostate biopsy. Case Rep Urol. 2013; 2013:797248. (</a:t>
            </a:r>
            <a:r>
              <a:rPr lang="en-GB" b="0" i="0" dirty="0" err="1">
                <a:solidFill>
                  <a:srgbClr val="212121"/>
                </a:solidFill>
                <a:effectLst/>
                <a:latin typeface="Cambria" panose="02040503050406030204" pitchFamily="18" charset="0"/>
              </a:rPr>
              <a:t>doi</a:t>
            </a:r>
            <a:r>
              <a:rPr lang="en-GB" b="0" i="0" dirty="0">
                <a:solidFill>
                  <a:srgbClr val="212121"/>
                </a:solidFill>
                <a:effectLst/>
                <a:latin typeface="Cambria" panose="02040503050406030204" pitchFamily="18" charset="0"/>
              </a:rPr>
              <a:t>: 10.1155/2013/797248).</a:t>
            </a:r>
          </a:p>
          <a:p>
            <a:pPr algn="l">
              <a:spcBef>
                <a:spcPts val="1000"/>
              </a:spcBef>
              <a:spcAft>
                <a:spcPts val="1000"/>
              </a:spcAft>
            </a:pPr>
            <a:endParaRPr lang="en-GB" b="0" i="0" dirty="0">
              <a:solidFill>
                <a:srgbClr val="212121"/>
              </a:solidFill>
              <a:effectLst/>
              <a:latin typeface="Cambria" panose="02040503050406030204" pitchFamily="18" charset="0"/>
            </a:endParaRPr>
          </a:p>
          <a:p>
            <a:pPr algn="l">
              <a:spcBef>
                <a:spcPts val="1000"/>
              </a:spcBef>
              <a:spcAft>
                <a:spcPts val="1000"/>
              </a:spcAft>
            </a:pPr>
            <a:r>
              <a:rPr lang="en-GB" b="0" i="0" dirty="0">
                <a:solidFill>
                  <a:srgbClr val="212121"/>
                </a:solidFill>
                <a:effectLst/>
                <a:latin typeface="Cambria" panose="02040503050406030204" pitchFamily="18" charset="0"/>
              </a:rPr>
              <a:t>17) </a:t>
            </a:r>
            <a:r>
              <a:rPr lang="en-GB" b="0" i="0" dirty="0" err="1">
                <a:solidFill>
                  <a:srgbClr val="212121"/>
                </a:solidFill>
                <a:effectLst/>
                <a:latin typeface="Cambria" panose="02040503050406030204" pitchFamily="18" charset="0"/>
              </a:rPr>
              <a:t>Lesourd</a:t>
            </a:r>
            <a:r>
              <a:rPr lang="en-GB" b="0" i="0" dirty="0">
                <a:solidFill>
                  <a:srgbClr val="212121"/>
                </a:solidFill>
                <a:effectLst/>
                <a:latin typeface="Cambria" panose="02040503050406030204" pitchFamily="18" charset="0"/>
              </a:rPr>
              <a:t> F, </a:t>
            </a:r>
            <a:r>
              <a:rPr lang="en-GB" b="0" i="0" dirty="0" err="1">
                <a:solidFill>
                  <a:srgbClr val="212121"/>
                </a:solidFill>
                <a:effectLst/>
                <a:latin typeface="Cambria" panose="02040503050406030204" pitchFamily="18" charset="0"/>
              </a:rPr>
              <a:t>Izopet</a:t>
            </a:r>
            <a:r>
              <a:rPr lang="en-GB" b="0" i="0" dirty="0">
                <a:solidFill>
                  <a:srgbClr val="212121"/>
                </a:solidFill>
                <a:effectLst/>
                <a:latin typeface="Cambria" panose="02040503050406030204" pitchFamily="18" charset="0"/>
              </a:rPr>
              <a:t> J, </a:t>
            </a:r>
            <a:r>
              <a:rPr lang="en-GB" b="0" i="0" dirty="0" err="1">
                <a:solidFill>
                  <a:srgbClr val="212121"/>
                </a:solidFill>
                <a:effectLst/>
                <a:latin typeface="Cambria" panose="02040503050406030204" pitchFamily="18" charset="0"/>
              </a:rPr>
              <a:t>Mervan</a:t>
            </a:r>
            <a:r>
              <a:rPr lang="en-GB" b="0" i="0" dirty="0">
                <a:solidFill>
                  <a:srgbClr val="212121"/>
                </a:solidFill>
                <a:effectLst/>
                <a:latin typeface="Cambria" panose="02040503050406030204" pitchFamily="18" charset="0"/>
              </a:rPr>
              <a:t> C, </a:t>
            </a:r>
            <a:r>
              <a:rPr lang="en-GB" b="0" i="0" dirty="0" err="1">
                <a:solidFill>
                  <a:srgbClr val="212121"/>
                </a:solidFill>
                <a:effectLst/>
                <a:latin typeface="Cambria" panose="02040503050406030204" pitchFamily="18" charset="0"/>
              </a:rPr>
              <a:t>Payen</a:t>
            </a:r>
            <a:r>
              <a:rPr lang="en-GB" b="0" i="0" dirty="0">
                <a:solidFill>
                  <a:srgbClr val="212121"/>
                </a:solidFill>
                <a:effectLst/>
                <a:latin typeface="Cambria" panose="02040503050406030204" pitchFamily="18" charset="0"/>
              </a:rPr>
              <a:t> JL, </a:t>
            </a:r>
            <a:r>
              <a:rPr lang="en-GB" b="0" i="0" dirty="0" err="1">
                <a:solidFill>
                  <a:srgbClr val="212121"/>
                </a:solidFill>
                <a:effectLst/>
                <a:latin typeface="Cambria" panose="02040503050406030204" pitchFamily="18" charset="0"/>
              </a:rPr>
              <a:t>Sandres</a:t>
            </a:r>
            <a:r>
              <a:rPr lang="en-GB" b="0" i="0" dirty="0">
                <a:solidFill>
                  <a:srgbClr val="212121"/>
                </a:solidFill>
                <a:effectLst/>
                <a:latin typeface="Cambria" panose="02040503050406030204" pitchFamily="18" charset="0"/>
              </a:rPr>
              <a:t> K, </a:t>
            </a:r>
            <a:r>
              <a:rPr lang="en-GB" b="0" i="0" dirty="0" err="1">
                <a:solidFill>
                  <a:srgbClr val="212121"/>
                </a:solidFill>
                <a:effectLst/>
                <a:latin typeface="Cambria" panose="02040503050406030204" pitchFamily="18" charset="0"/>
              </a:rPr>
              <a:t>Monrozies</a:t>
            </a:r>
            <a:r>
              <a:rPr lang="en-GB" b="0" i="0" dirty="0">
                <a:solidFill>
                  <a:srgbClr val="212121"/>
                </a:solidFill>
                <a:effectLst/>
                <a:latin typeface="Cambria" panose="02040503050406030204" pitchFamily="18" charset="0"/>
              </a:rPr>
              <a:t> X, et al. Transmissions of hepatitis C virus during the ancillary procedures for assisted conception. </a:t>
            </a:r>
            <a:r>
              <a:rPr lang="en-GB" b="0" i="1" dirty="0">
                <a:solidFill>
                  <a:srgbClr val="212121"/>
                </a:solidFill>
                <a:effectLst/>
                <a:latin typeface="Cambria" panose="02040503050406030204" pitchFamily="18" charset="0"/>
              </a:rPr>
              <a:t>Hum </a:t>
            </a:r>
            <a:r>
              <a:rPr lang="en-GB" b="0" i="1" dirty="0" err="1">
                <a:solidFill>
                  <a:srgbClr val="212121"/>
                </a:solidFill>
                <a:effectLst/>
                <a:latin typeface="Cambria" panose="02040503050406030204" pitchFamily="18" charset="0"/>
              </a:rPr>
              <a:t>Reprod</a:t>
            </a:r>
            <a:r>
              <a:rPr lang="en-GB" b="0" i="1" dirty="0">
                <a:solidFill>
                  <a:srgbClr val="212121"/>
                </a:solidFill>
                <a:effectLst/>
                <a:latin typeface="Cambria" panose="02040503050406030204" pitchFamily="18" charset="0"/>
              </a:rPr>
              <a:t> 2000</a:t>
            </a:r>
            <a:r>
              <a:rPr lang="en-GB" b="0" i="0" dirty="0">
                <a:solidFill>
                  <a:srgbClr val="212121"/>
                </a:solidFill>
                <a:effectLst/>
                <a:latin typeface="Cambria" panose="02040503050406030204" pitchFamily="18" charset="0"/>
              </a:rPr>
              <a:t>; 15 (5): 1083–85. </a:t>
            </a:r>
          </a:p>
          <a:p>
            <a:pPr algn="l">
              <a:spcBef>
                <a:spcPts val="1000"/>
              </a:spcBef>
              <a:spcAft>
                <a:spcPts val="1000"/>
              </a:spcAft>
            </a:pPr>
            <a:endParaRPr lang="en-GB" b="0" i="0" dirty="0">
              <a:solidFill>
                <a:srgbClr val="212121"/>
              </a:solidFill>
              <a:effectLst/>
              <a:latin typeface="Cambria" panose="02040503050406030204" pitchFamily="18" charset="0"/>
            </a:endParaRPr>
          </a:p>
          <a:p>
            <a:pPr marL="0" marR="0" lvl="0" indent="0" algn="l" defTabSz="914400" rtl="0" eaLnBrk="1" fontAlgn="auto" latinLnBrk="0" hangingPunct="1">
              <a:lnSpc>
                <a:spcPct val="100000"/>
              </a:lnSpc>
              <a:spcBef>
                <a:spcPts val="1000"/>
              </a:spcBef>
              <a:spcAft>
                <a:spcPts val="1000"/>
              </a:spcAft>
              <a:buClrTx/>
              <a:buSzTx/>
              <a:buFontTx/>
              <a:buNone/>
              <a:tabLst/>
              <a:defRPr/>
            </a:pPr>
            <a:r>
              <a:rPr lang="en-GB" sz="1200" b="0" i="0" dirty="0">
                <a:solidFill>
                  <a:srgbClr val="212121"/>
                </a:solidFill>
                <a:effectLst/>
                <a:latin typeface="BlinkMacSystemFont"/>
              </a:rPr>
              <a:t>18) Leroy S. Infectious risk of </a:t>
            </a:r>
            <a:r>
              <a:rPr lang="en-GB" sz="1200" b="0" i="0" dirty="0" err="1">
                <a:solidFill>
                  <a:srgbClr val="212121"/>
                </a:solidFill>
                <a:effectLst/>
                <a:latin typeface="BlinkMacSystemFont"/>
              </a:rPr>
              <a:t>endovaginal</a:t>
            </a:r>
            <a:r>
              <a:rPr lang="en-GB" sz="1200" b="0" i="0" dirty="0">
                <a:solidFill>
                  <a:srgbClr val="212121"/>
                </a:solidFill>
                <a:effectLst/>
                <a:latin typeface="BlinkMacSystemFont"/>
              </a:rPr>
              <a:t> and transrectal ultrasonography: systematic review and meta-analysis. J Hosp Infect. 2013 Feb;83(2):99-106. </a:t>
            </a:r>
            <a:r>
              <a:rPr lang="en-GB" sz="1200" b="0" i="0" dirty="0" err="1">
                <a:solidFill>
                  <a:srgbClr val="212121"/>
                </a:solidFill>
                <a:effectLst/>
                <a:latin typeface="BlinkMacSystemFont"/>
              </a:rPr>
              <a:t>doi</a:t>
            </a:r>
            <a:r>
              <a:rPr lang="en-GB" sz="1200" b="0" i="0" dirty="0">
                <a:solidFill>
                  <a:srgbClr val="212121"/>
                </a:solidFill>
                <a:effectLst/>
                <a:latin typeface="BlinkMacSystemFont"/>
              </a:rPr>
              <a:t>: 10.1016/j.jhin.2012.07.014. </a:t>
            </a:r>
            <a:r>
              <a:rPr lang="en-GB" sz="1200" b="0" i="0" dirty="0" err="1">
                <a:solidFill>
                  <a:srgbClr val="212121"/>
                </a:solidFill>
                <a:effectLst/>
                <a:latin typeface="BlinkMacSystemFont"/>
              </a:rPr>
              <a:t>Epub</a:t>
            </a:r>
            <a:r>
              <a:rPr lang="en-GB" sz="1200" b="0" i="0" dirty="0">
                <a:solidFill>
                  <a:srgbClr val="212121"/>
                </a:solidFill>
                <a:effectLst/>
                <a:latin typeface="BlinkMacSystemFont"/>
              </a:rPr>
              <a:t> 2012 Sep 13. PMID: 22981638.</a:t>
            </a:r>
            <a:endParaRPr lang="en-GB" sz="1800" dirty="0"/>
          </a:p>
          <a:p>
            <a:pPr algn="l">
              <a:spcBef>
                <a:spcPts val="1000"/>
              </a:spcBef>
              <a:spcAft>
                <a:spcPts val="1000"/>
              </a:spcAft>
            </a:pPr>
            <a:endParaRPr lang="en-GB" b="0" i="0" dirty="0">
              <a:solidFill>
                <a:srgbClr val="212121"/>
              </a:solidFill>
              <a:effectLst/>
              <a:latin typeface="Cambria" panose="02040503050406030204" pitchFamily="18" charset="0"/>
            </a:endParaRPr>
          </a:p>
          <a:p>
            <a:endParaRPr lang="en-GB" dirty="0"/>
          </a:p>
          <a:p>
            <a:r>
              <a:rPr lang="en-GB" sz="1200" dirty="0">
                <a:hlinkClick r:id="rId5"/>
              </a:rPr>
              <a:t>Probe Guidance 26th January 2017 PM (hse.ie)</a:t>
            </a:r>
            <a:endParaRPr lang="en-GB"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10</a:t>
            </a:fld>
            <a:endParaRPr lang="en-GB"/>
          </a:p>
        </p:txBody>
      </p:sp>
    </p:spTree>
    <p:extLst>
      <p:ext uri="{BB962C8B-B14F-4D97-AF65-F5344CB8AC3E}">
        <p14:creationId xmlns:p14="http://schemas.microsoft.com/office/powerpoint/2010/main" val="3444597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2000"/>
              </a:spcBef>
              <a:spcAft>
                <a:spcPts val="2000"/>
              </a:spcAft>
            </a:pPr>
            <a:r>
              <a:rPr lang="en-GB" sz="1200" b="0" i="0" dirty="0">
                <a:effectLst/>
              </a:rPr>
              <a:t>Interestingly, HPV 16 very resistant to chemical even used for sterilisation. </a:t>
            </a:r>
            <a:r>
              <a:rPr lang="en-GB" b="0" i="0" dirty="0">
                <a:solidFill>
                  <a:srgbClr val="212121"/>
                </a:solidFill>
                <a:effectLst/>
                <a:latin typeface="Cambria" panose="02040503050406030204" pitchFamily="18" charset="0"/>
              </a:rPr>
              <a:t>The disinfectants tested in this study were 70% and 95% ethanol and isopropanol, 2.4% and 3.4% glutaraldehyde (GTA), 0.55% OPA, a triple phenolic, a 0.25% and 1.2% PAA-silver-based disinfectant and 0.525% hypochlorite In HPV16 authentic viruses, only hypochlorite (4.86 log</a:t>
            </a:r>
            <a:r>
              <a:rPr lang="en-GB" b="0" i="0" baseline="-25000" dirty="0">
                <a:solidFill>
                  <a:srgbClr val="212121"/>
                </a:solidFill>
                <a:effectLst/>
                <a:latin typeface="Cambria" panose="02040503050406030204" pitchFamily="18" charset="0"/>
              </a:rPr>
              <a:t>10</a:t>
            </a:r>
            <a:r>
              <a:rPr lang="en-GB" b="0" i="0" dirty="0">
                <a:solidFill>
                  <a:srgbClr val="212121"/>
                </a:solidFill>
                <a:effectLst/>
                <a:latin typeface="Cambria" panose="02040503050406030204" pitchFamily="18" charset="0"/>
              </a:rPr>
              <a:t> reduction) and the 1.2% PAA-silver-based disinfectant (5.15 log</a:t>
            </a:r>
            <a:r>
              <a:rPr lang="en-GB" b="0" i="0" baseline="-25000" dirty="0">
                <a:solidFill>
                  <a:srgbClr val="212121"/>
                </a:solidFill>
                <a:effectLst/>
                <a:latin typeface="Cambria" panose="02040503050406030204" pitchFamily="18" charset="0"/>
              </a:rPr>
              <a:t>10</a:t>
            </a:r>
            <a:r>
              <a:rPr lang="en-GB" b="0" i="0" dirty="0">
                <a:solidFill>
                  <a:srgbClr val="212121"/>
                </a:solidFill>
                <a:effectLst/>
                <a:latin typeface="Cambria" panose="02040503050406030204" pitchFamily="18" charset="0"/>
              </a:rPr>
              <a:t> reduction) were able to produce &gt;99.99% reduction in infectivity. All other disinfectants showed slight or no reduction in infectivity. </a:t>
            </a:r>
            <a:r>
              <a:rPr lang="en-GB" sz="1200" b="0" i="0" dirty="0">
                <a:effectLst/>
              </a:rPr>
              <a:t>. </a:t>
            </a:r>
          </a:p>
          <a:p>
            <a:pPr algn="l">
              <a:spcBef>
                <a:spcPts val="2000"/>
              </a:spcBef>
              <a:spcAft>
                <a:spcPts val="2000"/>
              </a:spcAft>
            </a:pPr>
            <a:endParaRPr lang="en-GB" sz="1200" b="0" i="0" dirty="0">
              <a:solidFill>
                <a:srgbClr val="212121"/>
              </a:solidFill>
              <a:effectLst/>
              <a:latin typeface="Roboto" panose="02000000000000000000" pitchFamily="2" charset="0"/>
            </a:endParaRPr>
          </a:p>
          <a:p>
            <a:pPr algn="l">
              <a:spcBef>
                <a:spcPts val="2000"/>
              </a:spcBef>
              <a:spcAft>
                <a:spcPts val="2000"/>
              </a:spcAft>
            </a:pPr>
            <a:r>
              <a:rPr lang="en-GB" b="0" i="0" dirty="0">
                <a:solidFill>
                  <a:srgbClr val="212121"/>
                </a:solidFill>
                <a:effectLst/>
                <a:latin typeface="Roboto" panose="02000000000000000000" pitchFamily="2" charset="0"/>
              </a:rPr>
              <a:t>Meyers J, </a:t>
            </a:r>
            <a:r>
              <a:rPr lang="en-GB" b="0" i="0" dirty="0" err="1">
                <a:solidFill>
                  <a:srgbClr val="212121"/>
                </a:solidFill>
                <a:effectLst/>
                <a:latin typeface="Roboto" panose="02000000000000000000" pitchFamily="2" charset="0"/>
              </a:rPr>
              <a:t>Ryndock</a:t>
            </a:r>
            <a:r>
              <a:rPr lang="en-GB" b="0" i="0" dirty="0">
                <a:solidFill>
                  <a:srgbClr val="212121"/>
                </a:solidFill>
                <a:effectLst/>
                <a:latin typeface="Roboto" panose="02000000000000000000" pitchFamily="2" charset="0"/>
              </a:rPr>
              <a:t> E, Conway MJ, Meyers C, Robison R. Susceptibility of high-risk human papillomavirus type 16 to clinical disinfectants. J </a:t>
            </a:r>
            <a:r>
              <a:rPr lang="en-GB" b="0" i="0" dirty="0" err="1">
                <a:solidFill>
                  <a:srgbClr val="212121"/>
                </a:solidFill>
                <a:effectLst/>
                <a:latin typeface="Roboto" panose="02000000000000000000" pitchFamily="2" charset="0"/>
              </a:rPr>
              <a:t>Antimicrob</a:t>
            </a:r>
            <a:r>
              <a:rPr lang="en-GB" b="0" i="0" dirty="0">
                <a:solidFill>
                  <a:srgbClr val="212121"/>
                </a:solidFill>
                <a:effectLst/>
                <a:latin typeface="Roboto" panose="02000000000000000000" pitchFamily="2" charset="0"/>
              </a:rPr>
              <a:t> </a:t>
            </a:r>
            <a:r>
              <a:rPr lang="en-GB" b="0" i="0" dirty="0" err="1">
                <a:solidFill>
                  <a:srgbClr val="212121"/>
                </a:solidFill>
                <a:effectLst/>
                <a:latin typeface="Roboto" panose="02000000000000000000" pitchFamily="2" charset="0"/>
              </a:rPr>
              <a:t>Chemother</a:t>
            </a:r>
            <a:r>
              <a:rPr lang="en-GB" b="0" i="0" dirty="0">
                <a:solidFill>
                  <a:srgbClr val="212121"/>
                </a:solidFill>
                <a:effectLst/>
                <a:latin typeface="Roboto" panose="02000000000000000000" pitchFamily="2" charset="0"/>
              </a:rPr>
              <a:t>. 2014 Jun;69(6):1546-50. </a:t>
            </a:r>
            <a:r>
              <a:rPr lang="en-GB" b="0" i="0" dirty="0" err="1">
                <a:solidFill>
                  <a:srgbClr val="212121"/>
                </a:solidFill>
                <a:effectLst/>
                <a:latin typeface="Roboto" panose="02000000000000000000" pitchFamily="2" charset="0"/>
              </a:rPr>
              <a:t>doi</a:t>
            </a:r>
            <a:r>
              <a:rPr lang="en-GB" b="0" i="0" dirty="0">
                <a:solidFill>
                  <a:srgbClr val="212121"/>
                </a:solidFill>
                <a:effectLst/>
                <a:latin typeface="Roboto" panose="02000000000000000000" pitchFamily="2" charset="0"/>
              </a:rPr>
              <a:t>: 10.1093/</a:t>
            </a:r>
            <a:r>
              <a:rPr lang="en-GB" b="0" i="0" dirty="0" err="1">
                <a:solidFill>
                  <a:srgbClr val="212121"/>
                </a:solidFill>
                <a:effectLst/>
                <a:latin typeface="Roboto" panose="02000000000000000000" pitchFamily="2" charset="0"/>
              </a:rPr>
              <a:t>jac</a:t>
            </a:r>
            <a:r>
              <a:rPr lang="en-GB" b="0" i="0" dirty="0">
                <a:solidFill>
                  <a:srgbClr val="212121"/>
                </a:solidFill>
                <a:effectLst/>
                <a:latin typeface="Roboto" panose="02000000000000000000" pitchFamily="2" charset="0"/>
              </a:rPr>
              <a:t>/dku006. </a:t>
            </a:r>
            <a:r>
              <a:rPr lang="en-GB" b="0" i="0" dirty="0" err="1">
                <a:solidFill>
                  <a:srgbClr val="212121"/>
                </a:solidFill>
                <a:effectLst/>
                <a:latin typeface="Roboto" panose="02000000000000000000" pitchFamily="2" charset="0"/>
              </a:rPr>
              <a:t>Epub</a:t>
            </a:r>
            <a:r>
              <a:rPr lang="en-GB" b="0" i="0" dirty="0">
                <a:solidFill>
                  <a:srgbClr val="212121"/>
                </a:solidFill>
                <a:effectLst/>
                <a:latin typeface="Roboto" panose="02000000000000000000" pitchFamily="2" charset="0"/>
              </a:rPr>
              <a:t> 2014 Feb 4. PMID: 24500190; PMCID: PMC4019329. </a:t>
            </a:r>
            <a:endParaRPr lang="en-GB" b="0" i="0" dirty="0">
              <a:solidFill>
                <a:srgbClr val="212121"/>
              </a:solidFill>
              <a:effectLst/>
              <a:latin typeface="Cambria" panose="02040503050406030204" pitchFamily="18" charset="0"/>
            </a:endParaRPr>
          </a:p>
          <a:p>
            <a:pPr algn="l">
              <a:spcBef>
                <a:spcPts val="2000"/>
              </a:spcBef>
              <a:spcAft>
                <a:spcPts val="2000"/>
              </a:spcAft>
            </a:pPr>
            <a:endParaRPr lang="en-GB" b="0" i="0" dirty="0">
              <a:solidFill>
                <a:srgbClr val="212121"/>
              </a:solidFill>
              <a:effectLst/>
              <a:latin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effectLst/>
              </a:rPr>
              <a:t>2014 study. Mechanism unclear. </a:t>
            </a:r>
            <a:r>
              <a:rPr lang="en-GB" sz="1200" dirty="0"/>
              <a:t>It</a:t>
            </a:r>
            <a:r>
              <a:rPr lang="en-GB" sz="1200" b="0" i="0" dirty="0">
                <a:effectLst/>
              </a:rPr>
              <a:t> may have been due to micro-perforations, leakage around the cover, manual contamination, or inconsistent cleaning</a:t>
            </a:r>
            <a:r>
              <a:rPr lang="en-GB" sz="1200" dirty="0"/>
              <a:t>. However potential for bias as funded by a UV high level disinfection company!</a:t>
            </a:r>
            <a:r>
              <a:rPr lang="en-GB" sz="1200" b="0" i="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rPr>
              <a:t>3) Leroy S, </a:t>
            </a:r>
            <a:r>
              <a:rPr lang="en-GB" b="0" i="0" dirty="0" err="1">
                <a:effectLst/>
              </a:rPr>
              <a:t>M’Zali</a:t>
            </a:r>
            <a:r>
              <a:rPr lang="en-GB" b="0" i="0" dirty="0">
                <a:effectLst/>
              </a:rPr>
              <a:t> F, </a:t>
            </a:r>
            <a:r>
              <a:rPr lang="en-GB" b="0" i="0" dirty="0" err="1">
                <a:effectLst/>
              </a:rPr>
              <a:t>Kann</a:t>
            </a:r>
            <a:r>
              <a:rPr lang="en-GB" b="0" i="0" dirty="0">
                <a:effectLst/>
              </a:rPr>
              <a:t> M, Weber DJ, Smith DD. Impact of Vaginal-Rectal Ultrasound Examinations with Covered and Low-Level Disinfected Transducers on Infectious Transmissions in France. </a:t>
            </a:r>
            <a:r>
              <a:rPr lang="en-GB" b="0" i="1" dirty="0">
                <a:effectLst/>
              </a:rPr>
              <a:t>Infection Control &amp; Hospital Epidemiology</a:t>
            </a:r>
            <a:r>
              <a:rPr lang="en-GB" b="0" i="0" dirty="0">
                <a:effectLst/>
              </a:rPr>
              <a:t>. 2014;35(12):1497-1504. doi:10.1086/678604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effectLst/>
            </a:endParaRPr>
          </a:p>
          <a:p>
            <a:r>
              <a:rPr lang="en-GB" b="0" i="0" dirty="0">
                <a:solidFill>
                  <a:srgbClr val="212121"/>
                </a:solidFill>
                <a:effectLst/>
                <a:latin typeface="Roboto" panose="02000000000000000000" pitchFamily="2" charset="0"/>
              </a:rPr>
              <a:t>6) </a:t>
            </a:r>
            <a:r>
              <a:rPr lang="en-GB" b="0" i="0" dirty="0" err="1">
                <a:solidFill>
                  <a:srgbClr val="212121"/>
                </a:solidFill>
                <a:effectLst/>
                <a:latin typeface="Roboto" panose="02000000000000000000" pitchFamily="2" charset="0"/>
              </a:rPr>
              <a:t>M'Zali</a:t>
            </a:r>
            <a:r>
              <a:rPr lang="en-GB" b="0" i="0" dirty="0">
                <a:solidFill>
                  <a:srgbClr val="212121"/>
                </a:solidFill>
                <a:effectLst/>
                <a:latin typeface="Roboto" panose="02000000000000000000" pitchFamily="2" charset="0"/>
              </a:rPr>
              <a:t> F, </a:t>
            </a:r>
            <a:r>
              <a:rPr lang="en-GB" b="0" i="0" dirty="0" err="1">
                <a:solidFill>
                  <a:srgbClr val="212121"/>
                </a:solidFill>
                <a:effectLst/>
                <a:latin typeface="Roboto" panose="02000000000000000000" pitchFamily="2" charset="0"/>
              </a:rPr>
              <a:t>Bounizra</a:t>
            </a:r>
            <a:r>
              <a:rPr lang="en-GB" b="0" i="0" dirty="0">
                <a:solidFill>
                  <a:srgbClr val="212121"/>
                </a:solidFill>
                <a:effectLst/>
                <a:latin typeface="Roboto" panose="02000000000000000000" pitchFamily="2" charset="0"/>
              </a:rPr>
              <a:t> C, Leroy S, </a:t>
            </a:r>
            <a:r>
              <a:rPr lang="en-GB" b="0" i="0" dirty="0" err="1">
                <a:solidFill>
                  <a:srgbClr val="212121"/>
                </a:solidFill>
                <a:effectLst/>
                <a:latin typeface="Roboto" panose="02000000000000000000" pitchFamily="2" charset="0"/>
              </a:rPr>
              <a:t>Mekki</a:t>
            </a:r>
            <a:r>
              <a:rPr lang="en-GB" b="0" i="0" dirty="0">
                <a:solidFill>
                  <a:srgbClr val="212121"/>
                </a:solidFill>
                <a:effectLst/>
                <a:latin typeface="Roboto" panose="02000000000000000000" pitchFamily="2" charset="0"/>
              </a:rPr>
              <a:t> Y, Quentin-</a:t>
            </a:r>
            <a:r>
              <a:rPr lang="en-GB" b="0" i="0" dirty="0" err="1">
                <a:solidFill>
                  <a:srgbClr val="212121"/>
                </a:solidFill>
                <a:effectLst/>
                <a:latin typeface="Roboto" panose="02000000000000000000" pitchFamily="2" charset="0"/>
              </a:rPr>
              <a:t>Noury</a:t>
            </a:r>
            <a:r>
              <a:rPr lang="en-GB" b="0" i="0" dirty="0">
                <a:solidFill>
                  <a:srgbClr val="212121"/>
                </a:solidFill>
                <a:effectLst/>
                <a:latin typeface="Roboto" panose="02000000000000000000" pitchFamily="2" charset="0"/>
              </a:rPr>
              <a:t> C, </a:t>
            </a:r>
            <a:r>
              <a:rPr lang="en-GB" b="0" i="0" dirty="0" err="1">
                <a:solidFill>
                  <a:srgbClr val="212121"/>
                </a:solidFill>
                <a:effectLst/>
                <a:latin typeface="Roboto" panose="02000000000000000000" pitchFamily="2" charset="0"/>
              </a:rPr>
              <a:t>Kann</a:t>
            </a:r>
            <a:r>
              <a:rPr lang="en-GB" b="0" i="0" dirty="0">
                <a:solidFill>
                  <a:srgbClr val="212121"/>
                </a:solidFill>
                <a:effectLst/>
                <a:latin typeface="Roboto" panose="02000000000000000000" pitchFamily="2" charset="0"/>
              </a:rPr>
              <a:t> M. Persistence of microbial contamination on transvaginal ultrasound probes despite low-level disinfection procedure. </a:t>
            </a:r>
            <a:r>
              <a:rPr lang="en-GB" b="0" i="0" dirty="0" err="1">
                <a:solidFill>
                  <a:srgbClr val="212121"/>
                </a:solidFill>
                <a:effectLst/>
                <a:latin typeface="Roboto" panose="02000000000000000000" pitchFamily="2" charset="0"/>
              </a:rPr>
              <a:t>PLoS</a:t>
            </a:r>
            <a:r>
              <a:rPr lang="en-GB" b="0" i="0" dirty="0">
                <a:solidFill>
                  <a:srgbClr val="212121"/>
                </a:solidFill>
                <a:effectLst/>
                <a:latin typeface="Roboto" panose="02000000000000000000" pitchFamily="2" charset="0"/>
              </a:rPr>
              <a:t> One. 2014 Apr 2;9(4):e93368. </a:t>
            </a:r>
            <a:r>
              <a:rPr lang="en-GB" b="0" i="0" dirty="0" err="1">
                <a:solidFill>
                  <a:srgbClr val="212121"/>
                </a:solidFill>
                <a:effectLst/>
                <a:latin typeface="Roboto" panose="02000000000000000000" pitchFamily="2" charset="0"/>
              </a:rPr>
              <a:t>doi</a:t>
            </a:r>
            <a:r>
              <a:rPr lang="en-GB" b="0" i="0" dirty="0">
                <a:solidFill>
                  <a:srgbClr val="212121"/>
                </a:solidFill>
                <a:effectLst/>
                <a:latin typeface="Roboto" panose="02000000000000000000" pitchFamily="2" charset="0"/>
              </a:rPr>
              <a:t>: 10.1371/journal.pone.0093368. PMID: 24695371; PMCID: PMC3973690.</a:t>
            </a:r>
          </a:p>
          <a:p>
            <a:endParaRPr lang="en-GB" b="0" i="0" dirty="0">
              <a:solidFill>
                <a:srgbClr val="212121"/>
              </a:solidFill>
              <a:effectLst/>
              <a:latin typeface="Roboto" panose="02000000000000000000" pitchFamily="2" charset="0"/>
            </a:endParaRPr>
          </a:p>
          <a:p>
            <a:endParaRPr lang="en-GB" b="0" i="0" dirty="0">
              <a:solidFill>
                <a:srgbClr val="212121"/>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hlinkClick r:id="rId3"/>
              </a:rPr>
              <a:t>7) How clean is your probe? Microbiological assessment of ultrasound transducers in routine clinical use, and cost-effective ways to reduce contamination – ScienceDirect</a:t>
            </a: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i="0" dirty="0">
                <a:solidFill>
                  <a:srgbClr val="212121"/>
                </a:solidFill>
                <a:effectLst/>
                <a:latin typeface="Roboto" panose="02000000000000000000" pitchFamily="2" charset="0"/>
              </a:rPr>
              <a:t>19) </a:t>
            </a:r>
            <a:r>
              <a:rPr lang="en-GB" sz="2800" b="0" i="0" dirty="0" err="1">
                <a:solidFill>
                  <a:srgbClr val="212121"/>
                </a:solidFill>
                <a:effectLst/>
                <a:latin typeface="Roboto" panose="02000000000000000000" pitchFamily="2" charset="0"/>
              </a:rPr>
              <a:t>Casalegno</a:t>
            </a:r>
            <a:r>
              <a:rPr lang="en-GB" sz="2800" b="0" i="0" dirty="0">
                <a:solidFill>
                  <a:srgbClr val="212121"/>
                </a:solidFill>
                <a:effectLst/>
                <a:latin typeface="Roboto" panose="02000000000000000000" pitchFamily="2" charset="0"/>
              </a:rPr>
              <a:t> JS, Le Bail Carval K, </a:t>
            </a:r>
            <a:r>
              <a:rPr lang="en-GB" sz="2800" b="0" i="0" dirty="0" err="1">
                <a:solidFill>
                  <a:srgbClr val="212121"/>
                </a:solidFill>
                <a:effectLst/>
                <a:latin typeface="Roboto" panose="02000000000000000000" pitchFamily="2" charset="0"/>
              </a:rPr>
              <a:t>Eibach</a:t>
            </a:r>
            <a:r>
              <a:rPr lang="en-GB" sz="2800" b="0" i="0" dirty="0">
                <a:solidFill>
                  <a:srgbClr val="212121"/>
                </a:solidFill>
                <a:effectLst/>
                <a:latin typeface="Roboto" panose="02000000000000000000" pitchFamily="2" charset="0"/>
              </a:rPr>
              <a:t> D, </a:t>
            </a:r>
            <a:r>
              <a:rPr lang="en-GB" sz="2800" b="0" i="0" dirty="0" err="1">
                <a:solidFill>
                  <a:srgbClr val="212121"/>
                </a:solidFill>
                <a:effectLst/>
                <a:latin typeface="Roboto" panose="02000000000000000000" pitchFamily="2" charset="0"/>
              </a:rPr>
              <a:t>Valdeyron</a:t>
            </a:r>
            <a:r>
              <a:rPr lang="en-GB" sz="2800" b="0" i="0" dirty="0">
                <a:solidFill>
                  <a:srgbClr val="212121"/>
                </a:solidFill>
                <a:effectLst/>
                <a:latin typeface="Roboto" panose="02000000000000000000" pitchFamily="2" charset="0"/>
              </a:rPr>
              <a:t> ML, </a:t>
            </a:r>
            <a:r>
              <a:rPr lang="en-GB" sz="2800" b="0" i="0" dirty="0" err="1">
                <a:solidFill>
                  <a:srgbClr val="212121"/>
                </a:solidFill>
                <a:effectLst/>
                <a:latin typeface="Roboto" panose="02000000000000000000" pitchFamily="2" charset="0"/>
              </a:rPr>
              <a:t>Lamblin</a:t>
            </a:r>
            <a:r>
              <a:rPr lang="en-GB" sz="2800" b="0" i="0" dirty="0">
                <a:solidFill>
                  <a:srgbClr val="212121"/>
                </a:solidFill>
                <a:effectLst/>
                <a:latin typeface="Roboto" panose="02000000000000000000" pitchFamily="2" charset="0"/>
              </a:rPr>
              <a:t> G, </a:t>
            </a:r>
            <a:r>
              <a:rPr lang="en-GB" sz="2800" b="0" i="0" dirty="0" err="1">
                <a:solidFill>
                  <a:srgbClr val="212121"/>
                </a:solidFill>
                <a:effectLst/>
                <a:latin typeface="Roboto" panose="02000000000000000000" pitchFamily="2" charset="0"/>
              </a:rPr>
              <a:t>Jacquemoud</a:t>
            </a:r>
            <a:r>
              <a:rPr lang="en-GB" sz="2800" b="0" i="0" dirty="0">
                <a:solidFill>
                  <a:srgbClr val="212121"/>
                </a:solidFill>
                <a:effectLst/>
                <a:latin typeface="Roboto" panose="02000000000000000000" pitchFamily="2" charset="0"/>
              </a:rPr>
              <a:t> H, </a:t>
            </a:r>
            <a:r>
              <a:rPr lang="en-GB" sz="2800" b="0" i="0" dirty="0" err="1">
                <a:solidFill>
                  <a:srgbClr val="212121"/>
                </a:solidFill>
                <a:effectLst/>
                <a:latin typeface="Roboto" panose="02000000000000000000" pitchFamily="2" charset="0"/>
              </a:rPr>
              <a:t>Mellier</a:t>
            </a:r>
            <a:r>
              <a:rPr lang="en-GB" sz="2800" b="0" i="0" dirty="0">
                <a:solidFill>
                  <a:srgbClr val="212121"/>
                </a:solidFill>
                <a:effectLst/>
                <a:latin typeface="Roboto" panose="02000000000000000000" pitchFamily="2" charset="0"/>
              </a:rPr>
              <a:t> G, Lina B, </a:t>
            </a:r>
            <a:r>
              <a:rPr lang="en-GB" sz="2800" b="0" i="0" dirty="0" err="1">
                <a:solidFill>
                  <a:srgbClr val="212121"/>
                </a:solidFill>
                <a:effectLst/>
                <a:latin typeface="Roboto" panose="02000000000000000000" pitchFamily="2" charset="0"/>
              </a:rPr>
              <a:t>Gaucherand</a:t>
            </a:r>
            <a:r>
              <a:rPr lang="en-GB" sz="2800" b="0" i="0" dirty="0">
                <a:solidFill>
                  <a:srgbClr val="212121"/>
                </a:solidFill>
                <a:effectLst/>
                <a:latin typeface="Roboto" panose="02000000000000000000" pitchFamily="2" charset="0"/>
              </a:rPr>
              <a:t> P, </a:t>
            </a:r>
            <a:r>
              <a:rPr lang="en-GB" sz="2800" b="0" i="0" dirty="0" err="1">
                <a:solidFill>
                  <a:srgbClr val="212121"/>
                </a:solidFill>
                <a:effectLst/>
                <a:latin typeface="Roboto" panose="02000000000000000000" pitchFamily="2" charset="0"/>
              </a:rPr>
              <a:t>Mathevet</a:t>
            </a:r>
            <a:r>
              <a:rPr lang="en-GB" sz="2800" b="0" i="0" dirty="0">
                <a:solidFill>
                  <a:srgbClr val="212121"/>
                </a:solidFill>
                <a:effectLst/>
                <a:latin typeface="Roboto" panose="02000000000000000000" pitchFamily="2" charset="0"/>
              </a:rPr>
              <a:t> P, </a:t>
            </a:r>
            <a:r>
              <a:rPr lang="en-GB" sz="2800" b="0" i="0" dirty="0" err="1">
                <a:solidFill>
                  <a:srgbClr val="212121"/>
                </a:solidFill>
                <a:effectLst/>
                <a:latin typeface="Roboto" panose="02000000000000000000" pitchFamily="2" charset="0"/>
              </a:rPr>
              <a:t>Mekki</a:t>
            </a:r>
            <a:r>
              <a:rPr lang="en-GB" sz="2800" b="0" i="0" dirty="0">
                <a:solidFill>
                  <a:srgbClr val="212121"/>
                </a:solidFill>
                <a:effectLst/>
                <a:latin typeface="Roboto" panose="02000000000000000000" pitchFamily="2" charset="0"/>
              </a:rPr>
              <a:t> Y. High risk HPV contamination of </a:t>
            </a:r>
            <a:r>
              <a:rPr lang="en-GB" sz="2800" b="0" i="0" dirty="0" err="1">
                <a:solidFill>
                  <a:srgbClr val="212121"/>
                </a:solidFill>
                <a:effectLst/>
                <a:latin typeface="Roboto" panose="02000000000000000000" pitchFamily="2" charset="0"/>
              </a:rPr>
              <a:t>endocavity</a:t>
            </a:r>
            <a:r>
              <a:rPr lang="en-GB" sz="2800" b="0" i="0" dirty="0">
                <a:solidFill>
                  <a:srgbClr val="212121"/>
                </a:solidFill>
                <a:effectLst/>
                <a:latin typeface="Roboto" panose="02000000000000000000" pitchFamily="2" charset="0"/>
              </a:rPr>
              <a:t> vaginal ultrasound probes: an underestimated route of nosocomial infection? </a:t>
            </a:r>
            <a:r>
              <a:rPr lang="en-GB" sz="2800" b="0" i="0" dirty="0" err="1">
                <a:solidFill>
                  <a:srgbClr val="212121"/>
                </a:solidFill>
                <a:effectLst/>
                <a:latin typeface="Roboto" panose="02000000000000000000" pitchFamily="2" charset="0"/>
              </a:rPr>
              <a:t>PLoS</a:t>
            </a:r>
            <a:r>
              <a:rPr lang="en-GB" sz="2800" b="0" i="0" dirty="0">
                <a:solidFill>
                  <a:srgbClr val="212121"/>
                </a:solidFill>
                <a:effectLst/>
                <a:latin typeface="Roboto" panose="02000000000000000000" pitchFamily="2" charset="0"/>
              </a:rPr>
              <a:t> One. 2012;7(10):e48137. </a:t>
            </a:r>
            <a:r>
              <a:rPr lang="en-GB" sz="2800" b="0" i="0" dirty="0" err="1">
                <a:solidFill>
                  <a:srgbClr val="212121"/>
                </a:solidFill>
                <a:effectLst/>
                <a:latin typeface="Roboto" panose="02000000000000000000" pitchFamily="2" charset="0"/>
              </a:rPr>
              <a:t>doi</a:t>
            </a:r>
            <a:r>
              <a:rPr lang="en-GB" sz="2800" b="0" i="0" dirty="0">
                <a:solidFill>
                  <a:srgbClr val="212121"/>
                </a:solidFill>
                <a:effectLst/>
                <a:latin typeface="Roboto" panose="02000000000000000000" pitchFamily="2" charset="0"/>
              </a:rPr>
              <a:t>: 10.1371/journal.pone.0048137. </a:t>
            </a:r>
            <a:r>
              <a:rPr lang="en-GB" sz="2800" b="0" i="0" dirty="0" err="1">
                <a:solidFill>
                  <a:srgbClr val="212121"/>
                </a:solidFill>
                <a:effectLst/>
                <a:latin typeface="Roboto" panose="02000000000000000000" pitchFamily="2" charset="0"/>
              </a:rPr>
              <a:t>Epub</a:t>
            </a:r>
            <a:r>
              <a:rPr lang="en-GB" sz="2800" b="0" i="0" dirty="0">
                <a:solidFill>
                  <a:srgbClr val="212121"/>
                </a:solidFill>
                <a:effectLst/>
                <a:latin typeface="Roboto" panose="02000000000000000000" pitchFamily="2" charset="0"/>
              </a:rPr>
              <a:t> 2012 Oct 24. PMID: 23110191; PMCID: PMC3480505.</a:t>
            </a:r>
            <a:endParaRPr lang="en-GB" sz="1800" dirty="0"/>
          </a:p>
          <a:p>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11</a:t>
            </a:fld>
            <a:endParaRPr lang="en-GB"/>
          </a:p>
        </p:txBody>
      </p:sp>
    </p:spTree>
    <p:extLst>
      <p:ext uri="{BB962C8B-B14F-4D97-AF65-F5344CB8AC3E}">
        <p14:creationId xmlns:p14="http://schemas.microsoft.com/office/powerpoint/2010/main" val="3702964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4F8537B-3AA5-4A9E-A6CF-7B652DB29378}" type="slidenum">
              <a:rPr lang="en-GB" smtClean="0"/>
              <a:t>12</a:t>
            </a:fld>
            <a:endParaRPr lang="en-GB"/>
          </a:p>
        </p:txBody>
      </p:sp>
    </p:spTree>
    <p:extLst>
      <p:ext uri="{BB962C8B-B14F-4D97-AF65-F5344CB8AC3E}">
        <p14:creationId xmlns:p14="http://schemas.microsoft.com/office/powerpoint/2010/main" val="33773173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212121"/>
                </a:solidFill>
                <a:effectLst/>
                <a:latin typeface="Roboto" panose="02000000000000000000" pitchFamily="2" charset="0"/>
              </a:rPr>
              <a:t>Song X, </a:t>
            </a:r>
            <a:r>
              <a:rPr lang="en-GB" b="0" i="0" dirty="0" err="1">
                <a:solidFill>
                  <a:srgbClr val="212121"/>
                </a:solidFill>
                <a:effectLst/>
                <a:latin typeface="Roboto" panose="02000000000000000000" pitchFamily="2" charset="0"/>
              </a:rPr>
              <a:t>Vossebein</a:t>
            </a:r>
            <a:r>
              <a:rPr lang="en-GB" b="0" i="0" dirty="0">
                <a:solidFill>
                  <a:srgbClr val="212121"/>
                </a:solidFill>
                <a:effectLst/>
                <a:latin typeface="Roboto" panose="02000000000000000000" pitchFamily="2" charset="0"/>
              </a:rPr>
              <a:t> L, Zille A. Efficacy of disinfectant-impregnated wipes used for surface disinfection in hospitals: a review. </a:t>
            </a:r>
            <a:r>
              <a:rPr lang="en-GB" b="0" i="0" dirty="0" err="1">
                <a:solidFill>
                  <a:srgbClr val="212121"/>
                </a:solidFill>
                <a:effectLst/>
                <a:latin typeface="Roboto" panose="02000000000000000000" pitchFamily="2" charset="0"/>
              </a:rPr>
              <a:t>Antimicrob</a:t>
            </a:r>
            <a:r>
              <a:rPr lang="en-GB" b="0" i="0" dirty="0">
                <a:solidFill>
                  <a:srgbClr val="212121"/>
                </a:solidFill>
                <a:effectLst/>
                <a:latin typeface="Roboto" panose="02000000000000000000" pitchFamily="2" charset="0"/>
              </a:rPr>
              <a:t> Resist Infect Control. 2019 Aug 19;8:139. </a:t>
            </a:r>
            <a:r>
              <a:rPr lang="en-GB" b="0" i="0" dirty="0" err="1">
                <a:solidFill>
                  <a:srgbClr val="212121"/>
                </a:solidFill>
                <a:effectLst/>
                <a:latin typeface="Roboto" panose="02000000000000000000" pitchFamily="2" charset="0"/>
              </a:rPr>
              <a:t>doi</a:t>
            </a:r>
            <a:r>
              <a:rPr lang="en-GB" b="0" i="0" dirty="0">
                <a:solidFill>
                  <a:srgbClr val="212121"/>
                </a:solidFill>
                <a:effectLst/>
                <a:latin typeface="Roboto" panose="02000000000000000000" pitchFamily="2" charset="0"/>
              </a:rPr>
              <a:t>: 10.1186/s13756-019-0595-2. PMID: 31452873; PMCID: PMC6701098.</a:t>
            </a:r>
            <a:endParaRPr lang="en-GB" dirty="0"/>
          </a:p>
        </p:txBody>
      </p:sp>
      <p:sp>
        <p:nvSpPr>
          <p:cNvPr id="4" name="Slide Number Placeholder 3"/>
          <p:cNvSpPr>
            <a:spLocks noGrp="1"/>
          </p:cNvSpPr>
          <p:nvPr>
            <p:ph type="sldNum" sz="quarter" idx="5"/>
          </p:nvPr>
        </p:nvSpPr>
        <p:spPr/>
        <p:txBody>
          <a:bodyPr/>
          <a:lstStyle/>
          <a:p>
            <a:fld id="{C4F8537B-3AA5-4A9E-A6CF-7B652DB29378}" type="slidenum">
              <a:rPr lang="en-GB" smtClean="0"/>
              <a:t>13</a:t>
            </a:fld>
            <a:endParaRPr lang="en-GB"/>
          </a:p>
        </p:txBody>
      </p:sp>
    </p:spTree>
    <p:extLst>
      <p:ext uri="{BB962C8B-B14F-4D97-AF65-F5344CB8AC3E}">
        <p14:creationId xmlns:p14="http://schemas.microsoft.com/office/powerpoint/2010/main" val="4050910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EAECB-060B-D4FA-BB36-801DAD9F1C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E41261-1356-317E-3EC6-5FDD100139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ED8278E-27BB-BE4B-76EE-EE22E18DA1FD}"/>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3E5D3BB3-64F4-B0CC-8751-416FC74AFC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D1EEBB-8023-296A-96E6-C6E9FAF5BA85}"/>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4021433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FC258-F7C8-32DA-0C66-068B2B2B8D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05F6F6-073F-92EA-CED8-82121E7E38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C4C230-24FD-48E5-4867-872F7FF1826F}"/>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04EF78D7-E44B-C519-D5FD-9E6B8E7A35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7F2CFA-7ACD-C45E-1231-243E0795EC6D}"/>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481145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FA356A-79A1-CCA9-6885-2B43E168FD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FD68953-CACD-4A10-E33D-0FBB2CDD93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B82D74-B7CA-3A69-4572-F8B70EE332C2}"/>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B81C884C-4F9F-1C36-977E-D8B0566414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EC8DF2-7F57-76F2-B722-C213C95D68C6}"/>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1179166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2DD27-AC73-75B6-10E5-3BEB65076F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299819-E7EE-8241-423B-0069873B5B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EB4CD5-83FD-2D60-2F0B-C824D4D2A8AD}"/>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702B1D45-D959-807A-684E-620929A69E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9E131B-3F69-CC84-D82C-B6A56CAD6AA6}"/>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1671888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4E06F-04F1-FF29-BACC-1D1E183C36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9E62E81-9F50-B2D5-2F97-40D5DBB4C8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E48EDB-6934-2E20-43CE-19F2F6DFE542}"/>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944B61F3-1305-67C6-3465-AF8A4BAC16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156B5D-0FA3-3FCD-E123-FB6F79F32751}"/>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307654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C1F30-C0EF-E770-36EB-7561F54B01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39960C-614A-2C4A-2D57-6746A1E3D0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BF03C5A-12B4-6BAE-2A9E-D5DC55AB8C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2F6D423-0394-6E82-8A70-D50B75846A97}"/>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6" name="Footer Placeholder 5">
            <a:extLst>
              <a:ext uri="{FF2B5EF4-FFF2-40B4-BE49-F238E27FC236}">
                <a16:creationId xmlns:a16="http://schemas.microsoft.com/office/drawing/2014/main" id="{485EBF44-D2D0-AEA8-E6EF-4A0CB29FB9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A159CB-AB16-D192-23EB-E3459C660402}"/>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152462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96382-BF7E-D771-B2EC-28C70CD2262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C8A14B-F883-2073-6CA2-BEB0E8A4AD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017111-A208-FC0F-9270-7C441171FF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CC5738-896B-F2D3-25F3-EFFCA00A9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AFE5D4-E83C-2D27-FACC-43A56FC441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496727-13E6-D9C8-5D1B-6FB58F096A14}"/>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8" name="Footer Placeholder 7">
            <a:extLst>
              <a:ext uri="{FF2B5EF4-FFF2-40B4-BE49-F238E27FC236}">
                <a16:creationId xmlns:a16="http://schemas.microsoft.com/office/drawing/2014/main" id="{C4AD3040-82A4-6279-970E-424076F43A7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3D1E7D-9488-5982-5AA4-7AFEB401A5C9}"/>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1871531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29520-9014-8C97-CC20-BD7B711DC2F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8141F3-B286-98FB-5AAA-356FA916E1A4}"/>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4" name="Footer Placeholder 3">
            <a:extLst>
              <a:ext uri="{FF2B5EF4-FFF2-40B4-BE49-F238E27FC236}">
                <a16:creationId xmlns:a16="http://schemas.microsoft.com/office/drawing/2014/main" id="{F83AC3BC-6F0E-D837-1132-6500D02C556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123303-4FDC-EC6D-072E-760CD80DE2FB}"/>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67234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B94E40-7E7A-EC85-87B5-CF4AE1217AD7}"/>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3" name="Footer Placeholder 2">
            <a:extLst>
              <a:ext uri="{FF2B5EF4-FFF2-40B4-BE49-F238E27FC236}">
                <a16:creationId xmlns:a16="http://schemas.microsoft.com/office/drawing/2014/main" id="{D0DF8B37-C8C9-279C-C01C-BAD94054576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A4C7B05-733C-3131-118A-27BADAE227F4}"/>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585214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BB670-4DBB-A6E5-62B2-EAC1496124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7588CB-D258-7238-8D3B-B6BE373429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9AF8130-7F06-BA3A-D5C6-C0F20B2BC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4F9CA-12F4-BA91-096E-5F54D486CE2B}"/>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6" name="Footer Placeholder 5">
            <a:extLst>
              <a:ext uri="{FF2B5EF4-FFF2-40B4-BE49-F238E27FC236}">
                <a16:creationId xmlns:a16="http://schemas.microsoft.com/office/drawing/2014/main" id="{1230ED45-FC91-3CE2-D6EE-9E8F0948F8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8C027C-8772-E9BD-F333-F781501D0753}"/>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415020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59130-622E-DA2D-C45F-E603DEF2A1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B9D7BB-8312-F467-E0BB-64C64F54F9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FC1AE8D-1902-45B7-9317-75A515B7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BAB7C0-6D46-07D9-6E3C-31FE4301038D}"/>
              </a:ext>
            </a:extLst>
          </p:cNvPr>
          <p:cNvSpPr>
            <a:spLocks noGrp="1"/>
          </p:cNvSpPr>
          <p:nvPr>
            <p:ph type="dt" sz="half" idx="10"/>
          </p:nvPr>
        </p:nvSpPr>
        <p:spPr/>
        <p:txBody>
          <a:bodyPr/>
          <a:lstStyle/>
          <a:p>
            <a:fld id="{CEEED4D6-233C-4A03-B414-8B0ADB318C31}" type="datetimeFigureOut">
              <a:rPr lang="en-GB" smtClean="0"/>
              <a:t>23/04/2024</a:t>
            </a:fld>
            <a:endParaRPr lang="en-GB"/>
          </a:p>
        </p:txBody>
      </p:sp>
      <p:sp>
        <p:nvSpPr>
          <p:cNvPr id="6" name="Footer Placeholder 5">
            <a:extLst>
              <a:ext uri="{FF2B5EF4-FFF2-40B4-BE49-F238E27FC236}">
                <a16:creationId xmlns:a16="http://schemas.microsoft.com/office/drawing/2014/main" id="{4AB1F6BB-4836-A776-4BD2-9FB2C1BA5F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A37F1C-7CEA-A577-039B-277D974153E1}"/>
              </a:ext>
            </a:extLst>
          </p:cNvPr>
          <p:cNvSpPr>
            <a:spLocks noGrp="1"/>
          </p:cNvSpPr>
          <p:nvPr>
            <p:ph type="sldNum" sz="quarter" idx="12"/>
          </p:nvPr>
        </p:nvSpPr>
        <p:spPr/>
        <p:txBody>
          <a:bodyPr/>
          <a:lstStyle/>
          <a:p>
            <a:fld id="{C478357F-7F5B-445B-BF39-372D91309659}" type="slidenum">
              <a:rPr lang="en-GB" smtClean="0"/>
              <a:t>‹#›</a:t>
            </a:fld>
            <a:endParaRPr lang="en-GB"/>
          </a:p>
        </p:txBody>
      </p:sp>
    </p:spTree>
    <p:extLst>
      <p:ext uri="{BB962C8B-B14F-4D97-AF65-F5344CB8AC3E}">
        <p14:creationId xmlns:p14="http://schemas.microsoft.com/office/powerpoint/2010/main" val="402572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B02A23-6C4D-350B-79C6-AAB237A3A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283625E-1D29-7E8C-4B82-9D4D90E382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1D0E91-3E52-8460-6C12-A459F6C3B4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ED4D6-233C-4A03-B414-8B0ADB318C31}" type="datetimeFigureOut">
              <a:rPr lang="en-GB" smtClean="0"/>
              <a:t>23/04/2024</a:t>
            </a:fld>
            <a:endParaRPr lang="en-GB"/>
          </a:p>
        </p:txBody>
      </p:sp>
      <p:sp>
        <p:nvSpPr>
          <p:cNvPr id="5" name="Footer Placeholder 4">
            <a:extLst>
              <a:ext uri="{FF2B5EF4-FFF2-40B4-BE49-F238E27FC236}">
                <a16:creationId xmlns:a16="http://schemas.microsoft.com/office/drawing/2014/main" id="{0BF7554A-5855-6C18-6CAD-ECF1EE49B2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C3DD2A-9CD8-9973-C0D8-894A6305C3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8357F-7F5B-445B-BF39-372D91309659}" type="slidenum">
              <a:rPr lang="en-GB" smtClean="0"/>
              <a:t>‹#›</a:t>
            </a:fld>
            <a:endParaRPr lang="en-GB"/>
          </a:p>
        </p:txBody>
      </p:sp>
    </p:spTree>
    <p:extLst>
      <p:ext uri="{BB962C8B-B14F-4D97-AF65-F5344CB8AC3E}">
        <p14:creationId xmlns:p14="http://schemas.microsoft.com/office/powerpoint/2010/main" val="2553601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se.ie/eng/about/who/nqpsd/qps-improvement/hse-guidance-for-decontamination-of-semicritical-ultrasound-probes-semiinvasive-noninvasive.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onlinelibrary.wiley.com/doi/10.1002/jum.15653"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hse.ie/eng/about/who/nqpsd/qps-improvement/hse-guidance-for-decontamination-of-semicritical-ultrasound-probes-semiinvasive-noninvasive.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hse.ie/eng/about/who/nqpsd/qps-improvement/hse-guidance-for-decontamination-of-semicritical-ultrasound-probes-semiinvasive-noninvasive.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mus.org/static/uploads/resources/Best_Practice_Summary_-_probe_decontamination_-_FINAL_13_02_2020.pd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mailto:bstephens1@nhs.net" TargetMode="External"/><Relationship Id="rId7" Type="http://schemas.openxmlformats.org/officeDocument/2006/relationships/image" Target="cid:image001.png@01DA6F1A.2E6A6B50" TargetMode="External"/><Relationship Id="rId2" Type="http://schemas.openxmlformats.org/officeDocument/2006/relationships/hyperlink" Target="mailto:rashima.hamdan@nhs.net" TargetMode="Externa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mailto:lauren.duncanson@nhs.net" TargetMode="External"/><Relationship Id="rId4" Type="http://schemas.openxmlformats.org/officeDocument/2006/relationships/hyperlink" Target="mailto:graham.kaye@nhs.net" TargetMode="External"/><Relationship Id="rId9" Type="http://schemas.openxmlformats.org/officeDocument/2006/relationships/image" Target="cid:image002.png@01DA6F1A.2E6A6B50"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hse.ie/eng/about/who/nqpsd/qps-improvement/hse-guidance-for-decontamination-of-semicritical-ultrasound-probes-semiinvasive-noninvasive.pdf" TargetMode="External"/><Relationship Id="rId2" Type="http://schemas.openxmlformats.org/officeDocument/2006/relationships/hyperlink" Target="https://www.bmus.org/static/uploads/resources/Best_Practice_Summary_-_probe_decontamination_-_FINAL_13_02_2020.pdf"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hse.ie/eng/about/who/nqpsd/qps-improvement/hse-guidance-for-decontamination-of-semicritical-ultrasound-probes-semiinvasive-noninvasiv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5" name="Freeform: Shape 4">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Shape 5">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Shape 8">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10">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0" name="Freeform: Shape 19">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54E6D173-8B33-CC89-CA5B-3A28C66C6F5F}"/>
              </a:ext>
            </a:extLst>
          </p:cNvPr>
          <p:cNvSpPr>
            <a:spLocks noGrp="1"/>
          </p:cNvSpPr>
          <p:nvPr>
            <p:ph type="ctrTitle"/>
          </p:nvPr>
        </p:nvSpPr>
        <p:spPr>
          <a:xfrm>
            <a:off x="3215729" y="1764407"/>
            <a:ext cx="5760846" cy="2310312"/>
          </a:xfrm>
        </p:spPr>
        <p:txBody>
          <a:bodyPr>
            <a:normAutofit/>
          </a:bodyPr>
          <a:lstStyle/>
          <a:p>
            <a:r>
              <a:rPr lang="en-GB" sz="5200" dirty="0">
                <a:solidFill>
                  <a:schemeClr val="tx2"/>
                </a:solidFill>
              </a:rPr>
              <a:t>Infection Control in Ultrasound</a:t>
            </a:r>
          </a:p>
        </p:txBody>
      </p:sp>
      <p:sp>
        <p:nvSpPr>
          <p:cNvPr id="3" name="Subtitle 2">
            <a:extLst>
              <a:ext uri="{FF2B5EF4-FFF2-40B4-BE49-F238E27FC236}">
                <a16:creationId xmlns:a16="http://schemas.microsoft.com/office/drawing/2014/main" id="{4B5CC35A-AD78-4EA4-0402-B30D767BC6F0}"/>
              </a:ext>
            </a:extLst>
          </p:cNvPr>
          <p:cNvSpPr>
            <a:spLocks noGrp="1"/>
          </p:cNvSpPr>
          <p:nvPr>
            <p:ph type="subTitle" idx="1"/>
          </p:nvPr>
        </p:nvSpPr>
        <p:spPr>
          <a:xfrm>
            <a:off x="3215729" y="4165152"/>
            <a:ext cx="5760846" cy="682079"/>
          </a:xfrm>
        </p:spPr>
        <p:txBody>
          <a:bodyPr>
            <a:normAutofit/>
          </a:bodyPr>
          <a:lstStyle/>
          <a:p>
            <a:r>
              <a:rPr lang="en-GB" dirty="0">
                <a:solidFill>
                  <a:schemeClr val="tx2"/>
                </a:solidFill>
              </a:rPr>
              <a:t>By Beth Stephens BSc, MSc</a:t>
            </a:r>
          </a:p>
        </p:txBody>
      </p:sp>
    </p:spTree>
    <p:extLst>
      <p:ext uri="{BB962C8B-B14F-4D97-AF65-F5344CB8AC3E}">
        <p14:creationId xmlns:p14="http://schemas.microsoft.com/office/powerpoint/2010/main" val="584858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139184-5CD5-E835-FEA6-2E8B3F49D6E4}"/>
              </a:ext>
            </a:extLst>
          </p:cNvPr>
          <p:cNvSpPr>
            <a:spLocks noGrp="1"/>
          </p:cNvSpPr>
          <p:nvPr>
            <p:ph idx="1"/>
          </p:nvPr>
        </p:nvSpPr>
        <p:spPr>
          <a:xfrm>
            <a:off x="800099" y="1295400"/>
            <a:ext cx="10350121" cy="4695966"/>
          </a:xfrm>
        </p:spPr>
        <p:txBody>
          <a:bodyPr>
            <a:normAutofit fontScale="25000" lnSpcReduction="20000"/>
          </a:bodyPr>
          <a:lstStyle/>
          <a:p>
            <a:r>
              <a:rPr lang="en-GB" sz="7200" dirty="0"/>
              <a:t>The Medicines and Healthcare Products Regulatory Agency (MHRA) released a Medical Device Alert on the 28th June 2012 in relation to the decontamination of reusable TOE, TV and TR Ultrasound Probes (transducers) in response to </a:t>
            </a:r>
            <a:r>
              <a:rPr lang="en-GB" sz="7200" b="1" dirty="0">
                <a:solidFill>
                  <a:srgbClr val="FF0000"/>
                </a:solidFill>
              </a:rPr>
              <a:t>the death of a patient from Hepatitis B which may have been associated with a failure to appropriately decontaminate a TOE probe (9).</a:t>
            </a:r>
          </a:p>
          <a:p>
            <a:r>
              <a:rPr lang="en-GB" sz="7200" b="0" dirty="0">
                <a:solidFill>
                  <a:srgbClr val="000000"/>
                </a:solidFill>
                <a:effectLst/>
              </a:rPr>
              <a:t>A review in 2022 (11) described</a:t>
            </a:r>
            <a:r>
              <a:rPr lang="en-GB" sz="7200" dirty="0">
                <a:solidFill>
                  <a:srgbClr val="000000"/>
                </a:solidFill>
              </a:rPr>
              <a:t> </a:t>
            </a:r>
            <a:r>
              <a:rPr lang="en-GB" sz="7200" b="0" dirty="0">
                <a:solidFill>
                  <a:srgbClr val="000000"/>
                </a:solidFill>
                <a:effectLst/>
              </a:rPr>
              <a:t>several outbreaks associated with TOE probes </a:t>
            </a:r>
            <a:r>
              <a:rPr lang="en-GB" sz="7200" b="1" dirty="0">
                <a:solidFill>
                  <a:srgbClr val="FF0000"/>
                </a:solidFill>
                <a:effectLst/>
              </a:rPr>
              <a:t>including </a:t>
            </a:r>
            <a:r>
              <a:rPr lang="en-GB" sz="7200" b="1" i="1" dirty="0">
                <a:solidFill>
                  <a:srgbClr val="FF0000"/>
                </a:solidFill>
                <a:effectLst/>
              </a:rPr>
              <a:t>Pseudomonas </a:t>
            </a:r>
            <a:r>
              <a:rPr lang="en-GB" sz="7200" b="1" i="1" dirty="0">
                <a:solidFill>
                  <a:srgbClr val="FF0000"/>
                </a:solidFill>
              </a:rPr>
              <a:t>Aeruginosa</a:t>
            </a:r>
            <a:r>
              <a:rPr lang="en-GB" sz="7200" b="1" i="1" dirty="0">
                <a:solidFill>
                  <a:srgbClr val="FF0000"/>
                </a:solidFill>
                <a:effectLst/>
              </a:rPr>
              <a:t> </a:t>
            </a:r>
            <a:r>
              <a:rPr lang="en-GB" sz="7200" b="1" dirty="0">
                <a:solidFill>
                  <a:srgbClr val="FF0000"/>
                </a:solidFill>
                <a:effectLst/>
              </a:rPr>
              <a:t>(12)</a:t>
            </a:r>
            <a:r>
              <a:rPr lang="en-GB" sz="7200" b="1" dirty="0">
                <a:solidFill>
                  <a:srgbClr val="FF0000"/>
                </a:solidFill>
              </a:rPr>
              <a:t>, </a:t>
            </a:r>
            <a:r>
              <a:rPr lang="en-GB" sz="7200" b="1" i="1" dirty="0">
                <a:solidFill>
                  <a:srgbClr val="FF0000"/>
                </a:solidFill>
                <a:effectLst/>
              </a:rPr>
              <a:t>Legionella pneumophila </a:t>
            </a:r>
            <a:r>
              <a:rPr lang="en-GB" sz="7200" b="1" dirty="0">
                <a:solidFill>
                  <a:srgbClr val="FF0000"/>
                </a:solidFill>
                <a:effectLst/>
              </a:rPr>
              <a:t>(13) and </a:t>
            </a:r>
            <a:r>
              <a:rPr lang="en-GB" sz="7200" b="1" i="1" dirty="0">
                <a:solidFill>
                  <a:srgbClr val="FF0000"/>
                </a:solidFill>
                <a:effectLst/>
              </a:rPr>
              <a:t>E.coli </a:t>
            </a:r>
            <a:r>
              <a:rPr lang="en-GB" sz="7200" b="1" dirty="0">
                <a:solidFill>
                  <a:srgbClr val="FF0000"/>
                </a:solidFill>
                <a:effectLst/>
              </a:rPr>
              <a:t>(14) to name a few. </a:t>
            </a:r>
            <a:endParaRPr lang="en-GB" sz="7200" b="1" dirty="0">
              <a:solidFill>
                <a:srgbClr val="FF0000"/>
              </a:solidFill>
            </a:endParaRPr>
          </a:p>
          <a:p>
            <a:r>
              <a:rPr lang="en-GB" sz="7200" b="0" i="0" dirty="0">
                <a:solidFill>
                  <a:srgbClr val="212121"/>
                </a:solidFill>
                <a:effectLst/>
              </a:rPr>
              <a:t>Cases of </a:t>
            </a:r>
            <a:r>
              <a:rPr lang="en-GB" sz="7200" b="1" dirty="0">
                <a:solidFill>
                  <a:srgbClr val="FF0000"/>
                </a:solidFill>
                <a:effectLst/>
              </a:rPr>
              <a:t>Hepatitis C</a:t>
            </a:r>
            <a:r>
              <a:rPr lang="en-GB" sz="7200" b="0" i="0" dirty="0">
                <a:solidFill>
                  <a:srgbClr val="212121"/>
                </a:solidFill>
                <a:effectLst/>
              </a:rPr>
              <a:t> transmission have also been recorded during prostate biopsy and assisted conception procedures associated with </a:t>
            </a:r>
            <a:r>
              <a:rPr lang="en-GB" sz="7200" b="0" i="0" dirty="0" err="1">
                <a:solidFill>
                  <a:srgbClr val="212121"/>
                </a:solidFill>
                <a:effectLst/>
              </a:rPr>
              <a:t>endocavitary</a:t>
            </a:r>
            <a:r>
              <a:rPr lang="en-GB" sz="7200" b="0" i="0" dirty="0">
                <a:solidFill>
                  <a:srgbClr val="212121"/>
                </a:solidFill>
                <a:effectLst/>
              </a:rPr>
              <a:t> ultrasound (16,17) as well as other infections via these routes. </a:t>
            </a:r>
          </a:p>
          <a:p>
            <a:r>
              <a:rPr lang="en-GB" sz="7200" b="0" dirty="0">
                <a:solidFill>
                  <a:srgbClr val="1C1D1E"/>
                </a:solidFill>
                <a:effectLst/>
              </a:rPr>
              <a:t>A large metanalysis in 2012 estimated </a:t>
            </a:r>
            <a:r>
              <a:rPr lang="en-GB" sz="7200" dirty="0">
                <a:solidFill>
                  <a:srgbClr val="212121"/>
                </a:solidFill>
              </a:rPr>
              <a:t>t</a:t>
            </a:r>
            <a:r>
              <a:rPr lang="en-GB" sz="7200" b="0" i="0" dirty="0">
                <a:solidFill>
                  <a:srgbClr val="212121"/>
                </a:solidFill>
                <a:effectLst/>
              </a:rPr>
              <a:t>he </a:t>
            </a:r>
            <a:r>
              <a:rPr lang="en-GB" sz="7200" b="1" i="0" dirty="0">
                <a:solidFill>
                  <a:srgbClr val="FF0000"/>
                </a:solidFill>
                <a:effectLst/>
              </a:rPr>
              <a:t>pooled prevalence of infected patients after transrectal ultrasound and guided biopsies to be 3.1%</a:t>
            </a:r>
            <a:r>
              <a:rPr lang="en-GB" sz="7200" b="0" i="0" dirty="0">
                <a:solidFill>
                  <a:srgbClr val="212121"/>
                </a:solidFill>
                <a:effectLst/>
              </a:rPr>
              <a:t> (18). </a:t>
            </a:r>
            <a:endParaRPr lang="en-GB" sz="7200" dirty="0">
              <a:solidFill>
                <a:srgbClr val="000000"/>
              </a:solidFill>
            </a:endParaRPr>
          </a:p>
          <a:p>
            <a:r>
              <a:rPr lang="en-GB" sz="7200" dirty="0"/>
              <a:t>There is very little/no literature on vascular ultrasound, wound infections linked to ultrasound but the theoretical risk is strong. A 1988 study investigated ultrasound as a cause of post-operative wound infections and found that </a:t>
            </a:r>
            <a:r>
              <a:rPr lang="en-GB" sz="7200" dirty="0">
                <a:solidFill>
                  <a:srgbClr val="1F1F1F"/>
                </a:solidFill>
              </a:rPr>
              <a:t>66% </a:t>
            </a:r>
            <a:r>
              <a:rPr lang="en-GB" sz="7200" b="0" dirty="0">
                <a:solidFill>
                  <a:srgbClr val="1F1F1F"/>
                </a:solidFill>
                <a:effectLst/>
              </a:rPr>
              <a:t>of swabs taken from machines in constant use and 33% of the total number of swabs taken were contaminated with </a:t>
            </a:r>
            <a:r>
              <a:rPr lang="en-GB" sz="7200" b="0" i="1" dirty="0" err="1">
                <a:solidFill>
                  <a:srgbClr val="1F1F1F"/>
                </a:solidFill>
                <a:effectLst/>
              </a:rPr>
              <a:t>Staphyloccocus</a:t>
            </a:r>
            <a:r>
              <a:rPr lang="en-GB" sz="7200" b="0" i="1" dirty="0">
                <a:solidFill>
                  <a:srgbClr val="1F1F1F"/>
                </a:solidFill>
                <a:effectLst/>
              </a:rPr>
              <a:t> aureus</a:t>
            </a:r>
            <a:r>
              <a:rPr lang="en-GB" sz="7200" b="0" dirty="0">
                <a:solidFill>
                  <a:srgbClr val="1F1F1F"/>
                </a:solidFill>
                <a:effectLst/>
              </a:rPr>
              <a:t>, </a:t>
            </a:r>
            <a:r>
              <a:rPr lang="en-GB" sz="7200" b="0" i="0" dirty="0">
                <a:solidFill>
                  <a:srgbClr val="505050"/>
                </a:solidFill>
                <a:effectLst/>
              </a:rPr>
              <a:t>Enterobacteriaceae and </a:t>
            </a:r>
            <a:r>
              <a:rPr lang="en-GB" sz="7200" b="0" i="1" dirty="0">
                <a:solidFill>
                  <a:srgbClr val="505050"/>
                </a:solidFill>
                <a:effectLst/>
              </a:rPr>
              <a:t>Pseudomonas species, </a:t>
            </a:r>
            <a:r>
              <a:rPr lang="en-GB" sz="7200" b="0" dirty="0">
                <a:solidFill>
                  <a:srgbClr val="505050"/>
                </a:solidFill>
                <a:effectLst/>
              </a:rPr>
              <a:t>all potential sources for wound infection (10). </a:t>
            </a:r>
            <a:endParaRPr lang="en-GB" sz="7200" dirty="0">
              <a:solidFill>
                <a:srgbClr val="1F1F1F"/>
              </a:solidFill>
            </a:endParaRPr>
          </a:p>
          <a:p>
            <a:pPr marL="0" indent="0">
              <a:buNone/>
            </a:pPr>
            <a:endParaRPr lang="en-GB" sz="7200" dirty="0"/>
          </a:p>
          <a:p>
            <a:endParaRPr lang="en-GB" sz="7200" dirty="0"/>
          </a:p>
          <a:p>
            <a:endParaRPr lang="en-GB" sz="1600" dirty="0"/>
          </a:p>
          <a:p>
            <a:endParaRPr lang="en-GB" sz="1600" dirty="0"/>
          </a:p>
          <a:p>
            <a:pPr marL="0" indent="0">
              <a:buNone/>
            </a:pPr>
            <a:endParaRPr lang="en-GB" sz="1600" dirty="0">
              <a:hlinkClick r:id="rId3"/>
            </a:endParaRPr>
          </a:p>
          <a:p>
            <a:pPr marL="0" indent="0">
              <a:buNone/>
            </a:pPr>
            <a:br>
              <a:rPr lang="en-GB" sz="2000" dirty="0"/>
            </a:br>
            <a:endParaRPr lang="en-GB" sz="1600" dirty="0"/>
          </a:p>
          <a:p>
            <a:pPr marL="0" indent="0">
              <a:buNone/>
            </a:pPr>
            <a:endParaRPr lang="en-GB" sz="1600" dirty="0"/>
          </a:p>
        </p:txBody>
      </p:sp>
      <p:sp>
        <p:nvSpPr>
          <p:cNvPr id="6" name="TextBox 5">
            <a:extLst>
              <a:ext uri="{FF2B5EF4-FFF2-40B4-BE49-F238E27FC236}">
                <a16:creationId xmlns:a16="http://schemas.microsoft.com/office/drawing/2014/main" id="{6205FE2B-477E-A2DE-8234-14AF06604C09}"/>
              </a:ext>
            </a:extLst>
          </p:cNvPr>
          <p:cNvSpPr txBox="1"/>
          <p:nvPr/>
        </p:nvSpPr>
        <p:spPr>
          <a:xfrm>
            <a:off x="1104900" y="497302"/>
            <a:ext cx="9423400" cy="584775"/>
          </a:xfrm>
          <a:prstGeom prst="rect">
            <a:avLst/>
          </a:prstGeom>
          <a:noFill/>
        </p:spPr>
        <p:txBody>
          <a:bodyPr wrap="square" rtlCol="0">
            <a:spAutoFit/>
          </a:bodyPr>
          <a:lstStyle/>
          <a:p>
            <a:r>
              <a:rPr lang="en-GB" sz="3200" dirty="0"/>
              <a:t>Cases of Ultrasound being linked to Infections</a:t>
            </a:r>
          </a:p>
        </p:txBody>
      </p:sp>
    </p:spTree>
    <p:extLst>
      <p:ext uri="{BB962C8B-B14F-4D97-AF65-F5344CB8AC3E}">
        <p14:creationId xmlns:p14="http://schemas.microsoft.com/office/powerpoint/2010/main" val="1270407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AB78D-C12C-AA6D-DDF5-CF53DFF6C6C7}"/>
              </a:ext>
            </a:extLst>
          </p:cNvPr>
          <p:cNvSpPr>
            <a:spLocks noGrp="1"/>
          </p:cNvSpPr>
          <p:nvPr>
            <p:ph type="title"/>
          </p:nvPr>
        </p:nvSpPr>
        <p:spPr>
          <a:xfrm>
            <a:off x="838200" y="0"/>
            <a:ext cx="10515600" cy="1325563"/>
          </a:xfrm>
        </p:spPr>
        <p:txBody>
          <a:bodyPr/>
          <a:lstStyle/>
          <a:p>
            <a:r>
              <a:rPr lang="en-GB" dirty="0"/>
              <a:t>Efficacy of LLD and Probe Covers </a:t>
            </a:r>
          </a:p>
        </p:txBody>
      </p:sp>
      <p:sp>
        <p:nvSpPr>
          <p:cNvPr id="3" name="Content Placeholder 2">
            <a:extLst>
              <a:ext uri="{FF2B5EF4-FFF2-40B4-BE49-F238E27FC236}">
                <a16:creationId xmlns:a16="http://schemas.microsoft.com/office/drawing/2014/main" id="{3A7B27CD-4B28-E04B-D8C6-E1326A4400D3}"/>
              </a:ext>
            </a:extLst>
          </p:cNvPr>
          <p:cNvSpPr>
            <a:spLocks noGrp="1"/>
          </p:cNvSpPr>
          <p:nvPr>
            <p:ph idx="1"/>
          </p:nvPr>
        </p:nvSpPr>
        <p:spPr>
          <a:xfrm>
            <a:off x="675861" y="1285358"/>
            <a:ext cx="9528313" cy="5420242"/>
          </a:xfrm>
        </p:spPr>
        <p:txBody>
          <a:bodyPr>
            <a:normAutofit fontScale="70000" lnSpcReduction="20000"/>
          </a:bodyPr>
          <a:lstStyle/>
          <a:p>
            <a:pPr algn="l">
              <a:buFont typeface="Arial" panose="020B0604020202020204" pitchFamily="34" charset="0"/>
              <a:buChar char="•"/>
            </a:pPr>
            <a:r>
              <a:rPr lang="en-GB" sz="3200" dirty="0"/>
              <a:t>A 2012 French study </a:t>
            </a:r>
            <a:r>
              <a:rPr lang="en-GB" sz="3200" b="0" i="0" dirty="0">
                <a:effectLst/>
              </a:rPr>
              <a:t>observed a </a:t>
            </a:r>
            <a:r>
              <a:rPr lang="en-GB" sz="3200" b="1" i="0" dirty="0">
                <a:solidFill>
                  <a:srgbClr val="FF0000"/>
                </a:solidFill>
                <a:effectLst/>
              </a:rPr>
              <a:t>2.2% rate of </a:t>
            </a:r>
            <a:r>
              <a:rPr lang="en-GB" sz="3200" b="1" dirty="0">
                <a:solidFill>
                  <a:srgbClr val="FF0000"/>
                </a:solidFill>
              </a:rPr>
              <a:t>high-risk HPV </a:t>
            </a:r>
            <a:r>
              <a:rPr lang="en-GB" sz="3200" b="1" i="0" dirty="0">
                <a:solidFill>
                  <a:srgbClr val="FF0000"/>
                </a:solidFill>
                <a:effectLst/>
              </a:rPr>
              <a:t>contamination </a:t>
            </a:r>
            <a:r>
              <a:rPr lang="en-GB" sz="3200" b="0" i="0" dirty="0">
                <a:effectLst/>
              </a:rPr>
              <a:t>of  417 TV probes despite LLD (Sani-Cloth Active) and probe covers. This study caused there to be a change in French guidance to HLD (19). </a:t>
            </a:r>
          </a:p>
          <a:p>
            <a:pPr algn="l">
              <a:buFont typeface="Arial" panose="020B0604020202020204" pitchFamily="34" charset="0"/>
              <a:buChar char="•"/>
            </a:pPr>
            <a:endParaRPr lang="en-GB" sz="3200" b="0" i="0" dirty="0">
              <a:effectLst/>
            </a:endParaRPr>
          </a:p>
          <a:p>
            <a:r>
              <a:rPr lang="en-GB" sz="3200" dirty="0"/>
              <a:t>A 2014 French study with 300 samples showed that </a:t>
            </a:r>
            <a:r>
              <a:rPr lang="en-GB" sz="3200" b="0" i="0" dirty="0">
                <a:effectLst/>
              </a:rPr>
              <a:t>despite using probe covers and LLD, TV probes remained </a:t>
            </a:r>
            <a:r>
              <a:rPr lang="en-GB" sz="3200" b="1" i="0" dirty="0">
                <a:solidFill>
                  <a:srgbClr val="FF0000"/>
                </a:solidFill>
                <a:effectLst/>
              </a:rPr>
              <a:t>contaminated by clinically significant microorganisms that were actively infectious including HPV (7%), </a:t>
            </a:r>
            <a:r>
              <a:rPr lang="en-GB" sz="3200" b="1" i="1" dirty="0">
                <a:solidFill>
                  <a:srgbClr val="FF0000"/>
                </a:solidFill>
                <a:effectLst/>
              </a:rPr>
              <a:t>Chlamydia trachomatis (2%)</a:t>
            </a:r>
            <a:r>
              <a:rPr lang="en-GB" sz="3200" b="1" i="0" dirty="0">
                <a:solidFill>
                  <a:srgbClr val="FF0000"/>
                </a:solidFill>
                <a:effectLst/>
              </a:rPr>
              <a:t>, mycoplasmas (4%), </a:t>
            </a:r>
            <a:r>
              <a:rPr lang="en-GB" sz="3200" b="1" i="1" dirty="0">
                <a:solidFill>
                  <a:srgbClr val="FF0000"/>
                </a:solidFill>
                <a:effectLst/>
                <a:cs typeface="Calibri" panose="020F0502020204030204" pitchFamily="34" charset="0"/>
              </a:rPr>
              <a:t>Staphylococcus aureus (4%),</a:t>
            </a:r>
            <a:r>
              <a:rPr lang="en-GB" sz="3200" b="1" i="0" dirty="0">
                <a:solidFill>
                  <a:srgbClr val="FF0000"/>
                </a:solidFill>
                <a:effectLst/>
                <a:cs typeface="Calibri" panose="020F0502020204030204" pitchFamily="34" charset="0"/>
              </a:rPr>
              <a:t> </a:t>
            </a:r>
            <a:r>
              <a:rPr lang="en-GB" sz="3200" b="0" i="0" dirty="0">
                <a:effectLst/>
                <a:cs typeface="Calibri" panose="020F0502020204030204" pitchFamily="34" charset="0"/>
              </a:rPr>
              <a:t>and further </a:t>
            </a:r>
            <a:r>
              <a:rPr lang="en-GB" sz="3200" dirty="0">
                <a:cs typeface="Calibri" panose="020F0502020204030204" pitchFamily="34" charset="0"/>
              </a:rPr>
              <a:t>g</a:t>
            </a:r>
            <a:r>
              <a:rPr lang="en-GB" sz="3200" b="0" i="0" dirty="0">
                <a:effectLst/>
              </a:rPr>
              <a:t>ram-positive and gram-negative bacteria (6). </a:t>
            </a:r>
          </a:p>
          <a:p>
            <a:endParaRPr lang="en-GB" sz="3200" b="0" i="0" dirty="0">
              <a:effectLst/>
            </a:endParaRPr>
          </a:p>
          <a:p>
            <a:r>
              <a:rPr lang="en-GB" sz="3200" dirty="0"/>
              <a:t>Unable to access full journal but in a UK 2007 study on </a:t>
            </a:r>
            <a:r>
              <a:rPr lang="en-GB" sz="3200" b="0" i="0" dirty="0">
                <a:effectLst/>
              </a:rPr>
              <a:t>40 transducers after LLD, </a:t>
            </a:r>
            <a:r>
              <a:rPr lang="en-GB" sz="3200" b="1" i="0" dirty="0">
                <a:solidFill>
                  <a:srgbClr val="FF0000"/>
                </a:solidFill>
                <a:effectLst/>
              </a:rPr>
              <a:t>26 positive cultures were isolated (65%). </a:t>
            </a:r>
            <a:r>
              <a:rPr lang="en-GB" sz="3200" b="0" i="0" dirty="0">
                <a:effectLst/>
              </a:rPr>
              <a:t>Seven transducers (17.5%) isolating methicillin-sensitive </a:t>
            </a:r>
            <a:r>
              <a:rPr lang="en-GB" sz="3200" b="0" i="1" dirty="0">
                <a:effectLst/>
              </a:rPr>
              <a:t>S. aureus</a:t>
            </a:r>
            <a:r>
              <a:rPr lang="en-GB" sz="3200" b="0" i="0" dirty="0">
                <a:effectLst/>
              </a:rPr>
              <a:t> or </a:t>
            </a:r>
            <a:r>
              <a:rPr lang="en-GB" sz="3200" b="0" i="1" dirty="0">
                <a:effectLst/>
              </a:rPr>
              <a:t>P. aeruginosa</a:t>
            </a:r>
            <a:r>
              <a:rPr lang="en-GB" sz="3200" dirty="0"/>
              <a:t> </a:t>
            </a:r>
            <a:r>
              <a:rPr lang="en-GB" sz="3200" b="0" i="0" dirty="0">
                <a:effectLst/>
              </a:rPr>
              <a:t>was considered clinically significant. </a:t>
            </a:r>
            <a:r>
              <a:rPr lang="en-GB" sz="3200" b="0" i="1" dirty="0">
                <a:effectLst/>
              </a:rPr>
              <a:t>S. aureus</a:t>
            </a:r>
            <a:r>
              <a:rPr lang="en-GB" sz="3200" b="0" i="0" dirty="0">
                <a:effectLst/>
              </a:rPr>
              <a:t> was isolated from four transducers (7). </a:t>
            </a:r>
          </a:p>
          <a:p>
            <a:endParaRPr lang="en-GB" sz="3200" b="0" i="0" dirty="0">
              <a:effectLst/>
            </a:endParaRPr>
          </a:p>
          <a:p>
            <a:r>
              <a:rPr lang="en-GB" sz="3200" dirty="0">
                <a:solidFill>
                  <a:srgbClr val="000000"/>
                </a:solidFill>
              </a:rPr>
              <a:t>In a French study using a computer simulated model, for endo-cavity scans the estimated risk of infection using LLD and probe cover was </a:t>
            </a:r>
            <a:r>
              <a:rPr lang="en-GB" sz="3200" b="1" dirty="0">
                <a:solidFill>
                  <a:srgbClr val="FF0000"/>
                </a:solidFill>
              </a:rPr>
              <a:t>calculated at 1-6% </a:t>
            </a:r>
            <a:r>
              <a:rPr lang="en-GB" sz="3200" dirty="0">
                <a:solidFill>
                  <a:srgbClr val="000000"/>
                </a:solidFill>
              </a:rPr>
              <a:t>(3). </a:t>
            </a:r>
            <a:endParaRPr lang="en-GB" sz="3600" dirty="0">
              <a:solidFill>
                <a:srgbClr val="000000"/>
              </a:solidFill>
            </a:endParaRPr>
          </a:p>
          <a:p>
            <a:endParaRPr lang="en-GB" sz="3200" b="0" i="0" dirty="0">
              <a:effectLst/>
            </a:endParaRPr>
          </a:p>
          <a:p>
            <a:endParaRPr lang="en-GB" sz="2900" dirty="0">
              <a:solidFill>
                <a:srgbClr val="212121"/>
              </a:solidFill>
            </a:endParaRPr>
          </a:p>
          <a:p>
            <a:endParaRPr lang="en-GB" sz="2900" b="1" i="0" dirty="0">
              <a:solidFill>
                <a:srgbClr val="003087"/>
              </a:solidFill>
              <a:effectLst/>
            </a:endParaRPr>
          </a:p>
          <a:p>
            <a:endParaRPr lang="en-GB" sz="1050" b="0" i="0" u="sng" dirty="0">
              <a:solidFill>
                <a:srgbClr val="005BC6"/>
              </a:solidFill>
              <a:effectLst/>
              <a:latin typeface="Helvetica" panose="020B0604020202020204" pitchFamily="34" charset="0"/>
            </a:endParaRPr>
          </a:p>
          <a:p>
            <a:endParaRPr lang="en-GB" sz="1050" u="sng" dirty="0">
              <a:solidFill>
                <a:srgbClr val="005BC6"/>
              </a:solidFill>
              <a:latin typeface="Helvetica" panose="020B0604020202020204" pitchFamily="34" charset="0"/>
            </a:endParaRPr>
          </a:p>
          <a:p>
            <a:endParaRPr lang="en-GB" sz="1400" dirty="0">
              <a:solidFill>
                <a:srgbClr val="212121"/>
              </a:solidFill>
            </a:endParaRPr>
          </a:p>
        </p:txBody>
      </p:sp>
      <p:pic>
        <p:nvPicPr>
          <p:cNvPr id="1028" name="Picture 4" descr="Image result for sani-cloth active">
            <a:extLst>
              <a:ext uri="{FF2B5EF4-FFF2-40B4-BE49-F238E27FC236}">
                <a16:creationId xmlns:a16="http://schemas.microsoft.com/office/drawing/2014/main" id="{3A291A5E-FB55-8521-7FCB-CFBCF49C29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47066" y="1285358"/>
            <a:ext cx="1571625" cy="1857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1995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1915502-D96C-83D3-B850-CD85B75F4546}"/>
              </a:ext>
            </a:extLst>
          </p:cNvPr>
          <p:cNvSpPr>
            <a:spLocks noGrp="1"/>
          </p:cNvSpPr>
          <p:nvPr>
            <p:ph idx="1"/>
          </p:nvPr>
        </p:nvSpPr>
        <p:spPr>
          <a:xfrm>
            <a:off x="732182" y="844963"/>
            <a:ext cx="3839818" cy="5290793"/>
          </a:xfrm>
        </p:spPr>
        <p:txBody>
          <a:bodyPr>
            <a:normAutofit/>
          </a:bodyPr>
          <a:lstStyle/>
          <a:p>
            <a:pPr marL="0" indent="0">
              <a:buNone/>
            </a:pPr>
            <a:r>
              <a:rPr lang="en-GB" sz="2800" b="0" i="0" dirty="0">
                <a:effectLst/>
              </a:rPr>
              <a:t>In the 2012 Study no probe covers were visibly damaged. </a:t>
            </a:r>
          </a:p>
          <a:p>
            <a:pPr marL="0" indent="0">
              <a:buNone/>
            </a:pPr>
            <a:endParaRPr lang="en-GB" sz="2800" b="0" i="0" dirty="0">
              <a:effectLst/>
            </a:endParaRPr>
          </a:p>
          <a:p>
            <a:pPr marL="0" indent="0">
              <a:buNone/>
            </a:pPr>
            <a:r>
              <a:rPr lang="en-GB" sz="2800" b="0" i="0" dirty="0">
                <a:effectLst/>
              </a:rPr>
              <a:t>Sani-cloth active contains QAC and is reported to be “Bactericidal, </a:t>
            </a:r>
            <a:r>
              <a:rPr lang="en-GB" sz="2800" b="0" i="0" dirty="0" err="1">
                <a:effectLst/>
              </a:rPr>
              <a:t>Yeasticidal</a:t>
            </a:r>
            <a:r>
              <a:rPr lang="en-GB" sz="2800" b="0" i="0" dirty="0">
                <a:effectLst/>
              </a:rPr>
              <a:t>, Virucidal (Enveloped Viruses) and kills Norovirus (Non-enveloped Viruses)”. </a:t>
            </a:r>
          </a:p>
          <a:p>
            <a:endParaRPr lang="en-GB" dirty="0"/>
          </a:p>
        </p:txBody>
      </p:sp>
      <p:pic>
        <p:nvPicPr>
          <p:cNvPr id="2052" name="Picture 4">
            <a:extLst>
              <a:ext uri="{FF2B5EF4-FFF2-40B4-BE49-F238E27FC236}">
                <a16:creationId xmlns:a16="http://schemas.microsoft.com/office/drawing/2014/main" id="{DD1CE29D-1043-B819-4A2C-BA32EE6D81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8435" y="473273"/>
            <a:ext cx="4729163" cy="5911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844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4A8B5-CE93-63E1-F76C-0B66224F77AE}"/>
              </a:ext>
            </a:extLst>
          </p:cNvPr>
          <p:cNvSpPr>
            <a:spLocks noGrp="1"/>
          </p:cNvSpPr>
          <p:nvPr>
            <p:ph type="title"/>
          </p:nvPr>
        </p:nvSpPr>
        <p:spPr/>
        <p:txBody>
          <a:bodyPr/>
          <a:lstStyle/>
          <a:p>
            <a:r>
              <a:rPr lang="en-GB" b="0" i="0" dirty="0">
                <a:solidFill>
                  <a:srgbClr val="212121"/>
                </a:solidFill>
                <a:effectLst/>
                <a:latin typeface="Cambria" panose="02040503050406030204" pitchFamily="18" charset="0"/>
              </a:rPr>
              <a:t>Quaternary Ammonium Compounds (QACs)</a:t>
            </a:r>
            <a:endParaRPr lang="en-GB" dirty="0"/>
          </a:p>
        </p:txBody>
      </p:sp>
      <p:sp>
        <p:nvSpPr>
          <p:cNvPr id="3" name="Content Placeholder 2">
            <a:extLst>
              <a:ext uri="{FF2B5EF4-FFF2-40B4-BE49-F238E27FC236}">
                <a16:creationId xmlns:a16="http://schemas.microsoft.com/office/drawing/2014/main" id="{2C1D5BDD-FE72-6CE3-0056-954F01064439}"/>
              </a:ext>
            </a:extLst>
          </p:cNvPr>
          <p:cNvSpPr>
            <a:spLocks noGrp="1"/>
          </p:cNvSpPr>
          <p:nvPr>
            <p:ph idx="1"/>
          </p:nvPr>
        </p:nvSpPr>
        <p:spPr/>
        <p:txBody>
          <a:bodyPr>
            <a:normAutofit fontScale="70000" lnSpcReduction="20000"/>
          </a:bodyPr>
          <a:lstStyle/>
          <a:p>
            <a:pPr algn="l">
              <a:spcBef>
                <a:spcPts val="2000"/>
              </a:spcBef>
              <a:spcAft>
                <a:spcPts val="2000"/>
              </a:spcAft>
            </a:pPr>
            <a:r>
              <a:rPr lang="en-GB" dirty="0">
                <a:solidFill>
                  <a:srgbClr val="212121"/>
                </a:solidFill>
                <a:latin typeface="Calibri" panose="020F0502020204030204" pitchFamily="34" charset="0"/>
                <a:cs typeface="Calibri" panose="020F0502020204030204" pitchFamily="34" charset="0"/>
              </a:rPr>
              <a:t>A</a:t>
            </a:r>
            <a:r>
              <a:rPr lang="en-GB" b="0" i="0" dirty="0">
                <a:solidFill>
                  <a:srgbClr val="212121"/>
                </a:solidFill>
                <a:effectLst/>
                <a:latin typeface="Calibri" panose="020F0502020204030204" pitchFamily="34" charset="0"/>
                <a:cs typeface="Calibri" panose="020F0502020204030204" pitchFamily="34" charset="0"/>
              </a:rPr>
              <a:t>re the most commonly used disinfectant in ordinary environmental surfaces with a good cleaning and a broad spectrum of biocidal and </a:t>
            </a:r>
            <a:r>
              <a:rPr lang="en-GB" b="0" i="0" dirty="0" err="1">
                <a:solidFill>
                  <a:srgbClr val="212121"/>
                </a:solidFill>
                <a:effectLst/>
                <a:latin typeface="Calibri" panose="020F0502020204030204" pitchFamily="34" charset="0"/>
                <a:cs typeface="Calibri" panose="020F0502020204030204" pitchFamily="34" charset="0"/>
              </a:rPr>
              <a:t>sporostatic</a:t>
            </a:r>
            <a:r>
              <a:rPr lang="en-GB" b="0" i="0" dirty="0">
                <a:solidFill>
                  <a:srgbClr val="212121"/>
                </a:solidFill>
                <a:effectLst/>
                <a:latin typeface="Calibri" panose="020F0502020204030204" pitchFamily="34" charset="0"/>
                <a:cs typeface="Calibri" panose="020F0502020204030204" pitchFamily="34" charset="0"/>
              </a:rPr>
              <a:t> activity (lipid, enveloped viruses). Incorporation of quaternary ammonium moieties into polymers showed an effective antimicrobial effect against biofilm. Nowadays, QACs are the most used disinfectant in wipes. </a:t>
            </a:r>
          </a:p>
          <a:p>
            <a:pPr algn="l">
              <a:spcBef>
                <a:spcPts val="2000"/>
              </a:spcBef>
              <a:spcAft>
                <a:spcPts val="2000"/>
              </a:spcAft>
            </a:pPr>
            <a:r>
              <a:rPr lang="en-GB" b="0" i="0" dirty="0">
                <a:solidFill>
                  <a:srgbClr val="212121"/>
                </a:solidFill>
                <a:effectLst/>
                <a:latin typeface="Calibri" panose="020F0502020204030204" pitchFamily="34" charset="0"/>
                <a:cs typeface="Calibri" panose="020F0502020204030204" pitchFamily="34" charset="0"/>
              </a:rPr>
              <a:t>However, they also have some drawbacks such as a </a:t>
            </a:r>
            <a:r>
              <a:rPr lang="en-GB" b="1" i="0" dirty="0">
                <a:solidFill>
                  <a:srgbClr val="FF0000"/>
                </a:solidFill>
                <a:effectLst/>
                <a:latin typeface="Calibri" panose="020F0502020204030204" pitchFamily="34" charset="0"/>
                <a:cs typeface="Calibri" panose="020F0502020204030204" pitchFamily="34" charset="0"/>
              </a:rPr>
              <a:t>susceptibility to high water hardness and low efficacy against gram-negative bacteria and non-enveloped viruses</a:t>
            </a:r>
            <a:r>
              <a:rPr lang="en-GB" b="0" i="0" dirty="0">
                <a:solidFill>
                  <a:srgbClr val="212121"/>
                </a:solidFill>
                <a:effectLst/>
                <a:latin typeface="Calibri" panose="020F0502020204030204" pitchFamily="34" charset="0"/>
                <a:cs typeface="Calibri" panose="020F0502020204030204" pitchFamily="34" charset="0"/>
              </a:rPr>
              <a:t>. Moreover, numerous studies showed that the adsorption of QACs onto the cotton substrate wiping material could lead to the failure of the disinfection process. </a:t>
            </a:r>
          </a:p>
          <a:p>
            <a:pPr algn="l">
              <a:spcBef>
                <a:spcPts val="2000"/>
              </a:spcBef>
              <a:spcAft>
                <a:spcPts val="2000"/>
              </a:spcAft>
            </a:pPr>
            <a:r>
              <a:rPr lang="en-GB" b="0" i="0" dirty="0">
                <a:solidFill>
                  <a:srgbClr val="212121"/>
                </a:solidFill>
                <a:effectLst/>
                <a:latin typeface="Calibri" panose="020F0502020204030204" pitchFamily="34" charset="0"/>
                <a:cs typeface="Calibri" panose="020F0502020204030204" pitchFamily="34" charset="0"/>
              </a:rPr>
              <a:t>To summarise the information from a 2019 paper, the preferred disinfectants used for disinfectant -impregnated wipes in the market are quats-alcohol wipes, hydrogen peroxide wipes, hypochlorite wipes due to their user-friendly feature. Emphasis is drawn to the safety issue for the staff during their application. These DIWs are extensively approved to be employed in hospitals and healthcare centres.</a:t>
            </a:r>
          </a:p>
        </p:txBody>
      </p:sp>
    </p:spTree>
    <p:extLst>
      <p:ext uri="{BB962C8B-B14F-4D97-AF65-F5344CB8AC3E}">
        <p14:creationId xmlns:p14="http://schemas.microsoft.com/office/powerpoint/2010/main" val="2480841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04AF7-3821-134C-2D3A-1E288714EB32}"/>
              </a:ext>
            </a:extLst>
          </p:cNvPr>
          <p:cNvSpPr>
            <a:spLocks noGrp="1"/>
          </p:cNvSpPr>
          <p:nvPr>
            <p:ph type="title"/>
          </p:nvPr>
        </p:nvSpPr>
        <p:spPr/>
        <p:txBody>
          <a:bodyPr/>
          <a:lstStyle/>
          <a:p>
            <a:r>
              <a:rPr lang="en-GB" dirty="0" err="1"/>
              <a:t>Clinell</a:t>
            </a:r>
            <a:r>
              <a:rPr lang="en-GB" dirty="0"/>
              <a:t> Universal Wipes (from their website)</a:t>
            </a:r>
          </a:p>
        </p:txBody>
      </p:sp>
      <p:sp>
        <p:nvSpPr>
          <p:cNvPr id="3" name="Content Placeholder 2">
            <a:extLst>
              <a:ext uri="{FF2B5EF4-FFF2-40B4-BE49-F238E27FC236}">
                <a16:creationId xmlns:a16="http://schemas.microsoft.com/office/drawing/2014/main" id="{567140AC-F746-5354-8054-0AC1ACF935E1}"/>
              </a:ext>
            </a:extLst>
          </p:cNvPr>
          <p:cNvSpPr>
            <a:spLocks noGrp="1"/>
          </p:cNvSpPr>
          <p:nvPr>
            <p:ph idx="1"/>
          </p:nvPr>
        </p:nvSpPr>
        <p:spPr/>
        <p:txBody>
          <a:bodyPr>
            <a:normAutofit/>
          </a:bodyPr>
          <a:lstStyle/>
          <a:p>
            <a:r>
              <a:rPr lang="en-GB" dirty="0"/>
              <a:t>The efficacy of any given disinfectant wipe requires some healthy scientific scepticism. Standard efficacy tests for disinfectant wipes are inconsistent and may not reflect real-world usage. Manufacturer claims should always be interpreted with caution. </a:t>
            </a:r>
          </a:p>
          <a:p>
            <a:r>
              <a:rPr lang="en-GB" dirty="0"/>
              <a:t>Good infection prevention is a mix of microbiology, formulation chemistry and behavioural science. Standard efficacy tests are designed, at best, to measure any one of these. </a:t>
            </a:r>
          </a:p>
        </p:txBody>
      </p:sp>
    </p:spTree>
    <p:extLst>
      <p:ext uri="{BB962C8B-B14F-4D97-AF65-F5344CB8AC3E}">
        <p14:creationId xmlns:p14="http://schemas.microsoft.com/office/powerpoint/2010/main" val="1070556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D1B31E-0156-3401-C948-FBE38E872178}"/>
              </a:ext>
            </a:extLst>
          </p:cNvPr>
          <p:cNvSpPr>
            <a:spLocks noGrp="1"/>
          </p:cNvSpPr>
          <p:nvPr>
            <p:ph idx="1"/>
          </p:nvPr>
        </p:nvSpPr>
        <p:spPr>
          <a:xfrm>
            <a:off x="585787" y="1328737"/>
            <a:ext cx="10498189" cy="5049577"/>
          </a:xfrm>
        </p:spPr>
        <p:txBody>
          <a:bodyPr>
            <a:normAutofit lnSpcReduction="10000"/>
          </a:bodyPr>
          <a:lstStyle/>
          <a:p>
            <a:r>
              <a:rPr lang="en-GB" sz="2400" dirty="0"/>
              <a:t>A large 2018 study showed that the average hospital acquisition rate of MRSA/ 100,000 patient bed days </a:t>
            </a:r>
            <a:r>
              <a:rPr lang="en-GB" sz="2400" b="1" dirty="0">
                <a:solidFill>
                  <a:srgbClr val="FF0000"/>
                </a:solidFill>
              </a:rPr>
              <a:t>reduced by 6.3% per month after the introduction of the new </a:t>
            </a:r>
            <a:r>
              <a:rPr lang="en-GB" sz="2400" b="1" dirty="0" err="1">
                <a:solidFill>
                  <a:srgbClr val="FF0000"/>
                </a:solidFill>
              </a:rPr>
              <a:t>Clinell</a:t>
            </a:r>
            <a:r>
              <a:rPr lang="en-GB" sz="2400" b="1" dirty="0">
                <a:solidFill>
                  <a:srgbClr val="FF0000"/>
                </a:solidFill>
              </a:rPr>
              <a:t> universal wipe</a:t>
            </a:r>
            <a:r>
              <a:rPr lang="en-GB" sz="2400" dirty="0"/>
              <a:t> vs. two-step process of detergent and alcohol wipes. (20) ?Bias</a:t>
            </a:r>
          </a:p>
          <a:p>
            <a:r>
              <a:rPr lang="en-GB" sz="2400" dirty="0"/>
              <a:t>A 2023 Australian Randomised Control Trial studied whether LLD or HLD is needed for percutaneous interventions using ultrasound (21). </a:t>
            </a:r>
          </a:p>
          <a:p>
            <a:r>
              <a:rPr lang="en-GB" sz="2400" dirty="0"/>
              <a:t>Transducers were swabbed after scanning the forearms of 654 participants, using sterile gel, without probe covers. 20% of samples grew no microorganisms pre-disinfection. </a:t>
            </a:r>
            <a:r>
              <a:rPr lang="en-GB" sz="2400" b="0" i="0" dirty="0">
                <a:solidFill>
                  <a:srgbClr val="000000"/>
                </a:solidFill>
                <a:effectLst/>
              </a:rPr>
              <a:t>Overall, disinfection led to the elimination of all microorganisms in </a:t>
            </a:r>
            <a:r>
              <a:rPr lang="en-GB" sz="2400" b="1" i="0" dirty="0">
                <a:solidFill>
                  <a:srgbClr val="FF0000"/>
                </a:solidFill>
                <a:effectLst/>
              </a:rPr>
              <a:t>99.0% </a:t>
            </a:r>
            <a:r>
              <a:rPr lang="en-GB" sz="2400" b="0" i="0" dirty="0">
                <a:solidFill>
                  <a:srgbClr val="000000"/>
                </a:solidFill>
                <a:effectLst/>
              </a:rPr>
              <a:t>(n = 500) of transducers following LLD (</a:t>
            </a:r>
            <a:r>
              <a:rPr lang="en-GB" sz="2400" dirty="0" err="1"/>
              <a:t>Clinell</a:t>
            </a:r>
            <a:r>
              <a:rPr lang="en-GB" sz="2400" dirty="0"/>
              <a:t> universal wipes, two wipes used) </a:t>
            </a:r>
            <a:r>
              <a:rPr lang="en-GB" sz="2400" b="0" i="0" dirty="0">
                <a:solidFill>
                  <a:srgbClr val="000000"/>
                </a:solidFill>
                <a:effectLst/>
              </a:rPr>
              <a:t>and </a:t>
            </a:r>
            <a:r>
              <a:rPr lang="en-GB" sz="2400" b="1" i="0" dirty="0">
                <a:solidFill>
                  <a:srgbClr val="FF0000"/>
                </a:solidFill>
                <a:effectLst/>
              </a:rPr>
              <a:t>99.6% </a:t>
            </a:r>
            <a:r>
              <a:rPr lang="en-GB" sz="2400" b="0" i="0" dirty="0">
                <a:solidFill>
                  <a:srgbClr val="000000"/>
                </a:solidFill>
                <a:effectLst/>
              </a:rPr>
              <a:t>(n = 531) of transducers following HLD (</a:t>
            </a:r>
            <a:r>
              <a:rPr lang="en-GB" sz="2400" b="0" i="0" dirty="0" err="1">
                <a:solidFill>
                  <a:srgbClr val="000000"/>
                </a:solidFill>
                <a:effectLst/>
              </a:rPr>
              <a:t>Tristel</a:t>
            </a:r>
            <a:r>
              <a:rPr lang="en-GB" sz="2400" b="0" i="0" dirty="0">
                <a:solidFill>
                  <a:srgbClr val="000000"/>
                </a:solidFill>
                <a:effectLst/>
              </a:rPr>
              <a:t> wipes). </a:t>
            </a:r>
          </a:p>
          <a:p>
            <a:r>
              <a:rPr lang="en-GB" sz="2400" dirty="0">
                <a:solidFill>
                  <a:srgbClr val="000000"/>
                </a:solidFill>
              </a:rPr>
              <a:t>However.. Only healthy forearm skin was used. No resistant bugs were found. No percutaneous interventions occurred </a:t>
            </a:r>
            <a:r>
              <a:rPr lang="en-GB" sz="2400" dirty="0" err="1">
                <a:solidFill>
                  <a:srgbClr val="000000"/>
                </a:solidFill>
              </a:rPr>
              <a:t>ie</a:t>
            </a:r>
            <a:r>
              <a:rPr lang="en-GB" sz="2400" dirty="0">
                <a:solidFill>
                  <a:srgbClr val="000000"/>
                </a:solidFill>
              </a:rPr>
              <a:t>. no blood, pus etc. Also may not be realistic given not in clinical setting. </a:t>
            </a:r>
          </a:p>
          <a:p>
            <a:endParaRPr lang="en-GB" sz="2400" dirty="0"/>
          </a:p>
        </p:txBody>
      </p:sp>
      <p:sp>
        <p:nvSpPr>
          <p:cNvPr id="5" name="TextBox 4">
            <a:extLst>
              <a:ext uri="{FF2B5EF4-FFF2-40B4-BE49-F238E27FC236}">
                <a16:creationId xmlns:a16="http://schemas.microsoft.com/office/drawing/2014/main" id="{CE0341EA-54B0-10D3-5E2A-A45E70E597CC}"/>
              </a:ext>
            </a:extLst>
          </p:cNvPr>
          <p:cNvSpPr txBox="1"/>
          <p:nvPr/>
        </p:nvSpPr>
        <p:spPr>
          <a:xfrm>
            <a:off x="974361" y="327285"/>
            <a:ext cx="8139659" cy="707886"/>
          </a:xfrm>
          <a:prstGeom prst="rect">
            <a:avLst/>
          </a:prstGeom>
          <a:noFill/>
        </p:spPr>
        <p:txBody>
          <a:bodyPr wrap="square" rtlCol="0">
            <a:spAutoFit/>
          </a:bodyPr>
          <a:lstStyle/>
          <a:p>
            <a:r>
              <a:rPr lang="en-GB" sz="4000" b="1" dirty="0"/>
              <a:t>Conversely.. </a:t>
            </a:r>
          </a:p>
        </p:txBody>
      </p:sp>
    </p:spTree>
    <p:extLst>
      <p:ext uri="{BB962C8B-B14F-4D97-AF65-F5344CB8AC3E}">
        <p14:creationId xmlns:p14="http://schemas.microsoft.com/office/powerpoint/2010/main" val="3860821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ntent Placeholder 20">
            <a:extLst>
              <a:ext uri="{FF2B5EF4-FFF2-40B4-BE49-F238E27FC236}">
                <a16:creationId xmlns:a16="http://schemas.microsoft.com/office/drawing/2014/main" id="{E28B46CE-C013-5AEE-8335-617F82C1B662}"/>
              </a:ext>
            </a:extLst>
          </p:cNvPr>
          <p:cNvGraphicFramePr>
            <a:graphicFrameLocks noGrp="1"/>
          </p:cNvGraphicFramePr>
          <p:nvPr>
            <p:ph idx="1"/>
            <p:extLst>
              <p:ext uri="{D42A27DB-BD31-4B8C-83A1-F6EECF244321}">
                <p14:modId xmlns:p14="http://schemas.microsoft.com/office/powerpoint/2010/main" val="2423742528"/>
              </p:ext>
            </p:extLst>
          </p:nvPr>
        </p:nvGraphicFramePr>
        <p:xfrm>
          <a:off x="2082800" y="163952"/>
          <a:ext cx="8442038" cy="6530095"/>
        </p:xfrm>
        <a:graphic>
          <a:graphicData uri="http://schemas.openxmlformats.org/drawingml/2006/table">
            <a:tbl>
              <a:tblPr/>
              <a:tblGrid>
                <a:gridCol w="4221019">
                  <a:extLst>
                    <a:ext uri="{9D8B030D-6E8A-4147-A177-3AD203B41FA5}">
                      <a16:colId xmlns:a16="http://schemas.microsoft.com/office/drawing/2014/main" val="2670716453"/>
                    </a:ext>
                  </a:extLst>
                </a:gridCol>
                <a:gridCol w="4221019">
                  <a:extLst>
                    <a:ext uri="{9D8B030D-6E8A-4147-A177-3AD203B41FA5}">
                      <a16:colId xmlns:a16="http://schemas.microsoft.com/office/drawing/2014/main" val="2570731824"/>
                    </a:ext>
                  </a:extLst>
                </a:gridCol>
              </a:tblGrid>
              <a:tr h="221458">
                <a:tc>
                  <a:txBody>
                    <a:bodyPr/>
                    <a:lstStyle/>
                    <a:p>
                      <a:pPr algn="l" fontAlgn="t"/>
                      <a:r>
                        <a:rPr lang="en-GB" sz="600" b="0">
                          <a:effectLst/>
                        </a:rPr>
                        <a:t>Microorganism type (</a:t>
                      </a:r>
                      <a:r>
                        <a:rPr lang="en-GB" sz="600" b="0" i="1">
                          <a:effectLst/>
                        </a:rPr>
                        <a:t>n = 1669</a:t>
                      </a:r>
                      <a:r>
                        <a:rPr lang="en-GB" sz="600" b="0">
                          <a:effectLst/>
                        </a:rPr>
                        <a:t>)</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endParaRPr lang="en-GB" sz="600" b="0">
                        <a:effectLst/>
                      </a:endParaRP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169324684"/>
                  </a:ext>
                </a:extLst>
              </a:tr>
              <a:tr h="221458">
                <a:tc>
                  <a:txBody>
                    <a:bodyPr/>
                    <a:lstStyle/>
                    <a:p>
                      <a:pPr algn="l" fontAlgn="t"/>
                      <a:r>
                        <a:rPr lang="en-GB" sz="600" b="0" i="1">
                          <a:effectLst/>
                        </a:rPr>
                        <a:t>Acinetobacter baumanii</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4243140411"/>
                  </a:ext>
                </a:extLst>
              </a:tr>
              <a:tr h="221458">
                <a:tc>
                  <a:txBody>
                    <a:bodyPr/>
                    <a:lstStyle/>
                    <a:p>
                      <a:pPr algn="l" fontAlgn="t"/>
                      <a:r>
                        <a:rPr lang="en-GB" sz="600" b="0" i="1">
                          <a:effectLst/>
                        </a:rPr>
                        <a:t>Acinetobacter lwoffii</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2 (0.1%)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998123340"/>
                  </a:ext>
                </a:extLst>
              </a:tr>
              <a:tr h="221458">
                <a:tc>
                  <a:txBody>
                    <a:bodyPr/>
                    <a:lstStyle/>
                    <a:p>
                      <a:pPr algn="l" fontAlgn="t"/>
                      <a:r>
                        <a:rPr lang="en-GB" sz="600" b="0" i="1">
                          <a:effectLst/>
                        </a:rPr>
                        <a:t>Actinomyces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2 (0.1%)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577871794"/>
                  </a:ext>
                </a:extLst>
              </a:tr>
              <a:tr h="221458">
                <a:tc>
                  <a:txBody>
                    <a:bodyPr/>
                    <a:lstStyle/>
                    <a:p>
                      <a:pPr algn="l" fontAlgn="t"/>
                      <a:r>
                        <a:rPr lang="en-GB" sz="600" b="0" i="1" dirty="0" err="1">
                          <a:effectLst/>
                        </a:rPr>
                        <a:t>Aerococcus</a:t>
                      </a:r>
                      <a:r>
                        <a:rPr lang="en-GB" sz="600" b="0" i="1" dirty="0">
                          <a:effectLst/>
                        </a:rPr>
                        <a:t> </a:t>
                      </a:r>
                      <a:r>
                        <a:rPr lang="en-GB" sz="600" b="0" i="1" dirty="0" err="1">
                          <a:effectLst/>
                        </a:rPr>
                        <a:t>viridans</a:t>
                      </a:r>
                      <a:endParaRPr lang="en-GB" sz="600" b="0" dirty="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683244066"/>
                  </a:ext>
                </a:extLst>
              </a:tr>
              <a:tr h="221458">
                <a:tc>
                  <a:txBody>
                    <a:bodyPr/>
                    <a:lstStyle/>
                    <a:p>
                      <a:pPr algn="l" fontAlgn="t"/>
                      <a:r>
                        <a:rPr lang="en-GB" sz="600" b="0" i="1">
                          <a:effectLst/>
                        </a:rPr>
                        <a:t>Agrobacterium radiobacter</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dirty="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469293575"/>
                  </a:ext>
                </a:extLst>
              </a:tr>
              <a:tr h="221458">
                <a:tc>
                  <a:txBody>
                    <a:bodyPr/>
                    <a:lstStyle/>
                    <a:p>
                      <a:pPr algn="l" fontAlgn="t"/>
                      <a:r>
                        <a:rPr lang="en-GB" sz="600" b="0" i="1">
                          <a:effectLst/>
                        </a:rPr>
                        <a:t>Bacillus cereus</a:t>
                      </a:r>
                      <a:r>
                        <a:rPr lang="en-GB" sz="600" b="0">
                          <a:effectLst/>
                        </a:rPr>
                        <a:t> group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3 (0.2%)</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397316540"/>
                  </a:ext>
                </a:extLst>
              </a:tr>
              <a:tr h="221458">
                <a:tc>
                  <a:txBody>
                    <a:bodyPr/>
                    <a:lstStyle/>
                    <a:p>
                      <a:pPr algn="l" fontAlgn="t"/>
                      <a:r>
                        <a:rPr lang="en-GB" sz="600" b="0" i="1">
                          <a:effectLst/>
                        </a:rPr>
                        <a:t>Bacillus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62 (3.7%)</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3047983453"/>
                  </a:ext>
                </a:extLst>
              </a:tr>
              <a:tr h="154434">
                <a:tc>
                  <a:txBody>
                    <a:bodyPr/>
                    <a:lstStyle/>
                    <a:p>
                      <a:pPr algn="l" fontAlgn="t"/>
                      <a:r>
                        <a:rPr lang="en-GB" sz="600" b="0" i="1">
                          <a:effectLst/>
                        </a:rPr>
                        <a:t>Brevibacterium casei</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3115201672"/>
                  </a:ext>
                </a:extLst>
              </a:tr>
              <a:tr h="361328">
                <a:tc>
                  <a:txBody>
                    <a:bodyPr/>
                    <a:lstStyle/>
                    <a:p>
                      <a:pPr algn="l" fontAlgn="t"/>
                      <a:r>
                        <a:rPr lang="en-GB" sz="600" b="0" dirty="0">
                          <a:effectLst/>
                        </a:rPr>
                        <a:t>Coagulase-negative </a:t>
                      </a:r>
                      <a:r>
                        <a:rPr lang="en-GB" sz="600" b="0" i="1" dirty="0">
                          <a:effectLst/>
                        </a:rPr>
                        <a:t>Staphylococcus</a:t>
                      </a:r>
                      <a:r>
                        <a:rPr lang="en-GB" sz="600" b="0" dirty="0">
                          <a:effectLst/>
                        </a:rPr>
                        <a:t> (</a:t>
                      </a:r>
                      <a:r>
                        <a:rPr lang="en-GB" sz="600" b="0" dirty="0" err="1">
                          <a:effectLst/>
                        </a:rPr>
                        <a:t>CoNS</a:t>
                      </a:r>
                      <a:r>
                        <a:rPr lang="en-GB" sz="600" b="0" dirty="0">
                          <a:effectLst/>
                        </a:rPr>
                        <a:t>)</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844 (51%)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953546979"/>
                  </a:ext>
                </a:extLst>
              </a:tr>
              <a:tr h="221458">
                <a:tc>
                  <a:txBody>
                    <a:bodyPr/>
                    <a:lstStyle/>
                    <a:p>
                      <a:pPr algn="l" fontAlgn="t"/>
                      <a:r>
                        <a:rPr lang="en-GB" sz="600" b="0" i="1">
                          <a:effectLst/>
                        </a:rPr>
                        <a:t>Corynebacterium</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4 (0.2%)</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593198554"/>
                  </a:ext>
                </a:extLst>
              </a:tr>
              <a:tr h="221458">
                <a:tc>
                  <a:txBody>
                    <a:bodyPr/>
                    <a:lstStyle/>
                    <a:p>
                      <a:pPr algn="l" fontAlgn="t"/>
                      <a:r>
                        <a:rPr lang="en-GB" sz="600" b="0" i="1">
                          <a:effectLst/>
                        </a:rPr>
                        <a:t>Dermacoccus nishinomiyaensis</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279935699"/>
                  </a:ext>
                </a:extLst>
              </a:tr>
              <a:tr h="221458">
                <a:tc>
                  <a:txBody>
                    <a:bodyPr/>
                    <a:lstStyle/>
                    <a:p>
                      <a:pPr algn="l" fontAlgn="t"/>
                      <a:r>
                        <a:rPr lang="en-GB" sz="600" b="0" i="1">
                          <a:effectLst/>
                        </a:rPr>
                        <a:t>Enterococcus faecalis</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2 (0.1%)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3993802051"/>
                  </a:ext>
                </a:extLst>
              </a:tr>
              <a:tr h="221458">
                <a:tc>
                  <a:txBody>
                    <a:bodyPr/>
                    <a:lstStyle/>
                    <a:p>
                      <a:pPr algn="l" fontAlgn="t"/>
                      <a:r>
                        <a:rPr lang="en-GB" sz="600" b="0" i="1" dirty="0">
                          <a:effectLst/>
                        </a:rPr>
                        <a:t>Enterococcus faecium</a:t>
                      </a:r>
                      <a:endParaRPr lang="en-GB" sz="600" b="0" dirty="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7 (0.4%)</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407615862"/>
                  </a:ext>
                </a:extLst>
              </a:tr>
              <a:tr h="221458">
                <a:tc>
                  <a:txBody>
                    <a:bodyPr/>
                    <a:lstStyle/>
                    <a:p>
                      <a:pPr algn="l" fontAlgn="t"/>
                      <a:r>
                        <a:rPr lang="en-GB" sz="600" b="0" i="1">
                          <a:effectLst/>
                        </a:rPr>
                        <a:t>Enterococcus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14 (0.8%)</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240245084"/>
                  </a:ext>
                </a:extLst>
              </a:tr>
              <a:tr h="221458">
                <a:tc>
                  <a:txBody>
                    <a:bodyPr/>
                    <a:lstStyle/>
                    <a:p>
                      <a:pPr algn="l" fontAlgn="t"/>
                      <a:r>
                        <a:rPr lang="en-GB" sz="600" b="0" i="1">
                          <a:effectLst/>
                        </a:rPr>
                        <a:t>Klebsiella</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552060892"/>
                  </a:ext>
                </a:extLst>
              </a:tr>
              <a:tr h="221458">
                <a:tc>
                  <a:txBody>
                    <a:bodyPr/>
                    <a:lstStyle/>
                    <a:p>
                      <a:pPr algn="l" fontAlgn="t"/>
                      <a:r>
                        <a:rPr lang="en-GB" sz="600" b="0" i="1">
                          <a:effectLst/>
                        </a:rPr>
                        <a:t>Micrococcus luteus</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478 (29%)</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3767564234"/>
                  </a:ext>
                </a:extLst>
              </a:tr>
              <a:tr h="221458">
                <a:tc>
                  <a:txBody>
                    <a:bodyPr/>
                    <a:lstStyle/>
                    <a:p>
                      <a:pPr algn="l" fontAlgn="t"/>
                      <a:r>
                        <a:rPr lang="en-GB" sz="600" b="0" i="1" dirty="0">
                          <a:effectLst/>
                        </a:rPr>
                        <a:t>Moraxella</a:t>
                      </a:r>
                      <a:r>
                        <a:rPr lang="en-GB" sz="600" b="0" dirty="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14 (0.8%)</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289713792"/>
                  </a:ext>
                </a:extLst>
              </a:tr>
              <a:tr h="221458">
                <a:tc>
                  <a:txBody>
                    <a:bodyPr/>
                    <a:lstStyle/>
                    <a:p>
                      <a:pPr algn="l" fontAlgn="t"/>
                      <a:r>
                        <a:rPr lang="en-GB" sz="600" b="0">
                          <a:effectLst/>
                        </a:rPr>
                        <a:t>Mold</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9 (0.5%)</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452817764"/>
                  </a:ext>
                </a:extLst>
              </a:tr>
              <a:tr h="221458">
                <a:tc>
                  <a:txBody>
                    <a:bodyPr/>
                    <a:lstStyle/>
                    <a:p>
                      <a:pPr algn="l" fontAlgn="t"/>
                      <a:r>
                        <a:rPr lang="en-GB" sz="600" b="0" i="1">
                          <a:effectLst/>
                        </a:rPr>
                        <a:t>Pseudomonas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863950686"/>
                  </a:ext>
                </a:extLst>
              </a:tr>
              <a:tr h="221458">
                <a:tc>
                  <a:txBody>
                    <a:bodyPr/>
                    <a:lstStyle/>
                    <a:p>
                      <a:pPr algn="l" fontAlgn="t"/>
                      <a:r>
                        <a:rPr lang="en-GB" sz="600" b="0" i="1">
                          <a:effectLst/>
                        </a:rPr>
                        <a:t>Rhodococcus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3063133556"/>
                  </a:ext>
                </a:extLst>
              </a:tr>
              <a:tr h="221458">
                <a:tc>
                  <a:txBody>
                    <a:bodyPr/>
                    <a:lstStyle/>
                    <a:p>
                      <a:pPr algn="l" fontAlgn="t"/>
                      <a:r>
                        <a:rPr lang="en-GB" sz="600" b="0" i="1">
                          <a:effectLst/>
                        </a:rPr>
                        <a:t>Roseomonas mucosa</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5 (0.3%)</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901019128"/>
                  </a:ext>
                </a:extLst>
              </a:tr>
              <a:tr h="221458">
                <a:tc>
                  <a:txBody>
                    <a:bodyPr/>
                    <a:lstStyle/>
                    <a:p>
                      <a:pPr algn="l" fontAlgn="t"/>
                      <a:r>
                        <a:rPr lang="en-GB" sz="600" b="0" i="1">
                          <a:effectLst/>
                        </a:rPr>
                        <a:t>Rothia dentocariosa</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2789085911"/>
                  </a:ext>
                </a:extLst>
              </a:tr>
              <a:tr h="221458">
                <a:tc>
                  <a:txBody>
                    <a:bodyPr/>
                    <a:lstStyle/>
                    <a:p>
                      <a:pPr algn="l" fontAlgn="t"/>
                      <a:r>
                        <a:rPr lang="en-GB" sz="600" b="0" i="1">
                          <a:effectLst/>
                        </a:rPr>
                        <a:t>Serratia</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11 (0.7%)</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508894118"/>
                  </a:ext>
                </a:extLst>
              </a:tr>
              <a:tr h="221458">
                <a:tc>
                  <a:txBody>
                    <a:bodyPr/>
                    <a:lstStyle/>
                    <a:p>
                      <a:pPr algn="l" fontAlgn="t"/>
                      <a:r>
                        <a:rPr lang="en-GB" sz="600" b="0" i="1">
                          <a:effectLst/>
                        </a:rPr>
                        <a:t>Staphylococcus aureus</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141 (8.4%)</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119722126"/>
                  </a:ext>
                </a:extLst>
              </a:tr>
              <a:tr h="221458">
                <a:tc>
                  <a:txBody>
                    <a:bodyPr/>
                    <a:lstStyle/>
                    <a:p>
                      <a:pPr algn="l" fontAlgn="t"/>
                      <a:r>
                        <a:rPr lang="en-GB" sz="600" b="0" i="1">
                          <a:effectLst/>
                        </a:rPr>
                        <a:t>Streptococcus</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13 (0.8%)</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934173649"/>
                  </a:ext>
                </a:extLst>
              </a:tr>
              <a:tr h="221458">
                <a:tc>
                  <a:txBody>
                    <a:bodyPr/>
                    <a:lstStyle/>
                    <a:p>
                      <a:pPr algn="l" fontAlgn="t"/>
                      <a:r>
                        <a:rPr lang="en-GB" sz="600" b="0" i="1">
                          <a:effectLst/>
                        </a:rPr>
                        <a:t>Streptomyces griseus</a:t>
                      </a:r>
                      <a:endParaRPr lang="en-GB" sz="600" b="0">
                        <a:effectLst/>
                      </a:endParaRP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572538375"/>
                  </a:ext>
                </a:extLst>
              </a:tr>
              <a:tr h="221458">
                <a:tc>
                  <a:txBody>
                    <a:bodyPr/>
                    <a:lstStyle/>
                    <a:p>
                      <a:pPr algn="l" fontAlgn="t"/>
                      <a:r>
                        <a:rPr lang="en-GB" sz="600" b="0" i="1">
                          <a:effectLst/>
                        </a:rPr>
                        <a:t>Tsukamurella</a:t>
                      </a:r>
                      <a:r>
                        <a:rPr lang="en-GB" sz="600" b="0">
                          <a:effectLst/>
                        </a:rPr>
                        <a:t> spp.</a:t>
                      </a:r>
                    </a:p>
                  </a:txBody>
                  <a:tcPr marL="30752"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a:effectLst/>
                        </a:rPr>
                        <a:t>1 (&lt;0.1%)</a:t>
                      </a:r>
                    </a:p>
                  </a:txBody>
                  <a:tcPr marL="38439" marR="38439" marT="38439" marB="15376">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1930681898"/>
                  </a:ext>
                </a:extLst>
              </a:tr>
              <a:tr h="256425">
                <a:tc>
                  <a:txBody>
                    <a:bodyPr/>
                    <a:lstStyle/>
                    <a:p>
                      <a:pPr algn="l" fontAlgn="t"/>
                      <a:r>
                        <a:rPr lang="en-GB" sz="600" b="0">
                          <a:effectLst/>
                        </a:rPr>
                        <a:t>Yeast</a:t>
                      </a:r>
                    </a:p>
                  </a:txBody>
                  <a:tcPr marL="30752" marR="38439" marT="38439" marB="38439">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tc>
                  <a:txBody>
                    <a:bodyPr/>
                    <a:lstStyle/>
                    <a:p>
                      <a:pPr algn="l" fontAlgn="t"/>
                      <a:r>
                        <a:rPr lang="en-GB" sz="600" b="0" dirty="0">
                          <a:effectLst/>
                        </a:rPr>
                        <a:t>47 (2.8%)</a:t>
                      </a:r>
                    </a:p>
                  </a:txBody>
                  <a:tcPr marL="38439" marR="38439" marT="38439" marB="38439">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FFFF"/>
                    </a:solidFill>
                  </a:tcPr>
                </a:tc>
                <a:extLst>
                  <a:ext uri="{0D108BD9-81ED-4DB2-BD59-A6C34878D82A}">
                    <a16:rowId xmlns:a16="http://schemas.microsoft.com/office/drawing/2014/main" val="879630383"/>
                  </a:ext>
                </a:extLst>
              </a:tr>
            </a:tbl>
          </a:graphicData>
        </a:graphic>
      </p:graphicFrame>
      <p:sp>
        <p:nvSpPr>
          <p:cNvPr id="22" name="TextBox 21">
            <a:extLst>
              <a:ext uri="{FF2B5EF4-FFF2-40B4-BE49-F238E27FC236}">
                <a16:creationId xmlns:a16="http://schemas.microsoft.com/office/drawing/2014/main" id="{97ABF137-0EC4-5B40-D154-34F617C77A88}"/>
              </a:ext>
            </a:extLst>
          </p:cNvPr>
          <p:cNvSpPr txBox="1"/>
          <p:nvPr/>
        </p:nvSpPr>
        <p:spPr>
          <a:xfrm>
            <a:off x="241300" y="1896764"/>
            <a:ext cx="1841500" cy="923330"/>
          </a:xfrm>
          <a:prstGeom prst="rect">
            <a:avLst/>
          </a:prstGeom>
          <a:noFill/>
        </p:spPr>
        <p:txBody>
          <a:bodyPr wrap="square" rtlCol="0">
            <a:spAutoFit/>
          </a:bodyPr>
          <a:lstStyle/>
          <a:p>
            <a:r>
              <a:rPr lang="en-GB" dirty="0"/>
              <a:t>Organisms grown pre-disinfection (21)</a:t>
            </a:r>
          </a:p>
        </p:txBody>
      </p:sp>
    </p:spTree>
    <p:extLst>
      <p:ext uri="{BB962C8B-B14F-4D97-AF65-F5344CB8AC3E}">
        <p14:creationId xmlns:p14="http://schemas.microsoft.com/office/powerpoint/2010/main" val="4244373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D56808-F60B-9407-E809-2851803F3DAE}"/>
              </a:ext>
            </a:extLst>
          </p:cNvPr>
          <p:cNvSpPr>
            <a:spLocks noGrp="1"/>
          </p:cNvSpPr>
          <p:nvPr>
            <p:ph idx="1"/>
          </p:nvPr>
        </p:nvSpPr>
        <p:spPr>
          <a:xfrm>
            <a:off x="266700" y="1295400"/>
            <a:ext cx="10363200" cy="5308600"/>
          </a:xfrm>
        </p:spPr>
        <p:txBody>
          <a:bodyPr>
            <a:normAutofit lnSpcReduction="10000"/>
          </a:bodyPr>
          <a:lstStyle/>
          <a:p>
            <a:r>
              <a:rPr lang="en-GB" dirty="0"/>
              <a:t>An American 2021 paper (8) critiqued the SDMS recommendations, stating that physicians who perform ultrasound guided vascular procedures should have been included when writing these recommendations. </a:t>
            </a:r>
          </a:p>
          <a:p>
            <a:r>
              <a:rPr lang="en-GB" dirty="0"/>
              <a:t>The SDMS contraindicated previous AUIM recommendations that LLD of probes is adequate for venous interventions.</a:t>
            </a:r>
          </a:p>
          <a:p>
            <a:r>
              <a:rPr lang="en-GB" dirty="0">
                <a:solidFill>
                  <a:srgbClr val="1F1F1F"/>
                </a:solidFill>
                <a:latin typeface="ElsevierGulliver"/>
              </a:rPr>
              <a:t>They </a:t>
            </a:r>
            <a:r>
              <a:rPr lang="en-GB" b="1" dirty="0">
                <a:solidFill>
                  <a:srgbClr val="FF0000"/>
                </a:solidFill>
                <a:latin typeface="ElsevierGulliver"/>
              </a:rPr>
              <a:t>could not find any reports of infection </a:t>
            </a:r>
            <a:r>
              <a:rPr lang="en-GB" dirty="0">
                <a:solidFill>
                  <a:srgbClr val="1F1F1F"/>
                </a:solidFill>
                <a:latin typeface="ElsevierGulliver"/>
              </a:rPr>
              <a:t>caused by </a:t>
            </a:r>
            <a:r>
              <a:rPr lang="en-GB" b="0" i="0" dirty="0">
                <a:solidFill>
                  <a:srgbClr val="1F1F1F"/>
                </a:solidFill>
                <a:effectLst/>
                <a:latin typeface="ElsevierGulliver"/>
              </a:rPr>
              <a:t>ultrasound guidance for superficial vein procedures or percutaneous deep vein procedures beyond those for venous catheter placement. Low numbers of infections were observed in all meta-analyses. </a:t>
            </a:r>
          </a:p>
          <a:p>
            <a:r>
              <a:rPr lang="en-GB" dirty="0">
                <a:solidFill>
                  <a:srgbClr val="1F1F1F"/>
                </a:solidFill>
                <a:latin typeface="ElsevierGulliver"/>
              </a:rPr>
              <a:t>Higher likelihood of probe-cover tears in endo-cavity scans. </a:t>
            </a:r>
          </a:p>
          <a:p>
            <a:r>
              <a:rPr lang="en-GB" dirty="0">
                <a:solidFill>
                  <a:srgbClr val="1F1F1F"/>
                </a:solidFill>
                <a:latin typeface="ElsevierGulliver"/>
              </a:rPr>
              <a:t>The paper only refers to HLD methods involving soaking, therefore more time-consuming than methods available here. </a:t>
            </a:r>
            <a:endParaRPr lang="en-GB" dirty="0"/>
          </a:p>
          <a:p>
            <a:endParaRPr lang="en-GB" dirty="0"/>
          </a:p>
        </p:txBody>
      </p:sp>
      <p:sp>
        <p:nvSpPr>
          <p:cNvPr id="4" name="TextBox 3">
            <a:extLst>
              <a:ext uri="{FF2B5EF4-FFF2-40B4-BE49-F238E27FC236}">
                <a16:creationId xmlns:a16="http://schemas.microsoft.com/office/drawing/2014/main" id="{22FF3E2F-3957-EDFB-F1E3-F9142BA43B5C}"/>
              </a:ext>
            </a:extLst>
          </p:cNvPr>
          <p:cNvSpPr txBox="1"/>
          <p:nvPr/>
        </p:nvSpPr>
        <p:spPr>
          <a:xfrm>
            <a:off x="1092200" y="304800"/>
            <a:ext cx="9169400" cy="646331"/>
          </a:xfrm>
          <a:prstGeom prst="rect">
            <a:avLst/>
          </a:prstGeom>
          <a:noFill/>
        </p:spPr>
        <p:txBody>
          <a:bodyPr wrap="square" rtlCol="0">
            <a:spAutoFit/>
          </a:bodyPr>
          <a:lstStyle/>
          <a:p>
            <a:r>
              <a:rPr lang="en-GB" sz="3600" dirty="0"/>
              <a:t>Regarding Percutaneous Vascular Interventions</a:t>
            </a:r>
          </a:p>
        </p:txBody>
      </p:sp>
    </p:spTree>
    <p:extLst>
      <p:ext uri="{BB962C8B-B14F-4D97-AF65-F5344CB8AC3E}">
        <p14:creationId xmlns:p14="http://schemas.microsoft.com/office/powerpoint/2010/main" val="228983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426A2-6B2D-89EB-1E21-DB7E6CEA811F}"/>
              </a:ext>
            </a:extLst>
          </p:cNvPr>
          <p:cNvSpPr>
            <a:spLocks noGrp="1"/>
          </p:cNvSpPr>
          <p:nvPr>
            <p:ph type="title"/>
          </p:nvPr>
        </p:nvSpPr>
        <p:spPr/>
        <p:txBody>
          <a:bodyPr/>
          <a:lstStyle/>
          <a:p>
            <a:r>
              <a:rPr lang="en-GB" dirty="0"/>
              <a:t>Continued..</a:t>
            </a:r>
          </a:p>
        </p:txBody>
      </p:sp>
      <p:sp>
        <p:nvSpPr>
          <p:cNvPr id="3" name="Content Placeholder 2">
            <a:extLst>
              <a:ext uri="{FF2B5EF4-FFF2-40B4-BE49-F238E27FC236}">
                <a16:creationId xmlns:a16="http://schemas.microsoft.com/office/drawing/2014/main" id="{B662C7AD-3633-A42F-DDD8-657D5F2A7C44}"/>
              </a:ext>
            </a:extLst>
          </p:cNvPr>
          <p:cNvSpPr>
            <a:spLocks noGrp="1"/>
          </p:cNvSpPr>
          <p:nvPr>
            <p:ph idx="1"/>
          </p:nvPr>
        </p:nvSpPr>
        <p:spPr/>
        <p:txBody>
          <a:bodyPr>
            <a:normAutofit/>
          </a:bodyPr>
          <a:lstStyle/>
          <a:p>
            <a:r>
              <a:rPr lang="en-GB" sz="2400" dirty="0">
                <a:solidFill>
                  <a:srgbClr val="1F1F1F"/>
                </a:solidFill>
              </a:rPr>
              <a:t> 2021</a:t>
            </a:r>
            <a:r>
              <a:rPr lang="en-GB" sz="2400" b="0" i="0" dirty="0">
                <a:solidFill>
                  <a:srgbClr val="1F1F1F"/>
                </a:solidFill>
                <a:effectLst/>
              </a:rPr>
              <a:t> intersocietal position on statement on </a:t>
            </a:r>
            <a:r>
              <a:rPr lang="en-GB" sz="2400" dirty="0">
                <a:hlinkClick r:id="rId3"/>
              </a:rPr>
              <a:t>Disinfection of Ultrasound Transducers Used for Percutaneous Procedures </a:t>
            </a:r>
            <a:r>
              <a:rPr lang="en-GB" sz="2400" b="0" i="0" dirty="0">
                <a:solidFill>
                  <a:srgbClr val="1F1F1F"/>
                </a:solidFill>
                <a:effectLst/>
              </a:rPr>
              <a:t>in which the AIUM participated supports the use of LLD</a:t>
            </a:r>
          </a:p>
          <a:p>
            <a:r>
              <a:rPr lang="en-GB" sz="2400" b="0" i="0" dirty="0">
                <a:solidFill>
                  <a:srgbClr val="000000"/>
                </a:solidFill>
                <a:effectLst/>
              </a:rPr>
              <a:t>“Transducer covers for transcutaneous procedures are meant to protect the sterility of the procedure, not to make the transducer sterile. An analogous situation exists for human hands in surgical procedures. ”</a:t>
            </a:r>
            <a:endParaRPr lang="en-GB" sz="2400" b="0" i="0" dirty="0">
              <a:solidFill>
                <a:srgbClr val="1F1F1F"/>
              </a:solidFill>
              <a:effectLst/>
            </a:endParaRPr>
          </a:p>
          <a:p>
            <a:r>
              <a:rPr lang="en-GB" sz="2400" b="0" i="0" dirty="0">
                <a:solidFill>
                  <a:srgbClr val="000000"/>
                </a:solidFill>
                <a:effectLst/>
              </a:rPr>
              <a:t>“If contamination of covered transcutaneous transducers with blood or other bodily fluids occurs, it can be eliminated with low-level disinfectants that are effective against mycobacteria and bloodborne pathogens (including hepatitis B virus, hepatitis C virus, and HIV). Human hands are always cleaned LLD and covered with gloves.”</a:t>
            </a:r>
          </a:p>
        </p:txBody>
      </p:sp>
    </p:spTree>
    <p:extLst>
      <p:ext uri="{BB962C8B-B14F-4D97-AF65-F5344CB8AC3E}">
        <p14:creationId xmlns:p14="http://schemas.microsoft.com/office/powerpoint/2010/main" val="4097161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AC88-D0C4-C950-143B-88887D480003}"/>
              </a:ext>
            </a:extLst>
          </p:cNvPr>
          <p:cNvSpPr>
            <a:spLocks noGrp="1"/>
          </p:cNvSpPr>
          <p:nvPr>
            <p:ph type="title"/>
          </p:nvPr>
        </p:nvSpPr>
        <p:spPr>
          <a:xfrm>
            <a:off x="838200" y="365126"/>
            <a:ext cx="10515600" cy="743828"/>
          </a:xfrm>
        </p:spPr>
        <p:txBody>
          <a:bodyPr/>
          <a:lstStyle/>
          <a:p>
            <a:r>
              <a:rPr lang="en-GB" dirty="0"/>
              <a:t>Use of Probe Covers</a:t>
            </a:r>
          </a:p>
        </p:txBody>
      </p:sp>
      <p:sp>
        <p:nvSpPr>
          <p:cNvPr id="6" name="Content Placeholder 5">
            <a:extLst>
              <a:ext uri="{FF2B5EF4-FFF2-40B4-BE49-F238E27FC236}">
                <a16:creationId xmlns:a16="http://schemas.microsoft.com/office/drawing/2014/main" id="{7C0DEC18-0061-7A5E-0FEE-30CAA86F1B9A}"/>
              </a:ext>
            </a:extLst>
          </p:cNvPr>
          <p:cNvSpPr>
            <a:spLocks noGrp="1"/>
          </p:cNvSpPr>
          <p:nvPr>
            <p:ph idx="1"/>
          </p:nvPr>
        </p:nvSpPr>
        <p:spPr>
          <a:xfrm>
            <a:off x="604736" y="1348969"/>
            <a:ext cx="10515600" cy="4798912"/>
          </a:xfrm>
        </p:spPr>
        <p:txBody>
          <a:bodyPr>
            <a:normAutofit/>
          </a:bodyPr>
          <a:lstStyle/>
          <a:p>
            <a:r>
              <a:rPr lang="en-GB" sz="1600" b="0" i="0" dirty="0">
                <a:solidFill>
                  <a:srgbClr val="1F1F1F"/>
                </a:solidFill>
                <a:effectLst/>
                <a:latin typeface="Calibri" panose="020F0502020204030204" pitchFamily="34" charset="0"/>
                <a:cs typeface="Calibri" panose="020F0502020204030204" pitchFamily="34" charset="0"/>
              </a:rPr>
              <a:t> </a:t>
            </a:r>
            <a:r>
              <a:rPr lang="en-GB" sz="1600" b="1" dirty="0"/>
              <a:t>HSE</a:t>
            </a:r>
            <a:r>
              <a:rPr lang="en-GB" sz="1600" dirty="0"/>
              <a:t>- “Use of a sheath/condom does not negate the need for Probes to undergo manual cleaning prior to HLD as there is limited evidence on their effectiveness as a barrier to reducing the risk of HCAI. A sheath should be used for diagnostic purposes in accordance with manufacturers’ instructions and should be the correct size for the Probe to be used. The sheath should be visually inspected for damage after use. Where damage is identified it should be recorded in the decontamination records/patient notes. “</a:t>
            </a:r>
          </a:p>
          <a:p>
            <a:r>
              <a:rPr lang="en-GB" sz="1600" b="1" dirty="0"/>
              <a:t>HPS Health Protection Scotland (HPS) </a:t>
            </a:r>
            <a:r>
              <a:rPr lang="en-GB" sz="1600" dirty="0"/>
              <a:t>undertook a rapid review of the literature in 2014 regarding sheaths and concluded “there was no comprehensive assessment of the evidence for sheaths in relation to infection control and healthcare associated infection (HAI). Therefore if HLD is being undertaken between patients then a sheath is not required to reduce cross transmission risks. A sheath only requires to be used if clinically indicated to aid the diagnostic procedure. The CDC guidelines states “when probe covers are available, use a probe cover or condom to reduce the level of microbial contamination. Do not use a lower category of disinfection or cease to follow the appropriate disinfectant recommendations when using probe covers because sheaths and condoms can fail” (5).</a:t>
            </a:r>
          </a:p>
          <a:p>
            <a:r>
              <a:rPr lang="en-GB" sz="1600" b="0" i="0" dirty="0" err="1">
                <a:solidFill>
                  <a:srgbClr val="1F1F1F"/>
                </a:solidFill>
                <a:effectLst/>
                <a:latin typeface="Calibri" panose="020F0502020204030204" pitchFamily="34" charset="0"/>
                <a:cs typeface="Calibri" panose="020F0502020204030204" pitchFamily="34" charset="0"/>
              </a:rPr>
              <a:t>Basseal</a:t>
            </a:r>
            <a:r>
              <a:rPr lang="en-GB" sz="1600" b="0" i="0" dirty="0">
                <a:solidFill>
                  <a:srgbClr val="1F1F1F"/>
                </a:solidFill>
                <a:effectLst/>
                <a:latin typeface="Calibri" panose="020F0502020204030204" pitchFamily="34" charset="0"/>
                <a:cs typeface="Calibri" panose="020F0502020204030204" pitchFamily="34" charset="0"/>
              </a:rPr>
              <a:t> et al tested 5000 probe covers of many different types with hydrostatic leak testing and found a leak in </a:t>
            </a:r>
            <a:r>
              <a:rPr lang="en-GB" sz="1600" b="1" i="0" dirty="0">
                <a:solidFill>
                  <a:srgbClr val="FF0000"/>
                </a:solidFill>
                <a:effectLst/>
                <a:latin typeface="Calibri" panose="020F0502020204030204" pitchFamily="34" charset="0"/>
                <a:cs typeface="Calibri" panose="020F0502020204030204" pitchFamily="34" charset="0"/>
              </a:rPr>
              <a:t>0.4% to 13% of condoms and 0% to 5% of commercial probe covers. </a:t>
            </a:r>
          </a:p>
          <a:p>
            <a:r>
              <a:rPr lang="en-GB" sz="1600" b="0" i="0" dirty="0">
                <a:solidFill>
                  <a:srgbClr val="212121"/>
                </a:solidFill>
                <a:effectLst/>
              </a:rPr>
              <a:t>The CDC and Prevention and the American Institute of Ultrasound in Medicine recommend the use of condoms rather than cover probes because they are less prone to perforations (1–9% and up to 81% in one study). However CE marked probe covers are preferred on the basis that condoms are not adapted to all types of transducers and may have a lower coverage of the heads. In the study of Kac </a:t>
            </a:r>
            <a:r>
              <a:rPr lang="en-GB" sz="1600" b="0" i="1" dirty="0">
                <a:solidFill>
                  <a:srgbClr val="212121"/>
                </a:solidFill>
                <a:effectLst/>
              </a:rPr>
              <a:t>et al</a:t>
            </a:r>
            <a:r>
              <a:rPr lang="en-GB" sz="1600" b="0" i="0" dirty="0">
                <a:solidFill>
                  <a:srgbClr val="212121"/>
                </a:solidFill>
                <a:effectLst/>
              </a:rPr>
              <a:t>. both types of covers performed similarly (6). </a:t>
            </a:r>
          </a:p>
          <a:p>
            <a:endParaRPr lang="en-GB" sz="1600" b="0" i="0" dirty="0">
              <a:solidFill>
                <a:srgbClr val="212121"/>
              </a:solidFill>
              <a:effectLst/>
            </a:endParaRPr>
          </a:p>
          <a:p>
            <a:endParaRPr lang="en-GB" sz="1600" dirty="0"/>
          </a:p>
          <a:p>
            <a:endParaRPr lang="en-GB" sz="2000" dirty="0"/>
          </a:p>
        </p:txBody>
      </p:sp>
    </p:spTree>
    <p:extLst>
      <p:ext uri="{BB962C8B-B14F-4D97-AF65-F5344CB8AC3E}">
        <p14:creationId xmlns:p14="http://schemas.microsoft.com/office/powerpoint/2010/main" val="150477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84DE5D0F-AA6A-8B82-3F9B-E2F7E4494F31}"/>
              </a:ext>
            </a:extLst>
          </p:cNvPr>
          <p:cNvSpPr>
            <a:spLocks noGrp="1"/>
          </p:cNvSpPr>
          <p:nvPr>
            <p:ph type="title"/>
          </p:nvPr>
        </p:nvSpPr>
        <p:spPr>
          <a:xfrm>
            <a:off x="-268152" y="2358902"/>
            <a:ext cx="5754696" cy="1837349"/>
          </a:xfrm>
        </p:spPr>
        <p:txBody>
          <a:bodyPr>
            <a:normAutofit/>
          </a:bodyPr>
          <a:lstStyle/>
          <a:p>
            <a:pPr algn="ctr"/>
            <a:r>
              <a:rPr lang="en-GB" sz="3600" dirty="0">
                <a:solidFill>
                  <a:schemeClr val="tx2"/>
                </a:solidFill>
              </a:rPr>
              <a:t>Why is this important?</a:t>
            </a:r>
          </a:p>
        </p:txBody>
      </p:sp>
      <p:sp>
        <p:nvSpPr>
          <p:cNvPr id="3" name="Content Placeholder 2">
            <a:extLst>
              <a:ext uri="{FF2B5EF4-FFF2-40B4-BE49-F238E27FC236}">
                <a16:creationId xmlns:a16="http://schemas.microsoft.com/office/drawing/2014/main" id="{9BE1733A-6FBE-1242-CB1A-804705F7B032}"/>
              </a:ext>
            </a:extLst>
          </p:cNvPr>
          <p:cNvSpPr>
            <a:spLocks noGrp="1"/>
          </p:cNvSpPr>
          <p:nvPr>
            <p:ph idx="1"/>
          </p:nvPr>
        </p:nvSpPr>
        <p:spPr>
          <a:xfrm>
            <a:off x="5486544" y="1304437"/>
            <a:ext cx="6014894" cy="3810488"/>
          </a:xfrm>
        </p:spPr>
        <p:txBody>
          <a:bodyPr anchor="t">
            <a:normAutofit/>
          </a:bodyPr>
          <a:lstStyle/>
          <a:p>
            <a:r>
              <a:rPr lang="en-GB" sz="2400" dirty="0">
                <a:solidFill>
                  <a:schemeClr val="tx2"/>
                </a:solidFill>
              </a:rPr>
              <a:t>Ultrasound has been recognised as a source of infection. </a:t>
            </a:r>
          </a:p>
          <a:p>
            <a:pPr marL="0" indent="0">
              <a:buNone/>
            </a:pPr>
            <a:endParaRPr lang="en-GB" sz="2400" dirty="0">
              <a:solidFill>
                <a:schemeClr val="tx2"/>
              </a:solidFill>
            </a:endParaRPr>
          </a:p>
          <a:p>
            <a:r>
              <a:rPr lang="en-GB" sz="2400" dirty="0">
                <a:solidFill>
                  <a:schemeClr val="tx2"/>
                </a:solidFill>
              </a:rPr>
              <a:t>To prevent harm to patients from cross contamination.</a:t>
            </a:r>
          </a:p>
          <a:p>
            <a:endParaRPr lang="en-GB" sz="2400" dirty="0">
              <a:solidFill>
                <a:schemeClr val="tx2"/>
              </a:solidFill>
            </a:endParaRPr>
          </a:p>
          <a:p>
            <a:r>
              <a:rPr lang="en-GB" sz="2400" dirty="0">
                <a:solidFill>
                  <a:schemeClr val="tx2"/>
                </a:solidFill>
              </a:rPr>
              <a:t>I have reviewed the guidance and literature to determine if we need to change our practice. </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94432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56259-8578-402E-2489-12E4EA99C365}"/>
              </a:ext>
            </a:extLst>
          </p:cNvPr>
          <p:cNvSpPr>
            <a:spLocks noGrp="1"/>
          </p:cNvSpPr>
          <p:nvPr>
            <p:ph type="title"/>
          </p:nvPr>
        </p:nvSpPr>
        <p:spPr>
          <a:xfrm>
            <a:off x="8930147" y="1379539"/>
            <a:ext cx="2918953" cy="881061"/>
          </a:xfrm>
        </p:spPr>
        <p:txBody>
          <a:bodyPr>
            <a:noAutofit/>
          </a:bodyPr>
          <a:lstStyle/>
          <a:p>
            <a:r>
              <a:rPr lang="en-GB" sz="2800" dirty="0"/>
              <a:t>From SDMS Guidance </a:t>
            </a:r>
          </a:p>
        </p:txBody>
      </p:sp>
      <p:pic>
        <p:nvPicPr>
          <p:cNvPr id="5" name="Content Placeholder 4">
            <a:extLst>
              <a:ext uri="{FF2B5EF4-FFF2-40B4-BE49-F238E27FC236}">
                <a16:creationId xmlns:a16="http://schemas.microsoft.com/office/drawing/2014/main" id="{F601E3C9-2304-8178-B6CC-C2D373A52039}"/>
              </a:ext>
            </a:extLst>
          </p:cNvPr>
          <p:cNvPicPr>
            <a:picLocks noGrp="1" noChangeAspect="1"/>
          </p:cNvPicPr>
          <p:nvPr>
            <p:ph idx="1"/>
          </p:nvPr>
        </p:nvPicPr>
        <p:blipFill>
          <a:blip r:embed="rId3"/>
          <a:stretch>
            <a:fillRect/>
          </a:stretch>
        </p:blipFill>
        <p:spPr>
          <a:xfrm>
            <a:off x="546559" y="562372"/>
            <a:ext cx="8199897" cy="2515393"/>
          </a:xfrm>
        </p:spPr>
      </p:pic>
      <p:sp>
        <p:nvSpPr>
          <p:cNvPr id="7" name="TextBox 6">
            <a:extLst>
              <a:ext uri="{FF2B5EF4-FFF2-40B4-BE49-F238E27FC236}">
                <a16:creationId xmlns:a16="http://schemas.microsoft.com/office/drawing/2014/main" id="{FAC00EAA-A3DE-2D5F-C272-6FAD3656B788}"/>
              </a:ext>
            </a:extLst>
          </p:cNvPr>
          <p:cNvSpPr txBox="1"/>
          <p:nvPr/>
        </p:nvSpPr>
        <p:spPr>
          <a:xfrm>
            <a:off x="546559" y="3429000"/>
            <a:ext cx="6986588" cy="3139321"/>
          </a:xfrm>
          <a:prstGeom prst="rect">
            <a:avLst/>
          </a:prstGeom>
          <a:noFill/>
        </p:spPr>
        <p:txBody>
          <a:bodyPr wrap="square" rtlCol="0">
            <a:spAutoFit/>
          </a:bodyPr>
          <a:lstStyle/>
          <a:p>
            <a:r>
              <a:rPr lang="en-GB" dirty="0"/>
              <a:t>“Infection control The UK Health Security Agency has issued guidance on the use of </a:t>
            </a:r>
            <a:r>
              <a:rPr lang="en-GB" b="1" dirty="0">
                <a:solidFill>
                  <a:srgbClr val="FF0000"/>
                </a:solidFill>
              </a:rPr>
              <a:t>ultrasound gel </a:t>
            </a:r>
            <a:r>
              <a:rPr lang="en-GB" dirty="0"/>
              <a:t>in relation to good infection control practice. The principles contained within this guidance should inform local infection control policies . BMUS advises users to refer to manufacturer’s instructions for cleaning and disinfecting transducers, and general equipment care. It should be noted ultrasound probes can be damaged by some cleaning agents, and so manufacturer’s specifications should always be followed</a:t>
            </a:r>
            <a:r>
              <a:rPr lang="en-GB" b="1" dirty="0">
                <a:solidFill>
                  <a:srgbClr val="FF0000"/>
                </a:solidFill>
              </a:rPr>
              <a:t>. Sterile ultrasound gel and sheaths should be available and used in appropriate cases. Where there is open ulcers the ulcerated area should be covered with cling film to prevent contamination of equipment</a:t>
            </a:r>
            <a:r>
              <a:rPr lang="en-GB" dirty="0"/>
              <a:t>.”</a:t>
            </a:r>
          </a:p>
        </p:txBody>
      </p:sp>
      <p:sp>
        <p:nvSpPr>
          <p:cNvPr id="8" name="TextBox 7">
            <a:extLst>
              <a:ext uri="{FF2B5EF4-FFF2-40B4-BE49-F238E27FC236}">
                <a16:creationId xmlns:a16="http://schemas.microsoft.com/office/drawing/2014/main" id="{065C7FC7-E6D4-A981-76E5-96BA7AE632A8}"/>
              </a:ext>
            </a:extLst>
          </p:cNvPr>
          <p:cNvSpPr txBox="1"/>
          <p:nvPr/>
        </p:nvSpPr>
        <p:spPr>
          <a:xfrm>
            <a:off x="8930147" y="4178300"/>
            <a:ext cx="2322053" cy="1569660"/>
          </a:xfrm>
          <a:prstGeom prst="rect">
            <a:avLst/>
          </a:prstGeom>
          <a:noFill/>
        </p:spPr>
        <p:txBody>
          <a:bodyPr wrap="square" rtlCol="0">
            <a:spAutoFit/>
          </a:bodyPr>
          <a:lstStyle/>
          <a:p>
            <a:r>
              <a:rPr lang="en-GB" sz="2400" dirty="0"/>
              <a:t>From the SVT Professional Performance Guideline</a:t>
            </a:r>
          </a:p>
        </p:txBody>
      </p:sp>
    </p:spTree>
    <p:extLst>
      <p:ext uri="{BB962C8B-B14F-4D97-AF65-F5344CB8AC3E}">
        <p14:creationId xmlns:p14="http://schemas.microsoft.com/office/powerpoint/2010/main" val="1605841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C0EE-8446-FA61-3C56-B2DDEE39C917}"/>
              </a:ext>
            </a:extLst>
          </p:cNvPr>
          <p:cNvSpPr>
            <a:spLocks noGrp="1"/>
          </p:cNvSpPr>
          <p:nvPr>
            <p:ph type="title"/>
          </p:nvPr>
        </p:nvSpPr>
        <p:spPr/>
        <p:txBody>
          <a:bodyPr>
            <a:normAutofit fontScale="90000"/>
          </a:bodyPr>
          <a:lstStyle/>
          <a:p>
            <a:r>
              <a:rPr lang="en-GB" sz="3100" b="0" i="0" dirty="0">
                <a:effectLst/>
                <a:latin typeface="helvetica" panose="020B0604020202020204" pitchFamily="34" charset="0"/>
              </a:rPr>
              <a:t>Guidance for the decontamination of intracavity medical devices: the report of a working group of the Healthcare Infection Society 2019</a:t>
            </a:r>
            <a:br>
              <a:rPr lang="en-GB" b="0" i="0" dirty="0">
                <a:solidFill>
                  <a:srgbClr val="FFFFFF"/>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9C0A7DD3-48FC-5E3C-3253-209BC6557F52}"/>
              </a:ext>
            </a:extLst>
          </p:cNvPr>
          <p:cNvSpPr>
            <a:spLocks noGrp="1"/>
          </p:cNvSpPr>
          <p:nvPr>
            <p:ph idx="1"/>
          </p:nvPr>
        </p:nvSpPr>
        <p:spPr/>
        <p:txBody>
          <a:bodyPr>
            <a:normAutofit/>
          </a:bodyPr>
          <a:lstStyle/>
          <a:p>
            <a:pPr algn="l">
              <a:buFont typeface="Arial" panose="020B0604020202020204" pitchFamily="34" charset="0"/>
              <a:buChar char="•"/>
            </a:pPr>
            <a:r>
              <a:rPr lang="en-GB" sz="2000" b="0" i="0" dirty="0">
                <a:solidFill>
                  <a:srgbClr val="505050"/>
                </a:solidFill>
                <a:effectLst/>
              </a:rPr>
              <a:t>There is a perception that </a:t>
            </a:r>
            <a:r>
              <a:rPr lang="en-GB" sz="2000" dirty="0">
                <a:solidFill>
                  <a:srgbClr val="505050"/>
                </a:solidFill>
              </a:rPr>
              <a:t>Intra-cavity Medical Device (</a:t>
            </a:r>
            <a:r>
              <a:rPr lang="en-GB" sz="2000" b="0" i="0" dirty="0">
                <a:solidFill>
                  <a:srgbClr val="505050"/>
                </a:solidFill>
                <a:effectLst/>
              </a:rPr>
              <a:t>ICMD) covers in themselves constitute an effective infection prevention intervention. This is not reliably the case for the following reasons:</a:t>
            </a:r>
          </a:p>
          <a:p>
            <a:pPr algn="l">
              <a:buFont typeface="Arial" panose="020B0604020202020204" pitchFamily="34" charset="0"/>
              <a:buChar char="•"/>
            </a:pPr>
            <a:r>
              <a:rPr lang="en-GB" sz="2000" b="1" i="0" dirty="0">
                <a:solidFill>
                  <a:srgbClr val="000000"/>
                </a:solidFill>
                <a:effectLst/>
              </a:rPr>
              <a:t>(</a:t>
            </a:r>
            <a:r>
              <a:rPr lang="en-GB" sz="2000" b="1" i="0" dirty="0" err="1">
                <a:solidFill>
                  <a:srgbClr val="000000"/>
                </a:solidFill>
                <a:effectLst/>
              </a:rPr>
              <a:t>i</a:t>
            </a:r>
            <a:r>
              <a:rPr lang="en-GB" sz="2000" b="1" i="0" dirty="0">
                <a:solidFill>
                  <a:srgbClr val="000000"/>
                </a:solidFill>
                <a:effectLst/>
              </a:rPr>
              <a:t>)</a:t>
            </a:r>
            <a:r>
              <a:rPr lang="en-GB" sz="2000" b="0" i="0" dirty="0">
                <a:solidFill>
                  <a:srgbClr val="505050"/>
                </a:solidFill>
                <a:effectLst/>
              </a:rPr>
              <a:t>ICMD covers may </a:t>
            </a:r>
            <a:r>
              <a:rPr lang="en-GB" sz="2000" b="1" i="0" dirty="0">
                <a:solidFill>
                  <a:srgbClr val="FF0000"/>
                </a:solidFill>
                <a:effectLst/>
              </a:rPr>
              <a:t>develop holes </a:t>
            </a:r>
            <a:r>
              <a:rPr lang="en-GB" sz="2000" b="0" i="0" dirty="0">
                <a:solidFill>
                  <a:srgbClr val="505050"/>
                </a:solidFill>
                <a:effectLst/>
              </a:rPr>
              <a:t>during use </a:t>
            </a:r>
          </a:p>
          <a:p>
            <a:pPr algn="l">
              <a:buFont typeface="Arial" panose="020B0604020202020204" pitchFamily="34" charset="0"/>
              <a:buChar char="•"/>
            </a:pPr>
            <a:r>
              <a:rPr lang="en-GB" sz="2000" b="1" i="0" dirty="0">
                <a:solidFill>
                  <a:srgbClr val="000000"/>
                </a:solidFill>
                <a:effectLst/>
              </a:rPr>
              <a:t>(ii)</a:t>
            </a:r>
            <a:r>
              <a:rPr lang="en-GB" sz="2000" b="0" i="0" dirty="0">
                <a:solidFill>
                  <a:srgbClr val="505050"/>
                </a:solidFill>
                <a:effectLst/>
              </a:rPr>
              <a:t>Removing covers without </a:t>
            </a:r>
            <a:r>
              <a:rPr lang="en-GB" sz="2000" b="1" i="0" dirty="0">
                <a:solidFill>
                  <a:srgbClr val="FF0000"/>
                </a:solidFill>
                <a:effectLst/>
              </a:rPr>
              <a:t>contaminating</a:t>
            </a:r>
            <a:r>
              <a:rPr lang="en-GB" sz="2000" b="0" i="0" dirty="0">
                <a:solidFill>
                  <a:srgbClr val="505050"/>
                </a:solidFill>
                <a:effectLst/>
              </a:rPr>
              <a:t> the probe may sometimes be difficult </a:t>
            </a:r>
          </a:p>
          <a:p>
            <a:pPr algn="l">
              <a:buFont typeface="Arial" panose="020B0604020202020204" pitchFamily="34" charset="0"/>
              <a:buChar char="•"/>
            </a:pPr>
            <a:r>
              <a:rPr lang="en-GB" sz="2000" b="1" i="0" dirty="0">
                <a:solidFill>
                  <a:srgbClr val="000000"/>
                </a:solidFill>
                <a:effectLst/>
              </a:rPr>
              <a:t>(iii)</a:t>
            </a:r>
            <a:r>
              <a:rPr lang="en-GB" sz="2000" b="1" i="0" dirty="0">
                <a:solidFill>
                  <a:srgbClr val="FF0000"/>
                </a:solidFill>
                <a:effectLst/>
              </a:rPr>
              <a:t>Staff-contaminated gloved hands can make contact </a:t>
            </a:r>
            <a:r>
              <a:rPr lang="en-GB" sz="2000" b="0" i="0" dirty="0">
                <a:solidFill>
                  <a:srgbClr val="505050"/>
                </a:solidFill>
                <a:effectLst/>
              </a:rPr>
              <a:t>with areas of the ICMD or associated equipment not protected by the cover </a:t>
            </a:r>
            <a:r>
              <a:rPr lang="en-GB" sz="2000" dirty="0">
                <a:solidFill>
                  <a:srgbClr val="505050"/>
                </a:solidFill>
              </a:rPr>
              <a:t>.</a:t>
            </a:r>
            <a:endParaRPr lang="en-GB" sz="2000" b="0" i="0" dirty="0">
              <a:solidFill>
                <a:srgbClr val="505050"/>
              </a:solidFill>
              <a:effectLst/>
            </a:endParaRPr>
          </a:p>
          <a:p>
            <a:pPr algn="l"/>
            <a:r>
              <a:rPr lang="en-GB" sz="2000" b="0" i="0" dirty="0">
                <a:solidFill>
                  <a:srgbClr val="505050"/>
                </a:solidFill>
                <a:effectLst/>
              </a:rPr>
              <a:t>Unless specifically risk-assessed as reliably providing high-quality assurance patient protection with respect to all these areas, decontamination conforming to the standards detailed in this guidance should occur.</a:t>
            </a:r>
          </a:p>
          <a:p>
            <a:pPr algn="l"/>
            <a:r>
              <a:rPr lang="en-GB" sz="2000" b="0" i="0" dirty="0">
                <a:solidFill>
                  <a:srgbClr val="505050"/>
                </a:solidFill>
                <a:effectLst/>
              </a:rPr>
              <a:t>There should be full decontamination after every ICMD use regardless of the use of a cover.</a:t>
            </a:r>
          </a:p>
          <a:p>
            <a:endParaRPr lang="en-GB" dirty="0"/>
          </a:p>
        </p:txBody>
      </p:sp>
    </p:spTree>
    <p:extLst>
      <p:ext uri="{BB962C8B-B14F-4D97-AF65-F5344CB8AC3E}">
        <p14:creationId xmlns:p14="http://schemas.microsoft.com/office/powerpoint/2010/main" val="2233709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18571B-9BE6-B0FB-F9BB-CB0B9B305F4E}"/>
              </a:ext>
            </a:extLst>
          </p:cNvPr>
          <p:cNvSpPr>
            <a:spLocks noGrp="1"/>
          </p:cNvSpPr>
          <p:nvPr>
            <p:ph idx="1"/>
          </p:nvPr>
        </p:nvSpPr>
        <p:spPr>
          <a:xfrm>
            <a:off x="586409" y="646043"/>
            <a:ext cx="10767391" cy="5530920"/>
          </a:xfrm>
        </p:spPr>
        <p:txBody>
          <a:bodyPr>
            <a:normAutofit fontScale="47500" lnSpcReduction="20000"/>
          </a:bodyPr>
          <a:lstStyle/>
          <a:p>
            <a:pPr marL="0" indent="0" algn="l">
              <a:buNone/>
            </a:pPr>
            <a:r>
              <a:rPr lang="en-GB" sz="5600" dirty="0">
                <a:solidFill>
                  <a:srgbClr val="000000"/>
                </a:solidFill>
              </a:rPr>
              <a:t>From the </a:t>
            </a:r>
            <a:r>
              <a:rPr lang="en-GB" sz="5600" b="0" i="0" dirty="0">
                <a:solidFill>
                  <a:srgbClr val="000000"/>
                </a:solidFill>
                <a:effectLst/>
              </a:rPr>
              <a:t>2022 review that </a:t>
            </a:r>
            <a:r>
              <a:rPr lang="en-GB" sz="5600" dirty="0">
                <a:solidFill>
                  <a:srgbClr val="000000"/>
                </a:solidFill>
              </a:rPr>
              <a:t>looked at</a:t>
            </a:r>
            <a:r>
              <a:rPr lang="en-GB" sz="5600" b="0" i="0" dirty="0">
                <a:solidFill>
                  <a:srgbClr val="000000"/>
                </a:solidFill>
                <a:effectLst/>
              </a:rPr>
              <a:t> several serious outbreaks associated with TEE probes</a:t>
            </a:r>
            <a:r>
              <a:rPr lang="en-GB" sz="5600" dirty="0">
                <a:solidFill>
                  <a:srgbClr val="000000"/>
                </a:solidFill>
              </a:rPr>
              <a:t> (11)</a:t>
            </a:r>
            <a:endParaRPr lang="en-GB" sz="5600" b="0" i="0" dirty="0">
              <a:solidFill>
                <a:srgbClr val="000000"/>
              </a:solidFill>
              <a:effectLst/>
            </a:endParaRPr>
          </a:p>
          <a:p>
            <a:pPr algn="l"/>
            <a:r>
              <a:rPr lang="en-GB" sz="5600" b="0" i="0" dirty="0">
                <a:effectLst/>
              </a:rPr>
              <a:t>Findings from three of the included studies indicated that TEE probes had </a:t>
            </a:r>
            <a:r>
              <a:rPr lang="en-GB" sz="5600" b="1" i="0" dirty="0">
                <a:solidFill>
                  <a:srgbClr val="FF0000"/>
                </a:solidFill>
                <a:effectLst/>
              </a:rPr>
              <a:t>external structural damage, including cracks </a:t>
            </a:r>
            <a:r>
              <a:rPr lang="en-GB" sz="5600" b="0" i="0" dirty="0">
                <a:effectLst/>
              </a:rPr>
              <a:t>that could house microorganisms. </a:t>
            </a:r>
          </a:p>
          <a:p>
            <a:pPr marL="0" indent="0" algn="l">
              <a:buNone/>
            </a:pPr>
            <a:r>
              <a:rPr lang="en-GB" sz="5600" b="0" i="0" dirty="0">
                <a:effectLst/>
              </a:rPr>
              <a:t>In addition, researchers identified reprocessing deficiencies, including</a:t>
            </a:r>
            <a:r>
              <a:rPr lang="en-GB" sz="5600" dirty="0"/>
              <a:t>:</a:t>
            </a:r>
            <a:endParaRPr lang="en-GB" sz="5600" b="0" i="0" dirty="0">
              <a:effectLst/>
            </a:endParaRPr>
          </a:p>
          <a:p>
            <a:pPr algn="l"/>
            <a:r>
              <a:rPr lang="en-GB" sz="5600" b="0" i="0" dirty="0">
                <a:effectLst/>
              </a:rPr>
              <a:t>using contaminated disinfectants</a:t>
            </a:r>
          </a:p>
          <a:p>
            <a:pPr algn="l">
              <a:buFont typeface="Arial" panose="020B0604020202020204" pitchFamily="34" charset="0"/>
              <a:buChar char="•"/>
            </a:pPr>
            <a:r>
              <a:rPr lang="en-GB" sz="5600" b="0" i="0" dirty="0">
                <a:effectLst/>
              </a:rPr>
              <a:t>using the improper strength of disinfectant</a:t>
            </a:r>
          </a:p>
          <a:p>
            <a:pPr algn="l">
              <a:buFont typeface="Arial" panose="020B0604020202020204" pitchFamily="34" charset="0"/>
              <a:buChar char="•"/>
            </a:pPr>
            <a:r>
              <a:rPr lang="en-GB" sz="5600" b="0" i="0" dirty="0">
                <a:effectLst/>
              </a:rPr>
              <a:t>failing to </a:t>
            </a:r>
            <a:r>
              <a:rPr lang="en-GB" sz="5600" b="1" i="0" dirty="0">
                <a:solidFill>
                  <a:srgbClr val="FF0000"/>
                </a:solidFill>
                <a:effectLst/>
              </a:rPr>
              <a:t>inspect TEE probes </a:t>
            </a:r>
            <a:r>
              <a:rPr lang="en-GB" sz="5600" b="0" i="0" dirty="0">
                <a:effectLst/>
              </a:rPr>
              <a:t>after cleaning</a:t>
            </a:r>
          </a:p>
          <a:p>
            <a:pPr algn="l">
              <a:buFont typeface="Arial" panose="020B0604020202020204" pitchFamily="34" charset="0"/>
              <a:buChar char="•"/>
            </a:pPr>
            <a:r>
              <a:rPr lang="en-GB" sz="5600" b="1" i="0" dirty="0">
                <a:solidFill>
                  <a:srgbClr val="FF0000"/>
                </a:solidFill>
                <a:effectLst/>
              </a:rPr>
              <a:t>decontaminating TEE probes in the OR</a:t>
            </a:r>
            <a:r>
              <a:rPr lang="en-GB" sz="5600" b="0" i="0" dirty="0">
                <a:effectLst/>
              </a:rPr>
              <a:t> between patients rather than in a central sterile supply department (CSSD)</a:t>
            </a:r>
          </a:p>
          <a:p>
            <a:pPr algn="l">
              <a:buFont typeface="Arial" panose="020B0604020202020204" pitchFamily="34" charset="0"/>
              <a:buChar char="•"/>
            </a:pPr>
            <a:r>
              <a:rPr lang="en-GB" sz="5600" b="0" i="0" dirty="0">
                <a:effectLst/>
              </a:rPr>
              <a:t>cleaning TEE probes adjacent to a waste sink</a:t>
            </a:r>
          </a:p>
          <a:p>
            <a:pPr algn="l">
              <a:buFont typeface="Arial" panose="020B0604020202020204" pitchFamily="34" charset="0"/>
              <a:buChar char="•"/>
            </a:pPr>
            <a:r>
              <a:rPr lang="en-GB" sz="5600" b="0" i="0" dirty="0">
                <a:effectLst/>
              </a:rPr>
              <a:t>rinsing TEE probes in running tap water</a:t>
            </a:r>
          </a:p>
          <a:p>
            <a:pPr algn="l">
              <a:buFont typeface="Arial" panose="020B0604020202020204" pitchFamily="34" charset="0"/>
              <a:buChar char="•"/>
            </a:pPr>
            <a:r>
              <a:rPr lang="en-GB" sz="5600" b="1" i="0" dirty="0">
                <a:solidFill>
                  <a:srgbClr val="FF0000"/>
                </a:solidFill>
                <a:effectLst/>
              </a:rPr>
              <a:t>storing</a:t>
            </a:r>
            <a:r>
              <a:rPr lang="en-GB" sz="5600" b="0" i="0" dirty="0">
                <a:effectLst/>
              </a:rPr>
              <a:t> TEE probes inappropriately.</a:t>
            </a:r>
          </a:p>
          <a:p>
            <a:endParaRPr lang="en-GB" dirty="0"/>
          </a:p>
        </p:txBody>
      </p:sp>
    </p:spTree>
    <p:extLst>
      <p:ext uri="{BB962C8B-B14F-4D97-AF65-F5344CB8AC3E}">
        <p14:creationId xmlns:p14="http://schemas.microsoft.com/office/powerpoint/2010/main" val="2647032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577D2-73A0-5782-7CA8-1497CDA0DD85}"/>
              </a:ext>
            </a:extLst>
          </p:cNvPr>
          <p:cNvSpPr>
            <a:spLocks noGrp="1"/>
          </p:cNvSpPr>
          <p:nvPr>
            <p:ph type="title"/>
          </p:nvPr>
        </p:nvSpPr>
        <p:spPr/>
        <p:txBody>
          <a:bodyPr/>
          <a:lstStyle/>
          <a:p>
            <a:r>
              <a:rPr lang="en-GB" dirty="0"/>
              <a:t>HSE</a:t>
            </a:r>
          </a:p>
        </p:txBody>
      </p:sp>
      <p:sp>
        <p:nvSpPr>
          <p:cNvPr id="3" name="Content Placeholder 2">
            <a:extLst>
              <a:ext uri="{FF2B5EF4-FFF2-40B4-BE49-F238E27FC236}">
                <a16:creationId xmlns:a16="http://schemas.microsoft.com/office/drawing/2014/main" id="{24A4C96F-2E45-8DB8-76FA-69902E23EF11}"/>
              </a:ext>
            </a:extLst>
          </p:cNvPr>
          <p:cNvSpPr>
            <a:spLocks noGrp="1"/>
          </p:cNvSpPr>
          <p:nvPr>
            <p:ph idx="1"/>
          </p:nvPr>
        </p:nvSpPr>
        <p:spPr/>
        <p:txBody>
          <a:bodyPr>
            <a:normAutofit fontScale="85000" lnSpcReduction="20000"/>
          </a:bodyPr>
          <a:lstStyle/>
          <a:p>
            <a:pPr marL="0" indent="0">
              <a:buNone/>
            </a:pPr>
            <a:r>
              <a:rPr lang="en-GB" sz="2800" dirty="0"/>
              <a:t> “The standard of SIUP decontamination across the HSE and NHS Scotland is inconsistent, difficult to validate and does not give assurance of the recommended high level disinfection of SIUPs, meaning SIUPs remain a possible cross infection risk (9).</a:t>
            </a:r>
          </a:p>
          <a:p>
            <a:endParaRPr lang="en-GB" sz="2800" dirty="0"/>
          </a:p>
          <a:p>
            <a:pPr marL="0" indent="0">
              <a:buNone/>
            </a:pPr>
            <a:r>
              <a:rPr lang="en-GB" sz="2800" dirty="0"/>
              <a:t>“High Level Disinfection (HLD) using the manual multi‐wipe system is the least preferred option for disinfecting Semi‐critical Ultrasound Probes. Internationally it is recognised that the use of an automated validated process for decontaminating RIMD will provide enhanced risk reduction of infection transmission. </a:t>
            </a:r>
          </a:p>
          <a:p>
            <a:pPr marL="0" indent="0">
              <a:buNone/>
            </a:pPr>
            <a:r>
              <a:rPr lang="en-GB" sz="2800" dirty="0"/>
              <a:t>It is recommended that a local risk assessment is performed if this option is to be used as an interim measure prior to implementation of an automated process. Semi‐critical Ultrasound Probes must be compatible with the detergents and decontamination methods that are used “ (9) </a:t>
            </a:r>
            <a:r>
              <a:rPr lang="en-GB" sz="2800" dirty="0">
                <a:hlinkClick r:id="rId3"/>
              </a:rPr>
              <a:t>Probe Guidance 26th January 2017 PM (hse.ie)</a:t>
            </a:r>
            <a:endParaRPr lang="en-GB" sz="2800" dirty="0"/>
          </a:p>
          <a:p>
            <a:endParaRPr lang="en-GB" sz="2800" dirty="0"/>
          </a:p>
          <a:p>
            <a:endParaRPr lang="en-GB" sz="1800" dirty="0"/>
          </a:p>
          <a:p>
            <a:endParaRPr lang="en-GB" sz="1800" dirty="0"/>
          </a:p>
        </p:txBody>
      </p:sp>
    </p:spTree>
    <p:extLst>
      <p:ext uri="{BB962C8B-B14F-4D97-AF65-F5344CB8AC3E}">
        <p14:creationId xmlns:p14="http://schemas.microsoft.com/office/powerpoint/2010/main" val="2490544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7DDAF-6A63-3AE9-ABA1-031E25F6C4E6}"/>
              </a:ext>
            </a:extLst>
          </p:cNvPr>
          <p:cNvSpPr>
            <a:spLocks noGrp="1"/>
          </p:cNvSpPr>
          <p:nvPr>
            <p:ph type="title"/>
          </p:nvPr>
        </p:nvSpPr>
        <p:spPr>
          <a:xfrm>
            <a:off x="784934" y="4626407"/>
            <a:ext cx="2455416" cy="1339388"/>
          </a:xfrm>
        </p:spPr>
        <p:txBody>
          <a:bodyPr>
            <a:noAutofit/>
          </a:bodyPr>
          <a:lstStyle/>
          <a:p>
            <a:r>
              <a:rPr lang="en-GB" sz="1800" dirty="0">
                <a:hlinkClick r:id="rId2"/>
              </a:rPr>
              <a:t>Probe Guidance 26th January 2017 PM (hse.ie)</a:t>
            </a:r>
            <a:br>
              <a:rPr lang="en-GB" sz="1800" dirty="0"/>
            </a:br>
            <a:endParaRPr lang="en-GB" sz="1800" dirty="0"/>
          </a:p>
        </p:txBody>
      </p:sp>
      <p:pic>
        <p:nvPicPr>
          <p:cNvPr id="5" name="Content Placeholder 4">
            <a:extLst>
              <a:ext uri="{FF2B5EF4-FFF2-40B4-BE49-F238E27FC236}">
                <a16:creationId xmlns:a16="http://schemas.microsoft.com/office/drawing/2014/main" id="{10BAA700-A8A8-A939-C560-D9F42BD467C5}"/>
              </a:ext>
            </a:extLst>
          </p:cNvPr>
          <p:cNvPicPr>
            <a:picLocks noGrp="1" noChangeAspect="1"/>
          </p:cNvPicPr>
          <p:nvPr>
            <p:ph idx="1"/>
          </p:nvPr>
        </p:nvPicPr>
        <p:blipFill>
          <a:blip r:embed="rId3"/>
          <a:stretch>
            <a:fillRect/>
          </a:stretch>
        </p:blipFill>
        <p:spPr>
          <a:xfrm>
            <a:off x="3487873" y="116732"/>
            <a:ext cx="5023829" cy="6737255"/>
          </a:xfrm>
        </p:spPr>
      </p:pic>
    </p:spTree>
    <p:extLst>
      <p:ext uri="{BB962C8B-B14F-4D97-AF65-F5344CB8AC3E}">
        <p14:creationId xmlns:p14="http://schemas.microsoft.com/office/powerpoint/2010/main" val="3775244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EE952-BC01-72D5-1888-8366DBE66020}"/>
              </a:ext>
            </a:extLst>
          </p:cNvPr>
          <p:cNvSpPr>
            <a:spLocks noGrp="1"/>
          </p:cNvSpPr>
          <p:nvPr>
            <p:ph type="title"/>
          </p:nvPr>
        </p:nvSpPr>
        <p:spPr/>
        <p:txBody>
          <a:bodyPr>
            <a:normAutofit fontScale="90000"/>
          </a:bodyPr>
          <a:lstStyle/>
          <a:p>
            <a:r>
              <a:rPr lang="en-GB" sz="4400" dirty="0"/>
              <a:t>Purchase of a Probe decontamination system should be based on the following criteria (HSE)</a:t>
            </a:r>
            <a:r>
              <a:rPr lang="en-GB" dirty="0"/>
              <a:t>: </a:t>
            </a:r>
            <a:br>
              <a:rPr lang="en-GB" sz="4400" dirty="0"/>
            </a:br>
            <a:endParaRPr lang="en-GB" dirty="0"/>
          </a:p>
        </p:txBody>
      </p:sp>
      <p:sp>
        <p:nvSpPr>
          <p:cNvPr id="3" name="Content Placeholder 2">
            <a:extLst>
              <a:ext uri="{FF2B5EF4-FFF2-40B4-BE49-F238E27FC236}">
                <a16:creationId xmlns:a16="http://schemas.microsoft.com/office/drawing/2014/main" id="{71C9265D-AD0D-F83F-36CA-530B90D873A8}"/>
              </a:ext>
            </a:extLst>
          </p:cNvPr>
          <p:cNvSpPr>
            <a:spLocks noGrp="1"/>
          </p:cNvSpPr>
          <p:nvPr>
            <p:ph idx="1"/>
          </p:nvPr>
        </p:nvSpPr>
        <p:spPr/>
        <p:txBody>
          <a:bodyPr>
            <a:normAutofit fontScale="92500" lnSpcReduction="10000"/>
          </a:bodyPr>
          <a:lstStyle/>
          <a:p>
            <a:r>
              <a:rPr lang="en-GB" sz="2800" dirty="0"/>
              <a:t>Evidence to support </a:t>
            </a:r>
            <a:r>
              <a:rPr lang="en-GB" sz="2800" b="1" dirty="0">
                <a:solidFill>
                  <a:srgbClr val="FF0000"/>
                </a:solidFill>
              </a:rPr>
              <a:t>effectiveness </a:t>
            </a:r>
            <a:r>
              <a:rPr lang="en-GB" sz="2800" dirty="0"/>
              <a:t>of the decontamination system. </a:t>
            </a:r>
          </a:p>
          <a:p>
            <a:r>
              <a:rPr lang="en-GB" sz="2800" b="1" dirty="0">
                <a:solidFill>
                  <a:srgbClr val="FF0000"/>
                </a:solidFill>
              </a:rPr>
              <a:t>Training</a:t>
            </a:r>
            <a:r>
              <a:rPr lang="en-GB" sz="2800" dirty="0"/>
              <a:t> supports, to ensure effectiveness of the decontamination process </a:t>
            </a:r>
          </a:p>
          <a:p>
            <a:r>
              <a:rPr lang="en-GB" sz="2800" b="1" dirty="0">
                <a:solidFill>
                  <a:srgbClr val="FF0000"/>
                </a:solidFill>
              </a:rPr>
              <a:t>Safety of use </a:t>
            </a:r>
            <a:r>
              <a:rPr lang="en-GB" sz="2800" dirty="0"/>
              <a:t>(for healthcare workers and patients) of the decontamination system including any possible process residue. </a:t>
            </a:r>
          </a:p>
          <a:p>
            <a:r>
              <a:rPr lang="en-GB" sz="2800" b="1" dirty="0">
                <a:solidFill>
                  <a:srgbClr val="FF0000"/>
                </a:solidFill>
              </a:rPr>
              <a:t>Compatibility</a:t>
            </a:r>
            <a:r>
              <a:rPr lang="en-GB" sz="2800" dirty="0"/>
              <a:t> with the range of Ultrasound </a:t>
            </a:r>
            <a:r>
              <a:rPr lang="en-GB" sz="2800" b="1" dirty="0">
                <a:solidFill>
                  <a:srgbClr val="FF0000"/>
                </a:solidFill>
              </a:rPr>
              <a:t>Probes. </a:t>
            </a:r>
            <a:endParaRPr lang="en-GB" b="1" dirty="0">
              <a:solidFill>
                <a:srgbClr val="FF0000"/>
              </a:solidFill>
            </a:endParaRPr>
          </a:p>
          <a:p>
            <a:r>
              <a:rPr lang="en-GB" sz="2800" dirty="0"/>
              <a:t>Validation of disinfection process and suitability within the clinical setting. </a:t>
            </a:r>
          </a:p>
          <a:p>
            <a:r>
              <a:rPr lang="en-GB" sz="2800" b="1" dirty="0">
                <a:solidFill>
                  <a:srgbClr val="FF0000"/>
                </a:solidFill>
              </a:rPr>
              <a:t>Compatibility </a:t>
            </a:r>
            <a:r>
              <a:rPr lang="en-GB" sz="2800" dirty="0"/>
              <a:t>of wipes used for cleaning/disinfecting </a:t>
            </a:r>
            <a:r>
              <a:rPr lang="en-GB" sz="2800" b="1" dirty="0">
                <a:solidFill>
                  <a:srgbClr val="FF0000"/>
                </a:solidFill>
              </a:rPr>
              <a:t>all surfaces </a:t>
            </a:r>
            <a:r>
              <a:rPr lang="en-GB" sz="2800" dirty="0"/>
              <a:t>of the decontamination equipment. </a:t>
            </a:r>
            <a:endParaRPr lang="en-GB" dirty="0"/>
          </a:p>
          <a:p>
            <a:r>
              <a:rPr lang="en-GB" sz="2800" b="1" dirty="0">
                <a:solidFill>
                  <a:srgbClr val="FF0000"/>
                </a:solidFill>
              </a:rPr>
              <a:t>Costs</a:t>
            </a:r>
            <a:r>
              <a:rPr lang="en-GB" sz="2800" dirty="0"/>
              <a:t>(purchase and maintenance). </a:t>
            </a:r>
            <a:endParaRPr lang="en-GB" dirty="0"/>
          </a:p>
          <a:p>
            <a:r>
              <a:rPr lang="en-GB" sz="2800" b="1" dirty="0">
                <a:solidFill>
                  <a:srgbClr val="FF0000"/>
                </a:solidFill>
              </a:rPr>
              <a:t>Environmental and energy </a:t>
            </a:r>
            <a:r>
              <a:rPr lang="en-GB" sz="2800" dirty="0"/>
              <a:t>impacts.</a:t>
            </a:r>
          </a:p>
          <a:p>
            <a:endParaRPr lang="en-GB" dirty="0"/>
          </a:p>
        </p:txBody>
      </p:sp>
    </p:spTree>
    <p:extLst>
      <p:ext uri="{BB962C8B-B14F-4D97-AF65-F5344CB8AC3E}">
        <p14:creationId xmlns:p14="http://schemas.microsoft.com/office/powerpoint/2010/main" val="2809197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EFE8B-8445-0F6D-632C-A455D7CDCE87}"/>
              </a:ext>
            </a:extLst>
          </p:cNvPr>
          <p:cNvSpPr>
            <a:spLocks noGrp="1"/>
          </p:cNvSpPr>
          <p:nvPr>
            <p:ph type="title"/>
          </p:nvPr>
        </p:nvSpPr>
        <p:spPr/>
        <p:txBody>
          <a:bodyPr/>
          <a:lstStyle/>
          <a:p>
            <a:r>
              <a:rPr lang="en-GB" dirty="0"/>
              <a:t>Trust Decontamination Policy</a:t>
            </a:r>
          </a:p>
        </p:txBody>
      </p:sp>
      <p:sp>
        <p:nvSpPr>
          <p:cNvPr id="3" name="Content Placeholder 2">
            <a:extLst>
              <a:ext uri="{FF2B5EF4-FFF2-40B4-BE49-F238E27FC236}">
                <a16:creationId xmlns:a16="http://schemas.microsoft.com/office/drawing/2014/main" id="{BFD68F46-08AD-0F28-42D9-FB07729B31EA}"/>
              </a:ext>
            </a:extLst>
          </p:cNvPr>
          <p:cNvSpPr>
            <a:spLocks noGrp="1"/>
          </p:cNvSpPr>
          <p:nvPr>
            <p:ph idx="1"/>
          </p:nvPr>
        </p:nvSpPr>
        <p:spPr>
          <a:xfrm>
            <a:off x="434898" y="1405054"/>
            <a:ext cx="10918902" cy="4771909"/>
          </a:xfrm>
        </p:spPr>
        <p:txBody>
          <a:bodyPr/>
          <a:lstStyle/>
          <a:p>
            <a:r>
              <a:rPr lang="en-GB" sz="1800" b="0" i="0" u="none" strike="noStrike" baseline="0" dirty="0">
                <a:solidFill>
                  <a:srgbClr val="000000"/>
                </a:solidFill>
                <a:latin typeface="Arial" panose="020B0604020202020204" pitchFamily="34" charset="0"/>
              </a:rPr>
              <a:t>The choice of decontamination method may be related to the infection risk associated with the intended use of the equipment. Other factors that must be considered include: </a:t>
            </a:r>
          </a:p>
          <a:p>
            <a:r>
              <a:rPr lang="en-GB" sz="1800" b="0" i="0" u="none" strike="noStrike" baseline="0" dirty="0">
                <a:solidFill>
                  <a:srgbClr val="000000"/>
                </a:solidFill>
                <a:latin typeface="Arial" panose="020B0604020202020204" pitchFamily="34" charset="0"/>
              </a:rPr>
              <a:t>1. The nature of the contamination. </a:t>
            </a:r>
          </a:p>
          <a:p>
            <a:r>
              <a:rPr lang="en-GB" sz="1800" b="0" i="0" u="none" strike="noStrike" baseline="0" dirty="0">
                <a:solidFill>
                  <a:srgbClr val="000000"/>
                </a:solidFill>
                <a:latin typeface="Arial" panose="020B0604020202020204" pitchFamily="34" charset="0"/>
              </a:rPr>
              <a:t>2. The </a:t>
            </a:r>
            <a:r>
              <a:rPr lang="en-GB" sz="1800" b="1" i="0" u="none" strike="noStrike" baseline="0" dirty="0">
                <a:solidFill>
                  <a:srgbClr val="FF0000"/>
                </a:solidFill>
                <a:latin typeface="Arial" panose="020B0604020202020204" pitchFamily="34" charset="0"/>
              </a:rPr>
              <a:t>time</a:t>
            </a:r>
            <a:r>
              <a:rPr lang="en-GB" sz="1800" b="0" i="0" u="none" strike="noStrike" baseline="0" dirty="0">
                <a:solidFill>
                  <a:srgbClr val="000000"/>
                </a:solidFill>
                <a:latin typeface="Arial" panose="020B0604020202020204" pitchFamily="34" charset="0"/>
              </a:rPr>
              <a:t> required for processing. </a:t>
            </a:r>
          </a:p>
          <a:p>
            <a:r>
              <a:rPr lang="en-GB" sz="1800" b="0" i="0" u="none" strike="noStrike" baseline="0" dirty="0">
                <a:solidFill>
                  <a:srgbClr val="000000"/>
                </a:solidFill>
                <a:latin typeface="Arial" panose="020B0604020202020204" pitchFamily="34" charset="0"/>
              </a:rPr>
              <a:t>3. The heat, pressure, moisture and chemical tolerance of the object. </a:t>
            </a:r>
          </a:p>
          <a:p>
            <a:r>
              <a:rPr lang="en-GB" sz="1800" b="0" i="0" u="none" strike="noStrike" baseline="0" dirty="0">
                <a:solidFill>
                  <a:srgbClr val="000000"/>
                </a:solidFill>
                <a:latin typeface="Arial" panose="020B0604020202020204" pitchFamily="34" charset="0"/>
              </a:rPr>
              <a:t>4. The </a:t>
            </a:r>
            <a:r>
              <a:rPr lang="en-GB" sz="1800" b="1" i="0" u="none" strike="noStrike" baseline="0" dirty="0">
                <a:solidFill>
                  <a:srgbClr val="FF0000"/>
                </a:solidFill>
                <a:latin typeface="Arial" panose="020B0604020202020204" pitchFamily="34" charset="0"/>
              </a:rPr>
              <a:t>availability </a:t>
            </a:r>
            <a:r>
              <a:rPr lang="en-GB" sz="1800" b="0" i="0" u="none" strike="noStrike" baseline="0" dirty="0">
                <a:solidFill>
                  <a:srgbClr val="000000"/>
                </a:solidFill>
                <a:latin typeface="Arial" panose="020B0604020202020204" pitchFamily="34" charset="0"/>
              </a:rPr>
              <a:t>of the processing equipment. </a:t>
            </a:r>
          </a:p>
          <a:p>
            <a:r>
              <a:rPr lang="en-GB" sz="1800" b="0" i="0" u="none" strike="noStrike" baseline="0" dirty="0">
                <a:solidFill>
                  <a:srgbClr val="000000"/>
                </a:solidFill>
                <a:latin typeface="Arial" panose="020B0604020202020204" pitchFamily="34" charset="0"/>
              </a:rPr>
              <a:t>5. The quality and risks associated with the decontamination method. </a:t>
            </a:r>
          </a:p>
          <a:p>
            <a:r>
              <a:rPr lang="en-GB" sz="1800" b="0" i="0" u="none" strike="noStrike" baseline="0" dirty="0">
                <a:solidFill>
                  <a:srgbClr val="000000"/>
                </a:solidFill>
                <a:latin typeface="Arial" panose="020B0604020202020204" pitchFamily="34" charset="0"/>
              </a:rPr>
              <a:t>6. The manufacturer’s guidance. </a:t>
            </a:r>
          </a:p>
          <a:p>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Cleaning, disinfection and sterilization are all processes which remove or destroy micro- organisms. The method of decontamination will depends on the infection risk associated with the equipment/medical device. These risks can be classified as high, intermediate, low and minimal (Ayliff et al 2000). </a:t>
            </a:r>
            <a:endParaRPr lang="en-GB" dirty="0"/>
          </a:p>
        </p:txBody>
      </p:sp>
    </p:spTree>
    <p:extLst>
      <p:ext uri="{BB962C8B-B14F-4D97-AF65-F5344CB8AC3E}">
        <p14:creationId xmlns:p14="http://schemas.microsoft.com/office/powerpoint/2010/main" val="882423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D0103-B844-F137-3AC9-692BF4DB5DF8}"/>
              </a:ext>
            </a:extLst>
          </p:cNvPr>
          <p:cNvSpPr>
            <a:spLocks noGrp="1"/>
          </p:cNvSpPr>
          <p:nvPr>
            <p:ph type="title"/>
          </p:nvPr>
        </p:nvSpPr>
        <p:spPr>
          <a:xfrm>
            <a:off x="894945" y="297032"/>
            <a:ext cx="10458855" cy="646552"/>
          </a:xfrm>
        </p:spPr>
        <p:txBody>
          <a:bodyPr>
            <a:normAutofit fontScale="90000"/>
          </a:bodyPr>
          <a:lstStyle/>
          <a:p>
            <a:br>
              <a:rPr lang="en-GB" sz="3200" b="1" i="0" u="none" strike="noStrike" baseline="0" dirty="0">
                <a:solidFill>
                  <a:srgbClr val="000000"/>
                </a:solidFill>
                <a:latin typeface="Arial" panose="020B0604020202020204" pitchFamily="34" charset="0"/>
              </a:rPr>
            </a:br>
            <a:r>
              <a:rPr lang="en-GB" sz="3200" b="1" i="0" u="none" strike="noStrike" baseline="0" dirty="0">
                <a:solidFill>
                  <a:srgbClr val="000000"/>
                </a:solidFill>
                <a:latin typeface="Arial" panose="020B0604020202020204" pitchFamily="34" charset="0"/>
              </a:rPr>
              <a:t>Choice and Use of Disinfectant </a:t>
            </a:r>
            <a:br>
              <a:rPr lang="en-GB" sz="4400" b="0" i="0" u="none" strike="noStrike" baseline="0" dirty="0">
                <a:solidFill>
                  <a:srgbClr val="000000"/>
                </a:solidFill>
                <a:latin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EBD7777B-2291-B7DC-6733-E62E92771829}"/>
              </a:ext>
            </a:extLst>
          </p:cNvPr>
          <p:cNvSpPr>
            <a:spLocks noGrp="1"/>
          </p:cNvSpPr>
          <p:nvPr>
            <p:ph idx="1"/>
          </p:nvPr>
        </p:nvSpPr>
        <p:spPr>
          <a:xfrm>
            <a:off x="593387" y="943584"/>
            <a:ext cx="10624226" cy="2203315"/>
          </a:xfrm>
        </p:spPr>
        <p:txBody>
          <a:bodyPr/>
          <a:lstStyle/>
          <a:p>
            <a:r>
              <a:rPr lang="en-GB" sz="1600" b="0" i="0" u="none" strike="noStrike" baseline="0" dirty="0">
                <a:solidFill>
                  <a:srgbClr val="000000"/>
                </a:solidFill>
                <a:latin typeface="Arial" panose="020B0604020202020204" pitchFamily="34" charset="0"/>
              </a:rPr>
              <a:t>Factors which affect the disinfectant activity: </a:t>
            </a:r>
          </a:p>
          <a:p>
            <a:r>
              <a:rPr lang="en-GB" sz="1600" b="0" i="0" u="none" strike="noStrike" baseline="0" dirty="0">
                <a:solidFill>
                  <a:srgbClr val="000000"/>
                </a:solidFill>
                <a:latin typeface="Arial" panose="020B0604020202020204" pitchFamily="34" charset="0"/>
              </a:rPr>
              <a:t>1. The concentration of disinfectant – ensure that the dilution follows the manufacturer's instructions and is appropriate to the task. </a:t>
            </a:r>
          </a:p>
          <a:p>
            <a:r>
              <a:rPr lang="en-GB" sz="1600" b="0" i="0" u="none" strike="noStrike" baseline="0" dirty="0">
                <a:solidFill>
                  <a:srgbClr val="000000"/>
                </a:solidFill>
                <a:latin typeface="Arial" panose="020B0604020202020204" pitchFamily="34" charset="0"/>
              </a:rPr>
              <a:t>2. The number and type of microbial contamination – the greater the number of microbes present the more difficult the surface to disinfect. Choosing the right disinfectant to kill the microbe, </a:t>
            </a:r>
            <a:r>
              <a:rPr lang="en-GB" sz="1600" b="1" i="0" u="none" strike="noStrike" baseline="0" dirty="0">
                <a:solidFill>
                  <a:srgbClr val="FF0000"/>
                </a:solidFill>
                <a:latin typeface="Arial" panose="020B0604020202020204" pitchFamily="34" charset="0"/>
              </a:rPr>
              <a:t>some microbes being more resistant than others. </a:t>
            </a:r>
          </a:p>
          <a:p>
            <a:r>
              <a:rPr lang="en-GB" sz="1600" b="0" i="0" u="none" strike="noStrike" baseline="0" dirty="0">
                <a:solidFill>
                  <a:srgbClr val="000000"/>
                </a:solidFill>
                <a:latin typeface="Arial" panose="020B0604020202020204" pitchFamily="34" charset="0"/>
              </a:rPr>
              <a:t>3. The cleanliness of the surface – the presence of organic matter e.g. pus, </a:t>
            </a:r>
            <a:r>
              <a:rPr lang="en-GB" sz="1600" b="1" i="0" u="none" strike="noStrike" baseline="0" dirty="0">
                <a:solidFill>
                  <a:srgbClr val="FF0000"/>
                </a:solidFill>
                <a:latin typeface="Arial" panose="020B0604020202020204" pitchFamily="34" charset="0"/>
              </a:rPr>
              <a:t>blood</a:t>
            </a:r>
            <a:r>
              <a:rPr lang="en-GB" sz="1600" b="0" i="0" u="none" strike="noStrike" baseline="0" dirty="0">
                <a:solidFill>
                  <a:srgbClr val="000000"/>
                </a:solidFill>
                <a:latin typeface="Arial" panose="020B0604020202020204" pitchFamily="34" charset="0"/>
              </a:rPr>
              <a:t>. </a:t>
            </a:r>
          </a:p>
          <a:p>
            <a:endParaRPr lang="en-GB" dirty="0"/>
          </a:p>
        </p:txBody>
      </p:sp>
      <p:graphicFrame>
        <p:nvGraphicFramePr>
          <p:cNvPr id="4" name="Content Placeholder 3">
            <a:extLst>
              <a:ext uri="{FF2B5EF4-FFF2-40B4-BE49-F238E27FC236}">
                <a16:creationId xmlns:a16="http://schemas.microsoft.com/office/drawing/2014/main" id="{4FE8BB82-E300-D33C-E5CD-296200026631}"/>
              </a:ext>
            </a:extLst>
          </p:cNvPr>
          <p:cNvGraphicFramePr>
            <a:graphicFrameLocks/>
          </p:cNvGraphicFramePr>
          <p:nvPr>
            <p:extLst>
              <p:ext uri="{D42A27DB-BD31-4B8C-83A1-F6EECF244321}">
                <p14:modId xmlns:p14="http://schemas.microsoft.com/office/powerpoint/2010/main" val="3975317583"/>
              </p:ext>
            </p:extLst>
          </p:nvPr>
        </p:nvGraphicFramePr>
        <p:xfrm>
          <a:off x="1392676" y="3146899"/>
          <a:ext cx="5565837" cy="3503830"/>
        </p:xfrm>
        <a:graphic>
          <a:graphicData uri="http://schemas.openxmlformats.org/drawingml/2006/table">
            <a:tbl>
              <a:tblPr firstRow="1" bandRow="1">
                <a:tableStyleId>{5C22544A-7EE6-4342-B048-85BDC9FD1C3A}</a:tableStyleId>
              </a:tblPr>
              <a:tblGrid>
                <a:gridCol w="1855279">
                  <a:extLst>
                    <a:ext uri="{9D8B030D-6E8A-4147-A177-3AD203B41FA5}">
                      <a16:colId xmlns:a16="http://schemas.microsoft.com/office/drawing/2014/main" val="383339584"/>
                    </a:ext>
                  </a:extLst>
                </a:gridCol>
                <a:gridCol w="1855279">
                  <a:extLst>
                    <a:ext uri="{9D8B030D-6E8A-4147-A177-3AD203B41FA5}">
                      <a16:colId xmlns:a16="http://schemas.microsoft.com/office/drawing/2014/main" val="3938642995"/>
                    </a:ext>
                  </a:extLst>
                </a:gridCol>
                <a:gridCol w="1855279">
                  <a:extLst>
                    <a:ext uri="{9D8B030D-6E8A-4147-A177-3AD203B41FA5}">
                      <a16:colId xmlns:a16="http://schemas.microsoft.com/office/drawing/2014/main" val="2471401757"/>
                    </a:ext>
                  </a:extLst>
                </a:gridCol>
              </a:tblGrid>
              <a:tr h="577750">
                <a:tc>
                  <a:txBody>
                    <a:bodyPr/>
                    <a:lstStyle/>
                    <a:p>
                      <a:r>
                        <a:rPr lang="en-GB" sz="1200" dirty="0">
                          <a:solidFill>
                            <a:schemeClr val="tx1"/>
                          </a:solidFill>
                        </a:rPr>
                        <a:t>Type of Ultrasound</a:t>
                      </a:r>
                    </a:p>
                  </a:txBody>
                  <a:tcPr>
                    <a:solidFill>
                      <a:srgbClr val="9FB1D9"/>
                    </a:solidFill>
                  </a:tcPr>
                </a:tc>
                <a:tc>
                  <a:txBody>
                    <a:bodyPr/>
                    <a:lstStyle/>
                    <a:p>
                      <a:r>
                        <a:rPr lang="en-GB" sz="1200" dirty="0">
                          <a:solidFill>
                            <a:schemeClr val="tx1"/>
                          </a:solidFill>
                        </a:rPr>
                        <a:t>Method of Decontamination</a:t>
                      </a:r>
                    </a:p>
                  </a:txBody>
                  <a:tcPr>
                    <a:solidFill>
                      <a:srgbClr val="9FB1D9"/>
                    </a:solidFill>
                  </a:tcPr>
                </a:tc>
                <a:tc>
                  <a:txBody>
                    <a:bodyPr/>
                    <a:lstStyle/>
                    <a:p>
                      <a:r>
                        <a:rPr lang="en-GB" sz="1200" dirty="0">
                          <a:solidFill>
                            <a:schemeClr val="tx1"/>
                          </a:solidFill>
                        </a:rPr>
                        <a:t>Frequency</a:t>
                      </a:r>
                    </a:p>
                  </a:txBody>
                  <a:tcPr>
                    <a:solidFill>
                      <a:srgbClr val="9FB1D9"/>
                    </a:solidFill>
                  </a:tcPr>
                </a:tc>
                <a:extLst>
                  <a:ext uri="{0D108BD9-81ED-4DB2-BD59-A6C34878D82A}">
                    <a16:rowId xmlns:a16="http://schemas.microsoft.com/office/drawing/2014/main" val="3088212613"/>
                  </a:ext>
                </a:extLst>
              </a:tr>
              <a:tr h="5777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Devices used in non- invasive procedures </a:t>
                      </a:r>
                    </a:p>
                    <a:p>
                      <a:endParaRPr lang="en-GB" sz="1200" dirty="0">
                        <a:solidFill>
                          <a:schemeClr val="tx1"/>
                        </a:solidFill>
                      </a:endParaRPr>
                    </a:p>
                  </a:txBody>
                  <a:tcPr>
                    <a:solidFill>
                      <a:srgbClr val="9FB1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Detergent wipe, dry thoroughly </a:t>
                      </a:r>
                    </a:p>
                    <a:p>
                      <a:endParaRPr lang="en-GB" sz="1200" dirty="0">
                        <a:solidFill>
                          <a:schemeClr val="tx1"/>
                        </a:solidFill>
                      </a:endParaRPr>
                    </a:p>
                  </a:txBody>
                  <a:tcPr>
                    <a:solidFill>
                      <a:srgbClr val="9FB1D9"/>
                    </a:solidFill>
                  </a:tcPr>
                </a:tc>
                <a:tc>
                  <a:txBody>
                    <a:bodyPr/>
                    <a:lstStyle/>
                    <a:p>
                      <a:r>
                        <a:rPr lang="en-GB" sz="1200" b="0" i="0" u="none" strike="noStrike" kern="1200" baseline="0" dirty="0">
                          <a:solidFill>
                            <a:schemeClr val="tx1"/>
                          </a:solidFill>
                          <a:latin typeface="+mn-lt"/>
                          <a:ea typeface="+mn-ea"/>
                          <a:cs typeface="+mn-cs"/>
                        </a:rPr>
                        <a:t>After each use </a:t>
                      </a:r>
                    </a:p>
                    <a:p>
                      <a:r>
                        <a:rPr lang="en-GB" sz="1200" b="0" i="0" u="none" strike="noStrike" kern="1200" baseline="0" dirty="0">
                          <a:solidFill>
                            <a:schemeClr val="tx1"/>
                          </a:solidFill>
                          <a:latin typeface="+mn-lt"/>
                          <a:ea typeface="+mn-ea"/>
                          <a:cs typeface="+mn-cs"/>
                        </a:rPr>
                        <a:t>	</a:t>
                      </a:r>
                    </a:p>
                    <a:p>
                      <a:endParaRPr lang="en-GB" sz="1200" dirty="0">
                        <a:solidFill>
                          <a:schemeClr val="tx1"/>
                        </a:solidFill>
                      </a:endParaRPr>
                    </a:p>
                  </a:txBody>
                  <a:tcPr>
                    <a:solidFill>
                      <a:srgbClr val="9FB1D9"/>
                    </a:solidFill>
                  </a:tcPr>
                </a:tc>
                <a:extLst>
                  <a:ext uri="{0D108BD9-81ED-4DB2-BD59-A6C34878D82A}">
                    <a16:rowId xmlns:a16="http://schemas.microsoft.com/office/drawing/2014/main" val="1317160280"/>
                  </a:ext>
                </a:extLst>
              </a:tr>
              <a:tr h="2018628">
                <a:tc>
                  <a:txBody>
                    <a:bodyPr/>
                    <a:lstStyle/>
                    <a:p>
                      <a:r>
                        <a:rPr lang="en-GB" sz="1200" b="0" i="0" u="none" strike="noStrike" kern="1200" baseline="0" dirty="0">
                          <a:solidFill>
                            <a:schemeClr val="tx1"/>
                          </a:solidFill>
                          <a:latin typeface="+mn-lt"/>
                          <a:ea typeface="+mn-ea"/>
                          <a:cs typeface="+mn-cs"/>
                        </a:rPr>
                        <a:t>Devices used in </a:t>
                      </a:r>
                    </a:p>
                    <a:p>
                      <a:r>
                        <a:rPr lang="en-GB" sz="1200" b="0" i="0" u="none" strike="noStrike" kern="1200" baseline="0" dirty="0">
                          <a:solidFill>
                            <a:schemeClr val="tx1"/>
                          </a:solidFill>
                          <a:latin typeface="+mn-lt"/>
                          <a:ea typeface="+mn-ea"/>
                          <a:cs typeface="+mn-cs"/>
                        </a:rPr>
                        <a:t>semi-critical </a:t>
                      </a:r>
                    </a:p>
                    <a:p>
                      <a:r>
                        <a:rPr lang="en-GB" sz="1200" b="0" i="0" u="none" strike="noStrike" kern="1200" baseline="0" dirty="0">
                          <a:solidFill>
                            <a:schemeClr val="tx1"/>
                          </a:solidFill>
                          <a:latin typeface="+mn-lt"/>
                          <a:ea typeface="+mn-ea"/>
                          <a:cs typeface="+mn-cs"/>
                        </a:rPr>
                        <a:t>procedures </a:t>
                      </a:r>
                    </a:p>
                    <a:p>
                      <a:r>
                        <a:rPr lang="en-GB" sz="1200" b="0" i="0" u="none" strike="noStrike" kern="1200" baseline="0" dirty="0">
                          <a:solidFill>
                            <a:schemeClr val="tx1"/>
                          </a:solidFill>
                          <a:latin typeface="+mn-lt"/>
                          <a:ea typeface="+mn-ea"/>
                          <a:cs typeface="+mn-cs"/>
                        </a:rPr>
                        <a:t>(semi-invasive and </a:t>
                      </a:r>
                    </a:p>
                    <a:p>
                      <a:r>
                        <a:rPr lang="en-GB" sz="1200" b="0" i="0" u="none" strike="noStrike" kern="1200" baseline="0" dirty="0">
                          <a:solidFill>
                            <a:schemeClr val="tx1"/>
                          </a:solidFill>
                          <a:latin typeface="+mn-lt"/>
                          <a:ea typeface="+mn-ea"/>
                          <a:cs typeface="+mn-cs"/>
                        </a:rPr>
                        <a:t>non-invasive) </a:t>
                      </a:r>
                    </a:p>
                    <a:p>
                      <a:r>
                        <a:rPr lang="en-GB" sz="1200" b="0" i="0" u="none" strike="noStrike" kern="1200" baseline="0" dirty="0">
                          <a:solidFill>
                            <a:schemeClr val="tx1"/>
                          </a:solidFill>
                          <a:latin typeface="+mn-lt"/>
                          <a:ea typeface="+mn-ea"/>
                          <a:cs typeface="+mn-cs"/>
                        </a:rPr>
                        <a:t>Probes used for </a:t>
                      </a:r>
                    </a:p>
                    <a:p>
                      <a:r>
                        <a:rPr lang="en-GB" sz="1200" b="0" i="0" u="none" strike="noStrike" kern="1200" baseline="0" dirty="0">
                          <a:solidFill>
                            <a:schemeClr val="tx1"/>
                          </a:solidFill>
                          <a:latin typeface="+mn-lt"/>
                          <a:ea typeface="+mn-ea"/>
                          <a:cs typeface="+mn-cs"/>
                        </a:rPr>
                        <a:t>TOE/TV/TR </a:t>
                      </a:r>
                    </a:p>
                    <a:p>
                      <a:r>
                        <a:rPr lang="en-GB" sz="1200" b="0" i="0" u="none" strike="noStrike" kern="1200" baseline="0" dirty="0">
                          <a:solidFill>
                            <a:schemeClr val="tx1"/>
                          </a:solidFill>
                          <a:latin typeface="+mn-lt"/>
                          <a:ea typeface="+mn-ea"/>
                          <a:cs typeface="+mn-cs"/>
                        </a:rPr>
                        <a:t>ultrasound/ </a:t>
                      </a:r>
                    </a:p>
                    <a:p>
                      <a:r>
                        <a:rPr lang="en-GB" sz="1200" b="0" i="0" u="none" strike="noStrike" kern="1200" baseline="0" dirty="0">
                          <a:solidFill>
                            <a:schemeClr val="tx1"/>
                          </a:solidFill>
                          <a:latin typeface="+mn-lt"/>
                          <a:ea typeface="+mn-ea"/>
                          <a:cs typeface="+mn-cs"/>
                        </a:rPr>
                        <a:t>venepuncture/ </a:t>
                      </a:r>
                    </a:p>
                    <a:p>
                      <a:r>
                        <a:rPr lang="en-GB" sz="1200" b="0" i="0" u="none" strike="noStrike" kern="1200" baseline="0" dirty="0">
                          <a:solidFill>
                            <a:schemeClr val="tx1"/>
                          </a:solidFill>
                          <a:latin typeface="+mn-lt"/>
                          <a:ea typeface="+mn-ea"/>
                          <a:cs typeface="+mn-cs"/>
                        </a:rPr>
                        <a:t>cannulation/</a:t>
                      </a:r>
                      <a:r>
                        <a:rPr lang="en-GB" sz="1200" b="1" i="0" u="none" strike="noStrike" kern="1200" baseline="0" dirty="0">
                          <a:solidFill>
                            <a:srgbClr val="FF0000"/>
                          </a:solidFill>
                          <a:latin typeface="+mn-lt"/>
                          <a:ea typeface="+mn-ea"/>
                          <a:cs typeface="+mn-cs"/>
                        </a:rPr>
                        <a:t>wound </a:t>
                      </a:r>
                    </a:p>
                    <a:p>
                      <a:r>
                        <a:rPr lang="en-GB" sz="1200" b="1" i="0" u="none" strike="noStrike" kern="1200" baseline="0" dirty="0">
                          <a:solidFill>
                            <a:srgbClr val="FF0000"/>
                          </a:solidFill>
                          <a:latin typeface="+mn-lt"/>
                          <a:ea typeface="+mn-ea"/>
                          <a:cs typeface="+mn-cs"/>
                        </a:rPr>
                        <a:t>assessments 	</a:t>
                      </a:r>
                    </a:p>
                    <a:p>
                      <a:endParaRPr lang="en-GB" sz="1200" dirty="0">
                        <a:solidFill>
                          <a:schemeClr val="tx1"/>
                        </a:solidFill>
                      </a:endParaRPr>
                    </a:p>
                  </a:txBody>
                  <a:tcPr>
                    <a:solidFill>
                      <a:srgbClr val="9FB1D9"/>
                    </a:solidFill>
                  </a:tcPr>
                </a:tc>
                <a:tc>
                  <a:txBody>
                    <a:bodyPr/>
                    <a:lstStyle/>
                    <a:p>
                      <a:r>
                        <a:rPr lang="en-GB" sz="1200" b="0" i="0" u="none" strike="noStrike" kern="1200" baseline="0" dirty="0">
                          <a:solidFill>
                            <a:schemeClr val="tx1"/>
                          </a:solidFill>
                          <a:latin typeface="+mn-lt"/>
                          <a:ea typeface="+mn-ea"/>
                          <a:cs typeface="+mn-cs"/>
                        </a:rPr>
                        <a:t>High Level Disinfection using </a:t>
                      </a:r>
                    </a:p>
                    <a:p>
                      <a:r>
                        <a:rPr lang="en-GB" sz="1200" b="0" i="0" u="none" strike="noStrike" kern="1200" baseline="0" dirty="0">
                          <a:solidFill>
                            <a:schemeClr val="tx1"/>
                          </a:solidFill>
                          <a:latin typeface="+mn-lt"/>
                          <a:ea typeface="+mn-ea"/>
                          <a:cs typeface="+mn-cs"/>
                        </a:rPr>
                        <a:t>automated process or manual </a:t>
                      </a:r>
                    </a:p>
                    <a:p>
                      <a:r>
                        <a:rPr lang="en-GB" sz="1200" b="0" i="0" u="none" strike="noStrike" kern="1200" baseline="0" dirty="0">
                          <a:solidFill>
                            <a:schemeClr val="tx1"/>
                          </a:solidFill>
                          <a:latin typeface="+mn-lt"/>
                          <a:ea typeface="+mn-ea"/>
                          <a:cs typeface="+mn-cs"/>
                        </a:rPr>
                        <a:t>process 	</a:t>
                      </a:r>
                    </a:p>
                    <a:p>
                      <a:endParaRPr lang="en-GB" sz="1200" dirty="0">
                        <a:solidFill>
                          <a:schemeClr val="tx1"/>
                        </a:solidFill>
                      </a:endParaRPr>
                    </a:p>
                  </a:txBody>
                  <a:tcPr>
                    <a:solidFill>
                      <a:srgbClr val="9FB1D9"/>
                    </a:solidFill>
                  </a:tcPr>
                </a:tc>
                <a:tc>
                  <a:txBody>
                    <a:bodyPr/>
                    <a:lstStyle/>
                    <a:p>
                      <a:r>
                        <a:rPr lang="en-GB" sz="1200" b="0" i="0" u="none" strike="noStrike" kern="1200" baseline="0" dirty="0">
                          <a:solidFill>
                            <a:schemeClr val="tx1"/>
                          </a:solidFill>
                          <a:latin typeface="+mn-lt"/>
                          <a:ea typeface="+mn-ea"/>
                          <a:cs typeface="+mn-cs"/>
                        </a:rPr>
                        <a:t>After each use </a:t>
                      </a:r>
                      <a:endParaRPr lang="en-GB" sz="1200" dirty="0">
                        <a:solidFill>
                          <a:schemeClr val="tx1"/>
                        </a:solidFill>
                      </a:endParaRPr>
                    </a:p>
                  </a:txBody>
                  <a:tcPr>
                    <a:solidFill>
                      <a:srgbClr val="9FB1D9"/>
                    </a:solidFill>
                  </a:tcPr>
                </a:tc>
                <a:extLst>
                  <a:ext uri="{0D108BD9-81ED-4DB2-BD59-A6C34878D82A}">
                    <a16:rowId xmlns:a16="http://schemas.microsoft.com/office/drawing/2014/main" val="3882198982"/>
                  </a:ext>
                </a:extLst>
              </a:tr>
            </a:tbl>
          </a:graphicData>
        </a:graphic>
      </p:graphicFrame>
    </p:spTree>
    <p:extLst>
      <p:ext uri="{BB962C8B-B14F-4D97-AF65-F5344CB8AC3E}">
        <p14:creationId xmlns:p14="http://schemas.microsoft.com/office/powerpoint/2010/main" val="2796309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371E8-A077-7D86-4112-FB55231596C1}"/>
              </a:ext>
            </a:extLst>
          </p:cNvPr>
          <p:cNvSpPr>
            <a:spLocks noGrp="1"/>
          </p:cNvSpPr>
          <p:nvPr>
            <p:ph type="title"/>
          </p:nvPr>
        </p:nvSpPr>
        <p:spPr>
          <a:xfrm>
            <a:off x="2798956" y="220160"/>
            <a:ext cx="8554844" cy="705392"/>
          </a:xfrm>
        </p:spPr>
        <p:txBody>
          <a:bodyPr>
            <a:normAutofit/>
          </a:bodyPr>
          <a:lstStyle/>
          <a:p>
            <a:r>
              <a:rPr lang="en-GB" sz="2800" dirty="0"/>
              <a:t>RISK ASSESSMENT (FROM TRUST POLICY)</a:t>
            </a:r>
          </a:p>
        </p:txBody>
      </p:sp>
      <p:sp>
        <p:nvSpPr>
          <p:cNvPr id="3" name="Content Placeholder 2">
            <a:extLst>
              <a:ext uri="{FF2B5EF4-FFF2-40B4-BE49-F238E27FC236}">
                <a16:creationId xmlns:a16="http://schemas.microsoft.com/office/drawing/2014/main" id="{ADC2C385-CB97-5904-69C2-7F4EBFEA8F09}"/>
              </a:ext>
            </a:extLst>
          </p:cNvPr>
          <p:cNvSpPr>
            <a:spLocks noGrp="1"/>
          </p:cNvSpPr>
          <p:nvPr>
            <p:ph idx="1"/>
          </p:nvPr>
        </p:nvSpPr>
        <p:spPr>
          <a:xfrm>
            <a:off x="334537" y="802888"/>
            <a:ext cx="11019263" cy="5586761"/>
          </a:xfrm>
        </p:spPr>
        <p:txBody>
          <a:bodyPr>
            <a:normAutofit fontScale="62500" lnSpcReduction="20000"/>
          </a:bodyPr>
          <a:lstStyle/>
          <a:p>
            <a:pPr algn="l"/>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How the item of equipment is decontaminated? </a:t>
            </a:r>
          </a:p>
          <a:p>
            <a:r>
              <a:rPr lang="en-GB" sz="1800" b="0" i="0" u="none" strike="noStrike" baseline="0" dirty="0">
                <a:solidFill>
                  <a:srgbClr val="000000"/>
                </a:solidFill>
                <a:latin typeface="Arial" panose="020B0604020202020204" pitchFamily="34" charset="0"/>
              </a:rPr>
              <a:t>• Is the item intended for reuse? i.e. establish that it is not described as single use </a:t>
            </a:r>
          </a:p>
          <a:p>
            <a:r>
              <a:rPr lang="en-GB" sz="1800" b="1" i="0" u="none" strike="noStrike" baseline="0" dirty="0">
                <a:solidFill>
                  <a:srgbClr val="FF0000"/>
                </a:solidFill>
                <a:latin typeface="Arial" panose="020B0604020202020204" pitchFamily="34" charset="0"/>
              </a:rPr>
              <a:t>• For what purpose is the device used? i.e. is it invasive? Is it used in contact with skin, body fluids or potentially infectious materials? </a:t>
            </a:r>
          </a:p>
          <a:p>
            <a:r>
              <a:rPr lang="en-GB" sz="1800" b="0" i="0" u="none" strike="noStrike" baseline="0" dirty="0">
                <a:solidFill>
                  <a:srgbClr val="000000"/>
                </a:solidFill>
                <a:latin typeface="Arial" panose="020B0604020202020204" pitchFamily="34" charset="0"/>
              </a:rPr>
              <a:t>• </a:t>
            </a:r>
            <a:r>
              <a:rPr lang="en-GB" sz="1800" b="1" i="0" u="none" strike="noStrike" baseline="0" dirty="0">
                <a:solidFill>
                  <a:srgbClr val="FF0000"/>
                </a:solidFill>
                <a:latin typeface="Arial" panose="020B0604020202020204" pitchFamily="34" charset="0"/>
              </a:rPr>
              <a:t>How do manufacturers recommend it is cleaned, disinfected and sterilized? </a:t>
            </a:r>
          </a:p>
          <a:p>
            <a:r>
              <a:rPr lang="en-GB" sz="1800" b="0" i="0" u="none" strike="noStrike" baseline="0" dirty="0">
                <a:solidFill>
                  <a:srgbClr val="000000"/>
                </a:solidFill>
                <a:latin typeface="Arial" panose="020B0604020202020204" pitchFamily="34" charset="0"/>
              </a:rPr>
              <a:t>• Can it be disassembled to facilitate cleaning? </a:t>
            </a:r>
          </a:p>
          <a:p>
            <a:r>
              <a:rPr lang="en-GB" sz="1800" b="0" i="0" u="none" strike="noStrike" baseline="0" dirty="0">
                <a:solidFill>
                  <a:srgbClr val="000000"/>
                </a:solidFill>
                <a:latin typeface="Arial" panose="020B0604020202020204" pitchFamily="34" charset="0"/>
              </a:rPr>
              <a:t>• Is decontamination required at the point of use? </a:t>
            </a:r>
          </a:p>
          <a:p>
            <a:r>
              <a:rPr lang="en-GB" sz="1800" b="0" i="0" u="none" strike="noStrike" baseline="0" dirty="0">
                <a:solidFill>
                  <a:srgbClr val="000000"/>
                </a:solidFill>
                <a:latin typeface="Arial" panose="020B0604020202020204" pitchFamily="34" charset="0"/>
              </a:rPr>
              <a:t>• Will it withstand an automated process? </a:t>
            </a:r>
          </a:p>
          <a:p>
            <a:r>
              <a:rPr lang="en-GB" sz="1800" b="0" i="0" u="none" strike="noStrike" baseline="0" dirty="0">
                <a:solidFill>
                  <a:srgbClr val="000000"/>
                </a:solidFill>
                <a:latin typeface="Arial" panose="020B0604020202020204" pitchFamily="34" charset="0"/>
              </a:rPr>
              <a:t>• </a:t>
            </a:r>
            <a:r>
              <a:rPr lang="en-GB" sz="1800" b="1" i="0" u="none" strike="noStrike" baseline="0" dirty="0">
                <a:solidFill>
                  <a:srgbClr val="FF0000"/>
                </a:solidFill>
                <a:latin typeface="Arial" panose="020B0604020202020204" pitchFamily="34" charset="0"/>
              </a:rPr>
              <a:t>How soon will it be needed? </a:t>
            </a:r>
          </a:p>
          <a:p>
            <a:r>
              <a:rPr lang="en-GB" sz="1800" b="0" i="0" u="none" strike="noStrike" baseline="0" dirty="0">
                <a:solidFill>
                  <a:srgbClr val="000000"/>
                </a:solidFill>
                <a:latin typeface="Arial" panose="020B0604020202020204" pitchFamily="34" charset="0"/>
              </a:rPr>
              <a:t>• Can it be wrapped to protect it from recontamination? </a:t>
            </a:r>
          </a:p>
          <a:p>
            <a:r>
              <a:rPr lang="en-GB" sz="1800" b="0" i="0" u="none" strike="noStrike" baseline="0" dirty="0">
                <a:solidFill>
                  <a:srgbClr val="000000"/>
                </a:solidFill>
                <a:latin typeface="Arial" panose="020B0604020202020204" pitchFamily="34" charset="0"/>
              </a:rPr>
              <a:t>• How many times can it be reprocessed? </a:t>
            </a:r>
          </a:p>
          <a:p>
            <a:r>
              <a:rPr lang="en-GB" sz="1800" b="0" i="0" u="none" strike="noStrike" baseline="0" dirty="0">
                <a:solidFill>
                  <a:srgbClr val="000000"/>
                </a:solidFill>
                <a:latin typeface="Arial" panose="020B0604020202020204" pitchFamily="34" charset="0"/>
              </a:rPr>
              <a:t>• Does processing constitute a hazard to patients and/or staff? If so, is COSHH hazard data and monitoring equipment available? </a:t>
            </a:r>
          </a:p>
          <a:p>
            <a:pPr marL="0" indent="0">
              <a:buNone/>
            </a:pPr>
            <a:endParaRPr lang="en-GB" sz="1800" b="0" i="0" u="none" strike="noStrike" baseline="0" dirty="0">
              <a:latin typeface="Arial" panose="020B0604020202020204" pitchFamily="34" charset="0"/>
            </a:endParaRPr>
          </a:p>
          <a:p>
            <a:r>
              <a:rPr lang="en-GB" sz="1800" b="0" i="0" u="none" strike="noStrike" baseline="0" dirty="0">
                <a:latin typeface="Arial" panose="020B0604020202020204" pitchFamily="34" charset="0"/>
              </a:rPr>
              <a:t>• Can it withstand cleaning with detergent and water? </a:t>
            </a:r>
          </a:p>
          <a:p>
            <a:r>
              <a:rPr lang="en-GB" sz="1800" b="0" i="0" u="none" strike="noStrike" baseline="0" dirty="0">
                <a:latin typeface="Arial" panose="020B0604020202020204" pitchFamily="34" charset="0"/>
              </a:rPr>
              <a:t>• Can it withstand the high temperatures used for disinfection and sterilization? </a:t>
            </a:r>
          </a:p>
          <a:p>
            <a:r>
              <a:rPr lang="en-GB" sz="1800" b="1" i="0" u="none" strike="noStrike" baseline="0" dirty="0">
                <a:solidFill>
                  <a:srgbClr val="FF0000"/>
                </a:solidFill>
                <a:latin typeface="Arial" panose="020B0604020202020204" pitchFamily="34" charset="0"/>
              </a:rPr>
              <a:t>• Can it withstand disinfectants e.g. chlorine releasing agents? NO</a:t>
            </a:r>
          </a:p>
          <a:p>
            <a:r>
              <a:rPr lang="en-GB" sz="1800" b="0" i="0" u="none" strike="noStrike" baseline="0" dirty="0">
                <a:latin typeface="Arial" panose="020B0604020202020204" pitchFamily="34" charset="0"/>
              </a:rPr>
              <a:t>• If the manufacturers guidelines recommend the use of chemical disinfectants the following needs to be considered; • </a:t>
            </a:r>
          </a:p>
          <a:p>
            <a:r>
              <a:rPr lang="en-GB" sz="1800" b="1" i="0" u="none" strike="noStrike" baseline="0" dirty="0">
                <a:solidFill>
                  <a:srgbClr val="FF0000"/>
                </a:solidFill>
                <a:latin typeface="Arial" panose="020B0604020202020204" pitchFamily="34" charset="0"/>
              </a:rPr>
              <a:t>Is the disinfectant recommended by infection control? </a:t>
            </a:r>
          </a:p>
          <a:p>
            <a:r>
              <a:rPr lang="en-GB" sz="1800" b="0" i="0" u="none" strike="noStrike" baseline="0" dirty="0">
                <a:latin typeface="Arial" panose="020B0604020202020204" pitchFamily="34" charset="0"/>
              </a:rPr>
              <a:t>• Does the use and storage comply with COSHH? </a:t>
            </a:r>
          </a:p>
          <a:p>
            <a:r>
              <a:rPr lang="en-GB" sz="1800" b="0" i="0" u="none" strike="noStrike" baseline="0" dirty="0">
                <a:latin typeface="Arial" panose="020B0604020202020204" pitchFamily="34" charset="0"/>
              </a:rPr>
              <a:t>• </a:t>
            </a:r>
            <a:r>
              <a:rPr lang="en-GB" sz="1800" b="1" i="0" u="none" strike="noStrike" baseline="0" dirty="0">
                <a:solidFill>
                  <a:srgbClr val="FF0000"/>
                </a:solidFill>
                <a:latin typeface="Arial" panose="020B0604020202020204" pitchFamily="34" charset="0"/>
              </a:rPr>
              <a:t>Will the product adequately decontaminate equipment? </a:t>
            </a:r>
          </a:p>
          <a:p>
            <a:r>
              <a:rPr lang="en-GB" sz="1800" b="0" i="0" u="none" strike="noStrike" baseline="0" dirty="0">
                <a:latin typeface="Arial" panose="020B0604020202020204" pitchFamily="34" charset="0"/>
              </a:rPr>
              <a:t>• </a:t>
            </a:r>
            <a:r>
              <a:rPr lang="en-GB" sz="1800" b="1" i="0" u="none" strike="noStrike" baseline="0" dirty="0">
                <a:solidFill>
                  <a:srgbClr val="FF0000"/>
                </a:solidFill>
                <a:latin typeface="Arial" panose="020B0604020202020204" pitchFamily="34" charset="0"/>
              </a:rPr>
              <a:t>How cost effective is the disinfectant? </a:t>
            </a:r>
          </a:p>
          <a:p>
            <a:r>
              <a:rPr lang="en-GB" sz="1800" b="0" i="0" u="none" strike="noStrike" baseline="0" dirty="0">
                <a:latin typeface="Arial" panose="020B0604020202020204" pitchFamily="34" charset="0"/>
              </a:rPr>
              <a:t>• Can it be adequately and safely stored? </a:t>
            </a:r>
          </a:p>
          <a:p>
            <a:r>
              <a:rPr lang="en-GB" sz="1800" b="0" i="0" u="none" strike="noStrike" baseline="0" dirty="0">
                <a:latin typeface="Arial" panose="020B0604020202020204" pitchFamily="34" charset="0"/>
              </a:rPr>
              <a:t>• What is the availability of the disinfectant and is there an alternative </a:t>
            </a:r>
          </a:p>
          <a:p>
            <a:endParaRPr lang="en-GB" sz="1800" b="0" i="0" u="none" strike="noStrike" baseline="0" dirty="0">
              <a:latin typeface="Arial" panose="020B0604020202020204" pitchFamily="34" charset="0"/>
            </a:endParaRPr>
          </a:p>
          <a:p>
            <a:endParaRPr lang="en-GB" dirty="0"/>
          </a:p>
        </p:txBody>
      </p:sp>
    </p:spTree>
    <p:extLst>
      <p:ext uri="{BB962C8B-B14F-4D97-AF65-F5344CB8AC3E}">
        <p14:creationId xmlns:p14="http://schemas.microsoft.com/office/powerpoint/2010/main" val="1949143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8E4EB-CD00-CFBB-F72E-A66E9515B1E1}"/>
              </a:ext>
            </a:extLst>
          </p:cNvPr>
          <p:cNvSpPr>
            <a:spLocks noGrp="1"/>
          </p:cNvSpPr>
          <p:nvPr>
            <p:ph type="title"/>
          </p:nvPr>
        </p:nvSpPr>
        <p:spPr/>
        <p:txBody>
          <a:bodyPr/>
          <a:lstStyle/>
          <a:p>
            <a:r>
              <a:rPr lang="en-GB" dirty="0"/>
              <a:t>BMUS Best Practice Guidance</a:t>
            </a:r>
          </a:p>
        </p:txBody>
      </p:sp>
      <p:sp>
        <p:nvSpPr>
          <p:cNvPr id="3" name="Content Placeholder 2">
            <a:extLst>
              <a:ext uri="{FF2B5EF4-FFF2-40B4-BE49-F238E27FC236}">
                <a16:creationId xmlns:a16="http://schemas.microsoft.com/office/drawing/2014/main" id="{C7F00AB4-E48B-C6D6-9018-24CD2E88A49D}"/>
              </a:ext>
            </a:extLst>
          </p:cNvPr>
          <p:cNvSpPr>
            <a:spLocks noGrp="1"/>
          </p:cNvSpPr>
          <p:nvPr>
            <p:ph idx="1"/>
          </p:nvPr>
        </p:nvSpPr>
        <p:spPr>
          <a:xfrm>
            <a:off x="838200" y="1798992"/>
            <a:ext cx="10515600" cy="4351338"/>
          </a:xfrm>
        </p:spPr>
        <p:txBody>
          <a:bodyPr>
            <a:normAutofit/>
          </a:bodyPr>
          <a:lstStyle/>
          <a:p>
            <a:r>
              <a:rPr lang="en-GB" sz="1400" b="1" dirty="0"/>
              <a:t>Disinfection</a:t>
            </a:r>
            <a:r>
              <a:rPr lang="en-GB" sz="1400" dirty="0"/>
              <a:t> is the term used to describe cleaning something, usually with a chemical, in order to destroy or prevent the growth of organisms, usually bacteria. </a:t>
            </a:r>
          </a:p>
          <a:p>
            <a:r>
              <a:rPr lang="en-GB" sz="1400" b="1" dirty="0"/>
              <a:t>Cleaning</a:t>
            </a:r>
            <a:r>
              <a:rPr lang="en-GB" sz="1400" dirty="0"/>
              <a:t> includes the removal of gel, transducer covers, and other matter from the transducer. Cleaning should take place before disinfection or sterilisation. </a:t>
            </a:r>
          </a:p>
          <a:p>
            <a:r>
              <a:rPr lang="en-GB" sz="1400" b="1" dirty="0"/>
              <a:t>Cleaning and disinfection </a:t>
            </a:r>
            <a:r>
              <a:rPr lang="en-GB" sz="1400" dirty="0"/>
              <a:t>is “a lower level than elimination of microbes but with quality assurance that ensures that an item is safe without necessarily being sterile”</a:t>
            </a:r>
          </a:p>
          <a:p>
            <a:r>
              <a:rPr lang="en-GB" sz="1400" b="1" dirty="0"/>
              <a:t>Cleaning and sterilisation </a:t>
            </a:r>
            <a:r>
              <a:rPr lang="en-GB" sz="1400" dirty="0"/>
              <a:t>eliminates microbes from the transducer.</a:t>
            </a:r>
          </a:p>
          <a:p>
            <a:endParaRPr lang="en-GB" sz="1400" dirty="0"/>
          </a:p>
          <a:p>
            <a:r>
              <a:rPr lang="en-GB" sz="1400" b="1" dirty="0">
                <a:solidFill>
                  <a:srgbClr val="FF0000"/>
                </a:solidFill>
              </a:rPr>
              <a:t>A clear and concise departmental and organisational guideline of practice / standard operating procedure is needed, using manufacturers guidance and in liaison with the infection control team. </a:t>
            </a:r>
          </a:p>
          <a:p>
            <a:r>
              <a:rPr lang="en-GB" sz="1400" dirty="0"/>
              <a:t>Best practice is an automated system. </a:t>
            </a:r>
          </a:p>
          <a:p>
            <a:r>
              <a:rPr lang="en-GB" sz="1400" b="1" dirty="0">
                <a:solidFill>
                  <a:srgbClr val="FF0000"/>
                </a:solidFill>
              </a:rPr>
              <a:t>Keep a record of cleaning and disinfection for any transducer that has been in contact with anything other than intact skin i.e. for transducers that need disinfection or sterilisation</a:t>
            </a:r>
            <a:r>
              <a:rPr lang="en-GB" sz="1050" b="1" dirty="0">
                <a:solidFill>
                  <a:srgbClr val="FF0000"/>
                </a:solidFill>
              </a:rPr>
              <a:t>. </a:t>
            </a:r>
            <a:endParaRPr lang="en-GB" sz="1400" b="1" dirty="0">
              <a:solidFill>
                <a:srgbClr val="FF0000"/>
              </a:solidFill>
            </a:endParaRPr>
          </a:p>
        </p:txBody>
      </p:sp>
    </p:spTree>
    <p:extLst>
      <p:ext uri="{BB962C8B-B14F-4D97-AF65-F5344CB8AC3E}">
        <p14:creationId xmlns:p14="http://schemas.microsoft.com/office/powerpoint/2010/main" val="3220591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chart with text on it&#10;&#10;Description automatically generated">
            <a:extLst>
              <a:ext uri="{FF2B5EF4-FFF2-40B4-BE49-F238E27FC236}">
                <a16:creationId xmlns:a16="http://schemas.microsoft.com/office/drawing/2014/main" id="{46D2C17B-AE65-C9AF-15ED-656417F67FB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81456" y="295404"/>
            <a:ext cx="5235972" cy="6059239"/>
          </a:xfrm>
          <a:prstGeom prst="rect">
            <a:avLst/>
          </a:prstGeom>
        </p:spPr>
      </p:pic>
      <p:sp>
        <p:nvSpPr>
          <p:cNvPr id="5" name="TextBox 4">
            <a:extLst>
              <a:ext uri="{FF2B5EF4-FFF2-40B4-BE49-F238E27FC236}">
                <a16:creationId xmlns:a16="http://schemas.microsoft.com/office/drawing/2014/main" id="{FDAC6714-F0D0-5276-1774-B7C5BD41C224}"/>
              </a:ext>
            </a:extLst>
          </p:cNvPr>
          <p:cNvSpPr txBox="1"/>
          <p:nvPr/>
        </p:nvSpPr>
        <p:spPr>
          <a:xfrm>
            <a:off x="692457" y="1022641"/>
            <a:ext cx="2494625" cy="2585323"/>
          </a:xfrm>
          <a:prstGeom prst="rect">
            <a:avLst/>
          </a:prstGeom>
          <a:noFill/>
        </p:spPr>
        <p:txBody>
          <a:bodyPr wrap="square" rtlCol="0">
            <a:spAutoFit/>
          </a:bodyPr>
          <a:lstStyle/>
          <a:p>
            <a:r>
              <a:rPr lang="en-GB" sz="2400" b="1"/>
              <a:t>The Spaulding Classification</a:t>
            </a:r>
          </a:p>
          <a:p>
            <a:endParaRPr lang="en-GB" sz="2400" b="1"/>
          </a:p>
          <a:p>
            <a:endParaRPr lang="en-GB" sz="2400" b="1"/>
          </a:p>
          <a:p>
            <a:r>
              <a:rPr lang="en-GB" sz="2400" b="1"/>
              <a:t> </a:t>
            </a:r>
            <a:r>
              <a:rPr lang="en-GB" sz="1200">
                <a:hlinkClick r:id="rId3"/>
              </a:rPr>
              <a:t>Best_Practice_Summary_-_probe_decontamination_-_FINAL_13_02_2020.pdf (bmus.org)</a:t>
            </a:r>
            <a:endParaRPr lang="en-GB" sz="1200"/>
          </a:p>
          <a:p>
            <a:endParaRPr lang="en-GB" dirty="0"/>
          </a:p>
        </p:txBody>
      </p:sp>
    </p:spTree>
    <p:extLst>
      <p:ext uri="{BB962C8B-B14F-4D97-AF65-F5344CB8AC3E}">
        <p14:creationId xmlns:p14="http://schemas.microsoft.com/office/powerpoint/2010/main" val="3380323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4BFA7-1A3C-B7A6-6F05-A833E7AC81FB}"/>
              </a:ext>
            </a:extLst>
          </p:cNvPr>
          <p:cNvSpPr>
            <a:spLocks noGrp="1"/>
          </p:cNvSpPr>
          <p:nvPr>
            <p:ph type="title"/>
          </p:nvPr>
        </p:nvSpPr>
        <p:spPr/>
        <p:txBody>
          <a:bodyPr/>
          <a:lstStyle/>
          <a:p>
            <a:r>
              <a:rPr lang="en-GB" dirty="0"/>
              <a:t>Survey</a:t>
            </a:r>
          </a:p>
        </p:txBody>
      </p:sp>
      <p:sp>
        <p:nvSpPr>
          <p:cNvPr id="3" name="Content Placeholder 2">
            <a:extLst>
              <a:ext uri="{FF2B5EF4-FFF2-40B4-BE49-F238E27FC236}">
                <a16:creationId xmlns:a16="http://schemas.microsoft.com/office/drawing/2014/main" id="{0F2F06B2-2EC4-2B1E-7543-456BC4336628}"/>
              </a:ext>
            </a:extLst>
          </p:cNvPr>
          <p:cNvSpPr>
            <a:spLocks noGrp="1"/>
          </p:cNvSpPr>
          <p:nvPr>
            <p:ph idx="1"/>
          </p:nvPr>
        </p:nvSpPr>
        <p:spPr/>
        <p:txBody>
          <a:bodyPr/>
          <a:lstStyle/>
          <a:p>
            <a:r>
              <a:rPr lang="en-GB" dirty="0"/>
              <a:t>King’s use green </a:t>
            </a:r>
            <a:r>
              <a:rPr lang="en-GB" dirty="0" err="1"/>
              <a:t>Clinell</a:t>
            </a:r>
            <a:r>
              <a:rPr lang="en-GB" dirty="0"/>
              <a:t> wipes for everything but probe cover and sterile gel for wounds.</a:t>
            </a:r>
          </a:p>
          <a:p>
            <a:r>
              <a:rPr lang="en-GB" dirty="0"/>
              <a:t>Portsmouth- </a:t>
            </a:r>
            <a:r>
              <a:rPr lang="en-GB" dirty="0" err="1"/>
              <a:t>Tristel</a:t>
            </a:r>
            <a:r>
              <a:rPr lang="en-GB" dirty="0"/>
              <a:t> solo wipes and try to use probe covers and sterile gel.</a:t>
            </a:r>
          </a:p>
          <a:p>
            <a:r>
              <a:rPr lang="en-GB" dirty="0"/>
              <a:t>Nottingham- </a:t>
            </a:r>
            <a:r>
              <a:rPr lang="en-GB" dirty="0" err="1"/>
              <a:t>Tristel</a:t>
            </a:r>
            <a:r>
              <a:rPr lang="en-GB" dirty="0"/>
              <a:t> solo £4.80/100 used since covid. </a:t>
            </a:r>
          </a:p>
        </p:txBody>
      </p:sp>
    </p:spTree>
    <p:extLst>
      <p:ext uri="{BB962C8B-B14F-4D97-AF65-F5344CB8AC3E}">
        <p14:creationId xmlns:p14="http://schemas.microsoft.com/office/powerpoint/2010/main" val="7532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A329AE-6E30-1318-05E7-401C52BFDAD2}"/>
              </a:ext>
            </a:extLst>
          </p:cNvPr>
          <p:cNvSpPr>
            <a:spLocks noGrp="1"/>
          </p:cNvSpPr>
          <p:nvPr>
            <p:ph idx="1"/>
          </p:nvPr>
        </p:nvSpPr>
        <p:spPr>
          <a:xfrm>
            <a:off x="619125" y="633412"/>
            <a:ext cx="10659319" cy="6095940"/>
          </a:xfrm>
        </p:spPr>
        <p:txBody>
          <a:bodyPr>
            <a:normAutofit fontScale="55000" lnSpcReduction="20000"/>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From:</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HAMDAN, Rashima (ROYAL CORNWALL HOSPITALS NHS TRUST) &lt;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hlinkClick r:id="rId2"/>
              </a:rPr>
              <a:t>rashima.hamdan@nhs.net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&gt; </a:t>
            </a:r>
            <a:b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Sent: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Tuesday, March 5, 2024 3:36 PM</a:t>
            </a:r>
            <a:b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To:</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STEPHENS, Bethany (ROYAL CORNWALL HOSPITALS NHS TRUST) &lt;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hlinkClick r:id="rId3"/>
              </a:rPr>
              <a:t>bstephens1@nhs.net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&gt;</a:t>
            </a:r>
            <a:b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Cc:</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KAYE, Graham (ROYAL CORNWALL HOSPITALS NHS TRUST) &lt;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hlinkClick r:id="rId4"/>
              </a:rPr>
              <a:t>graham.kaye@nhs.net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&gt;; DUNCANSON, Lauren (ROYAL CORNWALL HOSPITALS NHS TRUST) &lt;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hlinkClick r:id="rId5"/>
              </a:rPr>
              <a:t>lauren.duncanson@nhs.net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&gt;</a:t>
            </a:r>
            <a:b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r>
              <a:rPr kumimoji="0" lang="en-US" altLang="en-US"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Subject:</a:t>
            </a: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RE: Vascular Studies Infection prevention</a:t>
            </a:r>
            <a:endParaRPr kumimoji="0" lang="en-GB"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Hi Beth,</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I’ve done some digging and during the procurement of this equipment, it was discussed that you will use </a:t>
            </a:r>
            <a:r>
              <a:rPr kumimoji="0" lang="en-GB" altLang="en-US" sz="2800" b="0" i="0" u="none" strike="noStrike" cap="none" normalizeH="0" baseline="0" dirty="0" err="1">
                <a:ln>
                  <a:noFill/>
                </a:ln>
                <a:solidFill>
                  <a:schemeClr val="tx1"/>
                </a:solidFill>
                <a:effectLst/>
                <a:latin typeface="Abadi Extra Light" panose="020B0204020104020204" pitchFamily="34" charset="0"/>
                <a:ea typeface="Calibri" panose="020F0502020204030204" pitchFamily="34" charset="0"/>
              </a:rPr>
              <a:t>Tristel</a:t>
            </a: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 in place of </a:t>
            </a:r>
            <a:r>
              <a:rPr kumimoji="0" lang="en-GB" altLang="en-US" sz="2800" b="0" i="0" u="none" strike="noStrike" cap="none" normalizeH="0" baseline="0" dirty="0" err="1">
                <a:ln>
                  <a:noFill/>
                </a:ln>
                <a:solidFill>
                  <a:schemeClr val="tx1"/>
                </a:solidFill>
                <a:effectLst/>
                <a:latin typeface="Abadi Extra Light" panose="020B0204020104020204" pitchFamily="34" charset="0"/>
                <a:ea typeface="Calibri" panose="020F0502020204030204" pitchFamily="34" charset="0"/>
              </a:rPr>
              <a:t>Actichlor</a:t>
            </a: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 for high level disinfecting of these equipment. Not sure why this was not communicated back to you, but can you let your team know about this please? </a:t>
            </a:r>
            <a:r>
              <a:rPr kumimoji="0" lang="en-GB" altLang="en-US" sz="2800" b="0" i="0" u="none" strike="noStrike" cap="none" normalizeH="0" baseline="0" dirty="0" err="1">
                <a:ln>
                  <a:noFill/>
                </a:ln>
                <a:solidFill>
                  <a:schemeClr val="tx1"/>
                </a:solidFill>
                <a:effectLst/>
                <a:latin typeface="Abadi Extra Light" panose="020B0204020104020204" pitchFamily="34" charset="0"/>
                <a:ea typeface="Calibri" panose="020F0502020204030204" pitchFamily="34" charset="0"/>
              </a:rPr>
              <a:t>Tristel</a:t>
            </a: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 can be ordered through Unit 4. With regards to the rest of your questions: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chemeClr val="tx1"/>
                </a:solidFill>
                <a:effectLst/>
                <a:ea typeface="Calibri" panose="020F0502020204030204" pitchFamily="34" charset="0"/>
              </a:rPr>
              <a:t>So the main questions are:</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600" b="0" i="0" u="none" strike="noStrike" cap="none" normalizeH="0" baseline="0" dirty="0">
                <a:ln>
                  <a:noFill/>
                </a:ln>
                <a:solidFill>
                  <a:schemeClr val="tx1"/>
                </a:solidFill>
                <a:effectLst/>
                <a:ea typeface="Times New Roman" panose="02020603050405020304" pitchFamily="18" charset="0"/>
              </a:rPr>
              <a:t>When is a higher level of cleaning needed other than green </a:t>
            </a:r>
            <a:r>
              <a:rPr kumimoji="0" lang="en-GB" altLang="en-US" sz="2600" b="0" i="0" u="none" strike="noStrike" cap="none" normalizeH="0" baseline="0" dirty="0" err="1">
                <a:ln>
                  <a:noFill/>
                </a:ln>
                <a:solidFill>
                  <a:schemeClr val="tx1"/>
                </a:solidFill>
                <a:effectLst/>
                <a:ea typeface="Times New Roman" panose="02020603050405020304" pitchFamily="18" charset="0"/>
              </a:rPr>
              <a:t>Clinell</a:t>
            </a:r>
            <a:r>
              <a:rPr kumimoji="0" lang="en-GB" altLang="en-US" sz="2600" b="0" i="0" u="none" strike="noStrike" cap="none" normalizeH="0" baseline="0" dirty="0">
                <a:ln>
                  <a:noFill/>
                </a:ln>
                <a:solidFill>
                  <a:schemeClr val="tx1"/>
                </a:solidFill>
                <a:effectLst/>
                <a:ea typeface="Times New Roman" panose="02020603050405020304" pitchFamily="18" charset="0"/>
              </a:rPr>
              <a:t> wipes. </a:t>
            </a:r>
            <a:r>
              <a:rPr kumimoji="0" lang="en-GB" altLang="en-US" sz="2600" b="0" i="0" u="none" strike="noStrike" cap="none" normalizeH="0" baseline="0" dirty="0" err="1">
                <a:ln>
                  <a:noFill/>
                </a:ln>
                <a:solidFill>
                  <a:schemeClr val="tx1"/>
                </a:solidFill>
                <a:effectLst/>
                <a:ea typeface="Times New Roman" panose="02020603050405020304" pitchFamily="18" charset="0"/>
              </a:rPr>
              <a:t>Ie</a:t>
            </a:r>
            <a:r>
              <a:rPr kumimoji="0" lang="en-GB" altLang="en-US" sz="2600" b="0" i="0" u="none" strike="noStrike" cap="none" normalizeH="0" baseline="0" dirty="0">
                <a:ln>
                  <a:noFill/>
                </a:ln>
                <a:solidFill>
                  <a:schemeClr val="tx1"/>
                </a:solidFill>
                <a:effectLst/>
                <a:ea typeface="Times New Roman" panose="02020603050405020304" pitchFamily="18" charset="0"/>
              </a:rPr>
              <a:t>. Which infections? Before/after broken skin with or without infection or does this not matter? </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2600" b="0" i="0" u="none" strike="noStrike" cap="none" normalizeH="0" baseline="0" dirty="0">
                <a:ln>
                  <a:noFill/>
                </a:ln>
                <a:solidFill>
                  <a:srgbClr val="FF0000"/>
                </a:solidFill>
                <a:effectLst/>
                <a:ea typeface="Times New Roman" panose="02020603050405020304" pitchFamily="18" charset="0"/>
              </a:rPr>
              <a:t>All patient with known suspected/known infection and when use in non-intact skin.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altLang="en-US" sz="2600" b="0" i="0" u="none" strike="noStrike" cap="none" normalizeH="0" baseline="0" dirty="0">
              <a:ln>
                <a:noFill/>
              </a:ln>
              <a:solidFill>
                <a:srgbClr val="FF0000"/>
              </a:solidFill>
              <a:effectLst/>
              <a:ea typeface="Times New Roman" panose="02020603050405020304" pitchFamily="18" charset="0"/>
            </a:endParaRPr>
          </a:p>
          <a:p>
            <a:pPr marL="0" indent="0" eaLnBrk="0" fontAlgn="base" hangingPunct="0">
              <a:lnSpc>
                <a:spcPct val="100000"/>
              </a:lnSpc>
              <a:spcBef>
                <a:spcPct val="0"/>
              </a:spcBef>
              <a:spcAft>
                <a:spcPct val="0"/>
              </a:spcAft>
              <a:buNone/>
            </a:pPr>
            <a:r>
              <a:rPr kumimoji="0" lang="en-GB" altLang="en-US" sz="2600" b="0" i="0" u="none" strike="noStrike" cap="none" normalizeH="0" baseline="0" dirty="0">
                <a:ln>
                  <a:noFill/>
                </a:ln>
                <a:solidFill>
                  <a:schemeClr val="tx1"/>
                </a:solidFill>
                <a:effectLst/>
                <a:ea typeface="Times New Roman" panose="02020603050405020304" pitchFamily="18" charset="0"/>
              </a:rPr>
              <a:t>2. Will using probe covers be beneficial for known covers and/or broken skin. </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2600" b="0" i="0" u="none" strike="noStrike" cap="none" normalizeH="0" baseline="0" dirty="0">
                <a:ln>
                  <a:noFill/>
                </a:ln>
                <a:solidFill>
                  <a:srgbClr val="FF0000"/>
                </a:solidFill>
                <a:effectLst/>
                <a:ea typeface="Times New Roman" panose="02020603050405020304" pitchFamily="18" charset="0"/>
              </a:rPr>
              <a:t>This will be an additional protection, so you can use this. But it is not a replacement for disinfection.</a:t>
            </a:r>
          </a:p>
          <a:p>
            <a:pPr marL="0" marR="0" lvl="0" indent="0" algn="l" defTabSz="914400" rtl="0" eaLnBrk="0" fontAlgn="base" latinLnBrk="0" hangingPunct="0">
              <a:lnSpc>
                <a:spcPct val="100000"/>
              </a:lnSpc>
              <a:spcBef>
                <a:spcPct val="0"/>
              </a:spcBef>
              <a:spcAft>
                <a:spcPct val="0"/>
              </a:spcAft>
              <a:buClrTx/>
              <a:buSzTx/>
              <a:buNone/>
              <a:tabLst/>
            </a:pP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GB" altLang="en-US" sz="2600" b="0" i="0" u="none" strike="noStrike" cap="none" normalizeH="0" baseline="0" dirty="0">
                <a:ln>
                  <a:noFill/>
                </a:ln>
                <a:solidFill>
                  <a:schemeClr val="tx1"/>
                </a:solidFill>
                <a:effectLst/>
                <a:ea typeface="Times New Roman" panose="02020603050405020304" pitchFamily="18" charset="0"/>
              </a:rPr>
              <a:t>3. What products are recommended if needed?</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2600" b="0" i="0" u="none" strike="noStrike" cap="none" normalizeH="0" baseline="0" dirty="0" err="1">
                <a:ln>
                  <a:noFill/>
                </a:ln>
                <a:solidFill>
                  <a:srgbClr val="FF0000"/>
                </a:solidFill>
                <a:effectLst/>
                <a:ea typeface="Times New Roman" panose="02020603050405020304" pitchFamily="18" charset="0"/>
              </a:rPr>
              <a:t>Clinell</a:t>
            </a:r>
            <a:r>
              <a:rPr kumimoji="0" lang="en-GB" altLang="en-US" sz="2600" b="0" i="0" u="none" strike="noStrike" cap="none" normalizeH="0" baseline="0" dirty="0">
                <a:ln>
                  <a:noFill/>
                </a:ln>
                <a:solidFill>
                  <a:srgbClr val="FF0000"/>
                </a:solidFill>
                <a:effectLst/>
                <a:ea typeface="Times New Roman" panose="02020603050405020304" pitchFamily="18" charset="0"/>
              </a:rPr>
              <a:t> and </a:t>
            </a:r>
            <a:r>
              <a:rPr kumimoji="0" lang="en-GB" altLang="en-US" sz="2600" b="0" i="0" u="none" strike="noStrike" cap="none" normalizeH="0" baseline="0" dirty="0" err="1">
                <a:ln>
                  <a:noFill/>
                </a:ln>
                <a:solidFill>
                  <a:srgbClr val="FF0000"/>
                </a:solidFill>
                <a:effectLst/>
                <a:ea typeface="Times New Roman" panose="02020603050405020304" pitchFamily="18" charset="0"/>
              </a:rPr>
              <a:t>Tristel</a:t>
            </a:r>
            <a:r>
              <a:rPr kumimoji="0" lang="en-GB" altLang="en-US" sz="2600" b="0" i="0" u="none" strike="noStrike" cap="none" normalizeH="0" baseline="0" dirty="0">
                <a:ln>
                  <a:noFill/>
                </a:ln>
                <a:solidFill>
                  <a:srgbClr val="FF0000"/>
                </a:solidFill>
                <a:effectLst/>
                <a:ea typeface="Times New Roman" panose="02020603050405020304" pitchFamily="18" charset="0"/>
              </a:rPr>
              <a:t> for high level disinfection</a:t>
            </a:r>
          </a:p>
          <a:p>
            <a:pPr marL="0" marR="0" lvl="0" indent="0" algn="l" defTabSz="914400" rtl="0" eaLnBrk="0" fontAlgn="base" latinLnBrk="0" hangingPunct="0">
              <a:lnSpc>
                <a:spcPct val="100000"/>
              </a:lnSpc>
              <a:spcBef>
                <a:spcPct val="0"/>
              </a:spcBef>
              <a:spcAft>
                <a:spcPct val="0"/>
              </a:spcAft>
              <a:buClrTx/>
              <a:buSzTx/>
              <a:buNone/>
              <a:tabLst/>
            </a:pP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chemeClr val="tx1"/>
                </a:solidFill>
                <a:effectLst/>
                <a:latin typeface="Abadi Extra Light" panose="020B0204020104020204" pitchFamily="34" charset="0"/>
                <a:ea typeface="Calibri" panose="020F0502020204030204" pitchFamily="34" charset="0"/>
              </a:rPr>
              <a:t>Kind regards</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4000" b="0" i="1" u="none" strike="noStrike" cap="none" normalizeH="0" baseline="0" dirty="0">
                <a:ln>
                  <a:noFill/>
                </a:ln>
                <a:solidFill>
                  <a:schemeClr val="tx1"/>
                </a:solidFill>
                <a:effectLst/>
                <a:latin typeface="Brush Script MT" panose="03060802040406070304" pitchFamily="66" charset="0"/>
                <a:ea typeface="Calibri" panose="020F0502020204030204" pitchFamily="34" charset="0"/>
              </a:rPr>
              <a:t>Rash</a:t>
            </a:r>
            <a:r>
              <a:rPr kumimoji="0" lang="en-GB" altLang="en-US" sz="4800" b="0" i="1" u="none" strike="noStrike" cap="none" normalizeH="0" baseline="0" dirty="0">
                <a:ln>
                  <a:noFill/>
                </a:ln>
                <a:solidFill>
                  <a:schemeClr val="tx1"/>
                </a:solidFill>
                <a:effectLst/>
                <a:latin typeface="Brush Script MT" panose="03060802040406070304" pitchFamily="66" charset="0"/>
                <a:ea typeface="Calibri" panose="020F0502020204030204" pitchFamily="34" charset="0"/>
              </a:rPr>
              <a:t> </a:t>
            </a:r>
            <a:r>
              <a:rPr kumimoji="0" lang="en-GB" altLang="en-US" sz="1600" b="0" i="0" u="none" strike="noStrike" cap="none" normalizeH="0" baseline="0" dirty="0">
                <a:ln>
                  <a:noFill/>
                </a:ln>
                <a:solidFill>
                  <a:schemeClr val="tx1"/>
                </a:solidFill>
                <a:effectLst/>
                <a:ea typeface="Calibri" panose="020F0502020204030204" pitchFamily="34" charset="0"/>
                <a:cs typeface="Segoe UI Emoji" panose="020B0502040204020203" pitchFamily="34" charset="0"/>
              </a:rPr>
              <a:t>😊</a:t>
            </a:r>
            <a:endParaRPr kumimoji="0" lang="en-GB"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chemeClr val="tx1"/>
                </a:solidFill>
                <a:effectLst/>
                <a:latin typeface="Abadi" panose="020B0604020104020204" pitchFamily="34" charset="0"/>
                <a:ea typeface="Calibri" panose="020F0502020204030204" pitchFamily="34" charset="0"/>
              </a:rPr>
              <a:t>Rashima Hamdan</a:t>
            </a:r>
            <a:r>
              <a:rPr kumimoji="0" lang="en-GB" altLang="en-US" sz="20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 </a:t>
            </a:r>
            <a:r>
              <a:rPr kumimoji="0" lang="en-GB" altLang="en-US" sz="16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RGN, MAN, PgCert IPC</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Senior Infection Prevention and Control Nurse Specialist</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Chief Nursing Officer Research Fellow</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NHS Leadership Academy Awardee in Healthcare Leadership</a:t>
            </a:r>
            <a:endParaRPr kumimoji="0" lang="en-GB"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badi" panose="020B0604020104020204" pitchFamily="34" charset="0"/>
                <a:ea typeface="Calibri" panose="020F0502020204030204" pitchFamily="34" charset="0"/>
              </a:rPr>
              <a:t>Mobile: 07833287633</a:t>
            </a:r>
            <a:endParaRPr kumimoji="0" lang="en-GB" altLang="en-US" sz="1600" b="0" i="0" u="none" strike="noStrike" cap="none" normalizeH="0" baseline="0" dirty="0">
              <a:ln>
                <a:noFill/>
              </a:ln>
              <a:solidFill>
                <a:schemeClr val="tx1"/>
              </a:solidFill>
              <a:effectLst/>
            </a:endParaRPr>
          </a:p>
          <a:p>
            <a:endParaRPr lang="en-GB" dirty="0"/>
          </a:p>
        </p:txBody>
      </p:sp>
      <p:pic>
        <p:nvPicPr>
          <p:cNvPr id="1026" name="Picture 3">
            <a:extLst>
              <a:ext uri="{FF2B5EF4-FFF2-40B4-BE49-F238E27FC236}">
                <a16:creationId xmlns:a16="http://schemas.microsoft.com/office/drawing/2014/main" id="{76034E5F-9E71-BE29-FFEC-D05380AD7E86}"/>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619125" y="5695950"/>
            <a:ext cx="1752600" cy="352425"/>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4" descr="Organisation's logo">
            <a:extLst>
              <a:ext uri="{FF2B5EF4-FFF2-40B4-BE49-F238E27FC236}">
                <a16:creationId xmlns:a16="http://schemas.microsoft.com/office/drawing/2014/main" id="{50CA2B36-E7B0-A48B-04D6-0C013B2249DD}"/>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2592729" y="5705474"/>
            <a:ext cx="1238250" cy="3333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7E365EF8-C8FB-52FB-D346-445F5965A46A}"/>
              </a:ext>
            </a:extLst>
          </p:cNvPr>
          <p:cNvSpPr>
            <a:spLocks noChangeArrowheads="1"/>
          </p:cNvSpPr>
          <p:nvPr/>
        </p:nvSpPr>
        <p:spPr bwMode="auto">
          <a:xfrm>
            <a:off x="0" y="809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900" b="0" i="0" u="none" strike="noStrike" cap="none" normalizeH="0" baseline="0">
                <a:ln>
                  <a:noFill/>
                </a:ln>
                <a:solidFill>
                  <a:srgbClr val="1F497D"/>
                </a:solidFill>
                <a:effectLst/>
                <a:latin typeface="Arial" panose="020B0604020202020204" pitchFamily="34" charset="0"/>
                <a:ea typeface="Calibri" panose="020F0502020204030204" pitchFamily="34"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6819A147-AE2F-9EC5-DCDE-C232E2FAC015}"/>
              </a:ext>
            </a:extLst>
          </p:cNvPr>
          <p:cNvSpPr>
            <a:spLocks noChangeArrowheads="1"/>
          </p:cNvSpPr>
          <p:nvPr/>
        </p:nvSpPr>
        <p:spPr bwMode="auto">
          <a:xfrm>
            <a:off x="0" y="1143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373544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AC7F20-7DAC-2A8D-097E-5E1829EB3FD4}"/>
              </a:ext>
            </a:extLst>
          </p:cNvPr>
          <p:cNvSpPr>
            <a:spLocks noGrp="1"/>
          </p:cNvSpPr>
          <p:nvPr>
            <p:ph idx="1"/>
          </p:nvPr>
        </p:nvSpPr>
        <p:spPr/>
        <p:txBody>
          <a:bodyPr>
            <a:normAutofit fontScale="85000" lnSpcReduction="20000"/>
          </a:bodyPr>
          <a:lstStyle/>
          <a:p>
            <a:r>
              <a:rPr lang="en-GB" sz="2400" dirty="0"/>
              <a:t>Standard efficacy tests for disinfectant wipes are inconsistent and may not reflect real-world usage. Manufacturer claims should always be interpreted with caution.</a:t>
            </a:r>
          </a:p>
          <a:p>
            <a:endParaRPr lang="en-GB" sz="2400" dirty="0"/>
          </a:p>
          <a:p>
            <a:r>
              <a:rPr lang="en-GB" sz="2400" dirty="0"/>
              <a:t>A 2022 study found ultraviolet technology to be more time efficient than the  chlorine  dioxide  multistep  wipe system allowing more  essential  tasks  to  be  completed  during disinfection.  For  a  4-h  ultrasound  list  of  15  patients, the  use  of  UV-C  would  save  55 min  45 s. </a:t>
            </a:r>
          </a:p>
          <a:p>
            <a:endParaRPr lang="en-GB" sz="2400" dirty="0"/>
          </a:p>
          <a:p>
            <a:r>
              <a:rPr lang="en-GB" sz="2400" dirty="0"/>
              <a:t>A 2023 study in Palestine showed a large amount of bacterial growth on areas such as ultrasound touchscreens and keyboards</a:t>
            </a:r>
            <a:r>
              <a:rPr lang="en-GB" sz="2400" dirty="0">
                <a:solidFill>
                  <a:srgbClr val="212121"/>
                </a:solidFill>
              </a:rPr>
              <a:t>, meaning these areas were likely not being cleaned as frequently as the probes (15).</a:t>
            </a:r>
            <a:endParaRPr lang="en-GB" sz="2400" dirty="0"/>
          </a:p>
          <a:p>
            <a:endParaRPr lang="en-GB" sz="2400" dirty="0"/>
          </a:p>
          <a:p>
            <a:endParaRPr lang="en-GB" sz="2400" dirty="0"/>
          </a:p>
          <a:p>
            <a:pPr marL="0" indent="0">
              <a:buNone/>
            </a:pPr>
            <a:br>
              <a:rPr lang="en-GB" sz="3200" dirty="0"/>
            </a:br>
            <a:endParaRPr lang="en-GB" sz="2400" dirty="0"/>
          </a:p>
          <a:p>
            <a:endParaRPr lang="en-GB" sz="2400" dirty="0"/>
          </a:p>
          <a:p>
            <a:endParaRPr lang="en-GB" sz="2400" dirty="0"/>
          </a:p>
          <a:p>
            <a:endParaRPr lang="en-GB" sz="2400" dirty="0"/>
          </a:p>
        </p:txBody>
      </p:sp>
    </p:spTree>
    <p:extLst>
      <p:ext uri="{BB962C8B-B14F-4D97-AF65-F5344CB8AC3E}">
        <p14:creationId xmlns:p14="http://schemas.microsoft.com/office/powerpoint/2010/main" val="1251201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1BBA-98BF-CA73-04DD-D4929C8A2F47}"/>
              </a:ext>
            </a:extLst>
          </p:cNvPr>
          <p:cNvSpPr>
            <a:spLocks noGrp="1"/>
          </p:cNvSpPr>
          <p:nvPr>
            <p:ph type="title"/>
          </p:nvPr>
        </p:nvSpPr>
        <p:spPr/>
        <p:txBody>
          <a:bodyPr/>
          <a:lstStyle/>
          <a:p>
            <a:r>
              <a:rPr lang="en-GB" dirty="0"/>
              <a:t>So What Should We Do?</a:t>
            </a:r>
          </a:p>
        </p:txBody>
      </p:sp>
      <p:sp>
        <p:nvSpPr>
          <p:cNvPr id="3" name="Content Placeholder 2">
            <a:extLst>
              <a:ext uri="{FF2B5EF4-FFF2-40B4-BE49-F238E27FC236}">
                <a16:creationId xmlns:a16="http://schemas.microsoft.com/office/drawing/2014/main" id="{DE55448F-8C85-F145-4ED0-EA2FAAE38311}"/>
              </a:ext>
            </a:extLst>
          </p:cNvPr>
          <p:cNvSpPr>
            <a:spLocks noGrp="1"/>
          </p:cNvSpPr>
          <p:nvPr>
            <p:ph idx="1"/>
          </p:nvPr>
        </p:nvSpPr>
        <p:spPr/>
        <p:txBody>
          <a:bodyPr/>
          <a:lstStyle/>
          <a:p>
            <a:r>
              <a:rPr lang="en-GB" dirty="0"/>
              <a:t>1) Change nothing</a:t>
            </a:r>
          </a:p>
          <a:p>
            <a:r>
              <a:rPr lang="en-GB" dirty="0"/>
              <a:t>2) Use probe covers but keep using </a:t>
            </a:r>
            <a:r>
              <a:rPr lang="en-GB" dirty="0" err="1"/>
              <a:t>Clinell</a:t>
            </a:r>
            <a:r>
              <a:rPr lang="en-GB" dirty="0"/>
              <a:t> wipes only. </a:t>
            </a:r>
          </a:p>
          <a:p>
            <a:r>
              <a:rPr lang="en-GB" dirty="0"/>
              <a:t>3) Use probe covers and HLD </a:t>
            </a:r>
            <a:r>
              <a:rPr lang="en-GB" dirty="0" err="1"/>
              <a:t>Tristell</a:t>
            </a:r>
            <a:r>
              <a:rPr lang="en-GB" dirty="0"/>
              <a:t> wipes </a:t>
            </a:r>
          </a:p>
          <a:p>
            <a:r>
              <a:rPr lang="en-GB" dirty="0"/>
              <a:t>3) Use probe covers and other HLD e.g. Trophon, UV </a:t>
            </a:r>
          </a:p>
          <a:p>
            <a:r>
              <a:rPr lang="en-GB" dirty="0"/>
              <a:t>?Be extra careful around open wounds. ?Clear dressings. </a:t>
            </a:r>
          </a:p>
          <a:p>
            <a:r>
              <a:rPr lang="en-GB" dirty="0"/>
              <a:t>Meeting with IPAC?</a:t>
            </a:r>
          </a:p>
          <a:p>
            <a:r>
              <a:rPr lang="en-GB" dirty="0"/>
              <a:t>Confirm with Shane </a:t>
            </a:r>
          </a:p>
          <a:p>
            <a:endParaRPr lang="en-GB" dirty="0"/>
          </a:p>
          <a:p>
            <a:endParaRPr lang="en-GB" dirty="0"/>
          </a:p>
        </p:txBody>
      </p:sp>
    </p:spTree>
    <p:extLst>
      <p:ext uri="{BB962C8B-B14F-4D97-AF65-F5344CB8AC3E}">
        <p14:creationId xmlns:p14="http://schemas.microsoft.com/office/powerpoint/2010/main" val="2045519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9E627-6BF3-76EE-5747-7B2159EBD028}"/>
              </a:ext>
            </a:extLst>
          </p:cNvPr>
          <p:cNvSpPr>
            <a:spLocks noGrp="1"/>
          </p:cNvSpPr>
          <p:nvPr>
            <p:ph type="title"/>
          </p:nvPr>
        </p:nvSpPr>
        <p:spPr>
          <a:xfrm>
            <a:off x="838200" y="365125"/>
            <a:ext cx="9551504" cy="522771"/>
          </a:xfrm>
        </p:spPr>
        <p:txBody>
          <a:bodyPr>
            <a:normAutofit fontScale="90000"/>
          </a:bodyPr>
          <a:lstStyle/>
          <a:p>
            <a:r>
              <a:rPr lang="en-GB" dirty="0"/>
              <a:t>References</a:t>
            </a:r>
          </a:p>
        </p:txBody>
      </p:sp>
      <p:sp>
        <p:nvSpPr>
          <p:cNvPr id="3" name="Content Placeholder 2">
            <a:extLst>
              <a:ext uri="{FF2B5EF4-FFF2-40B4-BE49-F238E27FC236}">
                <a16:creationId xmlns:a16="http://schemas.microsoft.com/office/drawing/2014/main" id="{2AC3A371-6AD4-9C4B-7DEC-CF53F0A278D7}"/>
              </a:ext>
            </a:extLst>
          </p:cNvPr>
          <p:cNvSpPr>
            <a:spLocks noGrp="1"/>
          </p:cNvSpPr>
          <p:nvPr>
            <p:ph idx="1"/>
          </p:nvPr>
        </p:nvSpPr>
        <p:spPr>
          <a:xfrm>
            <a:off x="204829" y="1061513"/>
            <a:ext cx="11457084" cy="5577826"/>
          </a:xfrm>
        </p:spPr>
        <p:txBody>
          <a:bodyPr>
            <a:normAutofit lnSpcReduction="10000"/>
          </a:bodyPr>
          <a:lstStyle/>
          <a:p>
            <a:pPr marL="0" indent="0">
              <a:buNone/>
            </a:pPr>
            <a:r>
              <a:rPr lang="en-GB" sz="1200" dirty="0">
                <a:solidFill>
                  <a:srgbClr val="954F72"/>
                </a:solidFill>
                <a:hlinkClick r:id="rId2">
                  <a:extLst>
                    <a:ext uri="{A12FA001-AC4F-418D-AE19-62706E023703}">
                      <ahyp:hlinkClr xmlns:ahyp="http://schemas.microsoft.com/office/drawing/2018/hyperlinkcolor" val="tx"/>
                    </a:ext>
                  </a:extLst>
                </a:hlinkClick>
              </a:rPr>
              <a:t>4) Best</a:t>
            </a:r>
            <a:r>
              <a:rPr lang="en-GB" sz="1200" dirty="0">
                <a:hlinkClick r:id="rId2">
                  <a:extLst>
                    <a:ext uri="{A12FA001-AC4F-418D-AE19-62706E023703}">
                      <ahyp:hlinkClr xmlns:ahyp="http://schemas.microsoft.com/office/drawing/2018/hyperlinkcolor" val="tx"/>
                    </a:ext>
                  </a:extLst>
                </a:hlinkClick>
              </a:rPr>
              <a:t>_Practice_Summary_-_probe_decontamination_-_FINAL_13_02_2020.pdf (bmus.org)</a:t>
            </a:r>
            <a:endParaRPr lang="en-GB" sz="1200" dirty="0"/>
          </a:p>
          <a:p>
            <a:pPr marL="0" indent="0">
              <a:buNone/>
            </a:pPr>
            <a:r>
              <a:rPr lang="en-GB" sz="1200" dirty="0"/>
              <a:t>Trust Decontamination Policy</a:t>
            </a:r>
          </a:p>
          <a:p>
            <a:pPr marL="0" indent="0">
              <a:buNone/>
            </a:pPr>
            <a:r>
              <a:rPr lang="en-GB" sz="1200" dirty="0">
                <a:hlinkClick r:id="rId3">
                  <a:extLst>
                    <a:ext uri="{A12FA001-AC4F-418D-AE19-62706E023703}">
                      <ahyp:hlinkClr xmlns:ahyp="http://schemas.microsoft.com/office/drawing/2018/hyperlinkcolor" val="tx"/>
                    </a:ext>
                  </a:extLst>
                </a:hlinkClick>
              </a:rPr>
              <a:t>9) Probe Guidance 26th January 2017 PM (hse.ie)</a:t>
            </a:r>
            <a:endParaRPr lang="en-GB" sz="1200" dirty="0"/>
          </a:p>
          <a:p>
            <a:pPr marL="0" indent="0">
              <a:buNone/>
            </a:pPr>
            <a:r>
              <a:rPr lang="en-GB" sz="1200" dirty="0"/>
              <a:t>HPS Website - Guidance for Decontamination of Semi-Critical Ultrasound Probes https://www.hps.scot.nhs.uk/web-resources-container/guidance-for-decontamination-ofsemi-critical-ultrasound-probes/. </a:t>
            </a:r>
          </a:p>
          <a:p>
            <a:pPr marL="0" indent="0">
              <a:buNone/>
            </a:pPr>
            <a:r>
              <a:rPr lang="en-GB" sz="1200" dirty="0"/>
              <a:t>1) </a:t>
            </a:r>
            <a:r>
              <a:rPr lang="en-GB" sz="1200" dirty="0" err="1"/>
              <a:t>Nyhsen</a:t>
            </a:r>
            <a:r>
              <a:rPr lang="en-GB" sz="1200" dirty="0"/>
              <a:t>, C.M., Humphreys, H., Koerner, R.J., Grenier, N., Brady, A., Sidhu, P., </a:t>
            </a:r>
            <a:r>
              <a:rPr lang="en-GB" sz="1200" dirty="0" err="1"/>
              <a:t>Nicolau</a:t>
            </a:r>
            <a:r>
              <a:rPr lang="en-GB" sz="1200" dirty="0"/>
              <a:t>, C., </a:t>
            </a:r>
            <a:r>
              <a:rPr lang="en-GB" sz="1200" dirty="0" err="1"/>
              <a:t>Mostbeck</a:t>
            </a:r>
            <a:r>
              <a:rPr lang="en-GB" sz="1200" dirty="0"/>
              <a:t>, G., Mirko </a:t>
            </a:r>
            <a:r>
              <a:rPr lang="en-GB" sz="1200" dirty="0" err="1"/>
              <a:t>D’onofrio</a:t>
            </a:r>
            <a:r>
              <a:rPr lang="en-GB" sz="1200" dirty="0"/>
              <a:t>, &amp;, </a:t>
            </a:r>
            <a:r>
              <a:rPr lang="en-GB" sz="1200" dirty="0" err="1"/>
              <a:t>Gangi</a:t>
            </a:r>
            <a:r>
              <a:rPr lang="en-GB" sz="1200" dirty="0"/>
              <a:t>, A., et al. Infection prevention and control in ultrasound - best practice recommendations from the European Society of Radiology Ultrasound Working Group. </a:t>
            </a:r>
          </a:p>
          <a:p>
            <a:pPr marL="0" indent="0">
              <a:buNone/>
            </a:pPr>
            <a:r>
              <a:rPr lang="en-GB" sz="1200" dirty="0"/>
              <a:t>2) </a:t>
            </a:r>
            <a:r>
              <a:rPr lang="en-GB" sz="1200" dirty="0" err="1"/>
              <a:t>Nyhsen</a:t>
            </a:r>
            <a:r>
              <a:rPr lang="en-GB" sz="1200" dirty="0"/>
              <a:t>, C.M., Humphreys, H., </a:t>
            </a:r>
            <a:r>
              <a:rPr lang="en-GB" sz="1200" dirty="0" err="1"/>
              <a:t>Nicolau</a:t>
            </a:r>
            <a:r>
              <a:rPr lang="en-GB" sz="1200" dirty="0"/>
              <a:t>, C., </a:t>
            </a:r>
            <a:r>
              <a:rPr lang="en-GB" sz="1200" dirty="0" err="1"/>
              <a:t>Mostbeck</a:t>
            </a:r>
            <a:r>
              <a:rPr lang="en-GB" sz="1200" dirty="0"/>
              <a:t>, G., and </a:t>
            </a:r>
            <a:r>
              <a:rPr lang="en-GB" sz="1200" dirty="0" err="1"/>
              <a:t>Claudon</a:t>
            </a:r>
            <a:r>
              <a:rPr lang="en-GB" sz="1200" dirty="0"/>
              <a:t>, M. (2016). Infection prevention and ultrasound probe decontamination practices in Europe: a survey of the European Society of Radiology. Insights Imaging 7, 841–847. </a:t>
            </a:r>
          </a:p>
          <a:p>
            <a:pPr marL="0" indent="0">
              <a:buNone/>
            </a:pPr>
            <a:r>
              <a:rPr lang="en-GB" sz="1200" dirty="0"/>
              <a:t>Joint Accreditation Scheme Committee of the College of Radiographers and the Royal College of Radiologists. (2019). The Quality Standard for Imaging: statements, rationales and criteria.</a:t>
            </a:r>
          </a:p>
          <a:p>
            <a:pPr marL="0" indent="0">
              <a:buNone/>
            </a:pPr>
            <a:r>
              <a:rPr lang="en-GB" sz="1200" b="0" i="0" dirty="0">
                <a:effectLst/>
              </a:rPr>
              <a:t>3) Leroy S, </a:t>
            </a:r>
            <a:r>
              <a:rPr lang="en-GB" sz="1200" b="0" i="0" dirty="0" err="1">
                <a:effectLst/>
              </a:rPr>
              <a:t>M’Zali</a:t>
            </a:r>
            <a:r>
              <a:rPr lang="en-GB" sz="1200" b="0" i="0" dirty="0">
                <a:effectLst/>
              </a:rPr>
              <a:t> F, </a:t>
            </a:r>
            <a:r>
              <a:rPr lang="en-GB" sz="1200" b="0" i="0" dirty="0" err="1">
                <a:effectLst/>
              </a:rPr>
              <a:t>Kann</a:t>
            </a:r>
            <a:r>
              <a:rPr lang="en-GB" sz="1200" b="0" i="0" dirty="0">
                <a:effectLst/>
              </a:rPr>
              <a:t> M, Weber DJ, Smith DD. Impact of Vaginal-Rectal Ultrasound Examinations with Covered and Low-Level Disinfected Transducers on Infectious Transmissions in France. </a:t>
            </a:r>
            <a:r>
              <a:rPr lang="en-GB" sz="1200" b="0" i="1" dirty="0">
                <a:effectLst/>
              </a:rPr>
              <a:t>Infection Control &amp; Hospital Epidemiology</a:t>
            </a:r>
            <a:r>
              <a:rPr lang="en-GB" sz="1200" b="0" i="0" dirty="0">
                <a:effectLst/>
              </a:rPr>
              <a:t>. 2014;35(12):1497-1504. doi:10.1086/678604</a:t>
            </a:r>
          </a:p>
          <a:p>
            <a:pPr marL="0" indent="0">
              <a:buNone/>
            </a:pPr>
            <a:r>
              <a:rPr lang="en-GB" sz="1200" b="0" i="0" dirty="0" err="1">
                <a:effectLst/>
              </a:rPr>
              <a:t>Koibuchi</a:t>
            </a:r>
            <a:r>
              <a:rPr lang="en-GB" sz="1200" b="0" i="0" dirty="0">
                <a:effectLst/>
              </a:rPr>
              <a:t> H, Kotani K, Taniguchi N. Ultrasound probes as a possible vector of bacterial transmission. Med </a:t>
            </a:r>
            <a:r>
              <a:rPr lang="en-GB" sz="1200" b="0" i="0" dirty="0" err="1">
                <a:effectLst/>
              </a:rPr>
              <a:t>Ultrason</a:t>
            </a:r>
            <a:r>
              <a:rPr lang="en-GB" sz="1200" b="0" i="0" dirty="0">
                <a:effectLst/>
              </a:rPr>
              <a:t>. 2013 Mar;15(1):41-4. </a:t>
            </a:r>
            <a:r>
              <a:rPr lang="en-GB" sz="1200" b="0" i="0" dirty="0" err="1">
                <a:effectLst/>
              </a:rPr>
              <a:t>doi</a:t>
            </a:r>
            <a:r>
              <a:rPr lang="en-GB" sz="1200" b="0" i="0" dirty="0">
                <a:effectLst/>
              </a:rPr>
              <a:t>: 10.11152/mu.2013.2066.151.hk1upp2. PMID: 23486623</a:t>
            </a:r>
          </a:p>
          <a:p>
            <a:pPr marL="0" indent="0">
              <a:buNone/>
            </a:pPr>
            <a:r>
              <a:rPr lang="en-GB" sz="1200" b="0" i="0" dirty="0">
                <a:effectLst/>
              </a:rPr>
              <a:t>Gray RA, Williams PL, </a:t>
            </a:r>
            <a:r>
              <a:rPr lang="en-GB" sz="1200" b="0" i="0" dirty="0" err="1">
                <a:effectLst/>
              </a:rPr>
              <a:t>Dubbins</a:t>
            </a:r>
            <a:r>
              <a:rPr lang="en-GB" sz="1200" b="0" i="0" dirty="0">
                <a:effectLst/>
              </a:rPr>
              <a:t> PA, Jenks PJ (2012) Decontamination of transvaginal ultrasound probes: review of national practice and need for national guidelines. Clin </a:t>
            </a:r>
            <a:r>
              <a:rPr lang="en-GB" sz="1200" b="0" i="0" dirty="0" err="1">
                <a:effectLst/>
              </a:rPr>
              <a:t>Radiol</a:t>
            </a:r>
            <a:r>
              <a:rPr lang="en-GB" sz="1200" b="0" i="0" dirty="0">
                <a:effectLst/>
              </a:rPr>
              <a:t> 67(11):1069–1077</a:t>
            </a:r>
          </a:p>
          <a:p>
            <a:pPr marL="0" indent="0">
              <a:buNone/>
            </a:pPr>
            <a:r>
              <a:rPr lang="en-GB" sz="1200" b="0" i="0" dirty="0">
                <a:effectLst/>
              </a:rPr>
              <a:t>7) Mullaney PJ, Munthali P et al (2007) How clean is your probe? microbiological assessment of ultrasound transducers in routine clinical use, and cost-effective ways to reduce contamination. Clin </a:t>
            </a:r>
            <a:r>
              <a:rPr lang="en-GB" sz="1200" b="0" i="0" dirty="0" err="1">
                <a:effectLst/>
              </a:rPr>
              <a:t>Radiol</a:t>
            </a:r>
            <a:r>
              <a:rPr lang="en-GB" sz="1200" b="0" i="0" dirty="0">
                <a:effectLst/>
              </a:rPr>
              <a:t> 62(7):694–69 ** unable to access this one. </a:t>
            </a:r>
          </a:p>
          <a:p>
            <a:pPr marL="0" indent="0" algn="l">
              <a:buNone/>
            </a:pPr>
            <a:r>
              <a:rPr lang="en-GB" sz="1200" b="1" dirty="0">
                <a:effectLst/>
              </a:rPr>
              <a:t>Ultrasound probes as a possible vector of bacterial transmission </a:t>
            </a:r>
            <a:r>
              <a:rPr lang="en-GB" sz="1200" b="0" i="0" dirty="0">
                <a:effectLst/>
              </a:rPr>
              <a:t>Harumi </a:t>
            </a:r>
            <a:r>
              <a:rPr lang="en-GB" sz="1200" b="1" i="0" u="none" strike="noStrike" dirty="0" err="1">
                <a:effectLst/>
              </a:rPr>
              <a:t>Koibuchi</a:t>
            </a:r>
            <a:r>
              <a:rPr lang="en-GB" sz="1200" b="0" i="0" dirty="0">
                <a:effectLst/>
              </a:rPr>
              <a:t>, Kazuhiko </a:t>
            </a:r>
            <a:r>
              <a:rPr lang="en-GB" sz="1200" b="1" i="0" u="none" strike="noStrike" dirty="0">
                <a:effectLst/>
              </a:rPr>
              <a:t>Kotani</a:t>
            </a:r>
            <a:r>
              <a:rPr lang="en-GB" sz="1200" b="0" i="0" dirty="0">
                <a:effectLst/>
              </a:rPr>
              <a:t>, Nobuyuki </a:t>
            </a:r>
            <a:r>
              <a:rPr lang="en-GB" sz="1200" b="1" i="0" u="none" strike="noStrike" dirty="0">
                <a:effectLst/>
              </a:rPr>
              <a:t>Taniguchi 2013. </a:t>
            </a:r>
          </a:p>
          <a:p>
            <a:pPr marL="0" indent="0" algn="l">
              <a:buNone/>
            </a:pPr>
            <a:r>
              <a:rPr lang="en-GB" sz="1200" b="0" i="0" dirty="0">
                <a:effectLst/>
              </a:rPr>
              <a:t>Song X, </a:t>
            </a:r>
            <a:r>
              <a:rPr lang="en-GB" sz="1200" b="0" i="0" dirty="0" err="1">
                <a:effectLst/>
              </a:rPr>
              <a:t>Vossebein</a:t>
            </a:r>
            <a:r>
              <a:rPr lang="en-GB" sz="1200" b="0" i="0" dirty="0">
                <a:effectLst/>
              </a:rPr>
              <a:t> L, Zille A. Efficacy of disinfectant-impregnated wipes used for surface disinfection in hospitals: a review. </a:t>
            </a:r>
            <a:r>
              <a:rPr lang="en-GB" sz="1200" b="0" i="0" dirty="0" err="1">
                <a:effectLst/>
              </a:rPr>
              <a:t>Antimicrob</a:t>
            </a:r>
            <a:r>
              <a:rPr lang="en-GB" sz="1200" b="0" i="0" dirty="0">
                <a:effectLst/>
              </a:rPr>
              <a:t> Resist Infect Control. 2019 Aug 19;8:139. </a:t>
            </a:r>
            <a:r>
              <a:rPr lang="en-GB" sz="1200" b="0" i="0" dirty="0" err="1">
                <a:effectLst/>
              </a:rPr>
              <a:t>doi</a:t>
            </a:r>
            <a:r>
              <a:rPr lang="en-GB" sz="1200" b="0" i="0" dirty="0">
                <a:effectLst/>
              </a:rPr>
              <a:t>: 10.1186/s13756-019-0595-2. PMID: 31452873; PMCID: PMC6701098.</a:t>
            </a:r>
            <a:endParaRPr lang="en-GB" sz="1200" dirty="0"/>
          </a:p>
          <a:p>
            <a:pPr marL="0" indent="0" algn="l">
              <a:buNone/>
            </a:pPr>
            <a:r>
              <a:rPr lang="en-GB" sz="1200" dirty="0"/>
              <a:t>5) HPS Website - Guidance for Decontamination of Semi-Critical Ultrasound Probes https://www.hps.scot.nhs.uk/web-resources-container/guidance-for-decontamination-ofsemi-critical-ultrasound-pr</a:t>
            </a:r>
          </a:p>
          <a:p>
            <a:pPr marL="0" indent="0" algn="l">
              <a:buNone/>
            </a:pPr>
            <a:endParaRPr lang="en-GB" b="0" i="0" dirty="0">
              <a:solidFill>
                <a:srgbClr val="FFFFFF"/>
              </a:solidFill>
              <a:effectLst/>
              <a:latin typeface="helvetica" panose="020B0604020202020204" pitchFamily="34" charset="0"/>
            </a:endParaRPr>
          </a:p>
          <a:p>
            <a:endParaRPr lang="en-GB" dirty="0"/>
          </a:p>
        </p:txBody>
      </p:sp>
    </p:spTree>
    <p:extLst>
      <p:ext uri="{BB962C8B-B14F-4D97-AF65-F5344CB8AC3E}">
        <p14:creationId xmlns:p14="http://schemas.microsoft.com/office/powerpoint/2010/main" val="36292408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798B3B-2928-2AE1-A3B8-A7FC0A78080C}"/>
              </a:ext>
            </a:extLst>
          </p:cNvPr>
          <p:cNvSpPr>
            <a:spLocks noGrp="1"/>
          </p:cNvSpPr>
          <p:nvPr>
            <p:ph idx="1"/>
          </p:nvPr>
        </p:nvSpPr>
        <p:spPr>
          <a:xfrm>
            <a:off x="736979" y="245660"/>
            <a:ext cx="10616821" cy="5931303"/>
          </a:xfrm>
        </p:spPr>
        <p:txBody>
          <a:bodyPr>
            <a:normAutofit/>
          </a:bodyPr>
          <a:lstStyle/>
          <a:p>
            <a:pPr marL="0" indent="0">
              <a:buNone/>
            </a:pPr>
            <a:r>
              <a:rPr lang="en-GB" sz="1200" i="0" dirty="0">
                <a:solidFill>
                  <a:srgbClr val="212121"/>
                </a:solidFill>
                <a:effectLst/>
              </a:rPr>
              <a:t>Bradley CR, Hoffman PN, Egan K, Jacobson SK, Colville A, Spencer W, Larkin S, Jenks PJ. Guidance for the decontamination of intracavity medical devices: the report of a working group of the Healthcare Infection Society. J Hosp Infect. 2019 Jan;101(1):1-10. </a:t>
            </a:r>
            <a:r>
              <a:rPr lang="en-GB" sz="1200" i="0" dirty="0" err="1">
                <a:solidFill>
                  <a:srgbClr val="212121"/>
                </a:solidFill>
                <a:effectLst/>
              </a:rPr>
              <a:t>doi</a:t>
            </a:r>
            <a:r>
              <a:rPr lang="en-GB" sz="1200" i="0" dirty="0">
                <a:solidFill>
                  <a:srgbClr val="212121"/>
                </a:solidFill>
                <a:effectLst/>
              </a:rPr>
              <a:t>: 10.1016/j.jhin.2018.08.003. </a:t>
            </a:r>
            <a:r>
              <a:rPr lang="en-GB" sz="1200" i="0" dirty="0" err="1">
                <a:solidFill>
                  <a:srgbClr val="212121"/>
                </a:solidFill>
                <a:effectLst/>
              </a:rPr>
              <a:t>Epub</a:t>
            </a:r>
            <a:r>
              <a:rPr lang="en-GB" sz="1200" i="0" dirty="0">
                <a:solidFill>
                  <a:srgbClr val="212121"/>
                </a:solidFill>
                <a:effectLst/>
              </a:rPr>
              <a:t> 2018 Aug 7. PMID: 30092292</a:t>
            </a:r>
          </a:p>
          <a:p>
            <a:pPr marL="0" indent="0">
              <a:buNone/>
            </a:pPr>
            <a:r>
              <a:rPr kumimoji="0" lang="en-US" altLang="en-US" sz="1200" i="0" u="none" strike="noStrike" cap="none" normalizeH="0" baseline="0" dirty="0">
                <a:ln>
                  <a:noFill/>
                </a:ln>
                <a:solidFill>
                  <a:srgbClr val="1F1F1F"/>
                </a:solidFill>
                <a:effectLst/>
              </a:rPr>
              <a:t>Daugherty S, </a:t>
            </a:r>
            <a:r>
              <a:rPr kumimoji="0" lang="en-US" altLang="en-US" sz="1200" i="0" u="none" strike="noStrike" cap="none" normalizeH="0" baseline="0" dirty="0" err="1">
                <a:ln>
                  <a:noFill/>
                </a:ln>
                <a:solidFill>
                  <a:srgbClr val="1F1F1F"/>
                </a:solidFill>
                <a:effectLst/>
              </a:rPr>
              <a:t>Blebea</a:t>
            </a:r>
            <a:r>
              <a:rPr kumimoji="0" lang="en-US" altLang="en-US" sz="1200" i="0" u="none" strike="noStrike" cap="none" normalizeH="0" baseline="0" dirty="0">
                <a:ln>
                  <a:noFill/>
                </a:ln>
                <a:solidFill>
                  <a:srgbClr val="1F1F1F"/>
                </a:solidFill>
                <a:effectLst/>
              </a:rPr>
              <a:t> J. The need for participation in the development and critical review of recommendations for infection control policies involving vascular ultrasound</a:t>
            </a:r>
          </a:p>
          <a:p>
            <a:pPr marL="0" indent="0">
              <a:buNone/>
            </a:pPr>
            <a:r>
              <a:rPr lang="en-GB" sz="1200" i="0" dirty="0">
                <a:solidFill>
                  <a:srgbClr val="212121"/>
                </a:solidFill>
                <a:effectLst/>
              </a:rPr>
              <a:t>6) </a:t>
            </a:r>
            <a:r>
              <a:rPr lang="en-GB" sz="1200" i="0" dirty="0" err="1">
                <a:solidFill>
                  <a:srgbClr val="212121"/>
                </a:solidFill>
                <a:effectLst/>
              </a:rPr>
              <a:t>M'Zali</a:t>
            </a:r>
            <a:r>
              <a:rPr lang="en-GB" sz="1200" i="0" dirty="0">
                <a:solidFill>
                  <a:srgbClr val="212121"/>
                </a:solidFill>
                <a:effectLst/>
              </a:rPr>
              <a:t> F, </a:t>
            </a:r>
            <a:r>
              <a:rPr lang="en-GB" sz="1200" i="0" dirty="0" err="1">
                <a:solidFill>
                  <a:srgbClr val="212121"/>
                </a:solidFill>
                <a:effectLst/>
              </a:rPr>
              <a:t>Bounizra</a:t>
            </a:r>
            <a:r>
              <a:rPr lang="en-GB" sz="1200" i="0" dirty="0">
                <a:solidFill>
                  <a:srgbClr val="212121"/>
                </a:solidFill>
                <a:effectLst/>
              </a:rPr>
              <a:t> C, Leroy S, </a:t>
            </a:r>
            <a:r>
              <a:rPr lang="en-GB" sz="1200" i="0" dirty="0" err="1">
                <a:solidFill>
                  <a:srgbClr val="212121"/>
                </a:solidFill>
                <a:effectLst/>
              </a:rPr>
              <a:t>Mekki</a:t>
            </a:r>
            <a:r>
              <a:rPr lang="en-GB" sz="1200" i="0" dirty="0">
                <a:solidFill>
                  <a:srgbClr val="212121"/>
                </a:solidFill>
                <a:effectLst/>
              </a:rPr>
              <a:t> Y, Quentin-</a:t>
            </a:r>
            <a:r>
              <a:rPr lang="en-GB" sz="1200" i="0" dirty="0" err="1">
                <a:solidFill>
                  <a:srgbClr val="212121"/>
                </a:solidFill>
                <a:effectLst/>
              </a:rPr>
              <a:t>Noury</a:t>
            </a:r>
            <a:r>
              <a:rPr lang="en-GB" sz="1200" i="0" dirty="0">
                <a:solidFill>
                  <a:srgbClr val="212121"/>
                </a:solidFill>
                <a:effectLst/>
              </a:rPr>
              <a:t> C, </a:t>
            </a:r>
            <a:r>
              <a:rPr lang="en-GB" sz="1200" i="0" dirty="0" err="1">
                <a:solidFill>
                  <a:srgbClr val="212121"/>
                </a:solidFill>
                <a:effectLst/>
              </a:rPr>
              <a:t>Kann</a:t>
            </a:r>
            <a:r>
              <a:rPr lang="en-GB" sz="1200" i="0" dirty="0">
                <a:solidFill>
                  <a:srgbClr val="212121"/>
                </a:solidFill>
                <a:effectLst/>
              </a:rPr>
              <a:t> M. Persistence of microbial contamination on transvaginal ultrasound probes despite low-level disinfection procedure. </a:t>
            </a:r>
            <a:r>
              <a:rPr lang="en-GB" sz="1200" i="0" dirty="0" err="1">
                <a:solidFill>
                  <a:srgbClr val="212121"/>
                </a:solidFill>
                <a:effectLst/>
              </a:rPr>
              <a:t>PLoS</a:t>
            </a:r>
            <a:r>
              <a:rPr lang="en-GB" sz="1200" i="0" dirty="0">
                <a:solidFill>
                  <a:srgbClr val="212121"/>
                </a:solidFill>
                <a:effectLst/>
              </a:rPr>
              <a:t> One. 2014 Apr 2;9(4):e93368. </a:t>
            </a:r>
            <a:r>
              <a:rPr lang="en-GB" sz="1200" i="0" dirty="0" err="1">
                <a:solidFill>
                  <a:srgbClr val="212121"/>
                </a:solidFill>
                <a:effectLst/>
              </a:rPr>
              <a:t>doi</a:t>
            </a:r>
            <a:r>
              <a:rPr lang="en-GB" sz="1200" i="0" dirty="0">
                <a:solidFill>
                  <a:srgbClr val="212121"/>
                </a:solidFill>
                <a:effectLst/>
              </a:rPr>
              <a:t>: 10.1371/journal.pone.0093368. PMID: 24695371; PMCID: PMC3973690</a:t>
            </a:r>
          </a:p>
          <a:p>
            <a:pPr marL="0" indent="0">
              <a:buNone/>
            </a:pPr>
            <a:r>
              <a:rPr lang="en-GB" sz="1200" i="0" dirty="0" err="1">
                <a:solidFill>
                  <a:srgbClr val="212121"/>
                </a:solidFill>
                <a:effectLst/>
              </a:rPr>
              <a:t>Shokoohi</a:t>
            </a:r>
            <a:r>
              <a:rPr lang="en-GB" sz="1200" i="0" dirty="0">
                <a:solidFill>
                  <a:srgbClr val="212121"/>
                </a:solidFill>
                <a:effectLst/>
              </a:rPr>
              <a:t> H, Armstrong P, </a:t>
            </a:r>
            <a:r>
              <a:rPr lang="en-GB" sz="1200" i="0" dirty="0" err="1">
                <a:solidFill>
                  <a:srgbClr val="212121"/>
                </a:solidFill>
                <a:effectLst/>
              </a:rPr>
              <a:t>Tansek</a:t>
            </a:r>
            <a:r>
              <a:rPr lang="en-GB" sz="1200" i="0" dirty="0">
                <a:solidFill>
                  <a:srgbClr val="212121"/>
                </a:solidFill>
                <a:effectLst/>
              </a:rPr>
              <a:t> R. Emergency department ultrasound probe infection control: challenges and solutions. Open Access </a:t>
            </a:r>
            <a:r>
              <a:rPr lang="en-GB" sz="1200" i="0" dirty="0" err="1">
                <a:solidFill>
                  <a:srgbClr val="212121"/>
                </a:solidFill>
                <a:effectLst/>
              </a:rPr>
              <a:t>Emerg</a:t>
            </a:r>
            <a:r>
              <a:rPr lang="en-GB" sz="1200" i="0" dirty="0">
                <a:solidFill>
                  <a:srgbClr val="212121"/>
                </a:solidFill>
                <a:effectLst/>
              </a:rPr>
              <a:t> Med. 2015 Jan 5;7:1-9. </a:t>
            </a:r>
            <a:r>
              <a:rPr lang="en-GB" sz="1200" i="0" dirty="0" err="1">
                <a:solidFill>
                  <a:srgbClr val="212121"/>
                </a:solidFill>
                <a:effectLst/>
              </a:rPr>
              <a:t>doi</a:t>
            </a:r>
            <a:r>
              <a:rPr lang="en-GB" sz="1200" i="0" dirty="0">
                <a:solidFill>
                  <a:srgbClr val="212121"/>
                </a:solidFill>
                <a:effectLst/>
              </a:rPr>
              <a:t>: 10.2147/OAEM.S50360. PMID: 27147883; PMCID: PMC4806800.</a:t>
            </a:r>
            <a:endParaRPr kumimoji="0" lang="en-US" altLang="en-US" sz="1200" i="0" u="none" strike="noStrike" cap="none" normalizeH="0" baseline="0" dirty="0">
              <a:ln>
                <a:noFill/>
              </a:ln>
              <a:solidFill>
                <a:srgbClr val="1F1F1F"/>
              </a:solidFill>
              <a:effectLst/>
            </a:endParaRPr>
          </a:p>
          <a:p>
            <a:endParaRPr lang="en-GB" sz="1200" dirty="0">
              <a:solidFill>
                <a:srgbClr val="21212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i="0" u="none" strike="noStrike" cap="none" normalizeH="0" baseline="0" dirty="0">
                <a:ln>
                  <a:noFill/>
                </a:ln>
                <a:solidFill>
                  <a:srgbClr val="1F1F1F"/>
                </a:solidFill>
                <a:effectLst/>
              </a:rPr>
              <a:t>8) Daugherty S, </a:t>
            </a:r>
            <a:r>
              <a:rPr kumimoji="0" lang="en-US" altLang="en-US" sz="1200" i="0" u="none" strike="noStrike" cap="none" normalizeH="0" baseline="0" dirty="0" err="1">
                <a:ln>
                  <a:noFill/>
                </a:ln>
                <a:solidFill>
                  <a:srgbClr val="1F1F1F"/>
                </a:solidFill>
                <a:effectLst/>
              </a:rPr>
              <a:t>Blebea</a:t>
            </a:r>
            <a:r>
              <a:rPr kumimoji="0" lang="en-US" altLang="en-US" sz="1200" i="0" u="none" strike="noStrike" cap="none" normalizeH="0" baseline="0" dirty="0">
                <a:ln>
                  <a:noFill/>
                </a:ln>
                <a:solidFill>
                  <a:srgbClr val="1F1F1F"/>
                </a:solidFill>
                <a:effectLst/>
              </a:rPr>
              <a:t> J. The need for participation in the development and critical review of recommendations for infection control policies involving vascular ultrasound. </a:t>
            </a:r>
          </a:p>
          <a:p>
            <a:pPr marL="0" marR="0" lvl="0" indent="0" algn="l" defTabSz="914400" rtl="0" eaLnBrk="0" fontAlgn="base" latinLnBrk="0" hangingPunct="0">
              <a:lnSpc>
                <a:spcPct val="100000"/>
              </a:lnSpc>
              <a:spcBef>
                <a:spcPct val="0"/>
              </a:spcBef>
              <a:spcAft>
                <a:spcPct val="0"/>
              </a:spcAft>
              <a:buClrTx/>
              <a:buSzTx/>
              <a:buFontTx/>
              <a:buNone/>
              <a:tabLst/>
            </a:pPr>
            <a:endParaRPr lang="en-US" sz="1200" b="0" dirty="0">
              <a:solidFill>
                <a:srgbClr val="1F1F1F"/>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1200" b="0" i="0" dirty="0">
                <a:solidFill>
                  <a:srgbClr val="212121"/>
                </a:solidFill>
                <a:effectLst/>
              </a:rPr>
              <a:t>Peters N, Williamson F, Bauer MJ, Llewellyn S, Snelling PJ, Marsh N, Harris PNA, Stewart AG, Rickard CM. Comparison of Low-Level to High-Level Disinfection in Eliminating Microorganisms From Ultrasound Transducers Used on Skin: A Noninferiority Randomized Controlled Trial. J Ultrasound Med. 2023 Nov;42(11):2525-2534. </a:t>
            </a:r>
            <a:r>
              <a:rPr lang="en-GB" sz="1200" b="0" i="0" dirty="0" err="1">
                <a:solidFill>
                  <a:srgbClr val="212121"/>
                </a:solidFill>
                <a:effectLst/>
              </a:rPr>
              <a:t>doi</a:t>
            </a:r>
            <a:r>
              <a:rPr lang="en-GB" sz="1200" b="0" i="0" dirty="0">
                <a:solidFill>
                  <a:srgbClr val="212121"/>
                </a:solidFill>
                <a:effectLst/>
              </a:rPr>
              <a:t>: 10.1002/jum.16286. </a:t>
            </a:r>
            <a:r>
              <a:rPr lang="en-GB" sz="1200" b="0" i="0" dirty="0" err="1">
                <a:solidFill>
                  <a:srgbClr val="212121"/>
                </a:solidFill>
                <a:effectLst/>
              </a:rPr>
              <a:t>Epub</a:t>
            </a:r>
            <a:r>
              <a:rPr lang="en-GB" sz="1200" b="0" i="0" dirty="0">
                <a:solidFill>
                  <a:srgbClr val="212121"/>
                </a:solidFill>
                <a:effectLst/>
              </a:rPr>
              <a:t> 2023 Jun 12. PMID: 37306253.</a:t>
            </a:r>
            <a:r>
              <a:rPr lang="en-GB" sz="1200" i="0" dirty="0">
                <a:solidFill>
                  <a:srgbClr val="1C1D1E"/>
                </a:solidFill>
                <a:effectLst/>
              </a:rPr>
              <a:t> </a:t>
            </a:r>
            <a:endParaRPr lang="en-GB" sz="1200" dirty="0">
              <a:solidFill>
                <a:srgbClr val="1C1D1E"/>
              </a:solidFill>
            </a:endParaRPr>
          </a:p>
          <a:p>
            <a:pPr marL="0" indent="0" algn="l">
              <a:buNone/>
            </a:pPr>
            <a:r>
              <a:rPr lang="en-GB" sz="1200" i="0" dirty="0">
                <a:solidFill>
                  <a:srgbClr val="1C1D1E"/>
                </a:solidFill>
                <a:effectLst/>
              </a:rPr>
              <a:t>AIUM Official Statement: Guidelines for Cleaning and Preparing External- and Internal-Use Ultrasound Transducers and Equipment Between Patients as Well as Safe Handling and Use of Ultrasound Coupling Gel</a:t>
            </a:r>
            <a:endParaRPr lang="en-GB" sz="1200" dirty="0">
              <a:solidFill>
                <a:srgbClr val="1C1D1E"/>
              </a:solidFill>
            </a:endParaRPr>
          </a:p>
          <a:p>
            <a:pPr marL="0" indent="0" algn="l">
              <a:buNone/>
            </a:pPr>
            <a:r>
              <a:rPr lang="en-GB" sz="1200" b="0" i="0" dirty="0">
                <a:solidFill>
                  <a:srgbClr val="1F1F1F"/>
                </a:solidFill>
                <a:effectLst/>
              </a:rPr>
              <a:t>J. </a:t>
            </a:r>
            <a:r>
              <a:rPr lang="en-GB" sz="1200" b="0" i="0" dirty="0" err="1">
                <a:solidFill>
                  <a:srgbClr val="1F1F1F"/>
                </a:solidFill>
                <a:effectLst/>
              </a:rPr>
              <a:t>Basseal</a:t>
            </a:r>
            <a:r>
              <a:rPr lang="en-GB" sz="1200" b="0" i="0" dirty="0">
                <a:solidFill>
                  <a:srgbClr val="1F1F1F"/>
                </a:solidFill>
                <a:effectLst/>
              </a:rPr>
              <a:t>, S. </a:t>
            </a:r>
            <a:r>
              <a:rPr lang="en-GB" sz="1200" b="0" i="0" dirty="0" err="1">
                <a:solidFill>
                  <a:srgbClr val="1F1F1F"/>
                </a:solidFill>
                <a:effectLst/>
              </a:rPr>
              <a:t>Westerway</a:t>
            </a:r>
            <a:r>
              <a:rPr lang="en-GB" sz="1200" b="0" i="0" dirty="0">
                <a:solidFill>
                  <a:srgbClr val="1F1F1F"/>
                </a:solidFill>
                <a:effectLst/>
              </a:rPr>
              <a:t>, J. Hyett Analysis of the integrity of ultrasound probe covers used for transvaginal examinations </a:t>
            </a:r>
            <a:r>
              <a:rPr lang="en-GB" sz="1200" b="0" i="0" dirty="0">
                <a:solidFill>
                  <a:srgbClr val="707070"/>
                </a:solidFill>
                <a:effectLst/>
              </a:rPr>
              <a:t>Infect Dis Health, 25 (2020), pp. 77-81</a:t>
            </a:r>
            <a:endParaRPr lang="en-GB" sz="1200" dirty="0">
              <a:solidFill>
                <a:srgbClr val="1C1D1E"/>
              </a:solidFill>
            </a:endParaRPr>
          </a:p>
          <a:p>
            <a:pPr marL="0" indent="0">
              <a:buNone/>
            </a:pPr>
            <a:r>
              <a:rPr lang="en-GB" sz="1200" i="0" dirty="0">
                <a:solidFill>
                  <a:srgbClr val="212121"/>
                </a:solidFill>
                <a:effectLst/>
              </a:rPr>
              <a:t>10) Spencer P, Spencer RC. Ultrasound scanning of post-operative wounds--the risks of cross-infection. Clin </a:t>
            </a:r>
            <a:r>
              <a:rPr lang="en-GB" sz="1200" i="0" dirty="0" err="1">
                <a:solidFill>
                  <a:srgbClr val="212121"/>
                </a:solidFill>
                <a:effectLst/>
              </a:rPr>
              <a:t>Radiol</a:t>
            </a:r>
            <a:r>
              <a:rPr lang="en-GB" sz="1200" i="0" dirty="0">
                <a:solidFill>
                  <a:srgbClr val="212121"/>
                </a:solidFill>
                <a:effectLst/>
              </a:rPr>
              <a:t>. 1988 May;39(3):245-6. </a:t>
            </a:r>
            <a:r>
              <a:rPr lang="en-GB" sz="1200" i="0" dirty="0" err="1">
                <a:solidFill>
                  <a:srgbClr val="212121"/>
                </a:solidFill>
                <a:effectLst/>
              </a:rPr>
              <a:t>doi</a:t>
            </a:r>
            <a:r>
              <a:rPr lang="en-GB" sz="1200" i="0" dirty="0">
                <a:solidFill>
                  <a:srgbClr val="212121"/>
                </a:solidFill>
                <a:effectLst/>
              </a:rPr>
              <a:t>: 10.1016/s0009-9260(88)80517-8. PMID: 3293884.</a:t>
            </a:r>
            <a:endParaRPr lang="en-GB" sz="1200" i="0" dirty="0">
              <a:solidFill>
                <a:srgbClr val="1C1D1E"/>
              </a:solidFill>
              <a:effectLst/>
            </a:endParaRPr>
          </a:p>
          <a:p>
            <a:pPr marL="0" indent="0">
              <a:buNone/>
            </a:pPr>
            <a:r>
              <a:rPr lang="en-GB" sz="1200" dirty="0" err="1"/>
              <a:t>Kyriacou</a:t>
            </a:r>
            <a:r>
              <a:rPr lang="en-GB" sz="1200" dirty="0"/>
              <a:t> C, Robinson E, Barcroft J. Time-effectiveness and convenience of transvaginal ultrasound probe disinfection using ultraviolet vs </a:t>
            </a:r>
            <a:r>
              <a:rPr lang="en-GB" sz="1200" dirty="0" err="1"/>
              <a:t>chlorinedioxide</a:t>
            </a:r>
            <a:r>
              <a:rPr lang="en-GB" sz="1200" dirty="0"/>
              <a:t> multistep wipe system: prospective survey study. </a:t>
            </a:r>
          </a:p>
          <a:p>
            <a:endParaRPr lang="en-GB" sz="800" dirty="0"/>
          </a:p>
          <a:p>
            <a:endParaRPr lang="en-GB" sz="900" dirty="0"/>
          </a:p>
          <a:p>
            <a:endParaRPr lang="en-GB" sz="1600" dirty="0"/>
          </a:p>
        </p:txBody>
      </p:sp>
    </p:spTree>
    <p:extLst>
      <p:ext uri="{BB962C8B-B14F-4D97-AF65-F5344CB8AC3E}">
        <p14:creationId xmlns:p14="http://schemas.microsoft.com/office/powerpoint/2010/main" val="3563379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251AEA-FDC2-F431-2C30-C3DD2821951C}"/>
              </a:ext>
            </a:extLst>
          </p:cNvPr>
          <p:cNvSpPr>
            <a:spLocks noGrp="1"/>
          </p:cNvSpPr>
          <p:nvPr>
            <p:ph idx="1"/>
          </p:nvPr>
        </p:nvSpPr>
        <p:spPr>
          <a:xfrm>
            <a:off x="736600" y="977900"/>
            <a:ext cx="10617200" cy="5199063"/>
          </a:xfrm>
        </p:spPr>
        <p:txBody>
          <a:bodyPr>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11) ) Infection Transmission Associated With Contaminated Ultrasound Probes: A Systematic Review - Souza Hajar - 2022 - AORN Journal - Wiley Online Library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0" i="0" dirty="0">
              <a:solidFill>
                <a:srgbClr val="1C1D1E"/>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dirty="0">
                <a:solidFill>
                  <a:srgbClr val="1C1D1E"/>
                </a:solidFill>
                <a:effectLst/>
              </a:rPr>
              <a:t>12) Seki M, Machida N, Yamagishi Y, Yoshida H, </a:t>
            </a:r>
            <a:r>
              <a:rPr lang="en-GB" sz="1400" b="0" i="0" dirty="0" err="1">
                <a:solidFill>
                  <a:srgbClr val="1C1D1E"/>
                </a:solidFill>
                <a:effectLst/>
              </a:rPr>
              <a:t>Tomono</a:t>
            </a:r>
            <a:r>
              <a:rPr lang="en-GB" sz="1400" b="0" i="0" dirty="0">
                <a:solidFill>
                  <a:srgbClr val="1C1D1E"/>
                </a:solidFill>
                <a:effectLst/>
              </a:rPr>
              <a:t> K. Nosocomial outbreak of multidrug-resistant </a:t>
            </a:r>
            <a:r>
              <a:rPr lang="en-GB" sz="1400" b="0" i="1" dirty="0">
                <a:solidFill>
                  <a:srgbClr val="1C1D1E"/>
                </a:solidFill>
                <a:effectLst/>
              </a:rPr>
              <a:t>Pseudomonas aeruginosa</a:t>
            </a:r>
            <a:r>
              <a:rPr lang="en-GB" sz="1400" b="0" i="0" dirty="0">
                <a:solidFill>
                  <a:srgbClr val="1C1D1E"/>
                </a:solidFill>
                <a:effectLst/>
              </a:rPr>
              <a:t> caused by damaged </a:t>
            </a:r>
            <a:r>
              <a:rPr lang="en-GB" sz="1400" b="0" i="0" dirty="0" err="1">
                <a:solidFill>
                  <a:srgbClr val="1C1D1E"/>
                </a:solidFill>
                <a:effectLst/>
              </a:rPr>
              <a:t>transesophageal</a:t>
            </a:r>
            <a:r>
              <a:rPr lang="en-GB" sz="1400" b="0" i="0" dirty="0">
                <a:solidFill>
                  <a:srgbClr val="1C1D1E"/>
                </a:solidFill>
                <a:effectLst/>
              </a:rPr>
              <a:t> echocardiogram probe used in cardiovascular surgical operations. </a:t>
            </a:r>
            <a:r>
              <a:rPr lang="en-GB" sz="1400" b="0" i="1" dirty="0">
                <a:solidFill>
                  <a:srgbClr val="1C1D1E"/>
                </a:solidFill>
                <a:effectLst/>
              </a:rPr>
              <a:t>J Infect </a:t>
            </a:r>
            <a:r>
              <a:rPr lang="en-GB" sz="1400" b="0" i="1" dirty="0" err="1">
                <a:solidFill>
                  <a:srgbClr val="1C1D1E"/>
                </a:solidFill>
                <a:effectLst/>
              </a:rPr>
              <a:t>Chemother</a:t>
            </a:r>
            <a:r>
              <a:rPr lang="en-GB" sz="1400" b="0" i="0" dirty="0">
                <a:solidFill>
                  <a:srgbClr val="1C1D1E"/>
                </a:solidFill>
                <a:effectLst/>
              </a:rPr>
              <a:t>. 2013; </a:t>
            </a:r>
            <a:r>
              <a:rPr lang="en-GB" sz="1400" b="1" i="0" dirty="0">
                <a:solidFill>
                  <a:srgbClr val="1C1D1E"/>
                </a:solidFill>
                <a:effectLst/>
              </a:rPr>
              <a:t>19</a:t>
            </a:r>
            <a:r>
              <a:rPr lang="en-GB" sz="1400" b="0" i="0" dirty="0">
                <a:solidFill>
                  <a:srgbClr val="1C1D1E"/>
                </a:solidFill>
                <a:effectLst/>
              </a:rPr>
              <a:t>(4): 677-681.</a:t>
            </a:r>
          </a:p>
          <a:p>
            <a:endParaRPr lang="en-GB" sz="1400" b="0" i="0" dirty="0">
              <a:solidFill>
                <a:srgbClr val="1C1D1E"/>
              </a:solidFill>
              <a:effectLst/>
            </a:endParaRPr>
          </a:p>
          <a:p>
            <a:pPr marL="0" indent="0">
              <a:buNone/>
            </a:pPr>
            <a:r>
              <a:rPr lang="en-GB" sz="1400" b="0" i="0" dirty="0">
                <a:solidFill>
                  <a:srgbClr val="1C1D1E"/>
                </a:solidFill>
                <a:effectLst/>
              </a:rPr>
              <a:t>13) Levy PY, </a:t>
            </a:r>
            <a:r>
              <a:rPr lang="en-GB" sz="1400" b="0" i="0" dirty="0" err="1">
                <a:solidFill>
                  <a:srgbClr val="1C1D1E"/>
                </a:solidFill>
                <a:effectLst/>
              </a:rPr>
              <a:t>Teysseire</a:t>
            </a:r>
            <a:r>
              <a:rPr lang="en-GB" sz="1400" b="0" i="0" dirty="0">
                <a:solidFill>
                  <a:srgbClr val="1C1D1E"/>
                </a:solidFill>
                <a:effectLst/>
              </a:rPr>
              <a:t> N, Etienne J, </a:t>
            </a:r>
            <a:r>
              <a:rPr lang="en-GB" sz="1400" b="0" i="0" dirty="0" err="1">
                <a:solidFill>
                  <a:srgbClr val="1C1D1E"/>
                </a:solidFill>
                <a:effectLst/>
              </a:rPr>
              <a:t>Raoult</a:t>
            </a:r>
            <a:r>
              <a:rPr lang="en-GB" sz="1400" b="0" i="0" dirty="0">
                <a:solidFill>
                  <a:srgbClr val="1C1D1E"/>
                </a:solidFill>
                <a:effectLst/>
              </a:rPr>
              <a:t> D. A nosocomial outbreak of </a:t>
            </a:r>
            <a:r>
              <a:rPr lang="en-GB" sz="1400" b="0" i="1" dirty="0">
                <a:solidFill>
                  <a:srgbClr val="1C1D1E"/>
                </a:solidFill>
                <a:effectLst/>
              </a:rPr>
              <a:t>Legionella pneumophila</a:t>
            </a:r>
            <a:r>
              <a:rPr lang="en-GB" sz="1400" b="0" i="0" dirty="0">
                <a:solidFill>
                  <a:srgbClr val="1C1D1E"/>
                </a:solidFill>
                <a:effectLst/>
              </a:rPr>
              <a:t> caused by contaminated </a:t>
            </a:r>
            <a:r>
              <a:rPr lang="en-GB" sz="1400" b="0" i="0" dirty="0" err="1">
                <a:solidFill>
                  <a:srgbClr val="1C1D1E"/>
                </a:solidFill>
                <a:effectLst/>
              </a:rPr>
              <a:t>transesophageal</a:t>
            </a:r>
            <a:r>
              <a:rPr lang="en-GB" sz="1400" b="0" i="0" dirty="0">
                <a:solidFill>
                  <a:srgbClr val="1C1D1E"/>
                </a:solidFill>
                <a:effectLst/>
              </a:rPr>
              <a:t> echocardiography probes. </a:t>
            </a:r>
            <a:r>
              <a:rPr lang="en-GB" sz="1400" b="0" i="1" dirty="0">
                <a:solidFill>
                  <a:srgbClr val="1C1D1E"/>
                </a:solidFill>
                <a:effectLst/>
              </a:rPr>
              <a:t>Infect Control Hosp </a:t>
            </a:r>
            <a:r>
              <a:rPr lang="en-GB" sz="1400" b="0" i="1" dirty="0" err="1">
                <a:solidFill>
                  <a:srgbClr val="1C1D1E"/>
                </a:solidFill>
                <a:effectLst/>
              </a:rPr>
              <a:t>Epidemiol</a:t>
            </a:r>
            <a:r>
              <a:rPr lang="en-GB" sz="1400" b="0" i="0" dirty="0">
                <a:solidFill>
                  <a:srgbClr val="1C1D1E"/>
                </a:solidFill>
                <a:effectLst/>
              </a:rPr>
              <a:t>. 2003; </a:t>
            </a:r>
            <a:r>
              <a:rPr lang="en-GB" sz="1400" b="1" i="0" dirty="0">
                <a:solidFill>
                  <a:srgbClr val="1C1D1E"/>
                </a:solidFill>
                <a:effectLst/>
              </a:rPr>
              <a:t>24</a:t>
            </a:r>
            <a:r>
              <a:rPr lang="en-GB" sz="1400" b="0" i="0" dirty="0">
                <a:solidFill>
                  <a:srgbClr val="1C1D1E"/>
                </a:solidFill>
                <a:effectLst/>
              </a:rPr>
              <a:t>(8): 619-622.</a:t>
            </a:r>
          </a:p>
          <a:p>
            <a:endParaRPr lang="en-GB" sz="1400" b="0" i="0" dirty="0">
              <a:solidFill>
                <a:srgbClr val="1C1D1E"/>
              </a:solidFill>
              <a:effectLst/>
            </a:endParaRPr>
          </a:p>
          <a:p>
            <a:pPr marL="0" indent="0">
              <a:buNone/>
            </a:pPr>
            <a:r>
              <a:rPr lang="en-GB" sz="1400" b="0" i="0" dirty="0">
                <a:solidFill>
                  <a:srgbClr val="1C1D1E"/>
                </a:solidFill>
                <a:effectLst/>
              </a:rPr>
              <a:t>14) Bancroft EA, English L, </a:t>
            </a:r>
            <a:r>
              <a:rPr lang="en-GB" sz="1400" b="0" i="0" dirty="0" err="1">
                <a:solidFill>
                  <a:srgbClr val="1C1D1E"/>
                </a:solidFill>
                <a:effectLst/>
              </a:rPr>
              <a:t>Terashita</a:t>
            </a:r>
            <a:r>
              <a:rPr lang="en-GB" sz="1400" b="0" i="0" dirty="0">
                <a:solidFill>
                  <a:srgbClr val="1C1D1E"/>
                </a:solidFill>
                <a:effectLst/>
              </a:rPr>
              <a:t> D, Yasuda L. Outbreak of </a:t>
            </a:r>
            <a:r>
              <a:rPr lang="en-GB" sz="1400" b="0" i="1" dirty="0">
                <a:solidFill>
                  <a:srgbClr val="1C1D1E"/>
                </a:solidFill>
                <a:effectLst/>
              </a:rPr>
              <a:t>Escherichia coli</a:t>
            </a:r>
            <a:r>
              <a:rPr lang="en-GB" sz="1400" b="0" i="0" dirty="0">
                <a:solidFill>
                  <a:srgbClr val="1C1D1E"/>
                </a:solidFill>
                <a:effectLst/>
              </a:rPr>
              <a:t> infections associated with a contaminated </a:t>
            </a:r>
            <a:r>
              <a:rPr lang="en-GB" sz="1400" b="0" i="0" dirty="0" err="1">
                <a:solidFill>
                  <a:srgbClr val="1C1D1E"/>
                </a:solidFill>
                <a:effectLst/>
              </a:rPr>
              <a:t>transesophageal</a:t>
            </a:r>
            <a:r>
              <a:rPr lang="en-GB" sz="1400" b="0" i="0" dirty="0">
                <a:solidFill>
                  <a:srgbClr val="1C1D1E"/>
                </a:solidFill>
                <a:effectLst/>
              </a:rPr>
              <a:t> echocardiography probe. </a:t>
            </a:r>
            <a:r>
              <a:rPr lang="en-GB" sz="1400" b="0" i="1" dirty="0">
                <a:solidFill>
                  <a:srgbClr val="1C1D1E"/>
                </a:solidFill>
                <a:effectLst/>
              </a:rPr>
              <a:t>Infect Control Hosp </a:t>
            </a:r>
            <a:r>
              <a:rPr lang="en-GB" sz="1400" b="0" i="1" dirty="0" err="1">
                <a:solidFill>
                  <a:srgbClr val="1C1D1E"/>
                </a:solidFill>
                <a:effectLst/>
              </a:rPr>
              <a:t>Epidemiol</a:t>
            </a:r>
            <a:r>
              <a:rPr lang="en-GB" sz="1400" b="0" i="0" dirty="0">
                <a:solidFill>
                  <a:srgbClr val="1C1D1E"/>
                </a:solidFill>
                <a:effectLst/>
              </a:rPr>
              <a:t>. 2013; </a:t>
            </a:r>
            <a:r>
              <a:rPr lang="en-GB" sz="1400" b="1" i="0" dirty="0">
                <a:solidFill>
                  <a:srgbClr val="1C1D1E"/>
                </a:solidFill>
                <a:effectLst/>
              </a:rPr>
              <a:t>34</a:t>
            </a:r>
            <a:r>
              <a:rPr lang="en-GB" sz="1400" b="0" i="0" dirty="0">
                <a:solidFill>
                  <a:srgbClr val="1C1D1E"/>
                </a:solidFill>
                <a:effectLst/>
              </a:rPr>
              <a:t>(10): 1121-1123.</a:t>
            </a:r>
          </a:p>
          <a:p>
            <a:pPr marL="0" indent="0">
              <a:buNone/>
            </a:pPr>
            <a:r>
              <a:rPr lang="en-GB" sz="1400" b="0" i="0" dirty="0">
                <a:solidFill>
                  <a:srgbClr val="212121"/>
                </a:solidFill>
                <a:effectLst/>
              </a:rPr>
              <a:t>15) Odeh Z, </a:t>
            </a:r>
            <a:r>
              <a:rPr lang="en-GB" sz="1400" b="0" i="0" dirty="0" err="1">
                <a:solidFill>
                  <a:srgbClr val="212121"/>
                </a:solidFill>
                <a:effectLst/>
              </a:rPr>
              <a:t>Abatli</a:t>
            </a:r>
            <a:r>
              <a:rPr lang="en-GB" sz="1400" b="0" i="0" dirty="0">
                <a:solidFill>
                  <a:srgbClr val="212121"/>
                </a:solidFill>
                <a:effectLst/>
              </a:rPr>
              <a:t> S, Qadi M. Radiology Department: A Potential Source of Multidrug-Resistant Microorganisms: A Cross-Sectional Study at Tertiary Hospital, Palestine. Can J Infect Dis Med </a:t>
            </a:r>
            <a:r>
              <a:rPr lang="en-GB" sz="1400" b="0" i="0" dirty="0" err="1">
                <a:solidFill>
                  <a:srgbClr val="212121"/>
                </a:solidFill>
                <a:effectLst/>
              </a:rPr>
              <a:t>Microbiol</a:t>
            </a:r>
            <a:r>
              <a:rPr lang="en-GB" sz="1400" b="0" i="0" dirty="0">
                <a:solidFill>
                  <a:srgbClr val="212121"/>
                </a:solidFill>
                <a:effectLst/>
              </a:rPr>
              <a:t>. 2023 Dec 18;2023:4441338. </a:t>
            </a:r>
            <a:r>
              <a:rPr lang="en-GB" sz="1400" b="0" i="0" dirty="0" err="1">
                <a:solidFill>
                  <a:srgbClr val="212121"/>
                </a:solidFill>
                <a:effectLst/>
              </a:rPr>
              <a:t>doi</a:t>
            </a:r>
            <a:r>
              <a:rPr lang="en-GB" sz="1400" b="0" i="0" dirty="0">
                <a:solidFill>
                  <a:srgbClr val="212121"/>
                </a:solidFill>
                <a:effectLst/>
              </a:rPr>
              <a:t>: 10.1155/2023/4441338. PMID: 38146333; PMCID: PMC10749721.</a:t>
            </a:r>
          </a:p>
          <a:p>
            <a:pPr marL="0" marR="0" lvl="0" indent="0" algn="l" defTabSz="914400" rtl="0" eaLnBrk="1" fontAlgn="auto" latinLnBrk="0" hangingPunct="1">
              <a:lnSpc>
                <a:spcPct val="100000"/>
              </a:lnSpc>
              <a:spcBef>
                <a:spcPts val="1000"/>
              </a:spcBef>
              <a:spcAft>
                <a:spcPts val="1000"/>
              </a:spcAft>
              <a:buClrTx/>
              <a:buSzTx/>
              <a:buFontTx/>
              <a:buNone/>
              <a:tabLst/>
              <a:defRPr/>
            </a:pPr>
            <a:r>
              <a:rPr lang="en-GB" sz="1400" b="0" i="0" dirty="0">
                <a:solidFill>
                  <a:srgbClr val="212121"/>
                </a:solidFill>
                <a:effectLst/>
              </a:rPr>
              <a:t>18) Leroy S. Infectious risk of </a:t>
            </a:r>
            <a:r>
              <a:rPr lang="en-GB" sz="1400" b="0" i="0" dirty="0" err="1">
                <a:solidFill>
                  <a:srgbClr val="212121"/>
                </a:solidFill>
                <a:effectLst/>
              </a:rPr>
              <a:t>endovaginal</a:t>
            </a:r>
            <a:r>
              <a:rPr lang="en-GB" sz="1400" b="0" i="0" dirty="0">
                <a:solidFill>
                  <a:srgbClr val="212121"/>
                </a:solidFill>
                <a:effectLst/>
              </a:rPr>
              <a:t> and transrectal ultrasonography: systematic review and meta-analysis. J Hosp Infect. 2013 Feb;83(2):99-106. </a:t>
            </a:r>
            <a:r>
              <a:rPr lang="en-GB" sz="1400" b="0" i="0" dirty="0" err="1">
                <a:solidFill>
                  <a:srgbClr val="212121"/>
                </a:solidFill>
                <a:effectLst/>
              </a:rPr>
              <a:t>doi</a:t>
            </a:r>
            <a:r>
              <a:rPr lang="en-GB" sz="1400" b="0" i="0" dirty="0">
                <a:solidFill>
                  <a:srgbClr val="212121"/>
                </a:solidFill>
                <a:effectLst/>
              </a:rPr>
              <a:t>: 10.1016/j.jhin.2012.07.014. </a:t>
            </a:r>
            <a:r>
              <a:rPr lang="en-GB" sz="1400" b="0" i="0" dirty="0" err="1">
                <a:solidFill>
                  <a:srgbClr val="212121"/>
                </a:solidFill>
                <a:effectLst/>
              </a:rPr>
              <a:t>Epub</a:t>
            </a:r>
            <a:r>
              <a:rPr lang="en-GB" sz="1400" b="0" i="0" dirty="0">
                <a:solidFill>
                  <a:srgbClr val="212121"/>
                </a:solidFill>
                <a:effectLst/>
              </a:rPr>
              <a:t> 2012 Sep 13. PMID: 22981638.</a:t>
            </a:r>
          </a:p>
          <a:p>
            <a:pPr marL="0" marR="0" lvl="0" indent="0" algn="l" defTabSz="914400" rtl="0" eaLnBrk="1" fontAlgn="auto" latinLnBrk="0" hangingPunct="1">
              <a:lnSpc>
                <a:spcPct val="100000"/>
              </a:lnSpc>
              <a:spcBef>
                <a:spcPts val="1000"/>
              </a:spcBef>
              <a:spcAft>
                <a:spcPts val="1000"/>
              </a:spcAft>
              <a:buClrTx/>
              <a:buSzTx/>
              <a:buFontTx/>
              <a:buNone/>
              <a:tabLst/>
              <a:defRPr/>
            </a:pPr>
            <a:r>
              <a:rPr lang="en-GB" sz="1400" b="0" i="0" dirty="0">
                <a:solidFill>
                  <a:srgbClr val="212121"/>
                </a:solidFill>
                <a:effectLst/>
              </a:rPr>
              <a:t>19) </a:t>
            </a:r>
            <a:r>
              <a:rPr lang="en-GB" sz="1400" b="0" i="0" dirty="0" err="1">
                <a:solidFill>
                  <a:srgbClr val="212121"/>
                </a:solidFill>
                <a:effectLst/>
              </a:rPr>
              <a:t>Casalegno</a:t>
            </a:r>
            <a:r>
              <a:rPr lang="en-GB" sz="1400" b="0" i="0" dirty="0">
                <a:solidFill>
                  <a:srgbClr val="212121"/>
                </a:solidFill>
                <a:effectLst/>
              </a:rPr>
              <a:t> JS, Le Bail Carval K, </a:t>
            </a:r>
            <a:r>
              <a:rPr lang="en-GB" sz="1400" b="0" i="0" dirty="0" err="1">
                <a:solidFill>
                  <a:srgbClr val="212121"/>
                </a:solidFill>
                <a:effectLst/>
              </a:rPr>
              <a:t>Eibach</a:t>
            </a:r>
            <a:r>
              <a:rPr lang="en-GB" sz="1400" b="0" i="0" dirty="0">
                <a:solidFill>
                  <a:srgbClr val="212121"/>
                </a:solidFill>
                <a:effectLst/>
              </a:rPr>
              <a:t> D, </a:t>
            </a:r>
            <a:r>
              <a:rPr lang="en-GB" sz="1400" b="0" i="0" dirty="0" err="1">
                <a:solidFill>
                  <a:srgbClr val="212121"/>
                </a:solidFill>
                <a:effectLst/>
              </a:rPr>
              <a:t>Valdeyron</a:t>
            </a:r>
            <a:r>
              <a:rPr lang="en-GB" sz="1400" b="0" i="0" dirty="0">
                <a:solidFill>
                  <a:srgbClr val="212121"/>
                </a:solidFill>
                <a:effectLst/>
              </a:rPr>
              <a:t> ML, </a:t>
            </a:r>
            <a:r>
              <a:rPr lang="en-GB" sz="1400" b="0" i="0" dirty="0" err="1">
                <a:solidFill>
                  <a:srgbClr val="212121"/>
                </a:solidFill>
                <a:effectLst/>
              </a:rPr>
              <a:t>Lamblin</a:t>
            </a:r>
            <a:r>
              <a:rPr lang="en-GB" sz="1400" b="0" i="0" dirty="0">
                <a:solidFill>
                  <a:srgbClr val="212121"/>
                </a:solidFill>
                <a:effectLst/>
              </a:rPr>
              <a:t> G, </a:t>
            </a:r>
            <a:r>
              <a:rPr lang="en-GB" sz="1400" b="0" i="0" dirty="0" err="1">
                <a:solidFill>
                  <a:srgbClr val="212121"/>
                </a:solidFill>
                <a:effectLst/>
              </a:rPr>
              <a:t>Jacquemoud</a:t>
            </a:r>
            <a:r>
              <a:rPr lang="en-GB" sz="1400" b="0" i="0" dirty="0">
                <a:solidFill>
                  <a:srgbClr val="212121"/>
                </a:solidFill>
                <a:effectLst/>
              </a:rPr>
              <a:t> H, </a:t>
            </a:r>
            <a:r>
              <a:rPr lang="en-GB" sz="1400" b="0" i="0" dirty="0" err="1">
                <a:solidFill>
                  <a:srgbClr val="212121"/>
                </a:solidFill>
                <a:effectLst/>
              </a:rPr>
              <a:t>Mellier</a:t>
            </a:r>
            <a:r>
              <a:rPr lang="en-GB" sz="1400" b="0" i="0" dirty="0">
                <a:solidFill>
                  <a:srgbClr val="212121"/>
                </a:solidFill>
                <a:effectLst/>
              </a:rPr>
              <a:t> G, Lina B, </a:t>
            </a:r>
            <a:r>
              <a:rPr lang="en-GB" sz="1400" b="0" i="0" dirty="0" err="1">
                <a:solidFill>
                  <a:srgbClr val="212121"/>
                </a:solidFill>
                <a:effectLst/>
              </a:rPr>
              <a:t>Gaucherand</a:t>
            </a:r>
            <a:r>
              <a:rPr lang="en-GB" sz="1400" b="0" i="0" dirty="0">
                <a:solidFill>
                  <a:srgbClr val="212121"/>
                </a:solidFill>
                <a:effectLst/>
              </a:rPr>
              <a:t> P, </a:t>
            </a:r>
            <a:r>
              <a:rPr lang="en-GB" sz="1400" b="0" i="0" dirty="0" err="1">
                <a:solidFill>
                  <a:srgbClr val="212121"/>
                </a:solidFill>
                <a:effectLst/>
              </a:rPr>
              <a:t>Mathevet</a:t>
            </a:r>
            <a:r>
              <a:rPr lang="en-GB" sz="1400" b="0" i="0" dirty="0">
                <a:solidFill>
                  <a:srgbClr val="212121"/>
                </a:solidFill>
                <a:effectLst/>
              </a:rPr>
              <a:t> P, </a:t>
            </a:r>
            <a:r>
              <a:rPr lang="en-GB" sz="1400" b="0" i="0" dirty="0" err="1">
                <a:solidFill>
                  <a:srgbClr val="212121"/>
                </a:solidFill>
                <a:effectLst/>
              </a:rPr>
              <a:t>Mekki</a:t>
            </a:r>
            <a:r>
              <a:rPr lang="en-GB" sz="1400" b="0" i="0" dirty="0">
                <a:solidFill>
                  <a:srgbClr val="212121"/>
                </a:solidFill>
                <a:effectLst/>
              </a:rPr>
              <a:t> Y. High risk HPV contamination of </a:t>
            </a:r>
            <a:r>
              <a:rPr lang="en-GB" sz="1400" b="0" i="0" dirty="0" err="1">
                <a:solidFill>
                  <a:srgbClr val="212121"/>
                </a:solidFill>
                <a:effectLst/>
              </a:rPr>
              <a:t>endocavity</a:t>
            </a:r>
            <a:r>
              <a:rPr lang="en-GB" sz="1400" b="0" i="0" dirty="0">
                <a:solidFill>
                  <a:srgbClr val="212121"/>
                </a:solidFill>
                <a:effectLst/>
              </a:rPr>
              <a:t> vaginal ultrasound probes: an underestimated route of nosocomial infection? </a:t>
            </a:r>
            <a:r>
              <a:rPr lang="en-GB" sz="1400" b="0" i="0" dirty="0" err="1">
                <a:solidFill>
                  <a:srgbClr val="212121"/>
                </a:solidFill>
                <a:effectLst/>
              </a:rPr>
              <a:t>PLoS</a:t>
            </a:r>
            <a:r>
              <a:rPr lang="en-GB" sz="1400" b="0" i="0" dirty="0">
                <a:solidFill>
                  <a:srgbClr val="212121"/>
                </a:solidFill>
                <a:effectLst/>
              </a:rPr>
              <a:t> One. 2012;7(10):e48137. </a:t>
            </a:r>
            <a:r>
              <a:rPr lang="en-GB" sz="1400" b="0" i="0" dirty="0" err="1">
                <a:solidFill>
                  <a:srgbClr val="212121"/>
                </a:solidFill>
                <a:effectLst/>
              </a:rPr>
              <a:t>doi</a:t>
            </a:r>
            <a:r>
              <a:rPr lang="en-GB" sz="1400" b="0" i="0" dirty="0">
                <a:solidFill>
                  <a:srgbClr val="212121"/>
                </a:solidFill>
                <a:effectLst/>
              </a:rPr>
              <a:t>: 10.1371/journal.pone.0048137. </a:t>
            </a:r>
            <a:r>
              <a:rPr lang="en-GB" sz="1400" b="0" i="0" dirty="0" err="1">
                <a:solidFill>
                  <a:srgbClr val="212121"/>
                </a:solidFill>
                <a:effectLst/>
              </a:rPr>
              <a:t>Epub</a:t>
            </a:r>
            <a:r>
              <a:rPr lang="en-GB" sz="1400" b="0" i="0" dirty="0">
                <a:solidFill>
                  <a:srgbClr val="212121"/>
                </a:solidFill>
                <a:effectLst/>
              </a:rPr>
              <a:t> 2012 Oct 24. PMID: 23110191; PMCID: PMC3480505.</a:t>
            </a:r>
          </a:p>
          <a:p>
            <a:pPr marL="0" indent="0">
              <a:lnSpc>
                <a:spcPct val="100000"/>
              </a:lnSpc>
              <a:spcAft>
                <a:spcPts val="1000"/>
              </a:spcAft>
              <a:buNone/>
              <a:defRPr/>
            </a:pPr>
            <a:r>
              <a:rPr lang="en-GB" sz="1400" b="0" i="0" dirty="0">
                <a:solidFill>
                  <a:srgbClr val="212121"/>
                </a:solidFill>
                <a:effectLst/>
              </a:rPr>
              <a:t>20) Garvey MI, Wilkinson MAC, Bradley CW, Holden KL, Holden E. Wiping out MRSA: effect of introducing a universal disinfection wipe in a large UK teaching hospital. </a:t>
            </a:r>
            <a:r>
              <a:rPr lang="en-GB" sz="1400" b="0" i="0" dirty="0" err="1">
                <a:solidFill>
                  <a:srgbClr val="212121"/>
                </a:solidFill>
                <a:effectLst/>
              </a:rPr>
              <a:t>Antimicrob</a:t>
            </a:r>
            <a:r>
              <a:rPr lang="en-GB" sz="1400" b="0" i="0" dirty="0">
                <a:solidFill>
                  <a:srgbClr val="212121"/>
                </a:solidFill>
                <a:effectLst/>
              </a:rPr>
              <a:t> Resist Infect Control. 2018 Dec 19;7:155. </a:t>
            </a:r>
            <a:r>
              <a:rPr lang="en-GB" sz="1400" b="0" i="0" dirty="0" err="1">
                <a:solidFill>
                  <a:srgbClr val="212121"/>
                </a:solidFill>
                <a:effectLst/>
              </a:rPr>
              <a:t>doi</a:t>
            </a:r>
            <a:r>
              <a:rPr lang="en-GB" sz="1400" b="0" i="0" dirty="0">
                <a:solidFill>
                  <a:srgbClr val="212121"/>
                </a:solidFill>
                <a:effectLst/>
              </a:rPr>
              <a:t>: 10.1186/s13756-018-0445-7. PMID: 30574298; PMCID: PMC6299988.</a:t>
            </a:r>
          </a:p>
          <a:p>
            <a:pPr marL="0" marR="0" lvl="0" indent="0" algn="l" defTabSz="914400" rtl="0" eaLnBrk="1" fontAlgn="auto" latinLnBrk="0" hangingPunct="1">
              <a:lnSpc>
                <a:spcPct val="100000"/>
              </a:lnSpc>
              <a:spcBef>
                <a:spcPts val="1000"/>
              </a:spcBef>
              <a:spcAft>
                <a:spcPts val="1000"/>
              </a:spcAft>
              <a:buClrTx/>
              <a:buSzTx/>
              <a:buFontTx/>
              <a:buNone/>
              <a:tabLst/>
              <a:defRPr/>
            </a:pPr>
            <a:r>
              <a:rPr lang="en-GB" sz="1400" dirty="0"/>
              <a:t>21)</a:t>
            </a:r>
            <a:r>
              <a:rPr lang="en-GB" sz="1400" b="0" i="0" dirty="0">
                <a:effectLst/>
              </a:rPr>
              <a:t> </a:t>
            </a:r>
            <a:r>
              <a:rPr lang="en-GB" sz="1400" b="0" i="0" dirty="0">
                <a:solidFill>
                  <a:srgbClr val="212121"/>
                </a:solidFill>
                <a:effectLst/>
              </a:rPr>
              <a:t>Meyers J, </a:t>
            </a:r>
            <a:r>
              <a:rPr lang="en-GB" sz="1400" b="0" i="0" dirty="0" err="1">
                <a:solidFill>
                  <a:srgbClr val="212121"/>
                </a:solidFill>
                <a:effectLst/>
              </a:rPr>
              <a:t>Ryndock</a:t>
            </a:r>
            <a:r>
              <a:rPr lang="en-GB" sz="1400" b="0" i="0" dirty="0">
                <a:solidFill>
                  <a:srgbClr val="212121"/>
                </a:solidFill>
                <a:effectLst/>
              </a:rPr>
              <a:t> E, Conway MJ, Meyers C, Robison R. Susceptibility of high-risk human papillomavirus type 16 to clinical disinfectants. J </a:t>
            </a:r>
            <a:r>
              <a:rPr lang="en-GB" sz="1400" b="0" i="0" dirty="0" err="1">
                <a:solidFill>
                  <a:srgbClr val="212121"/>
                </a:solidFill>
                <a:effectLst/>
              </a:rPr>
              <a:t>Antimicrob</a:t>
            </a:r>
            <a:r>
              <a:rPr lang="en-GB" sz="1400" b="0" i="0" dirty="0">
                <a:solidFill>
                  <a:srgbClr val="212121"/>
                </a:solidFill>
                <a:effectLst/>
              </a:rPr>
              <a:t> </a:t>
            </a:r>
            <a:r>
              <a:rPr lang="en-GB" sz="1400" b="0" i="0" dirty="0" err="1">
                <a:solidFill>
                  <a:srgbClr val="212121"/>
                </a:solidFill>
                <a:effectLst/>
              </a:rPr>
              <a:t>Chemother</a:t>
            </a:r>
            <a:r>
              <a:rPr lang="en-GB" sz="1400" b="0" i="0" dirty="0">
                <a:solidFill>
                  <a:srgbClr val="212121"/>
                </a:solidFill>
                <a:effectLst/>
              </a:rPr>
              <a:t>. 2014 Jun;69(6):1546-50. </a:t>
            </a:r>
            <a:r>
              <a:rPr lang="en-GB" sz="1400" b="0" i="0" dirty="0" err="1">
                <a:solidFill>
                  <a:srgbClr val="212121"/>
                </a:solidFill>
                <a:effectLst/>
              </a:rPr>
              <a:t>doi</a:t>
            </a:r>
            <a:r>
              <a:rPr lang="en-GB" sz="1400" b="0" i="0" dirty="0">
                <a:solidFill>
                  <a:srgbClr val="212121"/>
                </a:solidFill>
                <a:effectLst/>
              </a:rPr>
              <a:t>: 10.1093/</a:t>
            </a:r>
            <a:r>
              <a:rPr lang="en-GB" sz="1400" b="0" i="0" dirty="0" err="1">
                <a:solidFill>
                  <a:srgbClr val="212121"/>
                </a:solidFill>
                <a:effectLst/>
              </a:rPr>
              <a:t>jac</a:t>
            </a:r>
            <a:r>
              <a:rPr lang="en-GB" sz="1400" b="0" i="0" dirty="0">
                <a:solidFill>
                  <a:srgbClr val="212121"/>
                </a:solidFill>
                <a:effectLst/>
              </a:rPr>
              <a:t>/dku006. </a:t>
            </a:r>
            <a:r>
              <a:rPr lang="en-GB" sz="1400" b="0" i="0" dirty="0" err="1">
                <a:solidFill>
                  <a:srgbClr val="212121"/>
                </a:solidFill>
                <a:effectLst/>
              </a:rPr>
              <a:t>Epub</a:t>
            </a:r>
            <a:r>
              <a:rPr lang="en-GB" sz="1400" b="0" i="0" dirty="0">
                <a:solidFill>
                  <a:srgbClr val="212121"/>
                </a:solidFill>
                <a:effectLst/>
              </a:rPr>
              <a:t> 2014 Feb 4. PMID: 24500190; PMCID: PMC4019329.</a:t>
            </a:r>
            <a:endParaRPr lang="en-GB" sz="1400" dirty="0"/>
          </a:p>
          <a:p>
            <a:endParaRPr lang="en-GB" sz="1400" dirty="0"/>
          </a:p>
          <a:p>
            <a:endParaRPr lang="en-GB" dirty="0"/>
          </a:p>
        </p:txBody>
      </p:sp>
    </p:spTree>
    <p:extLst>
      <p:ext uri="{BB962C8B-B14F-4D97-AF65-F5344CB8AC3E}">
        <p14:creationId xmlns:p14="http://schemas.microsoft.com/office/powerpoint/2010/main" val="84608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creenshot of a medical examination&#10;&#10;Description automatically generated">
            <a:extLst>
              <a:ext uri="{FF2B5EF4-FFF2-40B4-BE49-F238E27FC236}">
                <a16:creationId xmlns:a16="http://schemas.microsoft.com/office/drawing/2014/main" id="{7AAF5852-E069-339F-10FF-59736BE69167}"/>
              </a:ext>
            </a:extLst>
          </p:cNvPr>
          <p:cNvPicPr>
            <a:picLocks noGrp="1" noChangeAspect="1"/>
          </p:cNvPicPr>
          <p:nvPr>
            <p:ph idx="1"/>
          </p:nvPr>
        </p:nvPicPr>
        <p:blipFill>
          <a:blip r:embed="rId3"/>
          <a:stretch>
            <a:fillRect/>
          </a:stretch>
        </p:blipFill>
        <p:spPr>
          <a:xfrm>
            <a:off x="1104882" y="523433"/>
            <a:ext cx="9758735" cy="5811134"/>
          </a:xfrm>
          <a:prstGeom prst="rect">
            <a:avLst/>
          </a:prstGeom>
        </p:spPr>
      </p:pic>
    </p:spTree>
    <p:extLst>
      <p:ext uri="{BB962C8B-B14F-4D97-AF65-F5344CB8AC3E}">
        <p14:creationId xmlns:p14="http://schemas.microsoft.com/office/powerpoint/2010/main" val="3552718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C0623C-5CEC-E939-C0F6-B04F6EDB5882}"/>
              </a:ext>
            </a:extLst>
          </p:cNvPr>
          <p:cNvSpPr>
            <a:spLocks noGrp="1"/>
          </p:cNvSpPr>
          <p:nvPr>
            <p:ph idx="1"/>
          </p:nvPr>
        </p:nvSpPr>
        <p:spPr>
          <a:xfrm>
            <a:off x="785711" y="1350839"/>
            <a:ext cx="10315775" cy="5396325"/>
          </a:xfrm>
        </p:spPr>
        <p:txBody>
          <a:bodyPr>
            <a:normAutofit fontScale="62500" lnSpcReduction="20000"/>
          </a:bodyPr>
          <a:lstStyle/>
          <a:p>
            <a:pPr marL="0" indent="0">
              <a:buNone/>
            </a:pPr>
            <a:r>
              <a:rPr lang="en-GB" dirty="0"/>
              <a:t>Semi‐critical Probes must be manually cleaned prior to using a HLD method. There are four HLD methods available</a:t>
            </a:r>
          </a:p>
          <a:p>
            <a:pPr marL="0" indent="0">
              <a:buNone/>
            </a:pPr>
            <a:endParaRPr lang="en-GB" dirty="0"/>
          </a:p>
          <a:p>
            <a:pPr marL="0" indent="0">
              <a:buNone/>
            </a:pPr>
            <a:r>
              <a:rPr lang="en-GB" b="1" dirty="0"/>
              <a:t>Using Ultraviolet Light: </a:t>
            </a:r>
          </a:p>
          <a:p>
            <a:pPr marL="0" indent="0">
              <a:buNone/>
            </a:pPr>
            <a:r>
              <a:rPr lang="en-GB" dirty="0"/>
              <a:t>Semi‐critical Ultrasound Probe (Semi‐invasive and Non‐invasive) High Level Decontamination Procedure. </a:t>
            </a:r>
          </a:p>
          <a:p>
            <a:pPr marL="0" indent="0">
              <a:buNone/>
            </a:pPr>
            <a:endParaRPr lang="en-GB" dirty="0"/>
          </a:p>
          <a:p>
            <a:pPr marL="0" indent="0">
              <a:buNone/>
            </a:pPr>
            <a:r>
              <a:rPr lang="en-GB" b="1" dirty="0"/>
              <a:t>Using Hydrogen Peroxide (Trophon Cabinets): </a:t>
            </a:r>
          </a:p>
          <a:p>
            <a:pPr marL="0" indent="0">
              <a:buNone/>
            </a:pPr>
            <a:r>
              <a:rPr lang="en-GB" dirty="0"/>
              <a:t>Semi‐critical Ultrasound Probe (Semi‐invasive and Non‐invasive) High Level Decontamination Procedure </a:t>
            </a:r>
          </a:p>
          <a:p>
            <a:pPr marL="0" indent="0">
              <a:buNone/>
            </a:pPr>
            <a:endParaRPr lang="en-GB" dirty="0"/>
          </a:p>
          <a:p>
            <a:pPr marL="0" indent="0">
              <a:buNone/>
            </a:pPr>
            <a:r>
              <a:rPr lang="en-GB" b="1" dirty="0"/>
              <a:t>Endoscope Washer Disinfectors: </a:t>
            </a:r>
          </a:p>
          <a:p>
            <a:pPr marL="0" indent="0">
              <a:buNone/>
            </a:pPr>
            <a:r>
              <a:rPr lang="en-GB" dirty="0"/>
              <a:t> (EWD) can be modified to accommodate TOE Probes. </a:t>
            </a:r>
          </a:p>
          <a:p>
            <a:pPr marL="0" indent="0">
              <a:buNone/>
            </a:pPr>
            <a:endParaRPr lang="en-GB" dirty="0"/>
          </a:p>
          <a:p>
            <a:pPr marL="0" indent="0">
              <a:buNone/>
            </a:pPr>
            <a:r>
              <a:rPr lang="en-GB" b="1" dirty="0"/>
              <a:t>Using Manual Multi‐wipes (</a:t>
            </a:r>
            <a:r>
              <a:rPr lang="en-GB" b="1" dirty="0" err="1"/>
              <a:t>Tristell</a:t>
            </a:r>
            <a:r>
              <a:rPr lang="en-GB" b="1" dirty="0"/>
              <a:t>): </a:t>
            </a:r>
          </a:p>
          <a:p>
            <a:pPr marL="0" indent="0">
              <a:buNone/>
            </a:pPr>
            <a:r>
              <a:rPr lang="en-GB" dirty="0"/>
              <a:t>Semi‐critical Ultrasound Probe (Semi‐invasive and Non‐invasive) High Level Decontamination Procedure. This is the least preferred option for decontaminating SIUP’s. Chlorine dioxide. </a:t>
            </a:r>
          </a:p>
          <a:p>
            <a:pPr marL="0" indent="0">
              <a:buNone/>
            </a:pPr>
            <a:endParaRPr lang="en-GB" dirty="0"/>
          </a:p>
          <a:p>
            <a:pPr marL="0" indent="0">
              <a:buNone/>
            </a:pPr>
            <a:r>
              <a:rPr lang="en-GB" sz="2800" dirty="0">
                <a:hlinkClick r:id="rId2"/>
              </a:rPr>
              <a:t>9) Probe Guidance 26th January 2017 PM (hse.ie)</a:t>
            </a:r>
            <a:br>
              <a:rPr lang="en-GB" sz="3600" dirty="0"/>
            </a:br>
            <a:endParaRPr lang="en-GB" dirty="0"/>
          </a:p>
          <a:p>
            <a:pPr marL="0" indent="0">
              <a:buNone/>
            </a:pPr>
            <a:endParaRPr lang="en-GB" dirty="0"/>
          </a:p>
        </p:txBody>
      </p:sp>
      <p:sp>
        <p:nvSpPr>
          <p:cNvPr id="2" name="TextBox 1">
            <a:extLst>
              <a:ext uri="{FF2B5EF4-FFF2-40B4-BE49-F238E27FC236}">
                <a16:creationId xmlns:a16="http://schemas.microsoft.com/office/drawing/2014/main" id="{A719EB64-D551-4C46-193C-262CAD95A8D4}"/>
              </a:ext>
            </a:extLst>
          </p:cNvPr>
          <p:cNvSpPr txBox="1"/>
          <p:nvPr/>
        </p:nvSpPr>
        <p:spPr>
          <a:xfrm>
            <a:off x="887103" y="590017"/>
            <a:ext cx="10112992" cy="461665"/>
          </a:xfrm>
          <a:prstGeom prst="rect">
            <a:avLst/>
          </a:prstGeom>
          <a:noFill/>
        </p:spPr>
        <p:txBody>
          <a:bodyPr wrap="square" rtlCol="0">
            <a:spAutoFit/>
          </a:bodyPr>
          <a:lstStyle/>
          <a:p>
            <a:r>
              <a:rPr lang="en-GB" sz="2400" b="1" dirty="0"/>
              <a:t>What is High level Disinfection (HLD)?</a:t>
            </a:r>
          </a:p>
        </p:txBody>
      </p:sp>
    </p:spTree>
    <p:extLst>
      <p:ext uri="{BB962C8B-B14F-4D97-AF65-F5344CB8AC3E}">
        <p14:creationId xmlns:p14="http://schemas.microsoft.com/office/powerpoint/2010/main" val="391630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B65F02-4175-B095-80D7-9FADBC084BB7}"/>
              </a:ext>
            </a:extLst>
          </p:cNvPr>
          <p:cNvSpPr>
            <a:spLocks noGrp="1"/>
          </p:cNvSpPr>
          <p:nvPr>
            <p:ph idx="1"/>
          </p:nvPr>
        </p:nvSpPr>
        <p:spPr>
          <a:xfrm>
            <a:off x="720436" y="1077480"/>
            <a:ext cx="10633364" cy="5378738"/>
          </a:xfrm>
        </p:spPr>
        <p:txBody>
          <a:bodyPr>
            <a:normAutofit/>
          </a:bodyPr>
          <a:lstStyle/>
          <a:p>
            <a:pPr algn="l"/>
            <a:endParaRPr lang="en-GB" sz="1800" b="0" i="0" u="none" strike="noStrike" baseline="0" dirty="0">
              <a:solidFill>
                <a:srgbClr val="000000"/>
              </a:solidFill>
              <a:latin typeface="Arial" panose="020B0604020202020204" pitchFamily="34" charset="0"/>
            </a:endParaRPr>
          </a:p>
          <a:p>
            <a:r>
              <a:rPr lang="en-GB" sz="1800" b="1" i="0" u="none" strike="noStrike" baseline="0" dirty="0">
                <a:solidFill>
                  <a:srgbClr val="000000"/>
                </a:solidFill>
                <a:latin typeface="Arial" panose="020B0604020202020204" pitchFamily="34" charset="0"/>
              </a:rPr>
              <a:t>Cleaning - </a:t>
            </a:r>
            <a:r>
              <a:rPr lang="en-GB" sz="1800" b="0" i="0" u="none" strike="noStrike" baseline="0" dirty="0">
                <a:solidFill>
                  <a:srgbClr val="000000"/>
                </a:solidFill>
                <a:latin typeface="Arial" panose="020B0604020202020204" pitchFamily="34" charset="0"/>
              </a:rPr>
              <a:t>A process, which physically removes contamination but does not necessarily destroy microorganisms. The reduction of microbial contamination is not routinely measured and will depend upon many factors, including the efficiency of the cleaning process and the initial bioburden. Cleaning removes micro-organisms and the organic material on which they thrive.</a:t>
            </a:r>
            <a:endParaRPr lang="en-GB" sz="1800" b="0" i="0" u="none" strike="noStrike" baseline="0" dirty="0">
              <a:latin typeface="Arial" panose="020B0604020202020204" pitchFamily="34" charset="0"/>
            </a:endParaRPr>
          </a:p>
          <a:p>
            <a:endParaRPr lang="en-GB" sz="1800" b="0" i="0" u="none" strike="noStrike" baseline="0" dirty="0">
              <a:latin typeface="Arial" panose="020B0604020202020204" pitchFamily="34" charset="0"/>
            </a:endParaRPr>
          </a:p>
          <a:p>
            <a:r>
              <a:rPr lang="en-GB" sz="1800" b="1" i="0" u="none" strike="noStrike" baseline="0" dirty="0">
                <a:latin typeface="Arial" panose="020B0604020202020204" pitchFamily="34" charset="0"/>
              </a:rPr>
              <a:t>Disinfection - </a:t>
            </a:r>
            <a:r>
              <a:rPr lang="en-GB" sz="1800" b="0" i="0" u="none" strike="noStrike" baseline="0" dirty="0">
                <a:latin typeface="Arial" panose="020B0604020202020204" pitchFamily="34" charset="0"/>
              </a:rPr>
              <a:t>A process used to reduce the number of viable microorganisms but which may not necessarily inactivate some microbial agents, such as certain viruses and bacterial spores. Disinfection may not achieve the same reduction in microbial contamination levels as sterilization. </a:t>
            </a:r>
          </a:p>
          <a:p>
            <a:endParaRPr lang="en-GB" sz="1800" b="0" i="0" u="none" strike="noStrike" baseline="0" dirty="0">
              <a:latin typeface="Arial" panose="020B0604020202020204" pitchFamily="34" charset="0"/>
            </a:endParaRPr>
          </a:p>
          <a:p>
            <a:r>
              <a:rPr lang="en-GB" sz="1800" b="1" i="0" u="none" strike="noStrike" baseline="0" dirty="0">
                <a:latin typeface="Arial" panose="020B0604020202020204" pitchFamily="34" charset="0"/>
              </a:rPr>
              <a:t>Sterilization - </a:t>
            </a:r>
            <a:r>
              <a:rPr lang="en-GB" sz="1800" b="0" i="0" u="none" strike="noStrike" baseline="0" dirty="0">
                <a:latin typeface="Arial" panose="020B0604020202020204" pitchFamily="34" charset="0"/>
              </a:rPr>
              <a:t>A process used to render an object free from microorganisms including viruses and bacterial spores. Normal sterilization methods will not destroy prions. </a:t>
            </a:r>
          </a:p>
          <a:p>
            <a:endParaRPr lang="en-GB" sz="1800" b="0" i="0" u="none" strike="noStrike" baseline="0" dirty="0">
              <a:latin typeface="Arial" panose="020B0604020202020204" pitchFamily="34" charset="0"/>
            </a:endParaRPr>
          </a:p>
          <a:p>
            <a:endParaRPr lang="en-GB" sz="1800" b="0" i="0" u="none" strike="noStrike" baseline="0" dirty="0">
              <a:latin typeface="Arial" panose="020B0604020202020204" pitchFamily="34" charset="0"/>
            </a:endParaRPr>
          </a:p>
          <a:p>
            <a:endParaRPr lang="en-GB" sz="1800" b="0" i="0" u="none" strike="noStrike" baseline="0" dirty="0">
              <a:latin typeface="Arial" panose="020B0604020202020204" pitchFamily="34" charset="0"/>
            </a:endParaRPr>
          </a:p>
          <a:p>
            <a:endParaRPr lang="en-GB" dirty="0"/>
          </a:p>
        </p:txBody>
      </p:sp>
    </p:spTree>
    <p:extLst>
      <p:ext uri="{BB962C8B-B14F-4D97-AF65-F5344CB8AC3E}">
        <p14:creationId xmlns:p14="http://schemas.microsoft.com/office/powerpoint/2010/main" val="73946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12FFC9-5BFC-77C5-6184-30D198A4CC0E}"/>
              </a:ext>
            </a:extLst>
          </p:cNvPr>
          <p:cNvSpPr>
            <a:spLocks noGrp="1"/>
          </p:cNvSpPr>
          <p:nvPr>
            <p:ph idx="1"/>
          </p:nvPr>
        </p:nvSpPr>
        <p:spPr>
          <a:xfrm>
            <a:off x="508000" y="1219200"/>
            <a:ext cx="10670096" cy="5171872"/>
          </a:xfrm>
        </p:spPr>
        <p:txBody>
          <a:bodyPr>
            <a:noAutofit/>
          </a:bodyPr>
          <a:lstStyle/>
          <a:p>
            <a:r>
              <a:rPr lang="en-GB" sz="1600" dirty="0"/>
              <a:t>There was a call for European guidance as this only existed for interventional procedures. </a:t>
            </a:r>
            <a:r>
              <a:rPr lang="en-GB" sz="1600" b="0" i="0" dirty="0">
                <a:solidFill>
                  <a:srgbClr val="222222"/>
                </a:solidFill>
                <a:effectLst/>
              </a:rPr>
              <a:t>Concerns </a:t>
            </a:r>
            <a:r>
              <a:rPr lang="en-GB" sz="1600" dirty="0">
                <a:solidFill>
                  <a:srgbClr val="222222"/>
                </a:solidFill>
              </a:rPr>
              <a:t>were </a:t>
            </a:r>
            <a:r>
              <a:rPr lang="en-GB" sz="1600" b="0" i="0" dirty="0">
                <a:solidFill>
                  <a:srgbClr val="222222"/>
                </a:solidFill>
                <a:effectLst/>
              </a:rPr>
              <a:t>raised that there was risk of transmission of infection through conventional ultrasound, but in particular endo-cavity, </a:t>
            </a:r>
            <a:r>
              <a:rPr lang="en-GB" sz="1600" b="1" i="0" dirty="0">
                <a:solidFill>
                  <a:srgbClr val="FF0000"/>
                </a:solidFill>
                <a:effectLst/>
              </a:rPr>
              <a:t>near wounds </a:t>
            </a:r>
            <a:r>
              <a:rPr lang="en-GB" sz="1600" b="0" i="0" dirty="0">
                <a:solidFill>
                  <a:srgbClr val="222222"/>
                </a:solidFill>
                <a:effectLst/>
              </a:rPr>
              <a:t>and stomas (2). </a:t>
            </a:r>
          </a:p>
          <a:p>
            <a:r>
              <a:rPr lang="en-GB" sz="1600" b="0" i="0" dirty="0">
                <a:solidFill>
                  <a:srgbClr val="222222"/>
                </a:solidFill>
                <a:effectLst/>
              </a:rPr>
              <a:t>It is very difficult to </a:t>
            </a:r>
            <a:r>
              <a:rPr lang="en-GB" sz="1600" b="1" i="0" dirty="0">
                <a:solidFill>
                  <a:srgbClr val="222222"/>
                </a:solidFill>
                <a:effectLst/>
              </a:rPr>
              <a:t>prove contamination</a:t>
            </a:r>
            <a:r>
              <a:rPr lang="en-GB" sz="1600" b="0" i="0" dirty="0">
                <a:solidFill>
                  <a:srgbClr val="222222"/>
                </a:solidFill>
                <a:effectLst/>
              </a:rPr>
              <a:t>, but it should not be assumed that the </a:t>
            </a:r>
            <a:r>
              <a:rPr lang="en-GB" sz="1600" b="1" i="0" dirty="0">
                <a:solidFill>
                  <a:srgbClr val="222222"/>
                </a:solidFill>
                <a:effectLst/>
              </a:rPr>
              <a:t>risk does not exist </a:t>
            </a:r>
            <a:r>
              <a:rPr lang="en-GB" sz="1600" b="0" i="0" dirty="0">
                <a:solidFill>
                  <a:srgbClr val="222222"/>
                </a:solidFill>
                <a:effectLst/>
              </a:rPr>
              <a:t>(2). </a:t>
            </a:r>
            <a:endParaRPr lang="en-GB" sz="1600" dirty="0"/>
          </a:p>
          <a:p>
            <a:r>
              <a:rPr lang="en-GB" sz="1600" b="0" i="0" dirty="0">
                <a:solidFill>
                  <a:srgbClr val="222222"/>
                </a:solidFill>
                <a:effectLst/>
              </a:rPr>
              <a:t>There is also risk associated with </a:t>
            </a:r>
            <a:r>
              <a:rPr lang="en-GB" sz="1600" b="1" i="0" dirty="0">
                <a:solidFill>
                  <a:srgbClr val="222222"/>
                </a:solidFill>
                <a:effectLst/>
              </a:rPr>
              <a:t>ultrasound gel</a:t>
            </a:r>
            <a:r>
              <a:rPr lang="en-GB" sz="1600" b="0" i="0" dirty="0">
                <a:solidFill>
                  <a:srgbClr val="222222"/>
                </a:solidFill>
                <a:effectLst/>
              </a:rPr>
              <a:t>, and the risk of </a:t>
            </a:r>
            <a:r>
              <a:rPr lang="en-GB" sz="1600" b="1" i="0" dirty="0">
                <a:solidFill>
                  <a:srgbClr val="222222"/>
                </a:solidFill>
                <a:effectLst/>
              </a:rPr>
              <a:t>probe cover perforations </a:t>
            </a:r>
            <a:r>
              <a:rPr lang="en-GB" sz="1600" b="0" i="0" dirty="0">
                <a:solidFill>
                  <a:srgbClr val="222222"/>
                </a:solidFill>
                <a:effectLst/>
              </a:rPr>
              <a:t>(2). </a:t>
            </a:r>
          </a:p>
          <a:p>
            <a:r>
              <a:rPr lang="en-GB" sz="1600" dirty="0"/>
              <a:t>A large survey in 2016 by the European Society of Radiology showed a </a:t>
            </a:r>
            <a:r>
              <a:rPr lang="en-GB" sz="1600" b="1" dirty="0"/>
              <a:t>wide range of practices </a:t>
            </a:r>
            <a:r>
              <a:rPr lang="en-GB" sz="1600" dirty="0"/>
              <a:t>throughout Europe, and there are proven cases of outbreaks of infection (2).</a:t>
            </a:r>
            <a:r>
              <a:rPr lang="en-GB" sz="1600" b="0" i="0" dirty="0">
                <a:solidFill>
                  <a:srgbClr val="222222"/>
                </a:solidFill>
                <a:effectLst/>
              </a:rPr>
              <a:t> </a:t>
            </a:r>
          </a:p>
          <a:p>
            <a:pPr marL="0" indent="0">
              <a:buNone/>
            </a:pPr>
            <a:endParaRPr lang="en-GB" sz="1800" b="0" i="0" dirty="0">
              <a:solidFill>
                <a:srgbClr val="222222"/>
              </a:solidFill>
              <a:effectLst/>
            </a:endParaRPr>
          </a:p>
          <a:p>
            <a:pPr marL="0" indent="0">
              <a:buNone/>
            </a:pPr>
            <a:r>
              <a:rPr lang="en-GB" sz="2000" dirty="0">
                <a:solidFill>
                  <a:srgbClr val="0070C0"/>
                </a:solidFill>
              </a:rPr>
              <a:t>B</a:t>
            </a:r>
            <a:r>
              <a:rPr lang="en-GB" sz="2000" i="0" dirty="0">
                <a:solidFill>
                  <a:srgbClr val="0070C0"/>
                </a:solidFill>
                <a:effectLst/>
              </a:rPr>
              <a:t>est practice recommendations from the </a:t>
            </a:r>
            <a:r>
              <a:rPr lang="en-GB" sz="2000" b="1" i="0" dirty="0">
                <a:solidFill>
                  <a:srgbClr val="0070C0"/>
                </a:solidFill>
                <a:effectLst/>
              </a:rPr>
              <a:t>European Society of Radiology Ultrasound Working Group </a:t>
            </a:r>
            <a:r>
              <a:rPr lang="en-GB" sz="2000" i="0" dirty="0">
                <a:solidFill>
                  <a:srgbClr val="0070C0"/>
                </a:solidFill>
                <a:effectLst/>
              </a:rPr>
              <a:t>were therefore published in 2017 (1).</a:t>
            </a:r>
          </a:p>
          <a:p>
            <a:pPr marL="0" indent="0">
              <a:buNone/>
            </a:pPr>
            <a:r>
              <a:rPr lang="en-GB" sz="2000" b="1" dirty="0">
                <a:solidFill>
                  <a:srgbClr val="0070C0"/>
                </a:solidFill>
              </a:rPr>
              <a:t>Health Service Executive (HSE) </a:t>
            </a:r>
            <a:r>
              <a:rPr lang="en-GB" sz="2000" dirty="0">
                <a:solidFill>
                  <a:srgbClr val="0070C0"/>
                </a:solidFill>
              </a:rPr>
              <a:t>also published their own guidance in 2017 for the Decontamination of Semi‐critical Ultrasound Probes; Semi‐invasive and Non‐invasive Ultrasound Probes.</a:t>
            </a:r>
          </a:p>
          <a:p>
            <a:pPr marL="0" indent="0">
              <a:buNone/>
            </a:pPr>
            <a:r>
              <a:rPr lang="en-GB" sz="2000" b="1" dirty="0">
                <a:solidFill>
                  <a:srgbClr val="0070C0"/>
                </a:solidFill>
              </a:rPr>
              <a:t>Health Protection Scotland (HPS) Website </a:t>
            </a:r>
            <a:r>
              <a:rPr lang="en-GB" sz="2000" dirty="0">
                <a:solidFill>
                  <a:srgbClr val="0070C0"/>
                </a:solidFill>
              </a:rPr>
              <a:t>- Guidance for Decontamination of Semi-Critical Ultrasound Probes </a:t>
            </a:r>
          </a:p>
          <a:p>
            <a:pPr marL="0" indent="0">
              <a:buNone/>
            </a:pPr>
            <a:r>
              <a:rPr lang="en-GB" sz="2000" b="1" dirty="0">
                <a:solidFill>
                  <a:srgbClr val="0070C0"/>
                </a:solidFill>
              </a:rPr>
              <a:t>BMUS </a:t>
            </a:r>
            <a:r>
              <a:rPr lang="en-GB" sz="2000" dirty="0">
                <a:solidFill>
                  <a:srgbClr val="0070C0"/>
                </a:solidFill>
              </a:rPr>
              <a:t>have used this guidance and summarised their own best practice summary (4). </a:t>
            </a:r>
          </a:p>
          <a:p>
            <a:pPr marL="0" indent="0">
              <a:buNone/>
            </a:pPr>
            <a:r>
              <a:rPr lang="en-GB" sz="2000" b="1" dirty="0">
                <a:solidFill>
                  <a:srgbClr val="0070C0"/>
                </a:solidFill>
              </a:rPr>
              <a:t>SDMS</a:t>
            </a:r>
            <a:r>
              <a:rPr lang="en-GB" sz="2000" dirty="0">
                <a:solidFill>
                  <a:srgbClr val="0070C0"/>
                </a:solidFill>
              </a:rPr>
              <a:t> released revised guidance in 2022. </a:t>
            </a:r>
          </a:p>
          <a:p>
            <a:endParaRPr lang="en-GB" sz="1800" dirty="0">
              <a:solidFill>
                <a:srgbClr val="0070C0"/>
              </a:solidFill>
            </a:endParaRPr>
          </a:p>
        </p:txBody>
      </p:sp>
      <p:sp>
        <p:nvSpPr>
          <p:cNvPr id="4" name="TextBox 3">
            <a:extLst>
              <a:ext uri="{FF2B5EF4-FFF2-40B4-BE49-F238E27FC236}">
                <a16:creationId xmlns:a16="http://schemas.microsoft.com/office/drawing/2014/main" id="{E78DA3E8-0AF9-21D3-7CD8-83B59785AF38}"/>
              </a:ext>
            </a:extLst>
          </p:cNvPr>
          <p:cNvSpPr txBox="1"/>
          <p:nvPr/>
        </p:nvSpPr>
        <p:spPr>
          <a:xfrm>
            <a:off x="3204837" y="230818"/>
            <a:ext cx="4563124" cy="707886"/>
          </a:xfrm>
          <a:prstGeom prst="rect">
            <a:avLst/>
          </a:prstGeom>
          <a:noFill/>
        </p:spPr>
        <p:txBody>
          <a:bodyPr wrap="square" rtlCol="0">
            <a:spAutoFit/>
          </a:bodyPr>
          <a:lstStyle/>
          <a:p>
            <a:r>
              <a:rPr lang="en-GB" sz="4000" dirty="0"/>
              <a:t>The Guidance</a:t>
            </a:r>
            <a:r>
              <a:rPr lang="en-GB" dirty="0"/>
              <a:t> </a:t>
            </a:r>
          </a:p>
        </p:txBody>
      </p:sp>
    </p:spTree>
    <p:extLst>
      <p:ext uri="{BB962C8B-B14F-4D97-AF65-F5344CB8AC3E}">
        <p14:creationId xmlns:p14="http://schemas.microsoft.com/office/powerpoint/2010/main" val="4006942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9708311-C8E8-BD2F-DC2B-CEDD9B3F72B5}"/>
              </a:ext>
            </a:extLst>
          </p:cNvPr>
          <p:cNvPicPr>
            <a:picLocks noGrp="1" noChangeAspect="1"/>
          </p:cNvPicPr>
          <p:nvPr>
            <p:ph idx="1"/>
          </p:nvPr>
        </p:nvPicPr>
        <p:blipFill rotWithShape="1">
          <a:blip r:embed="rId3"/>
          <a:srcRect l="916" r="1092"/>
          <a:stretch/>
        </p:blipFill>
        <p:spPr>
          <a:xfrm>
            <a:off x="174000" y="1171575"/>
            <a:ext cx="11844000" cy="4514850"/>
          </a:xfrm>
        </p:spPr>
      </p:pic>
      <p:sp>
        <p:nvSpPr>
          <p:cNvPr id="8" name="TextBox 7">
            <a:extLst>
              <a:ext uri="{FF2B5EF4-FFF2-40B4-BE49-F238E27FC236}">
                <a16:creationId xmlns:a16="http://schemas.microsoft.com/office/drawing/2014/main" id="{8300D02F-6C97-AF26-0C30-69F7820BCAE7}"/>
              </a:ext>
            </a:extLst>
          </p:cNvPr>
          <p:cNvSpPr txBox="1"/>
          <p:nvPr/>
        </p:nvSpPr>
        <p:spPr>
          <a:xfrm>
            <a:off x="174000" y="6117193"/>
            <a:ext cx="8658225" cy="646331"/>
          </a:xfrm>
          <a:prstGeom prst="rect">
            <a:avLst/>
          </a:prstGeom>
          <a:noFill/>
        </p:spPr>
        <p:txBody>
          <a:bodyPr wrap="square" rtlCol="0">
            <a:spAutoFit/>
          </a:bodyPr>
          <a:lstStyle/>
          <a:p>
            <a:r>
              <a:rPr lang="en-GB" dirty="0"/>
              <a:t>Copied from the best practice recommendations from the European Society of Radiology Ultrasound Working Group 2017.</a:t>
            </a:r>
          </a:p>
        </p:txBody>
      </p:sp>
      <p:sp>
        <p:nvSpPr>
          <p:cNvPr id="9" name="TextBox 8">
            <a:extLst>
              <a:ext uri="{FF2B5EF4-FFF2-40B4-BE49-F238E27FC236}">
                <a16:creationId xmlns:a16="http://schemas.microsoft.com/office/drawing/2014/main" id="{0C5F63E9-904C-E95D-7167-2A5B825AE119}"/>
              </a:ext>
            </a:extLst>
          </p:cNvPr>
          <p:cNvSpPr txBox="1"/>
          <p:nvPr/>
        </p:nvSpPr>
        <p:spPr>
          <a:xfrm>
            <a:off x="2493455" y="318671"/>
            <a:ext cx="7664958" cy="523220"/>
          </a:xfrm>
          <a:prstGeom prst="rect">
            <a:avLst/>
          </a:prstGeom>
          <a:noFill/>
        </p:spPr>
        <p:txBody>
          <a:bodyPr wrap="square" rtlCol="0">
            <a:spAutoFit/>
          </a:bodyPr>
          <a:lstStyle/>
          <a:p>
            <a:r>
              <a:rPr lang="en-GB" sz="2800" b="1" dirty="0"/>
              <a:t>Physiological Flora and Potential Pathogens</a:t>
            </a:r>
          </a:p>
        </p:txBody>
      </p:sp>
    </p:spTree>
    <p:extLst>
      <p:ext uri="{BB962C8B-B14F-4D97-AF65-F5344CB8AC3E}">
        <p14:creationId xmlns:p14="http://schemas.microsoft.com/office/powerpoint/2010/main" val="2328707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8697-8CE0-EAF9-CFC7-0CE8F93C6400}"/>
              </a:ext>
            </a:extLst>
          </p:cNvPr>
          <p:cNvSpPr>
            <a:spLocks noGrp="1"/>
          </p:cNvSpPr>
          <p:nvPr>
            <p:ph type="title"/>
          </p:nvPr>
        </p:nvSpPr>
        <p:spPr>
          <a:xfrm>
            <a:off x="2010488" y="289766"/>
            <a:ext cx="8171024" cy="595928"/>
          </a:xfrm>
        </p:spPr>
        <p:txBody>
          <a:bodyPr>
            <a:noAutofit/>
          </a:bodyPr>
          <a:lstStyle/>
          <a:p>
            <a:r>
              <a:rPr lang="en-GB" sz="3200" b="1" dirty="0"/>
              <a:t>Survival of Pathogens on Inanimate Surfaces</a:t>
            </a:r>
          </a:p>
        </p:txBody>
      </p:sp>
      <p:pic>
        <p:nvPicPr>
          <p:cNvPr id="5" name="Content Placeholder 4">
            <a:extLst>
              <a:ext uri="{FF2B5EF4-FFF2-40B4-BE49-F238E27FC236}">
                <a16:creationId xmlns:a16="http://schemas.microsoft.com/office/drawing/2014/main" id="{FC3E38E2-AFCA-F61B-82B0-525371CF4AD0}"/>
              </a:ext>
            </a:extLst>
          </p:cNvPr>
          <p:cNvPicPr>
            <a:picLocks noGrp="1" noChangeAspect="1"/>
          </p:cNvPicPr>
          <p:nvPr>
            <p:ph idx="1"/>
          </p:nvPr>
        </p:nvPicPr>
        <p:blipFill rotWithShape="1">
          <a:blip r:embed="rId3"/>
          <a:srcRect l="989" r="-989"/>
          <a:stretch/>
        </p:blipFill>
        <p:spPr>
          <a:xfrm>
            <a:off x="2844000" y="1103834"/>
            <a:ext cx="5706721" cy="5166436"/>
          </a:xfrm>
        </p:spPr>
      </p:pic>
      <p:sp>
        <p:nvSpPr>
          <p:cNvPr id="6" name="TextBox 5">
            <a:extLst>
              <a:ext uri="{FF2B5EF4-FFF2-40B4-BE49-F238E27FC236}">
                <a16:creationId xmlns:a16="http://schemas.microsoft.com/office/drawing/2014/main" id="{814A2AAA-12FF-F60C-34C5-BE7557EF6840}"/>
              </a:ext>
            </a:extLst>
          </p:cNvPr>
          <p:cNvSpPr txBox="1"/>
          <p:nvPr/>
        </p:nvSpPr>
        <p:spPr>
          <a:xfrm>
            <a:off x="2671247" y="6398667"/>
            <a:ext cx="6199573" cy="400110"/>
          </a:xfrm>
          <a:prstGeom prst="rect">
            <a:avLst/>
          </a:prstGeom>
          <a:noFill/>
        </p:spPr>
        <p:txBody>
          <a:bodyPr wrap="square" rtlCol="0">
            <a:spAutoFit/>
          </a:bodyPr>
          <a:lstStyle/>
          <a:p>
            <a:r>
              <a:rPr lang="en-GB" sz="1000" dirty="0"/>
              <a:t>Copied from (1) </a:t>
            </a:r>
            <a:r>
              <a:rPr lang="en-GB" sz="1000" dirty="0" err="1"/>
              <a:t>Nyhsen</a:t>
            </a:r>
            <a:r>
              <a:rPr lang="en-GB" sz="1000" dirty="0"/>
              <a:t>, et al. Infection prevention and control in ultrasound - best practice recommendations from the European Society of Radiology Ultrasound Working Group 2017.</a:t>
            </a:r>
          </a:p>
        </p:txBody>
      </p:sp>
    </p:spTree>
    <p:extLst>
      <p:ext uri="{BB962C8B-B14F-4D97-AF65-F5344CB8AC3E}">
        <p14:creationId xmlns:p14="http://schemas.microsoft.com/office/powerpoint/2010/main" val="17970242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5006</TotalTime>
  <Words>7659</Words>
  <Application>Microsoft Office PowerPoint</Application>
  <PresentationFormat>Widescreen</PresentationFormat>
  <Paragraphs>461</Paragraphs>
  <Slides>36</Slides>
  <Notes>23</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36</vt:i4>
      </vt:variant>
    </vt:vector>
  </HeadingPairs>
  <TitlesOfParts>
    <vt:vector size="53" baseType="lpstr">
      <vt:lpstr>Abadi</vt:lpstr>
      <vt:lpstr>Abadi Extra Light</vt:lpstr>
      <vt:lpstr>Arial</vt:lpstr>
      <vt:lpstr>BlinkMacSystemFont</vt:lpstr>
      <vt:lpstr>Brush Script MT</vt:lpstr>
      <vt:lpstr>Calibri</vt:lpstr>
      <vt:lpstr>Calibri Light</vt:lpstr>
      <vt:lpstr>Cambria</vt:lpstr>
      <vt:lpstr>ElsevierGulliver</vt:lpstr>
      <vt:lpstr>ElsevierSans</vt:lpstr>
      <vt:lpstr>Georgia</vt:lpstr>
      <vt:lpstr>helvetica</vt:lpstr>
      <vt:lpstr>helvetica</vt:lpstr>
      <vt:lpstr>Open Sans</vt:lpstr>
      <vt:lpstr>Roboto</vt:lpstr>
      <vt:lpstr>Times New Roman</vt:lpstr>
      <vt:lpstr>Office Theme</vt:lpstr>
      <vt:lpstr>Infection Control in Ultrasound</vt:lpstr>
      <vt:lpstr>Why is this important?</vt:lpstr>
      <vt:lpstr>PowerPoint Presentation</vt:lpstr>
      <vt:lpstr>PowerPoint Presentation</vt:lpstr>
      <vt:lpstr>PowerPoint Presentation</vt:lpstr>
      <vt:lpstr>PowerPoint Presentation</vt:lpstr>
      <vt:lpstr>PowerPoint Presentation</vt:lpstr>
      <vt:lpstr>PowerPoint Presentation</vt:lpstr>
      <vt:lpstr>Survival of Pathogens on Inanimate Surfaces</vt:lpstr>
      <vt:lpstr>PowerPoint Presentation</vt:lpstr>
      <vt:lpstr>Efficacy of LLD and Probe Covers </vt:lpstr>
      <vt:lpstr>PowerPoint Presentation</vt:lpstr>
      <vt:lpstr>Quaternary Ammonium Compounds (QACs)</vt:lpstr>
      <vt:lpstr>Clinell Universal Wipes (from their website)</vt:lpstr>
      <vt:lpstr>PowerPoint Presentation</vt:lpstr>
      <vt:lpstr>PowerPoint Presentation</vt:lpstr>
      <vt:lpstr>PowerPoint Presentation</vt:lpstr>
      <vt:lpstr>Continued..</vt:lpstr>
      <vt:lpstr>Use of Probe Covers</vt:lpstr>
      <vt:lpstr>From SDMS Guidance </vt:lpstr>
      <vt:lpstr>Guidance for the decontamination of intracavity medical devices: the report of a working group of the Healthcare Infection Society 2019 </vt:lpstr>
      <vt:lpstr>PowerPoint Presentation</vt:lpstr>
      <vt:lpstr>HSE</vt:lpstr>
      <vt:lpstr>Probe Guidance 26th January 2017 PM (hse.ie) </vt:lpstr>
      <vt:lpstr>Purchase of a Probe decontamination system should be based on the following criteria (HSE):  </vt:lpstr>
      <vt:lpstr>Trust Decontamination Policy</vt:lpstr>
      <vt:lpstr> Choice and Use of Disinfectant  </vt:lpstr>
      <vt:lpstr>RISK ASSESSMENT (FROM TRUST POLICY)</vt:lpstr>
      <vt:lpstr>BMUS Best Practice Guidance</vt:lpstr>
      <vt:lpstr>Survey</vt:lpstr>
      <vt:lpstr>PowerPoint Presentation</vt:lpstr>
      <vt:lpstr>PowerPoint Presentation</vt:lpstr>
      <vt:lpstr>So What Should We Do?</vt:lpstr>
      <vt:lpstr>References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Infection Control in Ultrasound</dc:title>
  <dc:creator>STEPHENS, Bethany (ROYAL CORNWALL HOSPITALS NHS TRUST)</dc:creator>
  <cp:lastModifiedBy>STEPHENS, Bethany (ROYAL CORNWALL HOSPITALS NHS TRUST)</cp:lastModifiedBy>
  <cp:revision>310</cp:revision>
  <dcterms:created xsi:type="dcterms:W3CDTF">2024-04-12T15:21:35Z</dcterms:created>
  <dcterms:modified xsi:type="dcterms:W3CDTF">2024-04-23T07:39:25Z</dcterms:modified>
</cp:coreProperties>
</file>