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Oswald" panose="00000500000000000000" pitchFamily="2" charset="0"/>
      <p:regular r:id="rId18"/>
      <p:bold r:id="rId19"/>
    </p:embeddedFont>
    <p:embeddedFont>
      <p:font typeface="Playfair Display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AA80-E486-4310-BFE4-DD9899A16AAC}">
  <a:tblStyle styleId="{5769AA80-E486-4310-BFE4-DD9899A16A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E876C67-9F70-422D-82AE-3853B4D0FF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99" autoAdjust="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95454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243eb3c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243eb3c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243eb3c6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243eb3c6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c7acb10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c7acb10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c0f9402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c0f9402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243eb3c6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243eb3c6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Internal carotid artery </a:t>
            </a:r>
            <a:br>
              <a:rPr lang="en-GB"/>
            </a:br>
            <a:r>
              <a:rPr lang="en-GB"/>
              <a:t>near-occlusion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References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0" y="1017725"/>
            <a:ext cx="9144000" cy="3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Fox.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(2005) ‘Identification, prognosis, and management of patients with carotid artery near occlusion’,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American Journal of Neuroradiology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26(8), pp. 2086–2094.</a:t>
            </a:r>
            <a:endParaRPr lang="en-GB" sz="92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Antonopoulos, C. N.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(2020) ‘Management of internal carotid artery near-occlusion: the need for updated evidence’,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Annals of Translational Medicine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8(19), pp. 1263–1263.</a:t>
            </a:r>
            <a:endParaRPr lang="en-GB" sz="92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Bowman, J. N.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(2009) ‘Carotid artery pseudo-occlusion: Does end-diastolic velocity suggest need for treatment?’,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Vascular and Endovascular Surgery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43(4), pp. 374–378.</a:t>
            </a:r>
            <a:endParaRPr lang="en-GB" sz="92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Cay, F.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(2020) ‘Relevance of distal arterial collapse in stenting of atherosclerotic near-occlusion of the carotid artery’,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American Journal of Neuroradiology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41(6), pp. 1–7.</a:t>
            </a:r>
            <a:endParaRPr lang="en-GB" sz="92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El-</a:t>
            </a:r>
            <a:r>
              <a:rPr lang="en-GB" sz="92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Saden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S. M.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(2001) ‘Imaging of the internal carotid artery: The dilemma of total versus near total occlusion’,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Radiology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221(2), pp. 301–308.</a:t>
            </a:r>
            <a:endParaRPr lang="en-GB" sz="92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Fisch, U.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(2021) ‘Editor’s Choice – Risk of Stroke before Revascularisation in Patients with Symptomatic Carotid Stenosis: A Pooled Analysis of Randomised Controlled Trials’,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European Journal of Vascular and Endovascular Surgery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61(6), pp. 881–887.</a:t>
            </a:r>
            <a:endParaRPr lang="en-GB" sz="92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Fox, E. J. and A. J. (2016) ‘Carotid Near-Occlusion : A Comprehensive Review , Part 2’,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AJNR Am J </a:t>
            </a:r>
            <a:r>
              <a:rPr lang="en-GB" sz="920" b="0" i="1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Neuroradiol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4, pp. 200–204.</a:t>
            </a:r>
            <a:endParaRPr lang="en-GB" sz="92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Fujimoto, S.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(2006) ‘Accuracy of conventional plus transoral carotid ultrasonography in distinguishing pseudo-occlusion from total occlusion of the internal carotid artery’,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Cerebrovascular Diseases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22(2–3), pp. 170–176.</a:t>
            </a:r>
            <a:endParaRPr lang="en-GB" sz="92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2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Giannoukas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A. D.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(2005) ‘Management of the near total internal carotid artery occlusion’,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European Journal of Vascular and Endovascular Surgery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29(3), pp. 250–255.</a:t>
            </a:r>
            <a:endParaRPr lang="en-GB" sz="92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Gu, T.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(2020) ‘Symptomatic carotid near-occlusion causes a high risk of recurrent ipsilateral ischemic stroke’, </a:t>
            </a:r>
            <a:r>
              <a:rPr lang="en-GB" sz="92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Journal of Neurology</a:t>
            </a:r>
            <a:r>
              <a:rPr lang="en-GB" sz="92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267(2), pp. 522–530.</a:t>
            </a:r>
            <a:endParaRPr lang="en-GB" sz="920" b="0" dirty="0"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4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Johansson, E. and Fox, A. J. (2016) ‘Carotid near-occlusion: A comprehensive review, part 1 - Definition, terminology, and diagnosis’,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American Journal of Neuroradiology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37(1), pp. 2–10.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Johansson, E.,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Öhman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K. and Wester, P. (2015) ‘Symptomatic carotid near-occlusion with full collapse might cause a very high risk of stroke’,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Journal of Internal Medicine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277(5), pp. 615–623.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Khangure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S. R.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(2018) ‘Carotid near-occlusion frequently has high peak systolic velocity on Doppler ultrasound’,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Neuroradiology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60(1), pp. 17–25.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Kim, J.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(2019) ‘Comparison of carotid endarterectomy and stenting for symptomatic internal carotid artery near-occlusion’,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American Journal of Neuroradiology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40(7), pp. 1207–1212.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Leary, D. H. O.,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Mattle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H. and Potter, J. E. (1989) ‘Atheromatous Pseudo-occlusion of the Internal Carotid Artery’, pp. 1168–1173.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Lee, D. H.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(1996) ‘Duplex and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color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Doppler flow sonography of occlusion and near occlusion of the carotid artery’,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American Journal of Neuroradiology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17(7), pp. 1267–1274.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Lee, J., Phan, A. and Gao, J. (2020) ‘Multiparametric Ultrasound to Assess Adult Carotid Arteries’,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Journal for Vascular Ultrasound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44(3), pp. 144–149.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Mansour, M.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(1995) ‘Detection of total occlusion, string sign, and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preocclusive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stenosis of the internal carotid artery by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color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-flow duplex scanning’,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The American Journal of Surgery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170(2), pp. 154–158. doi: 10.1016/S0002-9610(99)80276-1.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Meershoek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A. J. A.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(2019) ‘Meta-analysis of the outcomes of treatment of internal carotid artery near occlusion’,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British Journal of Surgery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106(6), pp. 665–671.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Morgenstern, L. B.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(1997) ‘The risks and benefits of carotid endarterectomy in patients with near occlusion of the carotid artery’,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Neurology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48(4), pp. 911–915.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Morris-Stiff, G.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(2013) ‘Internal carotid artery occlusion: Its natural history including recanalization and subsequent neurological events’,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Vascular and Endovascular Surgery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47(8), pp. 603–607.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Paciaroni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.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et al.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(2003) ‘Is ultrasound examination sufficient in the evaluation of patients with internal carotid artery severe stenosis or occlusion?’,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Cerebrovascular Diseases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15(3), pp. 173–176.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Rothwell, P. M. and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Warlow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C. P. (2000) ‘Low risk of ischemic stroke in patients with reduced internal carotid artery lumen diameter distal to severe symptomatic carotid stenosis: Cerebral protection due to low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poststenotic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 flow?’,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Stroke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31(3), pp. 622–630.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Spencer, M. P. and Reid, J. M. (1979) ‘Quantitation of carotid stenosis with continuous-wave (C-W) doppler ultrasound’,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Stroke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10(3), pp. 326–330.</a:t>
            </a:r>
            <a:endParaRPr lang="en-GB" sz="800" b="0" dirty="0">
              <a:effectLst/>
            </a:endParaRPr>
          </a:p>
          <a:p>
            <a:pPr marL="11430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Walters, T. D., Symons, S. P. and Fox, A. J. (2006) ‘Diagnosing Carotid Stenosis Near-Occlusion by’, 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AJNR. American Journal of Neuroradiology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Playfair Display" panose="00000500000000000000" pitchFamily="2" charset="0"/>
              </a:rPr>
              <a:t>, March 2006, pp. 9–10.</a:t>
            </a:r>
            <a:endParaRPr lang="en-GB" sz="800" b="0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Near-occlusion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030875"/>
            <a:ext cx="852060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Prevalence - 0.5-23% of carotid cases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Tight atherosclerotic stenosis with </a:t>
            </a:r>
            <a:br>
              <a:rPr lang="en-GB"/>
            </a:br>
            <a:r>
              <a:rPr lang="en-GB"/>
              <a:t>reduced distal lumen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/>
              <a:t>Two types:</a:t>
            </a:r>
            <a:br>
              <a:rPr lang="en-GB"/>
            </a:br>
            <a:r>
              <a:rPr lang="en-GB"/>
              <a:t>with and without full collapse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311700" y="3332100"/>
            <a:ext cx="3581100" cy="14238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85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Alternative nomenclature:</a:t>
            </a:r>
            <a:endParaRPr sz="85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"/>
              <a:buChar char="●"/>
            </a:pPr>
            <a:r>
              <a:rPr lang="en-GB" sz="85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Near-occlusion</a:t>
            </a:r>
            <a:endParaRPr sz="85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"/>
              <a:buChar char="●"/>
            </a:pPr>
            <a:r>
              <a:rPr lang="en-GB" sz="85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Pseudo-occlusion</a:t>
            </a:r>
            <a:endParaRPr sz="85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"/>
              <a:buChar char="●"/>
            </a:pPr>
            <a:r>
              <a:rPr lang="en-GB" sz="85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String sign</a:t>
            </a:r>
            <a:endParaRPr sz="85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"/>
              <a:buChar char="●"/>
            </a:pPr>
            <a:r>
              <a:rPr lang="en-GB" sz="85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Slim sign</a:t>
            </a:r>
            <a:endParaRPr sz="85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"/>
              <a:buChar char="●"/>
            </a:pPr>
            <a:r>
              <a:rPr lang="en-GB" sz="85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Critical stenosis</a:t>
            </a:r>
            <a:endParaRPr sz="85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layfair Display"/>
              <a:buChar char="●"/>
            </a:pPr>
            <a:r>
              <a:rPr lang="en-GB" sz="85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Preocclusive stenosis</a:t>
            </a:r>
            <a:endParaRPr sz="105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l="9264" t="3924" r="13276" b="15149"/>
          <a:stretch/>
        </p:blipFill>
        <p:spPr>
          <a:xfrm>
            <a:off x="6708225" y="0"/>
            <a:ext cx="2435775" cy="41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l="35644" t="2596" r="37076" b="32812"/>
          <a:stretch/>
        </p:blipFill>
        <p:spPr>
          <a:xfrm>
            <a:off x="4571998" y="0"/>
            <a:ext cx="2266428" cy="41621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888800" y="3397500"/>
            <a:ext cx="2364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layfair Display"/>
              <a:buChar char="●"/>
            </a:pPr>
            <a:r>
              <a:rPr lang="en-GB" sz="85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Subtotal stenosis</a:t>
            </a:r>
            <a:endParaRPr sz="85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layfair Display"/>
              <a:buChar char="●"/>
            </a:pPr>
            <a:r>
              <a:rPr lang="en-GB" sz="85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Functional occlusion</a:t>
            </a:r>
            <a:endParaRPr sz="85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layfair Display"/>
              <a:buChar char="●"/>
            </a:pPr>
            <a:r>
              <a:rPr lang="en-GB" sz="85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Hypoplasia</a:t>
            </a:r>
            <a:endParaRPr sz="85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layfair Display"/>
              <a:buChar char="●"/>
            </a:pPr>
            <a:r>
              <a:rPr lang="en-GB" sz="85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99% stenosis</a:t>
            </a:r>
            <a:endParaRPr sz="85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layfair Display"/>
              <a:buChar char="●"/>
            </a:pPr>
            <a:r>
              <a:rPr lang="en-GB" sz="85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Hairline residual lumen</a:t>
            </a:r>
            <a:endParaRPr sz="85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layfair Display"/>
              <a:buChar char="●"/>
            </a:pPr>
            <a:r>
              <a:rPr lang="en-GB" sz="85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Incomplete occlusion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Diagnosis - CTA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31877"/>
            <a:ext cx="8520600" cy="2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050"/>
              <a:t>NASCET and ECST criteria = 2 of the following 4;</a:t>
            </a:r>
            <a:br>
              <a:rPr lang="en-GB" sz="1050"/>
            </a:br>
            <a:r>
              <a:rPr lang="en-GB" sz="1050"/>
              <a:t>	- delayed filling</a:t>
            </a:r>
            <a:br>
              <a:rPr lang="en-GB" sz="1050"/>
            </a:br>
            <a:r>
              <a:rPr lang="en-GB" sz="1050"/>
              <a:t>	- intracranial collaterals</a:t>
            </a:r>
            <a:br>
              <a:rPr lang="en-GB" sz="1050"/>
            </a:br>
            <a:r>
              <a:rPr lang="en-GB" sz="1050"/>
              <a:t>	- ipsilateral distal ICA &lt; contralateral distal ICA</a:t>
            </a:r>
            <a:br>
              <a:rPr lang="en-GB" sz="1050"/>
            </a:br>
            <a:r>
              <a:rPr lang="en-GB" sz="1050"/>
              <a:t>	- ipsilateral distal ICA ≤ ipsilateral ECA</a:t>
            </a:r>
            <a:endParaRPr sz="105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050"/>
              <a:t>However no differentiation between </a:t>
            </a:r>
            <a:br>
              <a:rPr lang="en-GB" sz="1050"/>
            </a:br>
            <a:r>
              <a:rPr lang="en-GB" sz="1050"/>
              <a:t>near-occlusion with and without full collapse.</a:t>
            </a:r>
            <a:endParaRPr sz="105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050"/>
              <a:t>With collapse is easily apparent on CTA </a:t>
            </a:r>
            <a:br>
              <a:rPr lang="en-GB" sz="1050"/>
            </a:br>
            <a:r>
              <a:rPr lang="en-GB" sz="1050"/>
              <a:t>but without collapse can be overlooked 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l="6974" r="8386" b="9869"/>
          <a:stretch/>
        </p:blipFill>
        <p:spPr>
          <a:xfrm>
            <a:off x="5124112" y="0"/>
            <a:ext cx="4019887" cy="3334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" name="Google Shape;81;p16"/>
          <p:cNvGraphicFramePr/>
          <p:nvPr/>
        </p:nvGraphicFramePr>
        <p:xfrm>
          <a:off x="357158" y="3558425"/>
          <a:ext cx="8475150" cy="1137950"/>
        </p:xfrm>
        <a:graphic>
          <a:graphicData uri="http://schemas.openxmlformats.org/drawingml/2006/table">
            <a:tbl>
              <a:tblPr firstRow="1" bandRow="1">
                <a:noFill/>
                <a:tableStyleId>{5769AA80-E486-4310-BFE4-DD9899A16AAC}</a:tableStyleId>
              </a:tblPr>
              <a:tblGrid>
                <a:gridCol w="141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Distal ICA and ipsilateral CCA</a:t>
                      </a:r>
                      <a:endParaRPr sz="1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Stenosis diameter</a:t>
                      </a:r>
                      <a:endParaRPr sz="1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Distal ICA to contralateral ICA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Distal ICA diameter</a:t>
                      </a:r>
                      <a:endParaRPr sz="1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Distal ICA to ipsilateral ECA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ECST</a:t>
                      </a:r>
                      <a:endParaRPr sz="1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Ratio ≤0.42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Bartlett et al.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≤0.13cm</a:t>
                      </a:r>
                      <a:endParaRPr sz="1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Ratio ≤0.87</a:t>
                      </a:r>
                      <a:endParaRPr sz="1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≤0.35cm</a:t>
                      </a:r>
                      <a:endParaRPr sz="1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≤1.27</a:t>
                      </a:r>
                      <a:endParaRPr sz="10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Diagnosis - ultrasound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0207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500"/>
              <a:t>Main function of US is to distinguish near-occlusion from occlusion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500"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177776" y="1522275"/>
          <a:ext cx="8729150" cy="2118300"/>
        </p:xfrm>
        <a:graphic>
          <a:graphicData uri="http://schemas.openxmlformats.org/drawingml/2006/table">
            <a:tbl>
              <a:tblPr>
                <a:noFill/>
                <a:tableStyleId>{5769AA80-E486-4310-BFE4-DD9899A16AAC}</a:tableStyleId>
              </a:tblPr>
              <a:tblGrid>
                <a:gridCol w="125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Pathology</a:t>
                      </a:r>
                      <a:endParaRPr sz="1000" b="1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Near occlusion with full collapse</a:t>
                      </a:r>
                      <a:endParaRPr sz="1000" b="1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Near occlusion without collapse</a:t>
                      </a:r>
                      <a:endParaRPr sz="1000" b="1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Features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layfair Display"/>
                        <a:buChar char="●"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Tight stenosis on B mode with narrow channel of flow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layfair Display"/>
                        <a:buChar char="●"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Low flow velocity (&lt;50cm/s)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layfair Display"/>
                        <a:buChar char="●"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Pseudovenous or </a:t>
                      </a:r>
                      <a:r>
                        <a:rPr lang="en-GB" sz="10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low</a:t>
                      </a: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diastolic flow distally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layfair Display"/>
                        <a:buChar char="●"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Tight stenosis on B mode with narrow channel of flow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layfair Display"/>
                        <a:buChar char="●"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High velocity profile (&gt;125cm/s)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Playfair Display"/>
                        <a:buChar char="●"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Subtle distal collapse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Considerations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Playfair Display"/>
                        <a:buChar char="●"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Tight stenosis with low flow profile highly specific (93%) but sensitivity lower</a:t>
                      </a:r>
                      <a:endParaRPr sz="10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Playfair Display"/>
                        <a:buChar char="●"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Low resistive flow can also indicate distal stenosis or occlusion</a:t>
                      </a:r>
                      <a:endParaRPr sz="1000">
                        <a:solidFill>
                          <a:schemeClr val="dk2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Playfair Display"/>
                        <a:buChar char="●"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Can also present with high velocities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Playfair Display"/>
                        <a:buChar char="●"/>
                      </a:pPr>
                      <a:r>
                        <a:rPr lang="en-GB" sz="1000">
                          <a:solidFill>
                            <a:schemeClr val="dk2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Indistinguishable from tight stenosis on US alone</a:t>
                      </a:r>
                      <a:endParaRPr sz="1000" u="none" strike="noStrike" cap="none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850" y="3867849"/>
            <a:ext cx="7774289" cy="12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Examples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181950"/>
            <a:ext cx="777240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t="32984"/>
          <a:stretch/>
        </p:blipFill>
        <p:spPr>
          <a:xfrm>
            <a:off x="5013725" y="-3"/>
            <a:ext cx="3444475" cy="31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006" y="2582315"/>
            <a:ext cx="2552936" cy="181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5">
            <a:alphaModFix/>
          </a:blip>
          <a:srcRect t="19601"/>
          <a:stretch/>
        </p:blipFill>
        <p:spPr>
          <a:xfrm>
            <a:off x="574975" y="-47300"/>
            <a:ext cx="3143925" cy="33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5962" y="3348350"/>
            <a:ext cx="2408038" cy="17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627119"/>
            <a:ext cx="2276478" cy="1532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6478" y="3348350"/>
            <a:ext cx="2600321" cy="181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2383" y="2240166"/>
            <a:ext cx="2308861" cy="1517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0077" y="965563"/>
            <a:ext cx="4360675" cy="32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25" y="968563"/>
            <a:ext cx="4360675" cy="3206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Outcomes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/>
              <a:t>Before NASCET and ECST subgroup analysis, near-occlusion thought to have high short-term stroke risk that required intervention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/>
              <a:t>Re-analysis showed 3 year  risk of stroke  lower than originally thought, possibility due to collaterals and reduced embolic risk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/>
              <a:t>Possibly higher risk of 90 day stroke in full collapse vs. without, but small sample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/>
              <a:t>Some benefit to intervention but guidelines suggest BMT alone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/>
              <a:t>Perioperative surgical risk similar to that of severe stenosis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/>
              <a:t>Asymptomatic near-occlusion not studied</a:t>
            </a:r>
            <a:endParaRPr/>
          </a:p>
        </p:txBody>
      </p:sp>
      <p:graphicFrame>
        <p:nvGraphicFramePr>
          <p:cNvPr id="120" name="Google Shape;120;p21"/>
          <p:cNvGraphicFramePr/>
          <p:nvPr/>
        </p:nvGraphicFramePr>
        <p:xfrm>
          <a:off x="952500" y="2145565"/>
          <a:ext cx="7239000" cy="1051470"/>
        </p:xfrm>
        <a:graphic>
          <a:graphicData uri="http://schemas.openxmlformats.org/drawingml/2006/table">
            <a:tbl>
              <a:tblPr>
                <a:noFill/>
                <a:tableStyleId>{CE876C67-9F70-422D-82AE-3853B4D0FF16}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BMT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Surgery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ARR </a:t>
                      </a:r>
                      <a:endParaRPr sz="1100" i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Near-occlusion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15.1%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10.9%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4.2% (p=.33)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&gt;70% stenosis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26.0%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8.2%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17.8% (p&lt;0.001)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Consider near-occlusion with and without full collapse when tight stenosis on B mode, and pay attention to distal vessel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Stroke risk lower than for tight stenosis, intervention may have some benefit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Many study limitations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Studies not designed to assess near-occlusion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Near-occlusion excluded in some large trials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Old studies with old BMT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Small samples with few stroke events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No RCTs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1415</Words>
  <Application>Microsoft Office PowerPoint</Application>
  <PresentationFormat>On-screen Show (16:9)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Playfair Display</vt:lpstr>
      <vt:lpstr>Montserrat</vt:lpstr>
      <vt:lpstr>Arial</vt:lpstr>
      <vt:lpstr>Oswald</vt:lpstr>
      <vt:lpstr>Pop</vt:lpstr>
      <vt:lpstr>Internal carotid artery  near-occlusion</vt:lpstr>
      <vt:lpstr>Near-occlusion</vt:lpstr>
      <vt:lpstr>Diagnosis - CTA</vt:lpstr>
      <vt:lpstr>Diagnosis - ultrasound</vt:lpstr>
      <vt:lpstr>Examples</vt:lpstr>
      <vt:lpstr>PowerPoint Presentation</vt:lpstr>
      <vt:lpstr>PowerPoint Presentation</vt:lpstr>
      <vt:lpstr>Outcomes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carotid artery  near-occlusion</dc:title>
  <dc:creator>Joanne Clapp</dc:creator>
  <cp:lastModifiedBy>Nobles Laura</cp:lastModifiedBy>
  <cp:revision>2</cp:revision>
  <dcterms:modified xsi:type="dcterms:W3CDTF">2024-08-27T09:04:13Z</dcterms:modified>
</cp:coreProperties>
</file>