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notesSlides/notesSlide7.xml" ContentType="application/vnd.openxmlformats-officedocument.presentationml.notesSlide+xml"/>
  <Override PartName="/ppt/charts/chart3.xml" ContentType="application/vnd.openxmlformats-officedocument.drawingml.chart+xml"/>
  <Override PartName="/ppt/notesSlides/notesSlide8.xml" ContentType="application/vnd.openxmlformats-officedocument.presentationml.notesSlide+xml"/>
  <Override PartName="/ppt/charts/chart4.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63" r:id="rId5"/>
    <p:sldId id="261" r:id="rId6"/>
    <p:sldId id="264" r:id="rId7"/>
    <p:sldId id="265" r:id="rId8"/>
    <p:sldId id="266" r:id="rId9"/>
    <p:sldId id="267" r:id="rId10"/>
    <p:sldId id="268" r:id="rId11"/>
    <p:sldId id="269" r:id="rId12"/>
    <p:sldId id="270" r:id="rId13"/>
    <p:sldId id="271" r:id="rId14"/>
    <p:sldId id="272" r:id="rId15"/>
    <p:sldId id="273" r:id="rId16"/>
    <p:sldId id="260"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1A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autoAdjust="0"/>
    <p:restoredTop sz="75193" autoAdjust="0"/>
  </p:normalViewPr>
  <p:slideViewPr>
    <p:cSldViewPr>
      <p:cViewPr>
        <p:scale>
          <a:sx n="75" d="100"/>
          <a:sy n="75" d="100"/>
        </p:scale>
        <p:origin x="-456" y="-228"/>
      </p:cViewPr>
      <p:guideLst>
        <p:guide orient="horz" pos="2160"/>
        <p:guide pos="2880"/>
      </p:guideLst>
    </p:cSldViewPr>
  </p:slideViewPr>
  <p:notesTextViewPr>
    <p:cViewPr>
      <p:scale>
        <a:sx n="100" d="100"/>
        <a:sy n="100" d="100"/>
      </p:scale>
      <p:origin x="0" y="0"/>
    </p:cViewPr>
  </p:notesTextViewPr>
  <p:notesViewPr>
    <p:cSldViewPr>
      <p:cViewPr varScale="1">
        <p:scale>
          <a:sx n="65" d="100"/>
          <a:sy n="65" d="100"/>
        </p:scale>
        <p:origin x="-2670"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92096270985164"/>
          <c:y val="9.1276486352186298E-2"/>
          <c:w val="0.60581042935670781"/>
          <c:h val="0.60306038736949463"/>
        </c:manualLayout>
      </c:layout>
      <c:barChart>
        <c:barDir val="col"/>
        <c:grouping val="clustered"/>
        <c:varyColors val="0"/>
        <c:ser>
          <c:idx val="0"/>
          <c:order val="0"/>
          <c:tx>
            <c:strRef>
              <c:f>Sheet1!$B$1</c:f>
              <c:strCache>
                <c:ptCount val="1"/>
                <c:pt idx="0">
                  <c:v>Column2</c:v>
                </c:pt>
              </c:strCache>
            </c:strRef>
          </c:tx>
          <c:invertIfNegative val="0"/>
          <c:cat>
            <c:strRef>
              <c:f>Sheet1!$A$2:$A$5</c:f>
              <c:strCache>
                <c:ptCount val="3"/>
                <c:pt idx="0">
                  <c:v>Primary Care</c:v>
                </c:pt>
                <c:pt idx="1">
                  <c:v>Secondary Care</c:v>
                </c:pt>
                <c:pt idx="2">
                  <c:v>Other</c:v>
                </c:pt>
              </c:strCache>
            </c:strRef>
          </c:cat>
          <c:val>
            <c:numRef>
              <c:f>Sheet1!$B$2:$B$5</c:f>
              <c:numCache>
                <c:formatCode>General</c:formatCode>
                <c:ptCount val="4"/>
                <c:pt idx="0">
                  <c:v>59</c:v>
                </c:pt>
                <c:pt idx="1">
                  <c:v>126</c:v>
                </c:pt>
                <c:pt idx="2">
                  <c:v>8</c:v>
                </c:pt>
              </c:numCache>
            </c:numRef>
          </c:val>
        </c:ser>
        <c:ser>
          <c:idx val="1"/>
          <c:order val="1"/>
          <c:tx>
            <c:strRef>
              <c:f>Sheet1!$C$1</c:f>
              <c:strCache>
                <c:ptCount val="1"/>
                <c:pt idx="0">
                  <c:v>Column3</c:v>
                </c:pt>
              </c:strCache>
            </c:strRef>
          </c:tx>
          <c:invertIfNegative val="0"/>
          <c:cat>
            <c:strRef>
              <c:f>Sheet1!$A$2:$A$5</c:f>
              <c:strCache>
                <c:ptCount val="3"/>
                <c:pt idx="0">
                  <c:v>Primary Care</c:v>
                </c:pt>
                <c:pt idx="1">
                  <c:v>Secondary Care</c:v>
                </c:pt>
                <c:pt idx="2">
                  <c:v>Other</c:v>
                </c:pt>
              </c:strCache>
            </c:strRef>
          </c:cat>
          <c:val>
            <c:numRef>
              <c:f>Sheet1!$C$2:$C$5</c:f>
              <c:numCache>
                <c:formatCode>General</c:formatCode>
                <c:ptCount val="4"/>
              </c:numCache>
            </c:numRef>
          </c:val>
        </c:ser>
        <c:ser>
          <c:idx val="2"/>
          <c:order val="2"/>
          <c:tx>
            <c:strRef>
              <c:f>Sheet1!$D$1</c:f>
              <c:strCache>
                <c:ptCount val="1"/>
                <c:pt idx="0">
                  <c:v>Column1</c:v>
                </c:pt>
              </c:strCache>
            </c:strRef>
          </c:tx>
          <c:invertIfNegative val="0"/>
          <c:cat>
            <c:strRef>
              <c:f>Sheet1!$A$2:$A$5</c:f>
              <c:strCache>
                <c:ptCount val="3"/>
                <c:pt idx="0">
                  <c:v>Primary Care</c:v>
                </c:pt>
                <c:pt idx="1">
                  <c:v>Secondary Care</c:v>
                </c:pt>
                <c:pt idx="2">
                  <c:v>Other</c:v>
                </c:pt>
              </c:strCache>
            </c:strRef>
          </c:cat>
          <c:val>
            <c:numRef>
              <c:f>Sheet1!$D$2:$D$5</c:f>
              <c:numCache>
                <c:formatCode>General</c:formatCode>
                <c:ptCount val="4"/>
              </c:numCache>
            </c:numRef>
          </c:val>
        </c:ser>
        <c:dLbls>
          <c:showLegendKey val="0"/>
          <c:showVal val="1"/>
          <c:showCatName val="0"/>
          <c:showSerName val="0"/>
          <c:showPercent val="0"/>
          <c:showBubbleSize val="0"/>
        </c:dLbls>
        <c:gapWidth val="150"/>
        <c:axId val="42779776"/>
        <c:axId val="42781312"/>
      </c:barChart>
      <c:catAx>
        <c:axId val="42779776"/>
        <c:scaling>
          <c:orientation val="minMax"/>
        </c:scaling>
        <c:delete val="0"/>
        <c:axPos val="b"/>
        <c:majorTickMark val="out"/>
        <c:minorTickMark val="none"/>
        <c:tickLblPos val="nextTo"/>
        <c:crossAx val="42781312"/>
        <c:crosses val="autoZero"/>
        <c:auto val="1"/>
        <c:lblAlgn val="ctr"/>
        <c:lblOffset val="100"/>
        <c:noMultiLvlLbl val="0"/>
      </c:catAx>
      <c:valAx>
        <c:axId val="42781312"/>
        <c:scaling>
          <c:orientation val="minMax"/>
        </c:scaling>
        <c:delete val="0"/>
        <c:axPos val="l"/>
        <c:majorGridlines/>
        <c:title>
          <c:tx>
            <c:rich>
              <a:bodyPr rot="-5400000" vert="horz"/>
              <a:lstStyle/>
              <a:p>
                <a:pPr>
                  <a:defRPr sz="1400" b="0"/>
                </a:pPr>
                <a:r>
                  <a:rPr lang="en-GB" sz="1400" b="0" dirty="0" smtClean="0"/>
                  <a:t>Number</a:t>
                </a:r>
                <a:r>
                  <a:rPr lang="en-GB" sz="1400" b="0" baseline="0" dirty="0" smtClean="0"/>
                  <a:t> of </a:t>
                </a:r>
                <a:r>
                  <a:rPr lang="en-GB" sz="1400" b="0" dirty="0" smtClean="0"/>
                  <a:t>Delegates</a:t>
                </a:r>
                <a:endParaRPr lang="en-GB" sz="1400" b="0" dirty="0"/>
              </a:p>
            </c:rich>
          </c:tx>
          <c:layout>
            <c:manualLayout>
              <c:xMode val="edge"/>
              <c:yMode val="edge"/>
              <c:x val="8.4701134056356167E-2"/>
              <c:y val="0.27281729877155431"/>
            </c:manualLayout>
          </c:layout>
          <c:overlay val="0"/>
        </c:title>
        <c:numFmt formatCode="General" sourceLinked="1"/>
        <c:majorTickMark val="out"/>
        <c:minorTickMark val="none"/>
        <c:tickLblPos val="nextTo"/>
        <c:crossAx val="42779776"/>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0"/>
    <c:plotArea>
      <c:layout>
        <c:manualLayout>
          <c:layoutTarget val="inner"/>
          <c:xMode val="edge"/>
          <c:yMode val="edge"/>
          <c:x val="0.51334195190433352"/>
          <c:y val="0.18760190309184871"/>
          <c:w val="0.48228520667694091"/>
          <c:h val="0.60468490563453503"/>
        </c:manualLayout>
      </c:layout>
      <c:barChart>
        <c:barDir val="col"/>
        <c:grouping val="clustered"/>
        <c:varyColors val="0"/>
        <c:ser>
          <c:idx val="0"/>
          <c:order val="0"/>
          <c:tx>
            <c:strRef>
              <c:f>Sheet1!$B$1</c:f>
              <c:strCache>
                <c:ptCount val="1"/>
                <c:pt idx="0">
                  <c:v>Column1</c:v>
                </c:pt>
              </c:strCache>
            </c:strRef>
          </c:tx>
          <c:invertIfNegative val="0"/>
          <c:cat>
            <c:strRef>
              <c:f>Sheet1!$A$2:$A$5</c:f>
              <c:strCache>
                <c:ptCount val="3"/>
                <c:pt idx="0">
                  <c:v>Consultant Vascular Surgeon</c:v>
                </c:pt>
                <c:pt idx="1">
                  <c:v>Vascular Scientist</c:v>
                </c:pt>
                <c:pt idx="2">
                  <c:v>Clinical Nurse Specilaist</c:v>
                </c:pt>
              </c:strCache>
            </c:strRef>
          </c:cat>
          <c:val>
            <c:numRef>
              <c:f>Sheet1!$B$2:$B$5</c:f>
              <c:numCache>
                <c:formatCode>General</c:formatCode>
                <c:ptCount val="4"/>
                <c:pt idx="0">
                  <c:v>14</c:v>
                </c:pt>
                <c:pt idx="1">
                  <c:v>2</c:v>
                </c:pt>
                <c:pt idx="2">
                  <c:v>1</c:v>
                </c:pt>
              </c:numCache>
            </c:numRef>
          </c:val>
        </c:ser>
        <c:ser>
          <c:idx val="1"/>
          <c:order val="1"/>
          <c:tx>
            <c:strRef>
              <c:f>Sheet1!$C$1</c:f>
              <c:strCache>
                <c:ptCount val="1"/>
                <c:pt idx="0">
                  <c:v>Column2</c:v>
                </c:pt>
              </c:strCache>
            </c:strRef>
          </c:tx>
          <c:invertIfNegative val="0"/>
          <c:cat>
            <c:strRef>
              <c:f>Sheet1!$A$2:$A$5</c:f>
              <c:strCache>
                <c:ptCount val="3"/>
                <c:pt idx="0">
                  <c:v>Consultant Vascular Surgeon</c:v>
                </c:pt>
                <c:pt idx="1">
                  <c:v>Vascular Scientist</c:v>
                </c:pt>
                <c:pt idx="2">
                  <c:v>Clinical Nurse Specilaist</c:v>
                </c:pt>
              </c:strCache>
            </c:strRef>
          </c:cat>
          <c:val>
            <c:numRef>
              <c:f>Sheet1!$C$2:$C$5</c:f>
              <c:numCache>
                <c:formatCode>General</c:formatCode>
                <c:ptCount val="4"/>
              </c:numCache>
            </c:numRef>
          </c:val>
        </c:ser>
        <c:ser>
          <c:idx val="2"/>
          <c:order val="2"/>
          <c:tx>
            <c:strRef>
              <c:f>Sheet1!$D$1</c:f>
              <c:strCache>
                <c:ptCount val="1"/>
                <c:pt idx="0">
                  <c:v>Column3</c:v>
                </c:pt>
              </c:strCache>
            </c:strRef>
          </c:tx>
          <c:invertIfNegative val="0"/>
          <c:cat>
            <c:strRef>
              <c:f>Sheet1!$A$2:$A$5</c:f>
              <c:strCache>
                <c:ptCount val="3"/>
                <c:pt idx="0">
                  <c:v>Consultant Vascular Surgeon</c:v>
                </c:pt>
                <c:pt idx="1">
                  <c:v>Vascular Scientist</c:v>
                </c:pt>
                <c:pt idx="2">
                  <c:v>Clinical Nurse Specilaist</c:v>
                </c:pt>
              </c:strCache>
            </c:strRef>
          </c:cat>
          <c:val>
            <c:numRef>
              <c:f>Sheet1!$D$2:$D$5</c:f>
              <c:numCache>
                <c:formatCode>General</c:formatCode>
                <c:ptCount val="4"/>
              </c:numCache>
            </c:numRef>
          </c:val>
        </c:ser>
        <c:dLbls>
          <c:showLegendKey val="0"/>
          <c:showVal val="1"/>
          <c:showCatName val="0"/>
          <c:showSerName val="0"/>
          <c:showPercent val="0"/>
          <c:showBubbleSize val="0"/>
        </c:dLbls>
        <c:gapWidth val="150"/>
        <c:axId val="103556992"/>
        <c:axId val="103558528"/>
      </c:barChart>
      <c:catAx>
        <c:axId val="103556992"/>
        <c:scaling>
          <c:orientation val="minMax"/>
        </c:scaling>
        <c:delete val="0"/>
        <c:axPos val="b"/>
        <c:majorTickMark val="out"/>
        <c:minorTickMark val="none"/>
        <c:tickLblPos val="nextTo"/>
        <c:crossAx val="103558528"/>
        <c:crosses val="autoZero"/>
        <c:auto val="1"/>
        <c:lblAlgn val="ctr"/>
        <c:lblOffset val="100"/>
        <c:noMultiLvlLbl val="0"/>
      </c:catAx>
      <c:valAx>
        <c:axId val="103558528"/>
        <c:scaling>
          <c:orientation val="minMax"/>
        </c:scaling>
        <c:delete val="0"/>
        <c:axPos val="l"/>
        <c:majorGridlines/>
        <c:numFmt formatCode="General" sourceLinked="1"/>
        <c:majorTickMark val="out"/>
        <c:minorTickMark val="none"/>
        <c:tickLblPos val="nextTo"/>
        <c:crossAx val="10355699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69024302517740843"/>
          <c:y val="0.26937913544587133"/>
        </c:manualLayout>
      </c:layout>
      <c:overlay val="0"/>
    </c:title>
    <c:autoTitleDeleted val="0"/>
    <c:plotArea>
      <c:layout/>
      <c:pieChart>
        <c:varyColors val="1"/>
        <c:ser>
          <c:idx val="0"/>
          <c:order val="0"/>
          <c:tx>
            <c:strRef>
              <c:f>Sheet1!$B$1</c:f>
              <c:strCache>
                <c:ptCount val="1"/>
                <c:pt idx="0">
                  <c:v>Number of delegates</c:v>
                </c:pt>
              </c:strCache>
            </c:strRef>
          </c:tx>
          <c:explosion val="7"/>
          <c:dLbls>
            <c:txPr>
              <a:bodyPr/>
              <a:lstStyle/>
              <a:p>
                <a:pPr>
                  <a:defRPr b="1"/>
                </a:pPr>
                <a:endParaRPr lang="en-US"/>
              </a:p>
            </c:txPr>
            <c:dLblPos val="ctr"/>
            <c:showLegendKey val="0"/>
            <c:showVal val="1"/>
            <c:showCatName val="0"/>
            <c:showSerName val="0"/>
            <c:showPercent val="0"/>
            <c:showBubbleSize val="0"/>
            <c:showLeaderLines val="1"/>
          </c:dLbls>
          <c:cat>
            <c:strRef>
              <c:f>Sheet1!$A$2:$A$4</c:f>
              <c:strCache>
                <c:ptCount val="3"/>
                <c:pt idx="0">
                  <c:v>Nurses</c:v>
                </c:pt>
                <c:pt idx="1">
                  <c:v>HCA's</c:v>
                </c:pt>
                <c:pt idx="2">
                  <c:v>Managers</c:v>
                </c:pt>
              </c:strCache>
            </c:strRef>
          </c:cat>
          <c:val>
            <c:numRef>
              <c:f>Sheet1!$B$2:$B$4</c:f>
              <c:numCache>
                <c:formatCode>General</c:formatCode>
                <c:ptCount val="3"/>
                <c:pt idx="0">
                  <c:v>53</c:v>
                </c:pt>
                <c:pt idx="1">
                  <c:v>4</c:v>
                </c:pt>
                <c:pt idx="2">
                  <c:v>2</c:v>
                </c:pt>
              </c:numCache>
            </c:numRef>
          </c:val>
        </c:ser>
        <c:dLbls>
          <c:showLegendKey val="0"/>
          <c:showVal val="0"/>
          <c:showCatName val="0"/>
          <c:showSerName val="0"/>
          <c:showPercent val="0"/>
          <c:showBubbleSize val="0"/>
          <c:showLeaderLines val="1"/>
        </c:dLbls>
        <c:firstSliceAng val="0"/>
      </c:pieChart>
    </c:plotArea>
    <c:legend>
      <c:legendPos val="r"/>
      <c:layout>
        <c:manualLayout>
          <c:xMode val="edge"/>
          <c:yMode val="edge"/>
          <c:x val="0.78764253426655062"/>
          <c:y val="0.39912235252475625"/>
          <c:w val="0.15217228054826512"/>
          <c:h val="0.23364596661528164"/>
        </c:manualLayout>
      </c:layout>
      <c:overlay val="0"/>
      <c:spPr>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c:spPr>
    </c:legend>
    <c:plotVisOnly val="1"/>
    <c:dispBlanksAs val="zero"/>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65629240789345877"/>
          <c:y val="0.11504733909667395"/>
        </c:manualLayout>
      </c:layout>
      <c:overlay val="0"/>
    </c:title>
    <c:autoTitleDeleted val="0"/>
    <c:plotArea>
      <c:layout/>
      <c:pieChart>
        <c:varyColors val="1"/>
        <c:ser>
          <c:idx val="0"/>
          <c:order val="0"/>
          <c:tx>
            <c:strRef>
              <c:f>Sheet1!$B$1</c:f>
              <c:strCache>
                <c:ptCount val="1"/>
                <c:pt idx="0">
                  <c:v>Number of delegates</c:v>
                </c:pt>
              </c:strCache>
            </c:strRef>
          </c:tx>
          <c:explosion val="7"/>
          <c:dLbls>
            <c:txPr>
              <a:bodyPr/>
              <a:lstStyle/>
              <a:p>
                <a:pPr>
                  <a:defRPr b="1"/>
                </a:pPr>
                <a:endParaRPr lang="en-US"/>
              </a:p>
            </c:txPr>
            <c:dLblPos val="inEnd"/>
            <c:showLegendKey val="0"/>
            <c:showVal val="1"/>
            <c:showCatName val="0"/>
            <c:showSerName val="0"/>
            <c:showPercent val="0"/>
            <c:showBubbleSize val="0"/>
            <c:showLeaderLines val="1"/>
          </c:dLbls>
          <c:cat>
            <c:strRef>
              <c:f>Sheet1!$A$2:$A$9</c:f>
              <c:strCache>
                <c:ptCount val="8"/>
                <c:pt idx="0">
                  <c:v>Nurses</c:v>
                </c:pt>
                <c:pt idx="1">
                  <c:v>Vascular Nurse Specialists</c:v>
                </c:pt>
                <c:pt idx="2">
                  <c:v>Vascular Surgeons</c:v>
                </c:pt>
                <c:pt idx="3">
                  <c:v>Vascular Scientists</c:v>
                </c:pt>
                <c:pt idx="4">
                  <c:v>Tissue Viability Nurses</c:v>
                </c:pt>
                <c:pt idx="5">
                  <c:v>Healthcare Assistants</c:v>
                </c:pt>
                <c:pt idx="6">
                  <c:v>Managers</c:v>
                </c:pt>
                <c:pt idx="7">
                  <c:v>Other</c:v>
                </c:pt>
              </c:strCache>
            </c:strRef>
          </c:cat>
          <c:val>
            <c:numRef>
              <c:f>Sheet1!$B$2:$B$9</c:f>
              <c:numCache>
                <c:formatCode>General</c:formatCode>
                <c:ptCount val="8"/>
                <c:pt idx="0">
                  <c:v>36</c:v>
                </c:pt>
                <c:pt idx="1">
                  <c:v>33</c:v>
                </c:pt>
                <c:pt idx="2">
                  <c:v>23</c:v>
                </c:pt>
                <c:pt idx="3">
                  <c:v>19</c:v>
                </c:pt>
                <c:pt idx="4">
                  <c:v>6</c:v>
                </c:pt>
                <c:pt idx="5">
                  <c:v>3</c:v>
                </c:pt>
                <c:pt idx="6">
                  <c:v>2</c:v>
                </c:pt>
                <c:pt idx="7">
                  <c:v>5</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zero"/>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48DD2B7-23BB-405F-8B10-BB37419DDB44}"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GB"/>
        </a:p>
      </dgm:t>
    </dgm:pt>
    <dgm:pt modelId="{48FA0F8C-A107-418F-83F3-CC1A4AD13D83}">
      <dgm:prSet phldrT="[Text]" custT="1"/>
      <dgm:spPr/>
      <dgm:t>
        <a:bodyPr/>
        <a:lstStyle/>
        <a:p>
          <a:pPr algn="ctr"/>
          <a:r>
            <a:rPr lang="en-GB" sz="3200" b="1" dirty="0" smtClean="0"/>
            <a:t>6</a:t>
          </a:r>
          <a:r>
            <a:rPr lang="en-GB" sz="1800" b="1" dirty="0" smtClean="0"/>
            <a:t> nurse Specialists</a:t>
          </a:r>
        </a:p>
        <a:p>
          <a:pPr algn="ctr"/>
          <a:r>
            <a:rPr lang="en-GB" sz="3200" b="1" dirty="0" smtClean="0"/>
            <a:t>2</a:t>
          </a:r>
          <a:r>
            <a:rPr lang="en-GB" sz="1800" b="1" dirty="0" smtClean="0"/>
            <a:t> research nurses</a:t>
          </a:r>
        </a:p>
      </dgm:t>
    </dgm:pt>
    <dgm:pt modelId="{919AC280-866D-4BE4-8B16-B2D8FF2A5C46}" type="parTrans" cxnId="{1CCB1F3B-DF17-4054-80BD-C07A98DD5C9E}">
      <dgm:prSet/>
      <dgm:spPr/>
      <dgm:t>
        <a:bodyPr/>
        <a:lstStyle/>
        <a:p>
          <a:endParaRPr lang="en-GB"/>
        </a:p>
      </dgm:t>
    </dgm:pt>
    <dgm:pt modelId="{FC9238E2-37A2-4C4D-BB30-78D1132F75A0}" type="sibTrans" cxnId="{1CCB1F3B-DF17-4054-80BD-C07A98DD5C9E}">
      <dgm:prSet/>
      <dgm:spPr/>
      <dgm:t>
        <a:bodyPr/>
        <a:lstStyle/>
        <a:p>
          <a:endParaRPr lang="en-GB"/>
        </a:p>
      </dgm:t>
    </dgm:pt>
    <dgm:pt modelId="{5AF8739E-DE1C-4EBA-A1A6-D84D8E00180C}">
      <dgm:prSet phldrT="[Text]" custT="1"/>
      <dgm:spPr/>
      <dgm:t>
        <a:bodyPr/>
        <a:lstStyle/>
        <a:p>
          <a:r>
            <a:rPr lang="en-GB" sz="1400" b="1" dirty="0" smtClean="0"/>
            <a:t>Admin Support</a:t>
          </a:r>
          <a:endParaRPr lang="en-GB" sz="1400" b="1" dirty="0"/>
        </a:p>
      </dgm:t>
    </dgm:pt>
    <dgm:pt modelId="{CB138E79-4C79-421B-8C62-82A4862F90B2}" type="parTrans" cxnId="{1ED66243-CC55-4A2A-B8A0-A3D95AD3C8FF}">
      <dgm:prSet/>
      <dgm:spPr/>
      <dgm:t>
        <a:bodyPr/>
        <a:lstStyle/>
        <a:p>
          <a:endParaRPr lang="en-GB"/>
        </a:p>
      </dgm:t>
    </dgm:pt>
    <dgm:pt modelId="{639747B5-6525-4144-90EC-E97C24835E31}" type="sibTrans" cxnId="{1ED66243-CC55-4A2A-B8A0-A3D95AD3C8FF}">
      <dgm:prSet/>
      <dgm:spPr/>
      <dgm:t>
        <a:bodyPr/>
        <a:lstStyle/>
        <a:p>
          <a:endParaRPr lang="en-GB"/>
        </a:p>
      </dgm:t>
    </dgm:pt>
    <dgm:pt modelId="{782EA228-9AEF-44C3-8B0F-31A3377BB183}">
      <dgm:prSet phldrT="[Text]" custT="1"/>
      <dgm:spPr>
        <a:solidFill>
          <a:srgbClr val="00B050"/>
        </a:solidFill>
      </dgm:spPr>
      <dgm:t>
        <a:bodyPr/>
        <a:lstStyle/>
        <a:p>
          <a:pPr>
            <a:lnSpc>
              <a:spcPct val="0"/>
            </a:lnSpc>
            <a:spcAft>
              <a:spcPts val="0"/>
            </a:spcAft>
          </a:pPr>
          <a:r>
            <a:rPr lang="en-GB" sz="1400" b="1" dirty="0" smtClean="0"/>
            <a:t>Vascular Lab</a:t>
          </a:r>
        </a:p>
      </dgm:t>
    </dgm:pt>
    <dgm:pt modelId="{96DAE0CE-260C-428B-AD6A-F6D132CB96CD}" type="parTrans" cxnId="{6A72CC7A-037F-45B0-84A3-E69887FF9435}">
      <dgm:prSet/>
      <dgm:spPr/>
      <dgm:t>
        <a:bodyPr/>
        <a:lstStyle/>
        <a:p>
          <a:endParaRPr lang="en-GB"/>
        </a:p>
      </dgm:t>
    </dgm:pt>
    <dgm:pt modelId="{9C2CA3BD-2E6D-4B14-B156-348D48EB0F3E}" type="sibTrans" cxnId="{6A72CC7A-037F-45B0-84A3-E69887FF9435}">
      <dgm:prSet/>
      <dgm:spPr/>
      <dgm:t>
        <a:bodyPr/>
        <a:lstStyle/>
        <a:p>
          <a:endParaRPr lang="en-GB"/>
        </a:p>
      </dgm:t>
    </dgm:pt>
    <dgm:pt modelId="{D68E62A4-E50D-40EB-A89B-B3A99EB7FC6B}">
      <dgm:prSet phldrT="[Text]" custT="1"/>
      <dgm:spPr>
        <a:solidFill>
          <a:srgbClr val="002060"/>
        </a:solidFill>
      </dgm:spPr>
      <dgm:t>
        <a:bodyPr/>
        <a:lstStyle/>
        <a:p>
          <a:r>
            <a:rPr lang="en-GB" sz="1400" b="1" dirty="0" smtClean="0"/>
            <a:t>Vascular Surgeons</a:t>
          </a:r>
          <a:endParaRPr lang="en-GB" sz="1400" b="1" dirty="0"/>
        </a:p>
      </dgm:t>
    </dgm:pt>
    <dgm:pt modelId="{1EE7B6DB-3372-47F8-A8E3-9982B117DB24}" type="parTrans" cxnId="{4E2B3541-48EA-4C54-833F-3F27651415A9}">
      <dgm:prSet/>
      <dgm:spPr/>
      <dgm:t>
        <a:bodyPr/>
        <a:lstStyle/>
        <a:p>
          <a:endParaRPr lang="en-GB"/>
        </a:p>
      </dgm:t>
    </dgm:pt>
    <dgm:pt modelId="{03715772-A31A-4D76-B9DC-385827498C2B}" type="sibTrans" cxnId="{4E2B3541-48EA-4C54-833F-3F27651415A9}">
      <dgm:prSet/>
      <dgm:spPr/>
      <dgm:t>
        <a:bodyPr/>
        <a:lstStyle/>
        <a:p>
          <a:endParaRPr lang="en-GB"/>
        </a:p>
      </dgm:t>
    </dgm:pt>
    <dgm:pt modelId="{61831EDC-B898-41D9-B5ED-46ADA41213AF}">
      <dgm:prSet phldrT="[Text]" custT="1"/>
      <dgm:spPr>
        <a:solidFill>
          <a:srgbClr val="F21A1A"/>
        </a:solidFill>
      </dgm:spPr>
      <dgm:t>
        <a:bodyPr/>
        <a:lstStyle/>
        <a:p>
          <a:r>
            <a:rPr lang="en-GB" sz="1400" b="1" dirty="0" smtClean="0"/>
            <a:t>Surgical Practitioners</a:t>
          </a:r>
          <a:endParaRPr lang="en-GB" sz="1400" b="1" dirty="0"/>
        </a:p>
      </dgm:t>
    </dgm:pt>
    <dgm:pt modelId="{A892D2D0-8A87-4BFD-BF23-45F5C2DC2508}" type="parTrans" cxnId="{998E09F1-35B3-4C00-A28C-3B04FD1838F2}">
      <dgm:prSet/>
      <dgm:spPr/>
      <dgm:t>
        <a:bodyPr/>
        <a:lstStyle/>
        <a:p>
          <a:endParaRPr lang="en-GB"/>
        </a:p>
      </dgm:t>
    </dgm:pt>
    <dgm:pt modelId="{EFB53E09-2A22-40DA-96CE-D78F2C0CE20D}" type="sibTrans" cxnId="{998E09F1-35B3-4C00-A28C-3B04FD1838F2}">
      <dgm:prSet/>
      <dgm:spPr/>
      <dgm:t>
        <a:bodyPr/>
        <a:lstStyle/>
        <a:p>
          <a:endParaRPr lang="en-GB"/>
        </a:p>
      </dgm:t>
    </dgm:pt>
    <dgm:pt modelId="{4B05DCD3-8D3D-4040-B6FC-C3BC76D2F3FD}">
      <dgm:prSet/>
      <dgm:spPr/>
      <dgm:t>
        <a:bodyPr/>
        <a:lstStyle/>
        <a:p>
          <a:endParaRPr lang="en-GB" dirty="0"/>
        </a:p>
      </dgm:t>
    </dgm:pt>
    <dgm:pt modelId="{4DE02443-97CC-4F0E-90AE-78B7745423EA}" type="parTrans" cxnId="{8EE10006-9D34-4C67-B3B8-57FA7EF4E4BA}">
      <dgm:prSet/>
      <dgm:spPr/>
      <dgm:t>
        <a:bodyPr/>
        <a:lstStyle/>
        <a:p>
          <a:endParaRPr lang="en-GB"/>
        </a:p>
      </dgm:t>
    </dgm:pt>
    <dgm:pt modelId="{D3BAD327-4021-4CAC-9B7E-FB303B47D3BC}" type="sibTrans" cxnId="{8EE10006-9D34-4C67-B3B8-57FA7EF4E4BA}">
      <dgm:prSet/>
      <dgm:spPr/>
      <dgm:t>
        <a:bodyPr/>
        <a:lstStyle/>
        <a:p>
          <a:endParaRPr lang="en-GB"/>
        </a:p>
      </dgm:t>
    </dgm:pt>
    <dgm:pt modelId="{1A69B39A-E86A-4B7F-97C0-536EEAA803BA}" type="pres">
      <dgm:prSet presAssocID="{048DD2B7-23BB-405F-8B10-BB37419DDB44}" presName="Name0" presStyleCnt="0">
        <dgm:presLayoutVars>
          <dgm:chMax val="1"/>
          <dgm:dir/>
          <dgm:animLvl val="ctr"/>
          <dgm:resizeHandles val="exact"/>
        </dgm:presLayoutVars>
      </dgm:prSet>
      <dgm:spPr/>
      <dgm:t>
        <a:bodyPr/>
        <a:lstStyle/>
        <a:p>
          <a:endParaRPr lang="en-GB"/>
        </a:p>
      </dgm:t>
    </dgm:pt>
    <dgm:pt modelId="{83B4E9E9-FC0E-4388-BA3D-C6A240E4949F}" type="pres">
      <dgm:prSet presAssocID="{48FA0F8C-A107-418F-83F3-CC1A4AD13D83}" presName="centerShape" presStyleLbl="node0" presStyleIdx="0" presStyleCnt="1" custScaleX="104254" custScaleY="106762" custLinFactNeighborX="14392" custLinFactNeighborY="-9961"/>
      <dgm:spPr/>
      <dgm:t>
        <a:bodyPr/>
        <a:lstStyle/>
        <a:p>
          <a:endParaRPr lang="en-GB"/>
        </a:p>
      </dgm:t>
    </dgm:pt>
    <dgm:pt modelId="{A277FA63-7ADB-4FCD-A020-983F8AF0E2BE}" type="pres">
      <dgm:prSet presAssocID="{5AF8739E-DE1C-4EBA-A1A6-D84D8E00180C}" presName="node" presStyleLbl="node1" presStyleIdx="0" presStyleCnt="4" custRadScaleRad="136770" custRadScaleInc="136082">
        <dgm:presLayoutVars>
          <dgm:bulletEnabled val="1"/>
        </dgm:presLayoutVars>
      </dgm:prSet>
      <dgm:spPr/>
      <dgm:t>
        <a:bodyPr/>
        <a:lstStyle/>
        <a:p>
          <a:endParaRPr lang="en-GB"/>
        </a:p>
      </dgm:t>
    </dgm:pt>
    <dgm:pt modelId="{6627A135-E16E-4019-90A2-35B523A756B7}" type="pres">
      <dgm:prSet presAssocID="{5AF8739E-DE1C-4EBA-A1A6-D84D8E00180C}" presName="dummy" presStyleCnt="0"/>
      <dgm:spPr/>
    </dgm:pt>
    <dgm:pt modelId="{7A62D64C-FBBD-432F-BA4B-84C76F299A9C}" type="pres">
      <dgm:prSet presAssocID="{639747B5-6525-4144-90EC-E97C24835E31}" presName="sibTrans" presStyleLbl="sibTrans2D1" presStyleIdx="0" presStyleCnt="4"/>
      <dgm:spPr/>
      <dgm:t>
        <a:bodyPr/>
        <a:lstStyle/>
        <a:p>
          <a:endParaRPr lang="en-GB"/>
        </a:p>
      </dgm:t>
    </dgm:pt>
    <dgm:pt modelId="{FC62E67F-D5BE-44BC-98BC-4E331A7AA1E9}" type="pres">
      <dgm:prSet presAssocID="{782EA228-9AEF-44C3-8B0F-31A3377BB183}" presName="node" presStyleLbl="node1" presStyleIdx="1" presStyleCnt="4" custRadScaleRad="137391" custRadScaleInc="-37426">
        <dgm:presLayoutVars>
          <dgm:bulletEnabled val="1"/>
        </dgm:presLayoutVars>
      </dgm:prSet>
      <dgm:spPr/>
      <dgm:t>
        <a:bodyPr/>
        <a:lstStyle/>
        <a:p>
          <a:endParaRPr lang="en-GB"/>
        </a:p>
      </dgm:t>
    </dgm:pt>
    <dgm:pt modelId="{574E7117-00E7-4228-A1F1-4106893B6964}" type="pres">
      <dgm:prSet presAssocID="{782EA228-9AEF-44C3-8B0F-31A3377BB183}" presName="dummy" presStyleCnt="0"/>
      <dgm:spPr/>
    </dgm:pt>
    <dgm:pt modelId="{6E0AD885-381E-4C37-B356-829B7511879B}" type="pres">
      <dgm:prSet presAssocID="{9C2CA3BD-2E6D-4B14-B156-348D48EB0F3E}" presName="sibTrans" presStyleLbl="sibTrans2D1" presStyleIdx="1" presStyleCnt="4" custLinFactNeighborX="-827" custLinFactNeighborY="1734"/>
      <dgm:spPr/>
      <dgm:t>
        <a:bodyPr/>
        <a:lstStyle/>
        <a:p>
          <a:endParaRPr lang="en-GB"/>
        </a:p>
      </dgm:t>
    </dgm:pt>
    <dgm:pt modelId="{D95C65D7-1033-4746-89B3-80F498849428}" type="pres">
      <dgm:prSet presAssocID="{D68E62A4-E50D-40EB-A89B-B3A99EB7FC6B}" presName="node" presStyleLbl="node1" presStyleIdx="2" presStyleCnt="4" custRadScaleRad="58270" custRadScaleInc="261655">
        <dgm:presLayoutVars>
          <dgm:bulletEnabled val="1"/>
        </dgm:presLayoutVars>
      </dgm:prSet>
      <dgm:spPr/>
      <dgm:t>
        <a:bodyPr/>
        <a:lstStyle/>
        <a:p>
          <a:endParaRPr lang="en-GB"/>
        </a:p>
      </dgm:t>
    </dgm:pt>
    <dgm:pt modelId="{BDB000E6-6629-4975-96A6-26E056C5AAB6}" type="pres">
      <dgm:prSet presAssocID="{D68E62A4-E50D-40EB-A89B-B3A99EB7FC6B}" presName="dummy" presStyleCnt="0"/>
      <dgm:spPr/>
    </dgm:pt>
    <dgm:pt modelId="{26CD70D7-49DC-4C40-BF19-A747D1D6D5B8}" type="pres">
      <dgm:prSet presAssocID="{03715772-A31A-4D76-B9DC-385827498C2B}" presName="sibTrans" presStyleLbl="sibTrans2D1" presStyleIdx="2" presStyleCnt="4"/>
      <dgm:spPr/>
      <dgm:t>
        <a:bodyPr/>
        <a:lstStyle/>
        <a:p>
          <a:endParaRPr lang="en-GB"/>
        </a:p>
      </dgm:t>
    </dgm:pt>
    <dgm:pt modelId="{701EA67D-741E-4967-9A4E-A2EB06CCFE92}" type="pres">
      <dgm:prSet presAssocID="{61831EDC-B898-41D9-B5ED-46ADA41213AF}" presName="node" presStyleLbl="node1" presStyleIdx="3" presStyleCnt="4" custScaleX="106550" custRadScaleRad="100304" custRadScaleInc="226820">
        <dgm:presLayoutVars>
          <dgm:bulletEnabled val="1"/>
        </dgm:presLayoutVars>
      </dgm:prSet>
      <dgm:spPr/>
      <dgm:t>
        <a:bodyPr/>
        <a:lstStyle/>
        <a:p>
          <a:endParaRPr lang="en-GB"/>
        </a:p>
      </dgm:t>
    </dgm:pt>
    <dgm:pt modelId="{F872A13E-8B9D-4355-B08B-A867CF39BF8B}" type="pres">
      <dgm:prSet presAssocID="{61831EDC-B898-41D9-B5ED-46ADA41213AF}" presName="dummy" presStyleCnt="0"/>
      <dgm:spPr/>
    </dgm:pt>
    <dgm:pt modelId="{52FDCAEB-F0CA-4D78-A59A-E651642BB321}" type="pres">
      <dgm:prSet presAssocID="{EFB53E09-2A22-40DA-96CE-D78F2C0CE20D}" presName="sibTrans" presStyleLbl="sibTrans2D1" presStyleIdx="3" presStyleCnt="4"/>
      <dgm:spPr/>
      <dgm:t>
        <a:bodyPr/>
        <a:lstStyle/>
        <a:p>
          <a:endParaRPr lang="en-GB"/>
        </a:p>
      </dgm:t>
    </dgm:pt>
  </dgm:ptLst>
  <dgm:cxnLst>
    <dgm:cxn modelId="{C50BD011-2702-4A64-A03A-D3B581106873}" type="presOf" srcId="{48FA0F8C-A107-418F-83F3-CC1A4AD13D83}" destId="{83B4E9E9-FC0E-4388-BA3D-C6A240E4949F}" srcOrd="0" destOrd="0" presId="urn:microsoft.com/office/officeart/2005/8/layout/radial6"/>
    <dgm:cxn modelId="{23F53666-6CFE-4D66-B229-D92D08CCF7B4}" type="presOf" srcId="{5AF8739E-DE1C-4EBA-A1A6-D84D8E00180C}" destId="{A277FA63-7ADB-4FCD-A020-983F8AF0E2BE}" srcOrd="0" destOrd="0" presId="urn:microsoft.com/office/officeart/2005/8/layout/radial6"/>
    <dgm:cxn modelId="{23B0E5D5-500C-4812-86C4-FD0BE39B05FE}" type="presOf" srcId="{639747B5-6525-4144-90EC-E97C24835E31}" destId="{7A62D64C-FBBD-432F-BA4B-84C76F299A9C}" srcOrd="0" destOrd="0" presId="urn:microsoft.com/office/officeart/2005/8/layout/radial6"/>
    <dgm:cxn modelId="{6A72CC7A-037F-45B0-84A3-E69887FF9435}" srcId="{48FA0F8C-A107-418F-83F3-CC1A4AD13D83}" destId="{782EA228-9AEF-44C3-8B0F-31A3377BB183}" srcOrd="1" destOrd="0" parTransId="{96DAE0CE-260C-428B-AD6A-F6D132CB96CD}" sibTransId="{9C2CA3BD-2E6D-4B14-B156-348D48EB0F3E}"/>
    <dgm:cxn modelId="{1ED66243-CC55-4A2A-B8A0-A3D95AD3C8FF}" srcId="{48FA0F8C-A107-418F-83F3-CC1A4AD13D83}" destId="{5AF8739E-DE1C-4EBA-A1A6-D84D8E00180C}" srcOrd="0" destOrd="0" parTransId="{CB138E79-4C79-421B-8C62-82A4862F90B2}" sibTransId="{639747B5-6525-4144-90EC-E97C24835E31}"/>
    <dgm:cxn modelId="{FE3EB70F-07B7-4E2D-BD3B-1BA513EC72EF}" type="presOf" srcId="{61831EDC-B898-41D9-B5ED-46ADA41213AF}" destId="{701EA67D-741E-4967-9A4E-A2EB06CCFE92}" srcOrd="0" destOrd="0" presId="urn:microsoft.com/office/officeart/2005/8/layout/radial6"/>
    <dgm:cxn modelId="{4E2B3541-48EA-4C54-833F-3F27651415A9}" srcId="{48FA0F8C-A107-418F-83F3-CC1A4AD13D83}" destId="{D68E62A4-E50D-40EB-A89B-B3A99EB7FC6B}" srcOrd="2" destOrd="0" parTransId="{1EE7B6DB-3372-47F8-A8E3-9982B117DB24}" sibTransId="{03715772-A31A-4D76-B9DC-385827498C2B}"/>
    <dgm:cxn modelId="{1CCB1F3B-DF17-4054-80BD-C07A98DD5C9E}" srcId="{048DD2B7-23BB-405F-8B10-BB37419DDB44}" destId="{48FA0F8C-A107-418F-83F3-CC1A4AD13D83}" srcOrd="0" destOrd="0" parTransId="{919AC280-866D-4BE4-8B16-B2D8FF2A5C46}" sibTransId="{FC9238E2-37A2-4C4D-BB30-78D1132F75A0}"/>
    <dgm:cxn modelId="{8EE10006-9D34-4C67-B3B8-57FA7EF4E4BA}" srcId="{048DD2B7-23BB-405F-8B10-BB37419DDB44}" destId="{4B05DCD3-8D3D-4040-B6FC-C3BC76D2F3FD}" srcOrd="1" destOrd="0" parTransId="{4DE02443-97CC-4F0E-90AE-78B7745423EA}" sibTransId="{D3BAD327-4021-4CAC-9B7E-FB303B47D3BC}"/>
    <dgm:cxn modelId="{A536B2A3-ECE0-4DEF-B341-2F65E5946231}" type="presOf" srcId="{048DD2B7-23BB-405F-8B10-BB37419DDB44}" destId="{1A69B39A-E86A-4B7F-97C0-536EEAA803BA}" srcOrd="0" destOrd="0" presId="urn:microsoft.com/office/officeart/2005/8/layout/radial6"/>
    <dgm:cxn modelId="{8B93728F-C215-4E8E-8751-CCEEC0410A98}" type="presOf" srcId="{782EA228-9AEF-44C3-8B0F-31A3377BB183}" destId="{FC62E67F-D5BE-44BC-98BC-4E331A7AA1E9}" srcOrd="0" destOrd="0" presId="urn:microsoft.com/office/officeart/2005/8/layout/radial6"/>
    <dgm:cxn modelId="{AFC79F38-6C20-4FE2-A7D6-F1E68CFE37B9}" type="presOf" srcId="{03715772-A31A-4D76-B9DC-385827498C2B}" destId="{26CD70D7-49DC-4C40-BF19-A747D1D6D5B8}" srcOrd="0" destOrd="0" presId="urn:microsoft.com/office/officeart/2005/8/layout/radial6"/>
    <dgm:cxn modelId="{37258C89-84FF-4AD5-90A5-E742BC1D4C79}" type="presOf" srcId="{9C2CA3BD-2E6D-4B14-B156-348D48EB0F3E}" destId="{6E0AD885-381E-4C37-B356-829B7511879B}" srcOrd="0" destOrd="0" presId="urn:microsoft.com/office/officeart/2005/8/layout/radial6"/>
    <dgm:cxn modelId="{E85BBC66-73C4-465B-B185-3ACE76B374EC}" type="presOf" srcId="{D68E62A4-E50D-40EB-A89B-B3A99EB7FC6B}" destId="{D95C65D7-1033-4746-89B3-80F498849428}" srcOrd="0" destOrd="0" presId="urn:microsoft.com/office/officeart/2005/8/layout/radial6"/>
    <dgm:cxn modelId="{998E09F1-35B3-4C00-A28C-3B04FD1838F2}" srcId="{48FA0F8C-A107-418F-83F3-CC1A4AD13D83}" destId="{61831EDC-B898-41D9-B5ED-46ADA41213AF}" srcOrd="3" destOrd="0" parTransId="{A892D2D0-8A87-4BFD-BF23-45F5C2DC2508}" sibTransId="{EFB53E09-2A22-40DA-96CE-D78F2C0CE20D}"/>
    <dgm:cxn modelId="{477E1D78-BF76-4421-9307-350E911DB990}" type="presOf" srcId="{EFB53E09-2A22-40DA-96CE-D78F2C0CE20D}" destId="{52FDCAEB-F0CA-4D78-A59A-E651642BB321}" srcOrd="0" destOrd="0" presId="urn:microsoft.com/office/officeart/2005/8/layout/radial6"/>
    <dgm:cxn modelId="{438E2644-D1B8-42B4-BD83-5B940F334724}" type="presParOf" srcId="{1A69B39A-E86A-4B7F-97C0-536EEAA803BA}" destId="{83B4E9E9-FC0E-4388-BA3D-C6A240E4949F}" srcOrd="0" destOrd="0" presId="urn:microsoft.com/office/officeart/2005/8/layout/radial6"/>
    <dgm:cxn modelId="{9FB0278A-476B-42F2-88D8-D5BD2A8E2DEC}" type="presParOf" srcId="{1A69B39A-E86A-4B7F-97C0-536EEAA803BA}" destId="{A277FA63-7ADB-4FCD-A020-983F8AF0E2BE}" srcOrd="1" destOrd="0" presId="urn:microsoft.com/office/officeart/2005/8/layout/radial6"/>
    <dgm:cxn modelId="{FB3D4F9A-73A5-4AB9-8307-65F75575A193}" type="presParOf" srcId="{1A69B39A-E86A-4B7F-97C0-536EEAA803BA}" destId="{6627A135-E16E-4019-90A2-35B523A756B7}" srcOrd="2" destOrd="0" presId="urn:microsoft.com/office/officeart/2005/8/layout/radial6"/>
    <dgm:cxn modelId="{1D612705-6239-4D52-A7D0-75C8DA5F63EE}" type="presParOf" srcId="{1A69B39A-E86A-4B7F-97C0-536EEAA803BA}" destId="{7A62D64C-FBBD-432F-BA4B-84C76F299A9C}" srcOrd="3" destOrd="0" presId="urn:microsoft.com/office/officeart/2005/8/layout/radial6"/>
    <dgm:cxn modelId="{CCE49888-903E-4994-8F2F-CD20DECDAEF5}" type="presParOf" srcId="{1A69B39A-E86A-4B7F-97C0-536EEAA803BA}" destId="{FC62E67F-D5BE-44BC-98BC-4E331A7AA1E9}" srcOrd="4" destOrd="0" presId="urn:microsoft.com/office/officeart/2005/8/layout/radial6"/>
    <dgm:cxn modelId="{B92C32FF-9F07-47AA-8E74-2B7B15A0005D}" type="presParOf" srcId="{1A69B39A-E86A-4B7F-97C0-536EEAA803BA}" destId="{574E7117-00E7-4228-A1F1-4106893B6964}" srcOrd="5" destOrd="0" presId="urn:microsoft.com/office/officeart/2005/8/layout/radial6"/>
    <dgm:cxn modelId="{0C815F3C-1910-4749-926B-7B5B20F209D0}" type="presParOf" srcId="{1A69B39A-E86A-4B7F-97C0-536EEAA803BA}" destId="{6E0AD885-381E-4C37-B356-829B7511879B}" srcOrd="6" destOrd="0" presId="urn:microsoft.com/office/officeart/2005/8/layout/radial6"/>
    <dgm:cxn modelId="{6389E938-AAE6-4189-B7AE-E4E52DAF6BAD}" type="presParOf" srcId="{1A69B39A-E86A-4B7F-97C0-536EEAA803BA}" destId="{D95C65D7-1033-4746-89B3-80F498849428}" srcOrd="7" destOrd="0" presId="urn:microsoft.com/office/officeart/2005/8/layout/radial6"/>
    <dgm:cxn modelId="{5F6D8DBB-9BA5-4FFA-9574-006809D132AF}" type="presParOf" srcId="{1A69B39A-E86A-4B7F-97C0-536EEAA803BA}" destId="{BDB000E6-6629-4975-96A6-26E056C5AAB6}" srcOrd="8" destOrd="0" presId="urn:microsoft.com/office/officeart/2005/8/layout/radial6"/>
    <dgm:cxn modelId="{35A42D84-0DC6-407E-A68C-ED7C48985C95}" type="presParOf" srcId="{1A69B39A-E86A-4B7F-97C0-536EEAA803BA}" destId="{26CD70D7-49DC-4C40-BF19-A747D1D6D5B8}" srcOrd="9" destOrd="0" presId="urn:microsoft.com/office/officeart/2005/8/layout/radial6"/>
    <dgm:cxn modelId="{0DC1440F-BC04-4E53-AE87-CFEA8039F36C}" type="presParOf" srcId="{1A69B39A-E86A-4B7F-97C0-536EEAA803BA}" destId="{701EA67D-741E-4967-9A4E-A2EB06CCFE92}" srcOrd="10" destOrd="0" presId="urn:microsoft.com/office/officeart/2005/8/layout/radial6"/>
    <dgm:cxn modelId="{3BCCA85E-3470-4B44-A282-F680FA190F5D}" type="presParOf" srcId="{1A69B39A-E86A-4B7F-97C0-536EEAA803BA}" destId="{F872A13E-8B9D-4355-B08B-A867CF39BF8B}" srcOrd="11" destOrd="0" presId="urn:microsoft.com/office/officeart/2005/8/layout/radial6"/>
    <dgm:cxn modelId="{F28CF5BD-2B7E-40EA-ABD0-A082E4947E79}" type="presParOf" srcId="{1A69B39A-E86A-4B7F-97C0-536EEAA803BA}" destId="{52FDCAEB-F0CA-4D78-A59A-E651642BB321}"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C8CE8E3-4EAE-460C-8D81-24F4CBC75249}"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GB"/>
        </a:p>
      </dgm:t>
    </dgm:pt>
    <dgm:pt modelId="{9AC7371A-5F8D-44AB-A368-EA2E06BC9CC4}">
      <dgm:prSet phldrT="[Text]"/>
      <dgm:spPr/>
      <dgm:t>
        <a:bodyPr/>
        <a:lstStyle/>
        <a:p>
          <a:r>
            <a:rPr lang="en-GB" dirty="0" smtClean="0"/>
            <a:t>NICE Guidelines: Varicose Veins 2013</a:t>
          </a:r>
          <a:endParaRPr lang="en-GB" dirty="0"/>
        </a:p>
      </dgm:t>
    </dgm:pt>
    <dgm:pt modelId="{AF194FA5-789B-4CED-BCF9-7CECEF4EC0FD}" type="parTrans" cxnId="{B2F7F0C7-C821-4AAA-A12B-0E8CABC3B272}">
      <dgm:prSet/>
      <dgm:spPr/>
      <dgm:t>
        <a:bodyPr/>
        <a:lstStyle/>
        <a:p>
          <a:endParaRPr lang="en-GB"/>
        </a:p>
      </dgm:t>
    </dgm:pt>
    <dgm:pt modelId="{03BABF4A-7545-4DB7-88BF-6DAFC6E389FC}" type="sibTrans" cxnId="{B2F7F0C7-C821-4AAA-A12B-0E8CABC3B272}">
      <dgm:prSet/>
      <dgm:spPr/>
      <dgm:t>
        <a:bodyPr/>
        <a:lstStyle/>
        <a:p>
          <a:endParaRPr lang="en-GB"/>
        </a:p>
      </dgm:t>
    </dgm:pt>
    <dgm:pt modelId="{08C06FBD-A318-4B4B-9FEF-21E9D7AA7B0C}">
      <dgm:prSet phldrT="[Text]" custT="1"/>
      <dgm:spPr/>
      <dgm:t>
        <a:bodyPr/>
        <a:lstStyle/>
        <a:p>
          <a:endParaRPr lang="en-GB" sz="1030" baseline="0" dirty="0"/>
        </a:p>
      </dgm:t>
    </dgm:pt>
    <dgm:pt modelId="{E2BF01C0-93B3-4E39-98FD-458E799E7E80}" type="parTrans" cxnId="{620D94F5-F08B-4D2E-B133-DEA18C80ED06}">
      <dgm:prSet/>
      <dgm:spPr/>
      <dgm:t>
        <a:bodyPr/>
        <a:lstStyle/>
        <a:p>
          <a:endParaRPr lang="en-GB"/>
        </a:p>
      </dgm:t>
    </dgm:pt>
    <dgm:pt modelId="{8AD4CF00-BF85-40FD-90AF-9E922142C1BD}" type="sibTrans" cxnId="{620D94F5-F08B-4D2E-B133-DEA18C80ED06}">
      <dgm:prSet/>
      <dgm:spPr/>
      <dgm:t>
        <a:bodyPr/>
        <a:lstStyle/>
        <a:p>
          <a:endParaRPr lang="en-GB"/>
        </a:p>
      </dgm:t>
    </dgm:pt>
    <dgm:pt modelId="{D63E85D5-9D82-4DFB-8377-4A3C9DF68188}">
      <dgm:prSet phldrT="[Text]"/>
      <dgm:spPr/>
      <dgm:t>
        <a:bodyPr/>
        <a:lstStyle/>
        <a:p>
          <a:r>
            <a:rPr lang="en-GB" dirty="0" smtClean="0"/>
            <a:t>Leg Ulcers (Rev 2015)</a:t>
          </a:r>
          <a:endParaRPr lang="en-GB" dirty="0"/>
        </a:p>
      </dgm:t>
    </dgm:pt>
    <dgm:pt modelId="{C15968A3-4339-40D0-A9DB-F02C1306184E}" type="parTrans" cxnId="{CF0C0551-21B4-4AA4-BA95-3813BA698D22}">
      <dgm:prSet/>
      <dgm:spPr/>
      <dgm:t>
        <a:bodyPr/>
        <a:lstStyle/>
        <a:p>
          <a:endParaRPr lang="en-GB"/>
        </a:p>
      </dgm:t>
    </dgm:pt>
    <dgm:pt modelId="{A67E2ECA-3906-4890-A116-96D317EF55E1}" type="sibTrans" cxnId="{CF0C0551-21B4-4AA4-BA95-3813BA698D22}">
      <dgm:prSet/>
      <dgm:spPr/>
      <dgm:t>
        <a:bodyPr/>
        <a:lstStyle/>
        <a:p>
          <a:endParaRPr lang="en-GB"/>
        </a:p>
      </dgm:t>
    </dgm:pt>
    <dgm:pt modelId="{B6F39483-BC84-4E1D-BBC7-95514D03A57C}">
      <dgm:prSet phldrT="[Text]" custT="1"/>
      <dgm:spPr/>
      <dgm:t>
        <a:bodyPr/>
        <a:lstStyle/>
        <a:p>
          <a:r>
            <a:rPr lang="en-GB" sz="2040" baseline="0" dirty="0" smtClean="0"/>
            <a:t>Clinical Knowledge Summary</a:t>
          </a:r>
          <a:endParaRPr lang="en-GB" sz="2040" baseline="0" dirty="0"/>
        </a:p>
      </dgm:t>
    </dgm:pt>
    <dgm:pt modelId="{FCE48FE5-D755-4AAD-B898-394921650764}" type="parTrans" cxnId="{C56F152F-8A58-41B8-95D0-514BF9BEF511}">
      <dgm:prSet/>
      <dgm:spPr/>
      <dgm:t>
        <a:bodyPr/>
        <a:lstStyle/>
        <a:p>
          <a:endParaRPr lang="en-GB"/>
        </a:p>
      </dgm:t>
    </dgm:pt>
    <dgm:pt modelId="{5B51A603-1BAA-42C2-8E58-4242D4864A96}" type="sibTrans" cxnId="{C56F152F-8A58-41B8-95D0-514BF9BEF511}">
      <dgm:prSet/>
      <dgm:spPr/>
      <dgm:t>
        <a:bodyPr/>
        <a:lstStyle/>
        <a:p>
          <a:endParaRPr lang="en-GB"/>
        </a:p>
      </dgm:t>
    </dgm:pt>
    <dgm:pt modelId="{FDBED04F-135F-4FF9-B4A0-96025F435B35}">
      <dgm:prSet phldrT="[Text]" custT="1"/>
      <dgm:spPr/>
      <dgm:t>
        <a:bodyPr/>
        <a:lstStyle/>
        <a:p>
          <a:r>
            <a:rPr lang="en-GB" sz="1100" baseline="0" dirty="0" smtClean="0"/>
            <a:t>Refer to a vascular Service if have</a:t>
          </a:r>
          <a:endParaRPr lang="en-GB" sz="1100" baseline="0" dirty="0"/>
        </a:p>
      </dgm:t>
    </dgm:pt>
    <dgm:pt modelId="{1F5A3476-7B5E-4FAB-9F0A-94AE06D36E29}" type="parTrans" cxnId="{ED41C1CE-6D1C-4909-8462-41E5446A9618}">
      <dgm:prSet/>
      <dgm:spPr/>
      <dgm:t>
        <a:bodyPr/>
        <a:lstStyle/>
        <a:p>
          <a:endParaRPr lang="en-GB"/>
        </a:p>
      </dgm:t>
    </dgm:pt>
    <dgm:pt modelId="{193E9BB1-3D15-4A2F-97E4-0DC653D73AC0}" type="sibTrans" cxnId="{ED41C1CE-6D1C-4909-8462-41E5446A9618}">
      <dgm:prSet/>
      <dgm:spPr/>
      <dgm:t>
        <a:bodyPr/>
        <a:lstStyle/>
        <a:p>
          <a:endParaRPr lang="en-GB"/>
        </a:p>
      </dgm:t>
    </dgm:pt>
    <dgm:pt modelId="{41FB10C0-16F1-423B-A17B-9FCB39DEBB3D}">
      <dgm:prSet phldrT="[Text]" custT="1"/>
      <dgm:spPr/>
      <dgm:t>
        <a:bodyPr/>
        <a:lstStyle/>
        <a:p>
          <a:r>
            <a:rPr lang="en-GB" sz="1100" baseline="0" dirty="0" smtClean="0"/>
            <a:t>“Use duplex ultrasound to confirm the diagnosis of varicose veins and extend of </a:t>
          </a:r>
          <a:r>
            <a:rPr lang="en-GB" sz="1100" baseline="0" dirty="0" err="1" smtClean="0"/>
            <a:t>truncal</a:t>
          </a:r>
          <a:r>
            <a:rPr lang="en-GB" sz="1100" baseline="0" dirty="0" smtClean="0"/>
            <a:t> reflux, and to plan treatment for people with suspected primary or recurrent varicose veins</a:t>
          </a:r>
          <a:r>
            <a:rPr lang="en-GB" sz="1130" baseline="0" dirty="0" smtClean="0"/>
            <a:t>”</a:t>
          </a:r>
          <a:endParaRPr lang="en-GB" sz="1100" baseline="0" dirty="0"/>
        </a:p>
      </dgm:t>
    </dgm:pt>
    <dgm:pt modelId="{0661A26C-2AAF-4536-9D38-BF70582575BE}" type="parTrans" cxnId="{2739E6D4-A3D2-4FB5-B6E1-89CC56403163}">
      <dgm:prSet/>
      <dgm:spPr/>
      <dgm:t>
        <a:bodyPr/>
        <a:lstStyle/>
        <a:p>
          <a:endParaRPr lang="en-GB"/>
        </a:p>
      </dgm:t>
    </dgm:pt>
    <dgm:pt modelId="{B03C70CB-39F4-4ED0-84F0-EB8FFAB76C13}" type="sibTrans" cxnId="{2739E6D4-A3D2-4FB5-B6E1-89CC56403163}">
      <dgm:prSet/>
      <dgm:spPr/>
      <dgm:t>
        <a:bodyPr/>
        <a:lstStyle/>
        <a:p>
          <a:endParaRPr lang="en-GB"/>
        </a:p>
      </dgm:t>
    </dgm:pt>
    <dgm:pt modelId="{3635A342-9B6B-47E3-8905-367BF174FCD8}">
      <dgm:prSet phldrT="[Text]" custT="1"/>
      <dgm:spPr/>
      <dgm:t>
        <a:bodyPr/>
        <a:lstStyle/>
        <a:p>
          <a:r>
            <a:rPr lang="en-GB" sz="1100" baseline="0" dirty="0" smtClean="0"/>
            <a:t> “symptomatic primary or symptomatic recurrent varicose veins…Lower limb skin </a:t>
          </a:r>
          <a:r>
            <a:rPr lang="en-GB" sz="1100" baseline="0" dirty="0" err="1" smtClean="0"/>
            <a:t>changes..A</a:t>
          </a:r>
          <a:r>
            <a:rPr lang="en-GB" sz="1100" baseline="0" dirty="0" smtClean="0"/>
            <a:t> venous leg ulcer (break in the skin below the knee that has not healed in </a:t>
          </a:r>
          <a:r>
            <a:rPr lang="en-GB" sz="1100" baseline="0" dirty="0" smtClean="0">
              <a:solidFill>
                <a:srgbClr val="FF0000"/>
              </a:solidFill>
            </a:rPr>
            <a:t>2 </a:t>
          </a:r>
          <a:r>
            <a:rPr lang="en-GB" sz="1100" baseline="0" dirty="0" err="1" smtClean="0">
              <a:solidFill>
                <a:srgbClr val="FF0000"/>
              </a:solidFill>
            </a:rPr>
            <a:t>weeks</a:t>
          </a:r>
          <a:r>
            <a:rPr lang="en-GB" sz="1100" baseline="0" dirty="0" err="1" smtClean="0"/>
            <a:t>..A</a:t>
          </a:r>
          <a:r>
            <a:rPr lang="en-GB" sz="1100" baseline="0" dirty="0" smtClean="0"/>
            <a:t> healed venous leg ulcer.</a:t>
          </a:r>
          <a:endParaRPr lang="en-GB" sz="1100" baseline="0" dirty="0"/>
        </a:p>
      </dgm:t>
    </dgm:pt>
    <dgm:pt modelId="{26909D65-3B94-45AC-8F33-855030126760}" type="parTrans" cxnId="{12603EC3-0132-455E-9EDA-608A02DCF636}">
      <dgm:prSet/>
      <dgm:spPr/>
      <dgm:t>
        <a:bodyPr/>
        <a:lstStyle/>
        <a:p>
          <a:endParaRPr lang="en-GB"/>
        </a:p>
      </dgm:t>
    </dgm:pt>
    <dgm:pt modelId="{7744F8AC-8587-415E-AA7C-9AE40B66A47A}" type="sibTrans" cxnId="{12603EC3-0132-455E-9EDA-608A02DCF636}">
      <dgm:prSet/>
      <dgm:spPr/>
      <dgm:t>
        <a:bodyPr/>
        <a:lstStyle/>
        <a:p>
          <a:endParaRPr lang="en-GB"/>
        </a:p>
      </dgm:t>
    </dgm:pt>
    <dgm:pt modelId="{74C95C41-049C-46B7-AE6A-FA892F3F67DC}">
      <dgm:prSet custT="1"/>
      <dgm:spPr/>
      <dgm:t>
        <a:bodyPr/>
        <a:lstStyle/>
        <a:p>
          <a:pPr rtl="0"/>
          <a:r>
            <a:rPr lang="en-GB" sz="1100" dirty="0" smtClean="0"/>
            <a:t>“Doppler studies to exclude arterial insufficiency</a:t>
          </a:r>
          <a:r>
            <a:rPr lang="en-GB" sz="1100" baseline="0" dirty="0" smtClean="0"/>
            <a:t> “ ……“</a:t>
          </a:r>
          <a:r>
            <a:rPr lang="en-GB" sz="1100" dirty="0" smtClean="0"/>
            <a:t>Doppler studies should be carried out every 6 months, or sooner if clinically indicated”</a:t>
          </a:r>
          <a:r>
            <a:rPr lang="en-GB" sz="1100" baseline="0" dirty="0" smtClean="0"/>
            <a:t> …. “</a:t>
          </a:r>
          <a:r>
            <a:rPr lang="en-GB" sz="1100" dirty="0" smtClean="0"/>
            <a:t>A leg ulcer is defined as 'the loss of skin below the knee on the leg or foot, which takes more than </a:t>
          </a:r>
          <a:r>
            <a:rPr lang="en-GB" sz="1100" dirty="0" smtClean="0">
              <a:solidFill>
                <a:srgbClr val="FF0000"/>
              </a:solidFill>
            </a:rPr>
            <a:t>6 weeks to heal</a:t>
          </a:r>
          <a:r>
            <a:rPr lang="en-GB" sz="1200" dirty="0" smtClean="0"/>
            <a:t>”'.</a:t>
          </a:r>
        </a:p>
      </dgm:t>
    </dgm:pt>
    <dgm:pt modelId="{E019575A-85EB-4403-883A-202B16886F1F}" type="parTrans" cxnId="{CF81C12D-3B71-4D61-90F1-CD831AD0AE4E}">
      <dgm:prSet/>
      <dgm:spPr/>
      <dgm:t>
        <a:bodyPr/>
        <a:lstStyle/>
        <a:p>
          <a:endParaRPr lang="en-GB"/>
        </a:p>
      </dgm:t>
    </dgm:pt>
    <dgm:pt modelId="{DEB4CA9B-4A26-40D9-B205-806F680AC584}" type="sibTrans" cxnId="{CF81C12D-3B71-4D61-90F1-CD831AD0AE4E}">
      <dgm:prSet/>
      <dgm:spPr/>
      <dgm:t>
        <a:bodyPr/>
        <a:lstStyle/>
        <a:p>
          <a:endParaRPr lang="en-GB"/>
        </a:p>
      </dgm:t>
    </dgm:pt>
    <dgm:pt modelId="{908F260F-3E2D-4CBF-B8BB-D5FD9589DD42}">
      <dgm:prSet phldrT="[Text]"/>
      <dgm:spPr/>
      <dgm:t>
        <a:bodyPr/>
        <a:lstStyle/>
        <a:p>
          <a:endParaRPr lang="en-GB" sz="1200" dirty="0"/>
        </a:p>
      </dgm:t>
    </dgm:pt>
    <dgm:pt modelId="{DC12CA5C-837B-4DCA-84D4-3AE9CA69958A}" type="parTrans" cxnId="{8ADE9F6E-F071-45CA-A5AF-48B5656F28BB}">
      <dgm:prSet/>
      <dgm:spPr/>
      <dgm:t>
        <a:bodyPr/>
        <a:lstStyle/>
        <a:p>
          <a:endParaRPr lang="en-GB"/>
        </a:p>
      </dgm:t>
    </dgm:pt>
    <dgm:pt modelId="{A836D805-66A5-40DE-9E96-520E14A88DAB}" type="sibTrans" cxnId="{8ADE9F6E-F071-45CA-A5AF-48B5656F28BB}">
      <dgm:prSet/>
      <dgm:spPr/>
      <dgm:t>
        <a:bodyPr/>
        <a:lstStyle/>
        <a:p>
          <a:endParaRPr lang="en-GB"/>
        </a:p>
      </dgm:t>
    </dgm:pt>
    <dgm:pt modelId="{B9C42904-D111-498E-9F10-91E6CFC8A21E}">
      <dgm:prSet phldrT="[Text]" custT="1"/>
      <dgm:spPr/>
      <dgm:t>
        <a:bodyPr/>
        <a:lstStyle/>
        <a:p>
          <a:r>
            <a:rPr lang="en-GB" sz="1100" dirty="0" smtClean="0"/>
            <a:t>“An assessment should be carried out by a healthcare professional trained in leg ulcer management and should include”:</a:t>
          </a:r>
          <a:endParaRPr lang="en-GB" sz="1100" dirty="0"/>
        </a:p>
      </dgm:t>
    </dgm:pt>
    <dgm:pt modelId="{E6BC27EE-9CCE-45F4-83FD-4AB901261A1E}" type="sibTrans" cxnId="{059A126D-4053-4CC4-9B77-3545129C3288}">
      <dgm:prSet/>
      <dgm:spPr/>
      <dgm:t>
        <a:bodyPr/>
        <a:lstStyle/>
        <a:p>
          <a:endParaRPr lang="en-GB"/>
        </a:p>
      </dgm:t>
    </dgm:pt>
    <dgm:pt modelId="{A377F4DE-8AEA-4CA3-9AB3-1ED702644665}" type="parTrans" cxnId="{059A126D-4053-4CC4-9B77-3545129C3288}">
      <dgm:prSet/>
      <dgm:spPr/>
      <dgm:t>
        <a:bodyPr/>
        <a:lstStyle/>
        <a:p>
          <a:endParaRPr lang="en-GB"/>
        </a:p>
      </dgm:t>
    </dgm:pt>
    <dgm:pt modelId="{AA9F0AA6-C085-4049-8E43-4A42F5E723A7}">
      <dgm:prSet phldrT="[Text]"/>
      <dgm:spPr/>
      <dgm:t>
        <a:bodyPr/>
        <a:lstStyle/>
        <a:p>
          <a:endParaRPr lang="en-GB" sz="1200" dirty="0"/>
        </a:p>
      </dgm:t>
    </dgm:pt>
    <dgm:pt modelId="{892D7F1E-66D2-4EE3-A344-1035DBD10C0B}" type="sibTrans" cxnId="{CF0BB471-1E3E-460C-BBB8-355688EFCC55}">
      <dgm:prSet/>
      <dgm:spPr/>
      <dgm:t>
        <a:bodyPr/>
        <a:lstStyle/>
        <a:p>
          <a:endParaRPr lang="en-GB"/>
        </a:p>
      </dgm:t>
    </dgm:pt>
    <dgm:pt modelId="{4B88353B-4340-487E-ADF6-009B7B3F9475}" type="parTrans" cxnId="{CF0BB471-1E3E-460C-BBB8-355688EFCC55}">
      <dgm:prSet/>
      <dgm:spPr/>
      <dgm:t>
        <a:bodyPr/>
        <a:lstStyle/>
        <a:p>
          <a:endParaRPr lang="en-GB"/>
        </a:p>
      </dgm:t>
    </dgm:pt>
    <dgm:pt modelId="{3A7E9E25-B518-4A89-93CC-0A36DEBF504E}">
      <dgm:prSet phldrT="[Text]" custT="1"/>
      <dgm:spPr/>
      <dgm:t>
        <a:bodyPr/>
        <a:lstStyle/>
        <a:p>
          <a:endParaRPr lang="en-GB" sz="800" baseline="0" dirty="0"/>
        </a:p>
      </dgm:t>
    </dgm:pt>
    <dgm:pt modelId="{AE387069-41B4-42D3-9689-BAD217764997}" type="parTrans" cxnId="{94BB0C0D-91B3-413C-BD31-7592C9100D59}">
      <dgm:prSet/>
      <dgm:spPr/>
      <dgm:t>
        <a:bodyPr/>
        <a:lstStyle/>
        <a:p>
          <a:endParaRPr lang="en-GB"/>
        </a:p>
      </dgm:t>
    </dgm:pt>
    <dgm:pt modelId="{29D32D09-E9A3-41B1-926A-F2A67B23ACEF}" type="sibTrans" cxnId="{94BB0C0D-91B3-413C-BD31-7592C9100D59}">
      <dgm:prSet/>
      <dgm:spPr/>
      <dgm:t>
        <a:bodyPr/>
        <a:lstStyle/>
        <a:p>
          <a:endParaRPr lang="en-GB"/>
        </a:p>
      </dgm:t>
    </dgm:pt>
    <dgm:pt modelId="{2754FE47-1F25-4A19-AC9C-4DC96B1D3810}">
      <dgm:prSet phldrT="[Text]" custT="1"/>
      <dgm:spPr/>
      <dgm:t>
        <a:bodyPr/>
        <a:lstStyle/>
        <a:p>
          <a:endParaRPr lang="en-GB" sz="800" baseline="0" dirty="0"/>
        </a:p>
      </dgm:t>
    </dgm:pt>
    <dgm:pt modelId="{9F1A8D7E-4583-469E-99E4-A3ED913E30AC}" type="parTrans" cxnId="{EE36E204-8017-472A-98F4-D382B2262D39}">
      <dgm:prSet/>
      <dgm:spPr/>
      <dgm:t>
        <a:bodyPr/>
        <a:lstStyle/>
        <a:p>
          <a:endParaRPr lang="en-GB"/>
        </a:p>
      </dgm:t>
    </dgm:pt>
    <dgm:pt modelId="{6E3C1B8E-780F-42F5-AA7E-2DF4BCE14E2D}" type="sibTrans" cxnId="{EE36E204-8017-472A-98F4-D382B2262D39}">
      <dgm:prSet/>
      <dgm:spPr/>
      <dgm:t>
        <a:bodyPr/>
        <a:lstStyle/>
        <a:p>
          <a:endParaRPr lang="en-GB"/>
        </a:p>
      </dgm:t>
    </dgm:pt>
    <dgm:pt modelId="{CDC96E2B-AA0C-469D-8AC4-B2F1601D97D9}" type="pres">
      <dgm:prSet presAssocID="{4C8CE8E3-4EAE-460C-8D81-24F4CBC75249}" presName="Name0" presStyleCnt="0">
        <dgm:presLayoutVars>
          <dgm:chMax/>
          <dgm:chPref val="3"/>
          <dgm:dir/>
          <dgm:animOne val="branch"/>
          <dgm:animLvl val="lvl"/>
        </dgm:presLayoutVars>
      </dgm:prSet>
      <dgm:spPr/>
      <dgm:t>
        <a:bodyPr/>
        <a:lstStyle/>
        <a:p>
          <a:endParaRPr lang="en-GB"/>
        </a:p>
      </dgm:t>
    </dgm:pt>
    <dgm:pt modelId="{53536D5E-6A55-428A-8CBC-9770AC17C9CC}" type="pres">
      <dgm:prSet presAssocID="{9AC7371A-5F8D-44AB-A368-EA2E06BC9CC4}" presName="composite" presStyleCnt="0"/>
      <dgm:spPr/>
    </dgm:pt>
    <dgm:pt modelId="{F5D171B1-7C47-47D8-859D-8B0A66206AD8}" type="pres">
      <dgm:prSet presAssocID="{9AC7371A-5F8D-44AB-A368-EA2E06BC9CC4}" presName="FirstChild" presStyleLbl="revTx" presStyleIdx="0" presStyleCnt="4">
        <dgm:presLayoutVars>
          <dgm:chMax val="0"/>
          <dgm:chPref val="0"/>
          <dgm:bulletEnabled val="1"/>
        </dgm:presLayoutVars>
      </dgm:prSet>
      <dgm:spPr/>
      <dgm:t>
        <a:bodyPr/>
        <a:lstStyle/>
        <a:p>
          <a:endParaRPr lang="en-GB"/>
        </a:p>
      </dgm:t>
    </dgm:pt>
    <dgm:pt modelId="{062B5E41-507D-42C1-9CC1-8FDD7AABA929}" type="pres">
      <dgm:prSet presAssocID="{9AC7371A-5F8D-44AB-A368-EA2E06BC9CC4}" presName="Parent" presStyleLbl="alignNode1" presStyleIdx="0" presStyleCnt="2">
        <dgm:presLayoutVars>
          <dgm:chMax val="3"/>
          <dgm:chPref val="3"/>
          <dgm:bulletEnabled val="1"/>
        </dgm:presLayoutVars>
      </dgm:prSet>
      <dgm:spPr/>
      <dgm:t>
        <a:bodyPr/>
        <a:lstStyle/>
        <a:p>
          <a:endParaRPr lang="en-GB"/>
        </a:p>
      </dgm:t>
    </dgm:pt>
    <dgm:pt modelId="{EFCA8B3E-5F2C-42FC-ACB8-1EA6C7BC9349}" type="pres">
      <dgm:prSet presAssocID="{9AC7371A-5F8D-44AB-A368-EA2E06BC9CC4}" presName="Accent" presStyleLbl="parChTrans1D1" presStyleIdx="0" presStyleCnt="2"/>
      <dgm:spPr/>
    </dgm:pt>
    <dgm:pt modelId="{B5B6808E-F03C-436E-AAE5-3CA7CF671942}" type="pres">
      <dgm:prSet presAssocID="{9AC7371A-5F8D-44AB-A368-EA2E06BC9CC4}" presName="Child" presStyleLbl="revTx" presStyleIdx="1" presStyleCnt="4" custScaleY="103335">
        <dgm:presLayoutVars>
          <dgm:chMax val="0"/>
          <dgm:chPref val="0"/>
          <dgm:bulletEnabled val="1"/>
        </dgm:presLayoutVars>
      </dgm:prSet>
      <dgm:spPr/>
      <dgm:t>
        <a:bodyPr/>
        <a:lstStyle/>
        <a:p>
          <a:endParaRPr lang="en-GB"/>
        </a:p>
      </dgm:t>
    </dgm:pt>
    <dgm:pt modelId="{BD81EEC7-91AD-4AAA-8875-212E5DCD64D4}" type="pres">
      <dgm:prSet presAssocID="{03BABF4A-7545-4DB7-88BF-6DAFC6E389FC}" presName="sibTrans" presStyleCnt="0"/>
      <dgm:spPr/>
    </dgm:pt>
    <dgm:pt modelId="{A1E374FD-5A96-4F16-91F5-32D515620754}" type="pres">
      <dgm:prSet presAssocID="{D63E85D5-9D82-4DFB-8377-4A3C9DF68188}" presName="composite" presStyleCnt="0"/>
      <dgm:spPr/>
    </dgm:pt>
    <dgm:pt modelId="{F7E1476F-502B-4C92-8828-0669197AE8BD}" type="pres">
      <dgm:prSet presAssocID="{D63E85D5-9D82-4DFB-8377-4A3C9DF68188}" presName="FirstChild" presStyleLbl="revTx" presStyleIdx="2" presStyleCnt="4" custLinFactNeighborX="-17" custLinFactNeighborY="-1570">
        <dgm:presLayoutVars>
          <dgm:chMax val="0"/>
          <dgm:chPref val="0"/>
          <dgm:bulletEnabled val="1"/>
        </dgm:presLayoutVars>
      </dgm:prSet>
      <dgm:spPr/>
      <dgm:t>
        <a:bodyPr/>
        <a:lstStyle/>
        <a:p>
          <a:endParaRPr lang="en-GB"/>
        </a:p>
      </dgm:t>
    </dgm:pt>
    <dgm:pt modelId="{09528BB0-3042-4FBE-8CFE-CE93C580108B}" type="pres">
      <dgm:prSet presAssocID="{D63E85D5-9D82-4DFB-8377-4A3C9DF68188}" presName="Parent" presStyleLbl="alignNode1" presStyleIdx="1" presStyleCnt="2" custLinFactNeighborY="-1570">
        <dgm:presLayoutVars>
          <dgm:chMax val="3"/>
          <dgm:chPref val="3"/>
          <dgm:bulletEnabled val="1"/>
        </dgm:presLayoutVars>
      </dgm:prSet>
      <dgm:spPr/>
      <dgm:t>
        <a:bodyPr/>
        <a:lstStyle/>
        <a:p>
          <a:endParaRPr lang="en-GB"/>
        </a:p>
      </dgm:t>
    </dgm:pt>
    <dgm:pt modelId="{54453D93-F793-48B1-896C-344546B118FE}" type="pres">
      <dgm:prSet presAssocID="{D63E85D5-9D82-4DFB-8377-4A3C9DF68188}" presName="Accent" presStyleLbl="parChTrans1D1" presStyleIdx="1" presStyleCnt="2"/>
      <dgm:spPr/>
    </dgm:pt>
    <dgm:pt modelId="{3F25D411-217A-4BC9-94EE-475F9F4C78CE}" type="pres">
      <dgm:prSet presAssocID="{D63E85D5-9D82-4DFB-8377-4A3C9DF68188}" presName="Child" presStyleLbl="revTx" presStyleIdx="3" presStyleCnt="4" custScaleX="97638" custScaleY="124344" custLinFactNeighborX="0" custLinFactNeighborY="-38740">
        <dgm:presLayoutVars>
          <dgm:chMax val="0"/>
          <dgm:chPref val="0"/>
          <dgm:bulletEnabled val="1"/>
        </dgm:presLayoutVars>
      </dgm:prSet>
      <dgm:spPr/>
      <dgm:t>
        <a:bodyPr/>
        <a:lstStyle/>
        <a:p>
          <a:endParaRPr lang="en-GB"/>
        </a:p>
      </dgm:t>
    </dgm:pt>
  </dgm:ptLst>
  <dgm:cxnLst>
    <dgm:cxn modelId="{B2F7F0C7-C821-4AAA-A12B-0E8CABC3B272}" srcId="{4C8CE8E3-4EAE-460C-8D81-24F4CBC75249}" destId="{9AC7371A-5F8D-44AB-A368-EA2E06BC9CC4}" srcOrd="0" destOrd="0" parTransId="{AF194FA5-789B-4CED-BCF9-7CECEF4EC0FD}" sibTransId="{03BABF4A-7545-4DB7-88BF-6DAFC6E389FC}"/>
    <dgm:cxn modelId="{C56F152F-8A58-41B8-95D0-514BF9BEF511}" srcId="{D63E85D5-9D82-4DFB-8377-4A3C9DF68188}" destId="{B6F39483-BC84-4E1D-BBC7-95514D03A57C}" srcOrd="0" destOrd="0" parTransId="{FCE48FE5-D755-4AAD-B898-394921650764}" sibTransId="{5B51A603-1BAA-42C2-8E58-4242D4864A96}"/>
    <dgm:cxn modelId="{059A126D-4053-4CC4-9B77-3545129C3288}" srcId="{D63E85D5-9D82-4DFB-8377-4A3C9DF68188}" destId="{B9C42904-D111-498E-9F10-91E6CFC8A21E}" srcOrd="3" destOrd="0" parTransId="{A377F4DE-8AEA-4CA3-9AB3-1ED702644665}" sibTransId="{E6BC27EE-9CCE-45F4-83FD-4AB901261A1E}"/>
    <dgm:cxn modelId="{12603EC3-0132-455E-9EDA-608A02DCF636}" srcId="{9AC7371A-5F8D-44AB-A368-EA2E06BC9CC4}" destId="{3635A342-9B6B-47E3-8905-367BF174FCD8}" srcOrd="2" destOrd="0" parTransId="{26909D65-3B94-45AC-8F33-855030126760}" sibTransId="{7744F8AC-8587-415E-AA7C-9AE40B66A47A}"/>
    <dgm:cxn modelId="{CF81C12D-3B71-4D61-90F1-CD831AD0AE4E}" srcId="{D63E85D5-9D82-4DFB-8377-4A3C9DF68188}" destId="{74C95C41-049C-46B7-AE6A-FA892F3F67DC}" srcOrd="5" destOrd="0" parTransId="{E019575A-85EB-4403-883A-202B16886F1F}" sibTransId="{DEB4CA9B-4A26-40D9-B205-806F680AC584}"/>
    <dgm:cxn modelId="{ED41C1CE-6D1C-4909-8462-41E5446A9618}" srcId="{9AC7371A-5F8D-44AB-A368-EA2E06BC9CC4}" destId="{FDBED04F-135F-4FF9-B4A0-96025F435B35}" srcOrd="1" destOrd="0" parTransId="{1F5A3476-7B5E-4FAB-9F0A-94AE06D36E29}" sibTransId="{193E9BB1-3D15-4A2F-97E4-0DC653D73AC0}"/>
    <dgm:cxn modelId="{CF0BB471-1E3E-460C-BBB8-355688EFCC55}" srcId="{D63E85D5-9D82-4DFB-8377-4A3C9DF68188}" destId="{AA9F0AA6-C085-4049-8E43-4A42F5E723A7}" srcOrd="2" destOrd="0" parTransId="{4B88353B-4340-487E-ADF6-009B7B3F9475}" sibTransId="{892D7F1E-66D2-4EE3-A344-1035DBD10C0B}"/>
    <dgm:cxn modelId="{2BC8F865-001A-406F-B57A-A551D5E27E3D}" type="presOf" srcId="{74C95C41-049C-46B7-AE6A-FA892F3F67DC}" destId="{3F25D411-217A-4BC9-94EE-475F9F4C78CE}" srcOrd="0" destOrd="4" presId="urn:microsoft.com/office/officeart/2011/layout/TabList"/>
    <dgm:cxn modelId="{94BB0C0D-91B3-413C-BD31-7592C9100D59}" srcId="{9AC7371A-5F8D-44AB-A368-EA2E06BC9CC4}" destId="{3A7E9E25-B518-4A89-93CC-0A36DEBF504E}" srcOrd="3" destOrd="0" parTransId="{AE387069-41B4-42D3-9689-BAD217764997}" sibTransId="{29D32D09-E9A3-41B1-926A-F2A67B23ACEF}"/>
    <dgm:cxn modelId="{0A55795C-558E-499B-846A-EDA9F1AD80D8}" type="presOf" srcId="{08C06FBD-A318-4B4B-9FEF-21E9D7AA7B0C}" destId="{F5D171B1-7C47-47D8-859D-8B0A66206AD8}" srcOrd="0" destOrd="0" presId="urn:microsoft.com/office/officeart/2011/layout/TabList"/>
    <dgm:cxn modelId="{94DC467E-65D9-4999-81A8-577106798EBD}" type="presOf" srcId="{3635A342-9B6B-47E3-8905-367BF174FCD8}" destId="{B5B6808E-F03C-436E-AAE5-3CA7CF671942}" srcOrd="0" destOrd="1" presId="urn:microsoft.com/office/officeart/2011/layout/TabList"/>
    <dgm:cxn modelId="{7356C9DA-2A79-47CB-ABD8-771826A58DBD}" type="presOf" srcId="{4C8CE8E3-4EAE-460C-8D81-24F4CBC75249}" destId="{CDC96E2B-AA0C-469D-8AC4-B2F1601D97D9}" srcOrd="0" destOrd="0" presId="urn:microsoft.com/office/officeart/2011/layout/TabList"/>
    <dgm:cxn modelId="{973D367F-C479-42FD-A47F-CF31E4A5B91D}" type="presOf" srcId="{D63E85D5-9D82-4DFB-8377-4A3C9DF68188}" destId="{09528BB0-3042-4FBE-8CFE-CE93C580108B}" srcOrd="0" destOrd="0" presId="urn:microsoft.com/office/officeart/2011/layout/TabList"/>
    <dgm:cxn modelId="{1CF8EC51-C8FB-4B33-9DA1-1C3DBFE5FD67}" type="presOf" srcId="{908F260F-3E2D-4CBF-B8BB-D5FD9589DD42}" destId="{3F25D411-217A-4BC9-94EE-475F9F4C78CE}" srcOrd="0" destOrd="0" presId="urn:microsoft.com/office/officeart/2011/layout/TabList"/>
    <dgm:cxn modelId="{0E04FCE8-AE98-451D-A6B8-A8C92B8599ED}" type="presOf" srcId="{AA9F0AA6-C085-4049-8E43-4A42F5E723A7}" destId="{3F25D411-217A-4BC9-94EE-475F9F4C78CE}" srcOrd="0" destOrd="1" presId="urn:microsoft.com/office/officeart/2011/layout/TabList"/>
    <dgm:cxn modelId="{2739E6D4-A3D2-4FB5-B6E1-89CC56403163}" srcId="{9AC7371A-5F8D-44AB-A368-EA2E06BC9CC4}" destId="{41FB10C0-16F1-423B-A17B-9FCB39DEBB3D}" srcOrd="4" destOrd="0" parTransId="{0661A26C-2AAF-4536-9D38-BF70582575BE}" sibTransId="{B03C70CB-39F4-4ED0-84F0-EB8FFAB76C13}"/>
    <dgm:cxn modelId="{49EE147C-0B24-4479-B521-6DF58FD8737F}" type="presOf" srcId="{B9C42904-D111-498E-9F10-91E6CFC8A21E}" destId="{3F25D411-217A-4BC9-94EE-475F9F4C78CE}" srcOrd="0" destOrd="2" presId="urn:microsoft.com/office/officeart/2011/layout/TabList"/>
    <dgm:cxn modelId="{4DCC568C-F6E1-4F11-A628-9FB7D3D38BFE}" type="presOf" srcId="{2754FE47-1F25-4A19-AC9C-4DC96B1D3810}" destId="{3F25D411-217A-4BC9-94EE-475F9F4C78CE}" srcOrd="0" destOrd="3" presId="urn:microsoft.com/office/officeart/2011/layout/TabList"/>
    <dgm:cxn modelId="{EE36E204-8017-472A-98F4-D382B2262D39}" srcId="{D63E85D5-9D82-4DFB-8377-4A3C9DF68188}" destId="{2754FE47-1F25-4A19-AC9C-4DC96B1D3810}" srcOrd="4" destOrd="0" parTransId="{9F1A8D7E-4583-469E-99E4-A3ED913E30AC}" sibTransId="{6E3C1B8E-780F-42F5-AA7E-2DF4BCE14E2D}"/>
    <dgm:cxn modelId="{65820C1A-3D43-4B85-95D0-46482E4BA973}" type="presOf" srcId="{9AC7371A-5F8D-44AB-A368-EA2E06BC9CC4}" destId="{062B5E41-507D-42C1-9CC1-8FDD7AABA929}" srcOrd="0" destOrd="0" presId="urn:microsoft.com/office/officeart/2011/layout/TabList"/>
    <dgm:cxn modelId="{620D94F5-F08B-4D2E-B133-DEA18C80ED06}" srcId="{9AC7371A-5F8D-44AB-A368-EA2E06BC9CC4}" destId="{08C06FBD-A318-4B4B-9FEF-21E9D7AA7B0C}" srcOrd="0" destOrd="0" parTransId="{E2BF01C0-93B3-4E39-98FD-458E799E7E80}" sibTransId="{8AD4CF00-BF85-40FD-90AF-9E922142C1BD}"/>
    <dgm:cxn modelId="{6D6D7670-4576-4E59-9579-051955DD073F}" type="presOf" srcId="{B6F39483-BC84-4E1D-BBC7-95514D03A57C}" destId="{F7E1476F-502B-4C92-8828-0669197AE8BD}" srcOrd="0" destOrd="0" presId="urn:microsoft.com/office/officeart/2011/layout/TabList"/>
    <dgm:cxn modelId="{25AFDEBB-B001-4035-9D68-B1BFF2D7E489}" type="presOf" srcId="{FDBED04F-135F-4FF9-B4A0-96025F435B35}" destId="{B5B6808E-F03C-436E-AAE5-3CA7CF671942}" srcOrd="0" destOrd="0" presId="urn:microsoft.com/office/officeart/2011/layout/TabList"/>
    <dgm:cxn modelId="{CF0C0551-21B4-4AA4-BA95-3813BA698D22}" srcId="{4C8CE8E3-4EAE-460C-8D81-24F4CBC75249}" destId="{D63E85D5-9D82-4DFB-8377-4A3C9DF68188}" srcOrd="1" destOrd="0" parTransId="{C15968A3-4339-40D0-A9DB-F02C1306184E}" sibTransId="{A67E2ECA-3906-4890-A116-96D317EF55E1}"/>
    <dgm:cxn modelId="{6E1AC3C4-51E3-4854-98F2-FA01D6EE8AA0}" type="presOf" srcId="{3A7E9E25-B518-4A89-93CC-0A36DEBF504E}" destId="{B5B6808E-F03C-436E-AAE5-3CA7CF671942}" srcOrd="0" destOrd="2" presId="urn:microsoft.com/office/officeart/2011/layout/TabList"/>
    <dgm:cxn modelId="{CA1D5053-B99B-4F9A-8251-375A6CE532A5}" type="presOf" srcId="{41FB10C0-16F1-423B-A17B-9FCB39DEBB3D}" destId="{B5B6808E-F03C-436E-AAE5-3CA7CF671942}" srcOrd="0" destOrd="3" presId="urn:microsoft.com/office/officeart/2011/layout/TabList"/>
    <dgm:cxn modelId="{8ADE9F6E-F071-45CA-A5AF-48B5656F28BB}" srcId="{D63E85D5-9D82-4DFB-8377-4A3C9DF68188}" destId="{908F260F-3E2D-4CBF-B8BB-D5FD9589DD42}" srcOrd="1" destOrd="0" parTransId="{DC12CA5C-837B-4DCA-84D4-3AE9CA69958A}" sibTransId="{A836D805-66A5-40DE-9E96-520E14A88DAB}"/>
    <dgm:cxn modelId="{46D3FF94-05FB-4EDF-BD29-70C829859300}" type="presParOf" srcId="{CDC96E2B-AA0C-469D-8AC4-B2F1601D97D9}" destId="{53536D5E-6A55-428A-8CBC-9770AC17C9CC}" srcOrd="0" destOrd="0" presId="urn:microsoft.com/office/officeart/2011/layout/TabList"/>
    <dgm:cxn modelId="{6D762B30-90EB-4BAA-9F5E-08AC2536E214}" type="presParOf" srcId="{53536D5E-6A55-428A-8CBC-9770AC17C9CC}" destId="{F5D171B1-7C47-47D8-859D-8B0A66206AD8}" srcOrd="0" destOrd="0" presId="urn:microsoft.com/office/officeart/2011/layout/TabList"/>
    <dgm:cxn modelId="{0661B9B9-4EC1-463B-8CD3-317C3C2BE1B1}" type="presParOf" srcId="{53536D5E-6A55-428A-8CBC-9770AC17C9CC}" destId="{062B5E41-507D-42C1-9CC1-8FDD7AABA929}" srcOrd="1" destOrd="0" presId="urn:microsoft.com/office/officeart/2011/layout/TabList"/>
    <dgm:cxn modelId="{C629D4AB-03AE-475B-8D57-57B292EC5CF9}" type="presParOf" srcId="{53536D5E-6A55-428A-8CBC-9770AC17C9CC}" destId="{EFCA8B3E-5F2C-42FC-ACB8-1EA6C7BC9349}" srcOrd="2" destOrd="0" presId="urn:microsoft.com/office/officeart/2011/layout/TabList"/>
    <dgm:cxn modelId="{E55440F0-A3D5-4100-B521-1712DDFAEC6C}" type="presParOf" srcId="{CDC96E2B-AA0C-469D-8AC4-B2F1601D97D9}" destId="{B5B6808E-F03C-436E-AAE5-3CA7CF671942}" srcOrd="1" destOrd="0" presId="urn:microsoft.com/office/officeart/2011/layout/TabList"/>
    <dgm:cxn modelId="{6A7C6D33-B7CF-43A1-BA4E-AC2B26FE8A89}" type="presParOf" srcId="{CDC96E2B-AA0C-469D-8AC4-B2F1601D97D9}" destId="{BD81EEC7-91AD-4AAA-8875-212E5DCD64D4}" srcOrd="2" destOrd="0" presId="urn:microsoft.com/office/officeart/2011/layout/TabList"/>
    <dgm:cxn modelId="{FD800675-C826-4D59-A7D3-2D7ACD99A9B4}" type="presParOf" srcId="{CDC96E2B-AA0C-469D-8AC4-B2F1601D97D9}" destId="{A1E374FD-5A96-4F16-91F5-32D515620754}" srcOrd="3" destOrd="0" presId="urn:microsoft.com/office/officeart/2011/layout/TabList"/>
    <dgm:cxn modelId="{67CB05AF-8133-4C79-8296-1CE71C0777B7}" type="presParOf" srcId="{A1E374FD-5A96-4F16-91F5-32D515620754}" destId="{F7E1476F-502B-4C92-8828-0669197AE8BD}" srcOrd="0" destOrd="0" presId="urn:microsoft.com/office/officeart/2011/layout/TabList"/>
    <dgm:cxn modelId="{17DF45C1-BA55-46A4-A8A1-66F8BA646689}" type="presParOf" srcId="{A1E374FD-5A96-4F16-91F5-32D515620754}" destId="{09528BB0-3042-4FBE-8CFE-CE93C580108B}" srcOrd="1" destOrd="0" presId="urn:microsoft.com/office/officeart/2011/layout/TabList"/>
    <dgm:cxn modelId="{CA32B1CD-70F7-42A0-9E7A-404F5B19A41E}" type="presParOf" srcId="{A1E374FD-5A96-4F16-91F5-32D515620754}" destId="{54453D93-F793-48B1-896C-344546B118FE}" srcOrd="2" destOrd="0" presId="urn:microsoft.com/office/officeart/2011/layout/TabList"/>
    <dgm:cxn modelId="{18D75D61-6BA9-4D92-AF51-334BB547EC4E}" type="presParOf" srcId="{CDC96E2B-AA0C-469D-8AC4-B2F1601D97D9}" destId="{3F25D411-217A-4BC9-94EE-475F9F4C78CE}" srcOrd="4" destOrd="0" presId="urn:microsoft.com/office/officeart/2011/layout/TabLis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FDCAEB-F0CA-4D78-A59A-E651642BB321}">
      <dsp:nvSpPr>
        <dsp:cNvPr id="0" name=""/>
        <dsp:cNvSpPr/>
      </dsp:nvSpPr>
      <dsp:spPr>
        <a:xfrm>
          <a:off x="2096768" y="229999"/>
          <a:ext cx="4226351" cy="4226351"/>
        </a:xfrm>
        <a:prstGeom prst="blockArc">
          <a:avLst>
            <a:gd name="adj1" fmla="val 13643682"/>
            <a:gd name="adj2" fmla="val 18378722"/>
            <a:gd name="adj3" fmla="val 46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6CD70D7-49DC-4C40-BF19-A747D1D6D5B8}">
      <dsp:nvSpPr>
        <dsp:cNvPr id="0" name=""/>
        <dsp:cNvSpPr/>
      </dsp:nvSpPr>
      <dsp:spPr>
        <a:xfrm>
          <a:off x="2214663" y="112447"/>
          <a:ext cx="4226351" cy="4226351"/>
        </a:xfrm>
        <a:prstGeom prst="blockArc">
          <a:avLst>
            <a:gd name="adj1" fmla="val 9506593"/>
            <a:gd name="adj2" fmla="val 13366342"/>
            <a:gd name="adj3" fmla="val 46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E0AD885-381E-4C37-B356-829B7511879B}">
      <dsp:nvSpPr>
        <dsp:cNvPr id="0" name=""/>
        <dsp:cNvSpPr/>
      </dsp:nvSpPr>
      <dsp:spPr>
        <a:xfrm>
          <a:off x="2156219" y="128769"/>
          <a:ext cx="4226351" cy="4226351"/>
        </a:xfrm>
        <a:prstGeom prst="blockArc">
          <a:avLst>
            <a:gd name="adj1" fmla="val 38838"/>
            <a:gd name="adj2" fmla="val 9403974"/>
            <a:gd name="adj3" fmla="val 46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A62D64C-FBBD-432F-BA4B-84C76F299A9C}">
      <dsp:nvSpPr>
        <dsp:cNvPr id="0" name=""/>
        <dsp:cNvSpPr/>
      </dsp:nvSpPr>
      <dsp:spPr>
        <a:xfrm>
          <a:off x="2203278" y="303250"/>
          <a:ext cx="4226351" cy="4226351"/>
        </a:xfrm>
        <a:prstGeom prst="blockArc">
          <a:avLst>
            <a:gd name="adj1" fmla="val 18163407"/>
            <a:gd name="adj2" fmla="val 21225471"/>
            <a:gd name="adj3" fmla="val 46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3B4E9E9-FC0E-4388-BA3D-C6A240E4949F}">
      <dsp:nvSpPr>
        <dsp:cNvPr id="0" name=""/>
        <dsp:cNvSpPr/>
      </dsp:nvSpPr>
      <dsp:spPr>
        <a:xfrm>
          <a:off x="3168355" y="1296127"/>
          <a:ext cx="2024943" cy="2073656"/>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GB" sz="3200" b="1" kern="1200" dirty="0" smtClean="0"/>
            <a:t>6</a:t>
          </a:r>
          <a:r>
            <a:rPr lang="en-GB" sz="1800" b="1" kern="1200" dirty="0" smtClean="0"/>
            <a:t> nurse Specialists</a:t>
          </a:r>
        </a:p>
        <a:p>
          <a:pPr lvl="0" algn="ctr" defTabSz="1422400">
            <a:lnSpc>
              <a:spcPct val="90000"/>
            </a:lnSpc>
            <a:spcBef>
              <a:spcPct val="0"/>
            </a:spcBef>
            <a:spcAft>
              <a:spcPct val="35000"/>
            </a:spcAft>
          </a:pPr>
          <a:r>
            <a:rPr lang="en-GB" sz="3200" b="1" kern="1200" dirty="0" smtClean="0"/>
            <a:t>2</a:t>
          </a:r>
          <a:r>
            <a:rPr lang="en-GB" sz="1800" b="1" kern="1200" dirty="0" smtClean="0"/>
            <a:t> research nurses</a:t>
          </a:r>
        </a:p>
      </dsp:txBody>
      <dsp:txXfrm>
        <a:off x="3464901" y="1599807"/>
        <a:ext cx="1431851" cy="1466296"/>
      </dsp:txXfrm>
    </dsp:sp>
    <dsp:sp modelId="{A277FA63-7ADB-4FCD-A020-983F8AF0E2BE}">
      <dsp:nvSpPr>
        <dsp:cNvPr id="0" name=""/>
        <dsp:cNvSpPr/>
      </dsp:nvSpPr>
      <dsp:spPr>
        <a:xfrm>
          <a:off x="4752533" y="0"/>
          <a:ext cx="1359622" cy="13596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smtClean="0"/>
            <a:t>Admin Support</a:t>
          </a:r>
          <a:endParaRPr lang="en-GB" sz="1400" b="1" kern="1200" dirty="0"/>
        </a:p>
      </dsp:txBody>
      <dsp:txXfrm>
        <a:off x="4951645" y="199112"/>
        <a:ext cx="961398" cy="961398"/>
      </dsp:txXfrm>
    </dsp:sp>
    <dsp:sp modelId="{FC62E67F-D5BE-44BC-98BC-4E331A7AA1E9}">
      <dsp:nvSpPr>
        <dsp:cNvPr id="0" name=""/>
        <dsp:cNvSpPr/>
      </dsp:nvSpPr>
      <dsp:spPr>
        <a:xfrm>
          <a:off x="5688634" y="1512169"/>
          <a:ext cx="1359622" cy="1359622"/>
        </a:xfrm>
        <a:prstGeom prst="ellipse">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0"/>
            </a:lnSpc>
            <a:spcBef>
              <a:spcPct val="0"/>
            </a:spcBef>
            <a:spcAft>
              <a:spcPts val="0"/>
            </a:spcAft>
          </a:pPr>
          <a:r>
            <a:rPr lang="en-GB" sz="1400" b="1" kern="1200" dirty="0" smtClean="0"/>
            <a:t>Vascular Lab</a:t>
          </a:r>
        </a:p>
      </dsp:txBody>
      <dsp:txXfrm>
        <a:off x="5887746" y="1711281"/>
        <a:ext cx="961398" cy="961398"/>
      </dsp:txXfrm>
    </dsp:sp>
    <dsp:sp modelId="{D95C65D7-1033-4746-89B3-80F498849428}">
      <dsp:nvSpPr>
        <dsp:cNvPr id="0" name=""/>
        <dsp:cNvSpPr/>
      </dsp:nvSpPr>
      <dsp:spPr>
        <a:xfrm>
          <a:off x="1728183" y="2304257"/>
          <a:ext cx="1359622" cy="1359622"/>
        </a:xfrm>
        <a:prstGeom prst="ellipse">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smtClean="0"/>
            <a:t>Vascular Surgeons</a:t>
          </a:r>
          <a:endParaRPr lang="en-GB" sz="1400" b="1" kern="1200" dirty="0"/>
        </a:p>
      </dsp:txBody>
      <dsp:txXfrm>
        <a:off x="1927295" y="2503369"/>
        <a:ext cx="961398" cy="961398"/>
      </dsp:txXfrm>
    </dsp:sp>
    <dsp:sp modelId="{701EA67D-741E-4967-9A4E-A2EB06CCFE92}">
      <dsp:nvSpPr>
        <dsp:cNvPr id="0" name=""/>
        <dsp:cNvSpPr/>
      </dsp:nvSpPr>
      <dsp:spPr>
        <a:xfrm>
          <a:off x="2088237" y="144020"/>
          <a:ext cx="1448677" cy="1359622"/>
        </a:xfrm>
        <a:prstGeom prst="ellipse">
          <a:avLst/>
        </a:prstGeom>
        <a:solidFill>
          <a:srgbClr val="F21A1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GB" sz="1400" b="1" kern="1200" dirty="0" smtClean="0"/>
            <a:t>Surgical Practitioners</a:t>
          </a:r>
          <a:endParaRPr lang="en-GB" sz="1400" b="1" kern="1200" dirty="0"/>
        </a:p>
      </dsp:txBody>
      <dsp:txXfrm>
        <a:off x="2300391" y="343132"/>
        <a:ext cx="1024369" cy="9613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453D93-F793-48B1-896C-344546B118FE}">
      <dsp:nvSpPr>
        <dsp:cNvPr id="0" name=""/>
        <dsp:cNvSpPr/>
      </dsp:nvSpPr>
      <dsp:spPr>
        <a:xfrm>
          <a:off x="0" y="2084586"/>
          <a:ext cx="5904655"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CA8B3E-5F2C-42FC-ACB8-1EA6C7BC9349}">
      <dsp:nvSpPr>
        <dsp:cNvPr id="0" name=""/>
        <dsp:cNvSpPr/>
      </dsp:nvSpPr>
      <dsp:spPr>
        <a:xfrm>
          <a:off x="0" y="506881"/>
          <a:ext cx="5904655" cy="0"/>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D171B1-7C47-47D8-859D-8B0A66206AD8}">
      <dsp:nvSpPr>
        <dsp:cNvPr id="0" name=""/>
        <dsp:cNvSpPr/>
      </dsp:nvSpPr>
      <dsp:spPr>
        <a:xfrm>
          <a:off x="1535210" y="721"/>
          <a:ext cx="4369445" cy="50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b" anchorCtr="0">
          <a:noAutofit/>
        </a:bodyPr>
        <a:lstStyle/>
        <a:p>
          <a:pPr lvl="0" algn="l" defTabSz="457835">
            <a:lnSpc>
              <a:spcPct val="90000"/>
            </a:lnSpc>
            <a:spcBef>
              <a:spcPct val="0"/>
            </a:spcBef>
            <a:spcAft>
              <a:spcPct val="35000"/>
            </a:spcAft>
          </a:pPr>
          <a:endParaRPr lang="en-GB" sz="1030" kern="1200" baseline="0" dirty="0"/>
        </a:p>
      </dsp:txBody>
      <dsp:txXfrm>
        <a:off x="1535210" y="721"/>
        <a:ext cx="4369445" cy="506160"/>
      </dsp:txXfrm>
    </dsp:sp>
    <dsp:sp modelId="{062B5E41-507D-42C1-9CC1-8FDD7AABA929}">
      <dsp:nvSpPr>
        <dsp:cNvPr id="0" name=""/>
        <dsp:cNvSpPr/>
      </dsp:nvSpPr>
      <dsp:spPr>
        <a:xfrm>
          <a:off x="0" y="721"/>
          <a:ext cx="1535210" cy="506160"/>
        </a:xfrm>
        <a:prstGeom prst="round2SameRect">
          <a:avLst>
            <a:gd name="adj1" fmla="val 16670"/>
            <a:gd name="adj2" fmla="val 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GB" sz="1400" kern="1200" dirty="0" smtClean="0"/>
            <a:t>NICE Guidelines: Varicose Veins 2013</a:t>
          </a:r>
          <a:endParaRPr lang="en-GB" sz="1400" kern="1200" dirty="0"/>
        </a:p>
      </dsp:txBody>
      <dsp:txXfrm>
        <a:off x="24713" y="25434"/>
        <a:ext cx="1485784" cy="481447"/>
      </dsp:txXfrm>
    </dsp:sp>
    <dsp:sp modelId="{B5B6808E-F03C-436E-AAE5-3CA7CF671942}">
      <dsp:nvSpPr>
        <dsp:cNvPr id="0" name=""/>
        <dsp:cNvSpPr/>
      </dsp:nvSpPr>
      <dsp:spPr>
        <a:xfrm>
          <a:off x="0" y="506881"/>
          <a:ext cx="5904655" cy="10462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955" tIns="20955" rIns="20955" bIns="20955" numCol="1" spcCol="1270" anchor="t" anchorCtr="0">
          <a:noAutofit/>
        </a:bodyPr>
        <a:lstStyle/>
        <a:p>
          <a:pPr marL="57150" lvl="1" indent="-57150" algn="l" defTabSz="488950">
            <a:lnSpc>
              <a:spcPct val="90000"/>
            </a:lnSpc>
            <a:spcBef>
              <a:spcPct val="0"/>
            </a:spcBef>
            <a:spcAft>
              <a:spcPct val="15000"/>
            </a:spcAft>
            <a:buChar char="••"/>
          </a:pPr>
          <a:r>
            <a:rPr lang="en-GB" sz="1100" kern="1200" baseline="0" dirty="0" smtClean="0"/>
            <a:t>Refer to a vascular Service if have</a:t>
          </a:r>
          <a:endParaRPr lang="en-GB" sz="1100" kern="1200" baseline="0" dirty="0"/>
        </a:p>
        <a:p>
          <a:pPr marL="57150" lvl="1" indent="-57150" algn="l" defTabSz="488950">
            <a:lnSpc>
              <a:spcPct val="90000"/>
            </a:lnSpc>
            <a:spcBef>
              <a:spcPct val="0"/>
            </a:spcBef>
            <a:spcAft>
              <a:spcPct val="15000"/>
            </a:spcAft>
            <a:buChar char="••"/>
          </a:pPr>
          <a:r>
            <a:rPr lang="en-GB" sz="1100" kern="1200" baseline="0" dirty="0" smtClean="0"/>
            <a:t> “symptomatic primary or symptomatic recurrent varicose veins…Lower limb skin </a:t>
          </a:r>
          <a:r>
            <a:rPr lang="en-GB" sz="1100" kern="1200" baseline="0" dirty="0" err="1" smtClean="0"/>
            <a:t>changes..A</a:t>
          </a:r>
          <a:r>
            <a:rPr lang="en-GB" sz="1100" kern="1200" baseline="0" dirty="0" smtClean="0"/>
            <a:t> venous leg ulcer (break in the skin below the knee that has not healed in </a:t>
          </a:r>
          <a:r>
            <a:rPr lang="en-GB" sz="1100" kern="1200" baseline="0" dirty="0" smtClean="0">
              <a:solidFill>
                <a:srgbClr val="FF0000"/>
              </a:solidFill>
            </a:rPr>
            <a:t>2 </a:t>
          </a:r>
          <a:r>
            <a:rPr lang="en-GB" sz="1100" kern="1200" baseline="0" dirty="0" err="1" smtClean="0">
              <a:solidFill>
                <a:srgbClr val="FF0000"/>
              </a:solidFill>
            </a:rPr>
            <a:t>weeks</a:t>
          </a:r>
          <a:r>
            <a:rPr lang="en-GB" sz="1100" kern="1200" baseline="0" dirty="0" err="1" smtClean="0"/>
            <a:t>..A</a:t>
          </a:r>
          <a:r>
            <a:rPr lang="en-GB" sz="1100" kern="1200" baseline="0" dirty="0" smtClean="0"/>
            <a:t> healed venous leg ulcer.</a:t>
          </a:r>
          <a:endParaRPr lang="en-GB" sz="1100" kern="1200" baseline="0" dirty="0"/>
        </a:p>
        <a:p>
          <a:pPr marL="57150" lvl="1" indent="-57150" algn="l" defTabSz="355600">
            <a:lnSpc>
              <a:spcPct val="90000"/>
            </a:lnSpc>
            <a:spcBef>
              <a:spcPct val="0"/>
            </a:spcBef>
            <a:spcAft>
              <a:spcPct val="15000"/>
            </a:spcAft>
            <a:buChar char="••"/>
          </a:pPr>
          <a:endParaRPr lang="en-GB" sz="800" kern="1200" baseline="0" dirty="0"/>
        </a:p>
        <a:p>
          <a:pPr marL="57150" lvl="1" indent="-57150" algn="l" defTabSz="488950">
            <a:lnSpc>
              <a:spcPct val="90000"/>
            </a:lnSpc>
            <a:spcBef>
              <a:spcPct val="0"/>
            </a:spcBef>
            <a:spcAft>
              <a:spcPct val="15000"/>
            </a:spcAft>
            <a:buChar char="••"/>
          </a:pPr>
          <a:r>
            <a:rPr lang="en-GB" sz="1100" kern="1200" baseline="0" dirty="0" smtClean="0"/>
            <a:t>“Use duplex ultrasound to confirm the diagnosis of varicose veins and extend of </a:t>
          </a:r>
          <a:r>
            <a:rPr lang="en-GB" sz="1100" kern="1200" baseline="0" dirty="0" err="1" smtClean="0"/>
            <a:t>truncal</a:t>
          </a:r>
          <a:r>
            <a:rPr lang="en-GB" sz="1100" kern="1200" baseline="0" dirty="0" smtClean="0"/>
            <a:t> reflux, and to plan treatment for people with suspected primary or recurrent varicose veins</a:t>
          </a:r>
          <a:r>
            <a:rPr lang="en-GB" sz="1130" kern="1200" baseline="0" dirty="0" smtClean="0"/>
            <a:t>”</a:t>
          </a:r>
          <a:endParaRPr lang="en-GB" sz="1100" kern="1200" baseline="0" dirty="0"/>
        </a:p>
      </dsp:txBody>
      <dsp:txXfrm>
        <a:off x="0" y="506881"/>
        <a:ext cx="5904655" cy="1046237"/>
      </dsp:txXfrm>
    </dsp:sp>
    <dsp:sp modelId="{F7E1476F-502B-4C92-8828-0669197AE8BD}">
      <dsp:nvSpPr>
        <dsp:cNvPr id="0" name=""/>
        <dsp:cNvSpPr/>
      </dsp:nvSpPr>
      <dsp:spPr>
        <a:xfrm>
          <a:off x="1534467" y="1570480"/>
          <a:ext cx="4369445" cy="5061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8100" tIns="38100" rIns="38100" bIns="38100" numCol="1" spcCol="1270" anchor="b" anchorCtr="0">
          <a:noAutofit/>
        </a:bodyPr>
        <a:lstStyle/>
        <a:p>
          <a:pPr lvl="0" algn="l" defTabSz="906779">
            <a:lnSpc>
              <a:spcPct val="90000"/>
            </a:lnSpc>
            <a:spcBef>
              <a:spcPct val="0"/>
            </a:spcBef>
            <a:spcAft>
              <a:spcPct val="35000"/>
            </a:spcAft>
          </a:pPr>
          <a:r>
            <a:rPr lang="en-GB" sz="2040" kern="1200" baseline="0" dirty="0" smtClean="0"/>
            <a:t>Clinical Knowledge Summary</a:t>
          </a:r>
          <a:endParaRPr lang="en-GB" sz="2040" kern="1200" baseline="0" dirty="0"/>
        </a:p>
      </dsp:txBody>
      <dsp:txXfrm>
        <a:off x="1534467" y="1570480"/>
        <a:ext cx="4369445" cy="506160"/>
      </dsp:txXfrm>
    </dsp:sp>
    <dsp:sp modelId="{09528BB0-3042-4FBE-8CFE-CE93C580108B}">
      <dsp:nvSpPr>
        <dsp:cNvPr id="0" name=""/>
        <dsp:cNvSpPr/>
      </dsp:nvSpPr>
      <dsp:spPr>
        <a:xfrm>
          <a:off x="0" y="1570480"/>
          <a:ext cx="1535210" cy="506160"/>
        </a:xfrm>
        <a:prstGeom prst="round2SameRect">
          <a:avLst>
            <a:gd name="adj1" fmla="val 16670"/>
            <a:gd name="adj2" fmla="val 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a:lnSpc>
              <a:spcPct val="90000"/>
            </a:lnSpc>
            <a:spcBef>
              <a:spcPct val="0"/>
            </a:spcBef>
            <a:spcAft>
              <a:spcPct val="35000"/>
            </a:spcAft>
          </a:pPr>
          <a:r>
            <a:rPr lang="en-GB" sz="1400" kern="1200" dirty="0" smtClean="0"/>
            <a:t>Leg Ulcers (Rev 2015)</a:t>
          </a:r>
          <a:endParaRPr lang="en-GB" sz="1400" kern="1200" dirty="0"/>
        </a:p>
      </dsp:txBody>
      <dsp:txXfrm>
        <a:off x="24713" y="1595193"/>
        <a:ext cx="1485784" cy="481447"/>
      </dsp:txXfrm>
    </dsp:sp>
    <dsp:sp modelId="{3F25D411-217A-4BC9-94EE-475F9F4C78CE}">
      <dsp:nvSpPr>
        <dsp:cNvPr id="0" name=""/>
        <dsp:cNvSpPr/>
      </dsp:nvSpPr>
      <dsp:spPr>
        <a:xfrm>
          <a:off x="69733" y="1888500"/>
          <a:ext cx="5765188" cy="12589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955" tIns="20955" rIns="20955" bIns="20955" numCol="1" spcCol="1270" anchor="t" anchorCtr="0">
          <a:noAutofit/>
        </a:bodyPr>
        <a:lstStyle/>
        <a:p>
          <a:pPr marL="114300" lvl="1" indent="-114300" algn="l" defTabSz="533400">
            <a:lnSpc>
              <a:spcPct val="90000"/>
            </a:lnSpc>
            <a:spcBef>
              <a:spcPct val="0"/>
            </a:spcBef>
            <a:spcAft>
              <a:spcPct val="15000"/>
            </a:spcAft>
            <a:buChar char="••"/>
          </a:pPr>
          <a:endParaRPr lang="en-GB" sz="1200" kern="1200" dirty="0"/>
        </a:p>
        <a:p>
          <a:pPr marL="114300" lvl="1" indent="-114300" algn="l" defTabSz="533400">
            <a:lnSpc>
              <a:spcPct val="90000"/>
            </a:lnSpc>
            <a:spcBef>
              <a:spcPct val="0"/>
            </a:spcBef>
            <a:spcAft>
              <a:spcPct val="15000"/>
            </a:spcAft>
            <a:buChar char="••"/>
          </a:pPr>
          <a:endParaRPr lang="en-GB" sz="1200" kern="1200" dirty="0"/>
        </a:p>
        <a:p>
          <a:pPr marL="57150" lvl="1" indent="-57150" algn="l" defTabSz="488950">
            <a:lnSpc>
              <a:spcPct val="90000"/>
            </a:lnSpc>
            <a:spcBef>
              <a:spcPct val="0"/>
            </a:spcBef>
            <a:spcAft>
              <a:spcPct val="15000"/>
            </a:spcAft>
            <a:buChar char="••"/>
          </a:pPr>
          <a:r>
            <a:rPr lang="en-GB" sz="1100" kern="1200" dirty="0" smtClean="0"/>
            <a:t>“An assessment should be carried out by a healthcare professional trained in leg ulcer management and should include”:</a:t>
          </a:r>
          <a:endParaRPr lang="en-GB" sz="1100" kern="1200" dirty="0"/>
        </a:p>
        <a:p>
          <a:pPr marL="57150" lvl="1" indent="-57150" algn="l" defTabSz="355600">
            <a:lnSpc>
              <a:spcPct val="90000"/>
            </a:lnSpc>
            <a:spcBef>
              <a:spcPct val="0"/>
            </a:spcBef>
            <a:spcAft>
              <a:spcPct val="15000"/>
            </a:spcAft>
            <a:buChar char="••"/>
          </a:pPr>
          <a:endParaRPr lang="en-GB" sz="800" kern="1200" baseline="0" dirty="0"/>
        </a:p>
        <a:p>
          <a:pPr marL="57150" lvl="1" indent="-57150" algn="l" defTabSz="488950" rtl="0">
            <a:lnSpc>
              <a:spcPct val="90000"/>
            </a:lnSpc>
            <a:spcBef>
              <a:spcPct val="0"/>
            </a:spcBef>
            <a:spcAft>
              <a:spcPct val="15000"/>
            </a:spcAft>
            <a:buChar char="••"/>
          </a:pPr>
          <a:r>
            <a:rPr lang="en-GB" sz="1100" kern="1200" dirty="0" smtClean="0"/>
            <a:t>“Doppler studies to exclude arterial insufficiency</a:t>
          </a:r>
          <a:r>
            <a:rPr lang="en-GB" sz="1100" kern="1200" baseline="0" dirty="0" smtClean="0"/>
            <a:t> “ ……“</a:t>
          </a:r>
          <a:r>
            <a:rPr lang="en-GB" sz="1100" kern="1200" dirty="0" smtClean="0"/>
            <a:t>Doppler studies should be carried out every 6 months, or sooner if clinically indicated”</a:t>
          </a:r>
          <a:r>
            <a:rPr lang="en-GB" sz="1100" kern="1200" baseline="0" dirty="0" smtClean="0"/>
            <a:t> …. “</a:t>
          </a:r>
          <a:r>
            <a:rPr lang="en-GB" sz="1100" kern="1200" dirty="0" smtClean="0"/>
            <a:t>A leg ulcer is defined as 'the loss of skin below the knee on the leg or foot, which takes more than </a:t>
          </a:r>
          <a:r>
            <a:rPr lang="en-GB" sz="1100" kern="1200" dirty="0" smtClean="0">
              <a:solidFill>
                <a:srgbClr val="FF0000"/>
              </a:solidFill>
            </a:rPr>
            <a:t>6 weeks to heal</a:t>
          </a:r>
          <a:r>
            <a:rPr lang="en-GB" sz="1200" kern="1200" dirty="0" smtClean="0"/>
            <a:t>”'.</a:t>
          </a:r>
        </a:p>
      </dsp:txBody>
      <dsp:txXfrm>
        <a:off x="69733" y="1888500"/>
        <a:ext cx="5765188" cy="1258948"/>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0.32094</cdr:x>
      <cdr:y>0.36593</cdr:y>
    </cdr:from>
    <cdr:to>
      <cdr:x>0.37443</cdr:x>
      <cdr:y>0.39775</cdr:y>
    </cdr:to>
    <cdr:sp macro="" textlink="">
      <cdr:nvSpPr>
        <cdr:cNvPr id="3" name="TextBox 2"/>
        <cdr:cNvSpPr txBox="1"/>
      </cdr:nvSpPr>
      <cdr:spPr>
        <a:xfrm xmlns:a="http://schemas.openxmlformats.org/drawingml/2006/main">
          <a:off x="1296144" y="1656184"/>
          <a:ext cx="216024" cy="14401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GB" sz="1100" dirty="0">
            <a:solidFill>
              <a:srgbClr val="FF0000"/>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7911AD-F853-4643-9144-0965BAC4266E}" type="datetimeFigureOut">
              <a:rPr lang="en-GB" smtClean="0"/>
              <a:pPr/>
              <a:t>01/03/2016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5ED535-ADC7-416D-88A1-07D9F126737B}" type="slidenum">
              <a:rPr lang="en-GB" smtClean="0"/>
              <a:pPr/>
              <a:t>‹#›</a:t>
            </a:fld>
            <a:endParaRPr lang="en-GB"/>
          </a:p>
        </p:txBody>
      </p:sp>
    </p:spTree>
    <p:extLst>
      <p:ext uri="{BB962C8B-B14F-4D97-AF65-F5344CB8AC3E}">
        <p14:creationId xmlns:p14="http://schemas.microsoft.com/office/powerpoint/2010/main" val="3372204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So in January, </a:t>
            </a:r>
            <a:r>
              <a:rPr lang="en-GB" baseline="0" dirty="0" smtClean="0"/>
              <a:t> Lila, Ellie and I attended the Gloucestershire Leg Ulcer Service study day which was organised to mark their 20</a:t>
            </a:r>
            <a:r>
              <a:rPr lang="en-GB" baseline="30000" dirty="0" smtClean="0"/>
              <a:t>th</a:t>
            </a:r>
            <a:r>
              <a:rPr lang="en-GB" baseline="0" dirty="0" smtClean="0"/>
              <a:t> anniversary.  It was held at the Cheltenham Chase hotel near Cheltenham and was a free event which was really well attended. </a:t>
            </a:r>
            <a:endParaRPr lang="en-GB" dirty="0"/>
          </a:p>
        </p:txBody>
      </p:sp>
      <p:sp>
        <p:nvSpPr>
          <p:cNvPr id="4" name="Slide Number Placeholder 3"/>
          <p:cNvSpPr>
            <a:spLocks noGrp="1"/>
          </p:cNvSpPr>
          <p:nvPr>
            <p:ph type="sldNum" sz="quarter" idx="10"/>
          </p:nvPr>
        </p:nvSpPr>
        <p:spPr/>
        <p:txBody>
          <a:bodyPr/>
          <a:lstStyle/>
          <a:p>
            <a:fld id="{AC5ED535-ADC7-416D-88A1-07D9F126737B}"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a:t>
            </a:r>
            <a:r>
              <a:rPr lang="en-GB" baseline="0" dirty="0" smtClean="0"/>
              <a:t> Mr </a:t>
            </a:r>
            <a:r>
              <a:rPr lang="en-GB" baseline="0" dirty="0" err="1" smtClean="0"/>
              <a:t>Poskitt</a:t>
            </a:r>
            <a:r>
              <a:rPr lang="en-GB" baseline="0" dirty="0" smtClean="0"/>
              <a:t> is a consultant vascular surgeon at Cheltenham General hospital and he gave a welcome and a history of the leg ulcer service. He highlighted the scale of the </a:t>
            </a:r>
            <a:r>
              <a:rPr lang="en-GB" baseline="0" smtClean="0"/>
              <a:t>leg ulcer </a:t>
            </a:r>
            <a:r>
              <a:rPr lang="en-GB" baseline="0" dirty="0" smtClean="0"/>
              <a:t>issue. There are around 100,000 patients with leg ulcers at any one time. They are common and often are poorly assessed. The financial burden is huge – </a:t>
            </a:r>
            <a:r>
              <a:rPr lang="en-GB" baseline="0" dirty="0" err="1" smtClean="0"/>
              <a:t>approx</a:t>
            </a:r>
            <a:r>
              <a:rPr lang="en-GB" baseline="0" dirty="0" smtClean="0"/>
              <a:t> £500 million per year. </a:t>
            </a:r>
          </a:p>
          <a:p>
            <a:r>
              <a:rPr lang="en-GB" sz="1200" kern="1200" dirty="0" smtClean="0">
                <a:solidFill>
                  <a:schemeClr val="tx1"/>
                </a:solidFill>
                <a:effectLst/>
                <a:latin typeface="+mn-lt"/>
                <a:ea typeface="+mn-ea"/>
                <a:cs typeface="+mn-cs"/>
              </a:rPr>
              <a:t>to strength ever since.</a:t>
            </a:r>
          </a:p>
          <a:p>
            <a:r>
              <a:rPr lang="en-GB" sz="1200" kern="1200" dirty="0" smtClean="0">
                <a:solidFill>
                  <a:schemeClr val="tx1"/>
                </a:solidFill>
                <a:effectLst/>
                <a:latin typeface="+mn-lt"/>
                <a:ea typeface="+mn-ea"/>
                <a:cs typeface="+mn-cs"/>
              </a:rPr>
              <a:t>He described the ulcer as part of</a:t>
            </a:r>
            <a:r>
              <a:rPr lang="en-GB" sz="1200" kern="1200" baseline="0" dirty="0" smtClean="0">
                <a:solidFill>
                  <a:schemeClr val="tx1"/>
                </a:solidFill>
                <a:effectLst/>
                <a:latin typeface="+mn-lt"/>
                <a:ea typeface="+mn-ea"/>
                <a:cs typeface="+mn-cs"/>
              </a:rPr>
              <a:t> a vascular weed system, which I thought was a good analogy. He discussed the need to treat the problematic roots (vascular systems), to effectively treat these ulcers.  </a:t>
            </a:r>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He than discussed the milestone research produced by the team in the</a:t>
            </a:r>
            <a:r>
              <a:rPr lang="en-GB" sz="1200" kern="1200" baseline="0" dirty="0" smtClean="0">
                <a:solidFill>
                  <a:schemeClr val="tx1"/>
                </a:solidFill>
                <a:effectLst/>
                <a:latin typeface="+mn-lt"/>
                <a:ea typeface="+mn-ea"/>
                <a:cs typeface="+mn-cs"/>
              </a:rPr>
              <a:t> leg ulcer field</a:t>
            </a:r>
            <a:r>
              <a:rPr lang="en-GB" sz="1200" kern="1200" dirty="0" smtClean="0">
                <a:solidFill>
                  <a:schemeClr val="tx1"/>
                </a:solidFill>
                <a:effectLst/>
                <a:latin typeface="+mn-lt"/>
                <a:ea typeface="+mn-ea"/>
                <a:cs typeface="+mn-cs"/>
              </a:rPr>
              <a:t>; most notably and world </a:t>
            </a:r>
            <a:r>
              <a:rPr lang="en-GB" sz="1200" kern="1200" dirty="0" err="1" smtClean="0">
                <a:solidFill>
                  <a:schemeClr val="tx1"/>
                </a:solidFill>
                <a:effectLst/>
                <a:latin typeface="+mn-lt"/>
                <a:ea typeface="+mn-ea"/>
                <a:cs typeface="+mn-cs"/>
              </a:rPr>
              <a:t>renound</a:t>
            </a:r>
            <a:r>
              <a:rPr lang="en-GB" sz="1200" kern="1200" dirty="0" smtClean="0">
                <a:solidFill>
                  <a:schemeClr val="tx1"/>
                </a:solidFill>
                <a:effectLst/>
                <a:latin typeface="+mn-lt"/>
                <a:ea typeface="+mn-ea"/>
                <a:cs typeface="+mn-cs"/>
              </a:rPr>
              <a:t> is the ESCHAR study. Which was discussed in further detail later in the talk.</a:t>
            </a:r>
          </a:p>
          <a:p>
            <a:endParaRPr lang="en-GB" dirty="0"/>
          </a:p>
        </p:txBody>
      </p:sp>
      <p:sp>
        <p:nvSpPr>
          <p:cNvPr id="4" name="Slide Number Placeholder 3"/>
          <p:cNvSpPr>
            <a:spLocks noGrp="1"/>
          </p:cNvSpPr>
          <p:nvPr>
            <p:ph type="sldNum" sz="quarter" idx="10"/>
          </p:nvPr>
        </p:nvSpPr>
        <p:spPr/>
        <p:txBody>
          <a:bodyPr/>
          <a:lstStyle/>
          <a:p>
            <a:fld id="{AC5ED535-ADC7-416D-88A1-07D9F126737B}" type="slidenum">
              <a:rPr lang="en-GB" smtClean="0"/>
              <a:pPr/>
              <a:t>10</a:t>
            </a:fld>
            <a:endParaRPr lang="en-GB"/>
          </a:p>
        </p:txBody>
      </p:sp>
    </p:spTree>
    <p:extLst>
      <p:ext uri="{BB962C8B-B14F-4D97-AF65-F5344CB8AC3E}">
        <p14:creationId xmlns:p14="http://schemas.microsoft.com/office/powerpoint/2010/main" val="20048678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So Colin</a:t>
            </a:r>
            <a:r>
              <a:rPr lang="en-GB" baseline="0" dirty="0" smtClean="0"/>
              <a:t> Davis is the lead manager for the leg ulcer service and gave us an interesting talk about the service. What really struck me was the success that they have had with ulcer healing and recurrence rates. State results. </a:t>
            </a:r>
            <a:r>
              <a:rPr lang="en-GB" b="1" baseline="0" dirty="0" smtClean="0"/>
              <a:t>So they put this down to Proactive Management  and evidence based treatment in their one stop assessment Clinic.</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80% of ulcers are venous in nature and due to chronic venous hypertension resulting in venous stasis and oedema – this is often due to incompetent/damaged valves or calf pump failure. The one stop clinic would highlight a venous or arterial component or if fact both.  If appropriate, patients would be put in compression, either 4 layer or modified compression to reduce pressure and venous hypertension. They would  also suggest elevation and exercise.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1-2% of ulcers are due to an underlying malignancy so they might do a biopsy if there is a history of skin cancer or the ulcer has a sinister presentation.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They might offer pinch skin grafting where they use forceps to pinch and cut out small areas of the epidermis from another part of the body and transfer to ulcer site – to aid ulcer healing.</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 In many cases they treat the varicose veins – so treating the underlying cause of the ulcers. </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They might use larvae therapy where </a:t>
            </a:r>
            <a:r>
              <a:rPr lang="en-GB" baseline="0" dirty="0" err="1" smtClean="0"/>
              <a:t>sterlie</a:t>
            </a:r>
            <a:r>
              <a:rPr lang="en-GB" baseline="0" dirty="0" smtClean="0"/>
              <a:t> maggots are put on the ulcer which remove devitalised tissue – </a:t>
            </a:r>
            <a:r>
              <a:rPr lang="en-GB" baseline="0" dirty="0" err="1" smtClean="0"/>
              <a:t>effectivley</a:t>
            </a:r>
            <a:r>
              <a:rPr lang="en-GB" baseline="0" dirty="0" smtClean="0"/>
              <a:t> cleaning the ulcer.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i="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i="0" kern="1200" dirty="0" smtClean="0">
                <a:solidFill>
                  <a:schemeClr val="tx1"/>
                </a:solidFill>
                <a:effectLst/>
                <a:latin typeface="+mn-lt"/>
                <a:ea typeface="+mn-ea"/>
                <a:cs typeface="+mn-cs"/>
              </a:rPr>
              <a:t>Once healed and wearing support hosiery, patients are offered routine surveillance follow-up after 3, 6 and 12 months and then annually thereafter in a well leg clinic. </a:t>
            </a: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 </a:t>
            </a:r>
            <a:endParaRPr lang="en-GB" dirty="0"/>
          </a:p>
        </p:txBody>
      </p:sp>
      <p:sp>
        <p:nvSpPr>
          <p:cNvPr id="4" name="Slide Number Placeholder 3"/>
          <p:cNvSpPr>
            <a:spLocks noGrp="1"/>
          </p:cNvSpPr>
          <p:nvPr>
            <p:ph type="sldNum" sz="quarter" idx="10"/>
          </p:nvPr>
        </p:nvSpPr>
        <p:spPr/>
        <p:txBody>
          <a:bodyPr/>
          <a:lstStyle/>
          <a:p>
            <a:fld id="{AC5ED535-ADC7-416D-88A1-07D9F126737B}" type="slidenum">
              <a:rPr lang="en-GB" smtClean="0"/>
              <a:pPr/>
              <a:t>11</a:t>
            </a:fld>
            <a:endParaRPr lang="en-GB"/>
          </a:p>
        </p:txBody>
      </p:sp>
    </p:spTree>
    <p:extLst>
      <p:ext uri="{BB962C8B-B14F-4D97-AF65-F5344CB8AC3E}">
        <p14:creationId xmlns:p14="http://schemas.microsoft.com/office/powerpoint/2010/main" val="11255238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 Mr </a:t>
            </a:r>
            <a:r>
              <a:rPr lang="en-GB" dirty="0" err="1" smtClean="0"/>
              <a:t>Barwell</a:t>
            </a:r>
            <a:r>
              <a:rPr lang="en-GB" dirty="0" smtClean="0"/>
              <a:t> is a consultant</a:t>
            </a:r>
            <a:r>
              <a:rPr lang="en-GB" baseline="0" dirty="0" smtClean="0"/>
              <a:t> Vascular and renal transplant surgeon at </a:t>
            </a:r>
            <a:r>
              <a:rPr lang="en-GB" baseline="0" dirty="0" err="1" smtClean="0"/>
              <a:t>Derriford</a:t>
            </a:r>
            <a:r>
              <a:rPr lang="en-GB" baseline="0" dirty="0" smtClean="0"/>
              <a:t> but was at Cheltenham General hospital when he undertook the ESCHAR study. The ESCHAR study was an RCT involving 3 vascular centres (one of which was </a:t>
            </a:r>
            <a:r>
              <a:rPr lang="en-GB" baseline="0" dirty="0" err="1" smtClean="0"/>
              <a:t>Southmead</a:t>
            </a:r>
            <a:r>
              <a:rPr lang="en-GB" baseline="0" dirty="0" smtClean="0"/>
              <a:t> Hospital) to assess the effect of superficial venous surgery with compression versus compression alone. Patients with open or recently healed leg ulcers were randomised to the study, with a total of 500 patients. </a:t>
            </a:r>
            <a:endParaRPr lang="en-GB" dirty="0" smtClean="0"/>
          </a:p>
          <a:p>
            <a:endParaRPr lang="en-GB" dirty="0" smtClean="0"/>
          </a:p>
          <a:p>
            <a:r>
              <a:rPr lang="en-GB" dirty="0" smtClean="0"/>
              <a:t>So</a:t>
            </a:r>
            <a:r>
              <a:rPr lang="en-GB" baseline="0" dirty="0" smtClean="0"/>
              <a:t> here are their results</a:t>
            </a:r>
            <a:r>
              <a:rPr lang="en-GB" dirty="0" smtClean="0"/>
              <a:t>. </a:t>
            </a:r>
          </a:p>
          <a:p>
            <a:r>
              <a:rPr lang="en-GB" dirty="0" smtClean="0"/>
              <a:t> When They</a:t>
            </a:r>
            <a:r>
              <a:rPr lang="en-GB" baseline="0" dirty="0" smtClean="0"/>
              <a:t> looked at the 4 year recurrence rates and found that the surgery group had a recurrence rate of 31% compared to 56% in the compression alone group. Patients with isolated superficial reflux had 27% recurrence in the surgery group compared to 51% in the compression alone group. And patients with superficial and segmental deep reflux </a:t>
            </a:r>
            <a:r>
              <a:rPr lang="en-GB" baseline="0" dirty="0" err="1" smtClean="0"/>
              <a:t>ahd</a:t>
            </a:r>
            <a:r>
              <a:rPr lang="en-GB" baseline="0" dirty="0" smtClean="0"/>
              <a:t> 24% recurrence in the surgery group </a:t>
            </a:r>
            <a:r>
              <a:rPr lang="en-GB" baseline="0" dirty="0" err="1" smtClean="0"/>
              <a:t>vs</a:t>
            </a:r>
            <a:r>
              <a:rPr lang="en-GB" baseline="0" dirty="0" smtClean="0"/>
              <a:t> 52% in the compression alone group. </a:t>
            </a:r>
          </a:p>
          <a:p>
            <a:r>
              <a:rPr lang="en-GB" baseline="0" dirty="0" smtClean="0"/>
              <a:t> </a:t>
            </a:r>
            <a:endParaRPr lang="en-GB" dirty="0" smtClean="0"/>
          </a:p>
          <a:p>
            <a:r>
              <a:rPr lang="en-GB" baseline="0" dirty="0" smtClean="0"/>
              <a:t>Mr </a:t>
            </a:r>
            <a:r>
              <a:rPr lang="en-GB" baseline="0" dirty="0" err="1" smtClean="0"/>
              <a:t>Barwell</a:t>
            </a:r>
            <a:r>
              <a:rPr lang="en-GB" baseline="0" dirty="0" smtClean="0"/>
              <a:t> concluded that superficial reflux is common in patients with chronic ulceration and this underlying </a:t>
            </a:r>
            <a:r>
              <a:rPr lang="en-GB" baseline="0" dirty="0" err="1" smtClean="0"/>
              <a:t>pathophysiology</a:t>
            </a:r>
            <a:r>
              <a:rPr lang="en-GB" baseline="0" dirty="0" smtClean="0"/>
              <a:t> needs to be treated to reduce the chances of recurrence – this is supported by the ESCHAR results. </a:t>
            </a:r>
          </a:p>
          <a:p>
            <a:r>
              <a:rPr lang="en-GB" baseline="0" dirty="0" smtClean="0"/>
              <a:t>He then talked about the fact that 20% of patients never go on to heal and what can we do for these patients? He suggested that there may be issues in the iliac veins – he asked the floor if we routinely scan this segment? May be able to offer therapies to patients that have disease at this level. </a:t>
            </a:r>
          </a:p>
          <a:p>
            <a:r>
              <a:rPr lang="en-GB" baseline="0" dirty="0" smtClean="0"/>
              <a:t>Immobility may also be an issue whereby immobile patients have a significant lack of calf muscle pump. He suggested that it may be worthwhile in this set of patients receiving physiotherapy to improve ankle movement. </a:t>
            </a:r>
            <a:endParaRPr lang="en-GB" dirty="0"/>
          </a:p>
        </p:txBody>
      </p:sp>
      <p:sp>
        <p:nvSpPr>
          <p:cNvPr id="4" name="Slide Number Placeholder 3"/>
          <p:cNvSpPr>
            <a:spLocks noGrp="1"/>
          </p:cNvSpPr>
          <p:nvPr>
            <p:ph type="sldNum" sz="quarter" idx="10"/>
          </p:nvPr>
        </p:nvSpPr>
        <p:spPr/>
        <p:txBody>
          <a:bodyPr/>
          <a:lstStyle/>
          <a:p>
            <a:fld id="{AC5ED535-ADC7-416D-88A1-07D9F126737B}" type="slidenum">
              <a:rPr lang="en-GB" smtClean="0"/>
              <a:pPr/>
              <a:t>12</a:t>
            </a:fld>
            <a:endParaRPr lang="en-GB"/>
          </a:p>
        </p:txBody>
      </p:sp>
    </p:spTree>
    <p:extLst>
      <p:ext uri="{BB962C8B-B14F-4D97-AF65-F5344CB8AC3E}">
        <p14:creationId xmlns:p14="http://schemas.microsoft.com/office/powerpoint/2010/main" val="2805397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sz="1200" b="0" kern="1200" dirty="0" smtClean="0">
                <a:solidFill>
                  <a:schemeClr val="tx1"/>
                </a:solidFill>
                <a:effectLst/>
                <a:latin typeface="+mn-lt"/>
                <a:ea typeface="+mn-ea"/>
                <a:cs typeface="+mn-cs"/>
              </a:rPr>
              <a:t>Prof Alun Davis – Prof of Vascular Surgery Imperial College London.  He is a world expert in the management of venous disorders. Editor in chief of phlebology.  </a:t>
            </a:r>
          </a:p>
          <a:p>
            <a:r>
              <a:rPr lang="en-GB" sz="1200" b="0" kern="1200" dirty="0" smtClean="0">
                <a:solidFill>
                  <a:schemeClr val="tx1"/>
                </a:solidFill>
                <a:effectLst/>
                <a:latin typeface="+mn-lt"/>
                <a:ea typeface="+mn-ea"/>
                <a:cs typeface="+mn-cs"/>
              </a:rPr>
              <a:t>So</a:t>
            </a:r>
            <a:r>
              <a:rPr lang="en-GB" sz="1200" b="0" kern="1200" baseline="0" dirty="0" smtClean="0">
                <a:solidFill>
                  <a:schemeClr val="tx1"/>
                </a:solidFill>
                <a:effectLst/>
                <a:latin typeface="+mn-lt"/>
                <a:ea typeface="+mn-ea"/>
                <a:cs typeface="+mn-cs"/>
              </a:rPr>
              <a:t> he gave a NICE perspective as he is chair of the varicose vein guideline group. He ran through the NICE Guidelines. So firstly the Varicose vein guidelines compiled in 2013. and then the Leg ulcer guidelines that were revised in 2015. The leg ulcer guidelines are a shortened version of NICE guidelines called Clinical Knowledge summaries which are supposed to simplify the information and make them more user friendly. </a:t>
            </a:r>
          </a:p>
          <a:p>
            <a:r>
              <a:rPr lang="en-GB" sz="1100" b="0" kern="1200" baseline="0" dirty="0" smtClean="0">
                <a:solidFill>
                  <a:schemeClr val="tx1"/>
                </a:solidFill>
                <a:effectLst/>
                <a:latin typeface="+mn-lt"/>
                <a:ea typeface="+mn-ea"/>
                <a:cs typeface="+mn-cs"/>
              </a:rPr>
              <a:t> </a:t>
            </a:r>
            <a:r>
              <a:rPr lang="en-GB" sz="1200" b="0" kern="1200" baseline="0" dirty="0" smtClean="0">
                <a:solidFill>
                  <a:schemeClr val="tx1"/>
                </a:solidFill>
                <a:effectLst/>
                <a:latin typeface="+mn-lt"/>
                <a:ea typeface="+mn-ea"/>
                <a:cs typeface="+mn-cs"/>
              </a:rPr>
              <a:t>He picked out the relevant and useful information in the guidelines and I’ll run briefly through these. So the top guidelines suggest that you refer to a vascular service if the patient has</a:t>
            </a:r>
          </a:p>
          <a:p>
            <a:endParaRPr lang="en-GB" sz="1200" b="0" kern="1200" baseline="0" dirty="0" smtClean="0">
              <a:solidFill>
                <a:schemeClr val="tx1"/>
              </a:solidFill>
              <a:effectLst/>
              <a:latin typeface="+mn-lt"/>
              <a:ea typeface="+mn-ea"/>
              <a:cs typeface="+mn-cs"/>
            </a:endParaRPr>
          </a:p>
          <a:p>
            <a:r>
              <a:rPr lang="en-GB" sz="1200" b="0" kern="1200" baseline="0" dirty="0" smtClean="0">
                <a:solidFill>
                  <a:schemeClr val="tx1"/>
                </a:solidFill>
                <a:effectLst/>
                <a:latin typeface="+mn-lt"/>
                <a:ea typeface="+mn-ea"/>
                <a:cs typeface="+mn-cs"/>
              </a:rPr>
              <a:t>He highlights the fact that the NICE information is extremely confusing and contradictory. The top guidelines suggest that you should refer to the vascular service if an ulcer hasn’t healed in two weeks whereas the Clinical knowledge summary states that a referral to secondary care is often only necessary if there is an </a:t>
            </a:r>
            <a:r>
              <a:rPr lang="en-GB" sz="1200" b="1" kern="1200" baseline="0" dirty="0" smtClean="0">
                <a:solidFill>
                  <a:schemeClr val="tx1"/>
                </a:solidFill>
                <a:effectLst/>
                <a:latin typeface="+mn-lt"/>
                <a:ea typeface="+mn-ea"/>
                <a:cs typeface="+mn-cs"/>
              </a:rPr>
              <a:t>uncertain diagnosis or a person isn’t responding to treatment in primary care. Also if there is an arterial component or hard to heal ulcer (2-3) months. </a:t>
            </a:r>
          </a:p>
          <a:p>
            <a:r>
              <a:rPr lang="en-GB" sz="1200" b="0" kern="1200" baseline="0" dirty="0" smtClean="0">
                <a:solidFill>
                  <a:schemeClr val="tx1"/>
                </a:solidFill>
                <a:effectLst/>
                <a:latin typeface="+mn-lt"/>
                <a:ea typeface="+mn-ea"/>
                <a:cs typeface="+mn-cs"/>
              </a:rPr>
              <a:t>The first guidelines state that an ulcer is a break in the skin that has not healed in 2 weeks, whereas the second guidelines state 6 weeks. </a:t>
            </a:r>
          </a:p>
          <a:p>
            <a:r>
              <a:rPr lang="en-GB" sz="1200" b="0" kern="1200" baseline="0" dirty="0" smtClean="0">
                <a:solidFill>
                  <a:schemeClr val="tx1"/>
                </a:solidFill>
                <a:effectLst/>
                <a:latin typeface="+mn-lt"/>
                <a:ea typeface="+mn-ea"/>
                <a:cs typeface="+mn-cs"/>
              </a:rPr>
              <a:t>The clinical knowledge summary does not mention a venous investigation  and suggests an ABPI only which should be repeated every 6 months -  No justification for why. </a:t>
            </a:r>
          </a:p>
          <a:p>
            <a:endParaRPr lang="en-GB" sz="1200" b="0" kern="1200" baseline="0" dirty="0" smtClean="0">
              <a:solidFill>
                <a:schemeClr val="tx1"/>
              </a:solidFill>
              <a:effectLst/>
              <a:latin typeface="+mn-lt"/>
              <a:ea typeface="+mn-ea"/>
              <a:cs typeface="+mn-cs"/>
            </a:endParaRPr>
          </a:p>
          <a:p>
            <a:r>
              <a:rPr lang="en-GB" sz="1200" b="0" kern="1200" baseline="0" dirty="0" smtClean="0">
                <a:solidFill>
                  <a:schemeClr val="tx1"/>
                </a:solidFill>
                <a:effectLst/>
                <a:latin typeface="+mn-lt"/>
                <a:ea typeface="+mn-ea"/>
                <a:cs typeface="+mn-cs"/>
              </a:rPr>
              <a:t>All in all I think he seemed quite embarrassed about the guidelines and I think he will probably go back to NICE and highlight the issues – If anyone is going to do it I think he is the best person for it. </a:t>
            </a:r>
          </a:p>
          <a:p>
            <a:endParaRPr lang="en-GB" dirty="0" smtClean="0"/>
          </a:p>
          <a:p>
            <a:endParaRPr lang="en-GB" dirty="0" smtClean="0"/>
          </a:p>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b="1" dirty="0" smtClean="0"/>
          </a:p>
          <a:p>
            <a:endParaRPr lang="en-GB" dirty="0" smtClean="0"/>
          </a:p>
          <a:p>
            <a:pPr lvl="1"/>
            <a:endParaRPr lang="en-GB" dirty="0" smtClean="0"/>
          </a:p>
          <a:p>
            <a:endParaRPr lang="en-GB" sz="1200" b="1" kern="1200" dirty="0" smtClean="0">
              <a:solidFill>
                <a:schemeClr val="tx1"/>
              </a:solidFill>
              <a:effectLst/>
              <a:latin typeface="+mn-lt"/>
              <a:ea typeface="+mn-ea"/>
              <a:cs typeface="+mn-cs"/>
            </a:endParaRPr>
          </a:p>
          <a:p>
            <a:r>
              <a:rPr lang="en-GB" sz="1200" b="1" kern="1200" dirty="0" smtClean="0">
                <a:solidFill>
                  <a:schemeClr val="tx1"/>
                </a:solidFill>
                <a:effectLst/>
                <a:latin typeface="+mn-lt"/>
                <a:ea typeface="+mn-ea"/>
                <a:cs typeface="+mn-cs"/>
              </a:rPr>
              <a:t> </a:t>
            </a:r>
            <a:endParaRPr lang="en-GB" sz="1200" kern="1200" dirty="0" smtClean="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AC5ED535-ADC7-416D-88A1-07D9F126737B}" type="slidenum">
              <a:rPr lang="en-GB" smtClean="0"/>
              <a:pPr/>
              <a:t>13</a:t>
            </a:fld>
            <a:endParaRPr lang="en-GB"/>
          </a:p>
        </p:txBody>
      </p:sp>
    </p:spTree>
    <p:extLst>
      <p:ext uri="{BB962C8B-B14F-4D97-AF65-F5344CB8AC3E}">
        <p14:creationId xmlns:p14="http://schemas.microsoft.com/office/powerpoint/2010/main" val="2884317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smtClean="0"/>
              <a:t>Jonothan</a:t>
            </a:r>
            <a:r>
              <a:rPr lang="en-GB" dirty="0" smtClean="0"/>
              <a:t> </a:t>
            </a:r>
            <a:r>
              <a:rPr lang="en-GB" dirty="0" err="1" smtClean="0"/>
              <a:t>Earnshaw</a:t>
            </a:r>
            <a:r>
              <a:rPr lang="en-GB" baseline="0" dirty="0" smtClean="0"/>
              <a:t> is a consultant vascular surgeon at Gloucester Royal Hospital and he gave a talk about the CLASS trial which is ongoing at the moment. It is an RCT held in 11 UK vascular centres and is comparing the clinical and cost-effectiveness of laser, surgery and foam </a:t>
            </a:r>
            <a:r>
              <a:rPr lang="en-GB" baseline="0" dirty="0" err="1" smtClean="0"/>
              <a:t>sclerothearpy</a:t>
            </a:r>
            <a:r>
              <a:rPr lang="en-GB" baseline="0" dirty="0" smtClean="0"/>
              <a:t> in the treatment of superficial veins. </a:t>
            </a:r>
          </a:p>
          <a:p>
            <a:r>
              <a:rPr lang="en-GB" baseline="0" dirty="0" smtClean="0"/>
              <a:t>There are quite a few measures they are looking at, both primary and secondary outcome measures. Some of those they were looking at were the...</a:t>
            </a:r>
          </a:p>
          <a:p>
            <a:r>
              <a:rPr lang="en-GB" baseline="0" dirty="0" smtClean="0"/>
              <a:t>Quality adjusted life year. </a:t>
            </a:r>
            <a:endParaRPr lang="en-GB" dirty="0" smtClean="0"/>
          </a:p>
          <a:p>
            <a:endParaRPr lang="en-GB" dirty="0" smtClean="0"/>
          </a:p>
          <a:p>
            <a:r>
              <a:rPr lang="en-GB" dirty="0" smtClean="0"/>
              <a:t>When</a:t>
            </a:r>
            <a:r>
              <a:rPr lang="en-GB" baseline="0" dirty="0" smtClean="0"/>
              <a:t> I looked into the study results in more detail, they were quite complex as so many things were being measured. </a:t>
            </a:r>
          </a:p>
          <a:p>
            <a:r>
              <a:rPr lang="en-GB" baseline="0" dirty="0" smtClean="0"/>
              <a:t>In essence, they suggest that EVLA should be considered as the treatment of choice for suitable patients and this is based on clinical outcomes and estimated 5 year cost effectiveness. So ongoing is to actually analyse this 5 year data for cost effectiveness and recurrence rates. </a:t>
            </a:r>
          </a:p>
          <a:p>
            <a:endParaRPr lang="en-GB" baseline="0" dirty="0" smtClean="0"/>
          </a:p>
          <a:p>
            <a:r>
              <a:rPr lang="en-GB" baseline="0" dirty="0" smtClean="0"/>
              <a:t>What was interesting is that Mr </a:t>
            </a:r>
            <a:r>
              <a:rPr lang="en-GB" baseline="0" dirty="0" err="1" smtClean="0"/>
              <a:t>Earnshaw</a:t>
            </a:r>
            <a:r>
              <a:rPr lang="en-GB" baseline="0" dirty="0" smtClean="0"/>
              <a:t> highlighted that he feels surgery still has a place in </a:t>
            </a:r>
            <a:r>
              <a:rPr lang="en-GB" baseline="0" dirty="0" err="1" smtClean="0"/>
              <a:t>todays</a:t>
            </a:r>
            <a:r>
              <a:rPr lang="en-GB" baseline="0" dirty="0" smtClean="0"/>
              <a:t> varicose vein treatments and in fact he still performs a lot of surgery. He suggested that intra operative duplex would be useful to optimise surgery. </a:t>
            </a:r>
            <a:endParaRPr lang="en-GB" dirty="0" smtClean="0"/>
          </a:p>
          <a:p>
            <a:endParaRPr lang="en-GB" dirty="0" smtClean="0"/>
          </a:p>
          <a:p>
            <a:endParaRPr lang="en-GB" dirty="0" smtClean="0"/>
          </a:p>
          <a:p>
            <a:r>
              <a:rPr lang="en-GB" dirty="0" smtClean="0"/>
              <a:t>Disease specific QOL </a:t>
            </a:r>
            <a:r>
              <a:rPr lang="en-GB" dirty="0" err="1" smtClean="0"/>
              <a:t>questionaire</a:t>
            </a:r>
            <a:r>
              <a:rPr lang="en-GB" dirty="0" smtClean="0"/>
              <a:t>. All effective.</a:t>
            </a:r>
          </a:p>
          <a:p>
            <a:r>
              <a:rPr lang="en-GB" dirty="0" smtClean="0"/>
              <a:t>EVLA has high chance of being cost effective.</a:t>
            </a:r>
            <a:r>
              <a:rPr lang="en-GB" baseline="0" dirty="0" smtClean="0"/>
              <a:t> </a:t>
            </a:r>
            <a:endParaRPr lang="en-GB" dirty="0"/>
          </a:p>
        </p:txBody>
      </p:sp>
      <p:sp>
        <p:nvSpPr>
          <p:cNvPr id="4" name="Slide Number Placeholder 3"/>
          <p:cNvSpPr>
            <a:spLocks noGrp="1"/>
          </p:cNvSpPr>
          <p:nvPr>
            <p:ph type="sldNum" sz="quarter" idx="10"/>
          </p:nvPr>
        </p:nvSpPr>
        <p:spPr/>
        <p:txBody>
          <a:bodyPr/>
          <a:lstStyle/>
          <a:p>
            <a:fld id="{AC5ED535-ADC7-416D-88A1-07D9F126737B}" type="slidenum">
              <a:rPr lang="en-GB" smtClean="0"/>
              <a:pPr/>
              <a:t>14</a:t>
            </a:fld>
            <a:endParaRPr lang="en-GB"/>
          </a:p>
        </p:txBody>
      </p:sp>
    </p:spTree>
    <p:extLst>
      <p:ext uri="{BB962C8B-B14F-4D97-AF65-F5344CB8AC3E}">
        <p14:creationId xmlns:p14="http://schemas.microsoft.com/office/powerpoint/2010/main" val="19544184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a:t>
            </a:r>
            <a:r>
              <a:rPr lang="en-GB" baseline="0" dirty="0" smtClean="0"/>
              <a:t> Andrea Nelson leads the school of healthcare in Leeds and has been co-author on a number of systematic reviews looking into the management of leg ulcers and chronic leg ulcers and clinical practice guidelines. The central question of her talk was “Does compression bandaging aid venous leg ulcer healing?” and also “which system is the most effective”. To do this she shared a </a:t>
            </a:r>
            <a:r>
              <a:rPr lang="en-GB" baseline="0" dirty="0" err="1" smtClean="0"/>
              <a:t>cochrane</a:t>
            </a:r>
            <a:r>
              <a:rPr lang="en-GB" baseline="0" dirty="0" smtClean="0"/>
              <a:t> review published in 2012 that she was co-author on.</a:t>
            </a:r>
          </a:p>
          <a:p>
            <a:r>
              <a:rPr lang="en-GB" baseline="0" dirty="0" smtClean="0"/>
              <a:t>48 RCTs included (4321 participants in total).</a:t>
            </a:r>
          </a:p>
          <a:p>
            <a:r>
              <a:rPr lang="en-GB" baseline="0" dirty="0" smtClean="0"/>
              <a:t>Highlight the issues in performing a systematic review (small RCTs, unclear, high risk of bias, varied follow-up duration). Results seem complex because so many studies cannot be pooled. </a:t>
            </a:r>
          </a:p>
          <a:p>
            <a:endParaRPr lang="en-GB" baseline="0" dirty="0" smtClean="0"/>
          </a:p>
          <a:p>
            <a:r>
              <a:rPr lang="en-GB" baseline="0" dirty="0" smtClean="0"/>
              <a:t>Overall, there is evidence that compression is better than no compression in the healing of ulcers. Multi component bandages more effective than single component systems (especially if they have an elastic component). Two-component systems perform as well as four layer. Four layer heal faster than those allocated short stretch bandage. </a:t>
            </a:r>
          </a:p>
          <a:p>
            <a:endParaRPr lang="en-GB" baseline="0" dirty="0" smtClean="0"/>
          </a:p>
          <a:p>
            <a:r>
              <a:rPr lang="en-GB" baseline="0" dirty="0" smtClean="0"/>
              <a:t>Andrea concluded on the difficulty to add evidence in such a review. Her take home message is that its not so much the type of compression that matters but the compression itself. What will the patient tolerate? </a:t>
            </a:r>
          </a:p>
          <a:p>
            <a:endParaRPr lang="en-GB" baseline="0" dirty="0" smtClean="0"/>
          </a:p>
          <a:p>
            <a:r>
              <a:rPr lang="en-GB" baseline="0" dirty="0" smtClean="0"/>
              <a:t>Conclusions: It seems important to undertake systematic reviews as they appear influence healthcare – Cochrane reviews recognised as the highest standard in evidence based healthcare</a:t>
            </a:r>
          </a:p>
          <a:p>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AC5ED535-ADC7-416D-88A1-07D9F126737B}" type="slidenum">
              <a:rPr lang="en-GB" smtClean="0"/>
              <a:pPr/>
              <a:t>15</a:t>
            </a:fld>
            <a:endParaRPr lang="en-GB"/>
          </a:p>
        </p:txBody>
      </p:sp>
    </p:spTree>
    <p:extLst>
      <p:ext uri="{BB962C8B-B14F-4D97-AF65-F5344CB8AC3E}">
        <p14:creationId xmlns:p14="http://schemas.microsoft.com/office/powerpoint/2010/main" val="34669189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Leg ulcer clinics work! – Their</a:t>
            </a:r>
            <a:r>
              <a:rPr lang="en-GB" baseline="0" dirty="0" smtClean="0"/>
              <a:t> results speak for themselves. I think they have been so successful due to the speedy proactive management of these patients and also by treating  the underlying causes of the ulcers. </a:t>
            </a:r>
          </a:p>
          <a:p>
            <a:r>
              <a:rPr lang="en-GB" baseline="0" dirty="0" smtClean="0"/>
              <a:t>There was a general feeling on the day that all hospitals need one and Richard </a:t>
            </a:r>
            <a:r>
              <a:rPr lang="en-GB" baseline="0" dirty="0" err="1" smtClean="0"/>
              <a:t>Bulbulia</a:t>
            </a:r>
            <a:r>
              <a:rPr lang="en-GB" baseline="0" dirty="0" smtClean="0"/>
              <a:t> CVS at Cheltenham gave a talk about the need for creating a national strategic framework like there is for strokes and cardiac diseases. </a:t>
            </a:r>
          </a:p>
          <a:p>
            <a:r>
              <a:rPr lang="en-GB" baseline="0" dirty="0" smtClean="0"/>
              <a:t>I think it is evident that these patients need to be referred more quickly. Indeed, I saw a patient in January that was referred to us by a G.P for an ABPI, I’m guessing to decide if they could use compression on the leg. This lady had had the ulcer for 3 months and had no compression to date. When I quizzed her, she had knew nothing about elevating the leg. Her ABPI was within normal limits and the ulcer looked venous in nature. </a:t>
            </a:r>
          </a:p>
          <a:p>
            <a:endParaRPr lang="en-GB" baseline="0" dirty="0" smtClean="0"/>
          </a:p>
          <a:p>
            <a:r>
              <a:rPr lang="en-GB" dirty="0" smtClean="0"/>
              <a:t>I wonder</a:t>
            </a:r>
            <a:r>
              <a:rPr lang="en-GB" baseline="0" dirty="0" smtClean="0"/>
              <a:t> how many leg ulcer patients are referred as recommended by NICE.  </a:t>
            </a:r>
            <a:r>
              <a:rPr lang="en-GB" baseline="0" dirty="0" err="1" smtClean="0"/>
              <a:t>Alun</a:t>
            </a:r>
            <a:r>
              <a:rPr lang="en-GB" baseline="0" dirty="0" smtClean="0"/>
              <a:t> Davis talked about taking the guidelines to the commissioners of the individual hospitals but in practice I wonder how easy this is to do?</a:t>
            </a:r>
            <a:endParaRPr lang="en-GB" dirty="0"/>
          </a:p>
        </p:txBody>
      </p:sp>
      <p:sp>
        <p:nvSpPr>
          <p:cNvPr id="4" name="Slide Number Placeholder 3"/>
          <p:cNvSpPr>
            <a:spLocks noGrp="1"/>
          </p:cNvSpPr>
          <p:nvPr>
            <p:ph type="sldNum" sz="quarter" idx="10"/>
          </p:nvPr>
        </p:nvSpPr>
        <p:spPr/>
        <p:txBody>
          <a:bodyPr/>
          <a:lstStyle/>
          <a:p>
            <a:fld id="{AC5ED535-ADC7-416D-88A1-07D9F126737B}"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So at the end of</a:t>
            </a:r>
            <a:r>
              <a:rPr lang="en-GB" baseline="0" dirty="0" smtClean="0"/>
              <a:t> the day, Keith </a:t>
            </a:r>
            <a:r>
              <a:rPr lang="en-GB" baseline="0" dirty="0" err="1" smtClean="0"/>
              <a:t>Poskitt</a:t>
            </a:r>
            <a:r>
              <a:rPr lang="en-GB" baseline="0" dirty="0" smtClean="0"/>
              <a:t> held an audience feedback session, basically where people in the audience were picked out and asked to share what they are going to take away from the day. Put on the spot, where my mind when back, I suggested that my take home message would be the importance of compression in leg ulcer healing and also the fact that despite all the fancy and expensive dressings out there, there is no evidence to suggest these aid healing, best to stick to simple NA dressings which are a fraction of the price.</a:t>
            </a:r>
          </a:p>
          <a:p>
            <a:r>
              <a:rPr lang="en-GB" baseline="0" dirty="0" smtClean="0"/>
              <a:t>On reflection, I think my main take home message would be the fact that every hospital needs a clear and timely pathway for these patients and also what can we do for those poor 20% of patients who never go on to heal?</a:t>
            </a:r>
            <a:endParaRPr lang="en-GB" dirty="0"/>
          </a:p>
        </p:txBody>
      </p:sp>
      <p:sp>
        <p:nvSpPr>
          <p:cNvPr id="4" name="Slide Number Placeholder 3"/>
          <p:cNvSpPr>
            <a:spLocks noGrp="1"/>
          </p:cNvSpPr>
          <p:nvPr>
            <p:ph type="sldNum" sz="quarter" idx="10"/>
          </p:nvPr>
        </p:nvSpPr>
        <p:spPr/>
        <p:txBody>
          <a:bodyPr/>
          <a:lstStyle/>
          <a:p>
            <a:fld id="{AC5ED535-ADC7-416D-88A1-07D9F126737B}" type="slidenum">
              <a:rPr lang="en-GB" smtClean="0"/>
              <a:pPr/>
              <a:t>17</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a:t>
            </a:r>
            <a:r>
              <a:rPr lang="en-GB" baseline="0" dirty="0" smtClean="0"/>
              <a:t> team are based at Cheltenham General Hospital and for those of you that don’t know, that is where I trained for four years between 2007 and 2011.</a:t>
            </a:r>
            <a:endParaRPr lang="en-GB" dirty="0"/>
          </a:p>
        </p:txBody>
      </p:sp>
      <p:sp>
        <p:nvSpPr>
          <p:cNvPr id="4" name="Slide Number Placeholder 3"/>
          <p:cNvSpPr>
            <a:spLocks noGrp="1"/>
          </p:cNvSpPr>
          <p:nvPr>
            <p:ph type="sldNum" sz="quarter" idx="10"/>
          </p:nvPr>
        </p:nvSpPr>
        <p:spPr/>
        <p:txBody>
          <a:bodyPr/>
          <a:lstStyle/>
          <a:p>
            <a:fld id="{AC5ED535-ADC7-416D-88A1-07D9F126737B}"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 the aim</a:t>
            </a:r>
            <a:r>
              <a:rPr lang="en-GB" baseline="0" dirty="0" smtClean="0"/>
              <a:t> of this presentation is to give you an insight into the Gloucestershire leg ulcer service, looking at it’s history, the team and it’s multidisciplinary working. I will then discuss study day itself, looking at the attendee and speaker demographics and the interesting presentations that I saw. There were 17 in total, so I won’t be sharing every single one. Notetaking and concentration </a:t>
            </a:r>
            <a:r>
              <a:rPr lang="en-GB" baseline="0" dirty="0" err="1" smtClean="0"/>
              <a:t>flatlined</a:t>
            </a:r>
            <a:r>
              <a:rPr lang="en-GB" baseline="0" dirty="0" smtClean="0"/>
              <a:t> briefly after the sit down three course lunch. I will share 6 that I found interesting. I will then discuss prominent take home messages from the day and any discussions. </a:t>
            </a:r>
            <a:endParaRPr lang="en-GB" dirty="0"/>
          </a:p>
        </p:txBody>
      </p:sp>
      <p:sp>
        <p:nvSpPr>
          <p:cNvPr id="4" name="Slide Number Placeholder 3"/>
          <p:cNvSpPr>
            <a:spLocks noGrp="1"/>
          </p:cNvSpPr>
          <p:nvPr>
            <p:ph type="sldNum" sz="quarter" idx="10"/>
          </p:nvPr>
        </p:nvSpPr>
        <p:spPr/>
        <p:txBody>
          <a:bodyPr/>
          <a:lstStyle/>
          <a:p>
            <a:fld id="{AC5ED535-ADC7-416D-88A1-07D9F126737B}" type="slidenum">
              <a:rPr lang="en-GB" smtClean="0"/>
              <a:pPr/>
              <a:t>3</a:t>
            </a:fld>
            <a:endParaRPr lang="en-GB"/>
          </a:p>
        </p:txBody>
      </p:sp>
    </p:spTree>
    <p:extLst>
      <p:ext uri="{BB962C8B-B14F-4D97-AF65-F5344CB8AC3E}">
        <p14:creationId xmlns:p14="http://schemas.microsoft.com/office/powerpoint/2010/main" val="29497247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So the Gloucestershire Leg</a:t>
            </a:r>
            <a:r>
              <a:rPr lang="en-GB" baseline="0" dirty="0" smtClean="0"/>
              <a:t> ulcer service was created in 1995, initially as a two year funded research study to evaluate the impact of a one stop service in the east of the county using the West of the county as a control.  It was set up and run by specialist leg ulcer nurses and had an easy open access referral system whereby referrals were accepted from any department and even the patient themselves. The clinic worked along side the vascular laboratory and patients would all receive a clinical assessment, an ABPI and Venous Duplex scan. They looked at this data in 1998 and found that following the introduction of the leg ulcer service, ulcer healing rates at 24 weeks had increased from 29% to 68% when you compared the two sides of the counties. </a:t>
            </a:r>
          </a:p>
          <a:p>
            <a:pPr algn="l"/>
            <a:r>
              <a:rPr lang="en-GB" baseline="0" dirty="0" smtClean="0"/>
              <a:t>They are dedicated to evidence based treatment and they have been going from strength to strength ever since. </a:t>
            </a:r>
            <a:r>
              <a:rPr lang="en-GB" b="0" dirty="0" smtClean="0"/>
              <a:t/>
            </a:r>
            <a:br>
              <a:rPr lang="en-GB" b="0" dirty="0" smtClean="0"/>
            </a:br>
            <a:endParaRPr lang="en-GB" b="1"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endParaRPr lang="en-GB" baseline="0" dirty="0" smtClean="0"/>
          </a:p>
        </p:txBody>
      </p:sp>
      <p:sp>
        <p:nvSpPr>
          <p:cNvPr id="4" name="Slide Number Placeholder 3"/>
          <p:cNvSpPr>
            <a:spLocks noGrp="1"/>
          </p:cNvSpPr>
          <p:nvPr>
            <p:ph type="sldNum" sz="quarter" idx="10"/>
          </p:nvPr>
        </p:nvSpPr>
        <p:spPr/>
        <p:txBody>
          <a:bodyPr/>
          <a:lstStyle/>
          <a:p>
            <a:fld id="{AC5ED535-ADC7-416D-88A1-07D9F126737B}"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 the team</a:t>
            </a:r>
            <a:r>
              <a:rPr lang="en-GB" baseline="0" dirty="0" smtClean="0"/>
              <a:t> consists of Six leg Ulcer nurse specialists and two research nurses. They work very closely with the vascular scientists which they do the one stop clinic with but also the vascular surgeons and the vascular practitioners whom they refer many patients to for treatment of the underlying causes of the ulcers. They may refer the patients to a vascular consultant if the ABPI is less than 0.5, if they are healed and are suitable for venous intervention and also if they remain unhealed, typically for more than 12 weeks. They also have links with the surgical practitioners, a role developed by the surgeons at CGH. They aid the surgeons in theatre, perform foam </a:t>
            </a:r>
            <a:r>
              <a:rPr lang="en-GB" baseline="0" dirty="0" err="1" smtClean="0"/>
              <a:t>sclerotherapy</a:t>
            </a:r>
            <a:r>
              <a:rPr lang="en-GB" baseline="0" dirty="0" smtClean="0"/>
              <a:t> sessions and run their own follow-up clinics. They also have admin support and share a secretary with the vascular laboratory. They also have strong links with primary care, sharing the care with a clinic letter complied and sent to the patients G.P explaining the assessment and the course of treatment. </a:t>
            </a:r>
          </a:p>
          <a:p>
            <a:r>
              <a:rPr lang="en-GB" baseline="0" dirty="0" smtClean="0"/>
              <a:t>In 2000, they expanded their service to include a vascular assessment clinic at Gloucester Hospital and follow-up clinics in  Stroud, </a:t>
            </a:r>
            <a:r>
              <a:rPr lang="en-GB" baseline="0" dirty="0" err="1" smtClean="0"/>
              <a:t>Cinderford</a:t>
            </a:r>
            <a:r>
              <a:rPr lang="en-GB" baseline="0" dirty="0" smtClean="0"/>
              <a:t> and Moreton-in Marsh. </a:t>
            </a:r>
          </a:p>
          <a:p>
            <a:r>
              <a:rPr lang="en-GB" baseline="0" dirty="0" smtClean="0"/>
              <a:t>They see approximately 400 new limbs each year and 120 patients are reviewed each week in the 10 follow up clinics they provide. </a:t>
            </a:r>
          </a:p>
          <a:p>
            <a:r>
              <a:rPr lang="en-GB" baseline="0" dirty="0" smtClean="0"/>
              <a:t>When I looked online, I found that they have their own </a:t>
            </a:r>
            <a:r>
              <a:rPr lang="en-GB" baseline="0" dirty="0" err="1" smtClean="0"/>
              <a:t>facebook</a:t>
            </a:r>
            <a:r>
              <a:rPr lang="en-GB" baseline="0" dirty="0" smtClean="0"/>
              <a:t> page which has a lot of useful information on it.</a:t>
            </a:r>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AC5ED535-ADC7-416D-88A1-07D9F126737B}" type="slidenum">
              <a:rPr lang="en-GB" smtClean="0"/>
              <a:pPr/>
              <a:t>5</a:t>
            </a:fld>
            <a:endParaRPr lang="en-GB"/>
          </a:p>
        </p:txBody>
      </p:sp>
    </p:spTree>
    <p:extLst>
      <p:ext uri="{BB962C8B-B14F-4D97-AF65-F5344CB8AC3E}">
        <p14:creationId xmlns:p14="http://schemas.microsoft.com/office/powerpoint/2010/main" val="11318286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So</a:t>
            </a:r>
            <a:r>
              <a:rPr lang="en-GB" baseline="0" dirty="0" smtClean="0"/>
              <a:t> in total there were 193 attendees at the event. 59 were from a primary care setting and 126 were from secondary care. There were 8 others that I could not categorise from the information given. The speakers were primarily vascular surgeons with 14. There were 2 vascular scientists and 1 clinical nurse (which was Colin  Davies who leads the leg ulcer team)</a:t>
            </a:r>
            <a:endParaRPr lang="en-GB" dirty="0"/>
          </a:p>
        </p:txBody>
      </p:sp>
      <p:sp>
        <p:nvSpPr>
          <p:cNvPr id="4" name="Slide Number Placeholder 3"/>
          <p:cNvSpPr>
            <a:spLocks noGrp="1"/>
          </p:cNvSpPr>
          <p:nvPr>
            <p:ph type="sldNum" sz="quarter" idx="10"/>
          </p:nvPr>
        </p:nvSpPr>
        <p:spPr/>
        <p:txBody>
          <a:bodyPr/>
          <a:lstStyle/>
          <a:p>
            <a:fld id="{AC5ED535-ADC7-416D-88A1-07D9F126737B}"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vast majority were nurses.</a:t>
            </a:r>
            <a:r>
              <a:rPr lang="en-GB" baseline="0" dirty="0" smtClean="0"/>
              <a:t> These included practice nurses, community nurses, practitioners, student nurses etc. Four healthcare assistants and two managers. I was very surprised that there were no G.P’s at the event and this was even highlighted by a delegate at the event on the day. </a:t>
            </a:r>
            <a:endParaRPr lang="en-GB" dirty="0"/>
          </a:p>
        </p:txBody>
      </p:sp>
      <p:sp>
        <p:nvSpPr>
          <p:cNvPr id="4" name="Slide Number Placeholder 3"/>
          <p:cNvSpPr>
            <a:spLocks noGrp="1"/>
          </p:cNvSpPr>
          <p:nvPr>
            <p:ph type="sldNum" sz="quarter" idx="10"/>
          </p:nvPr>
        </p:nvSpPr>
        <p:spPr/>
        <p:txBody>
          <a:bodyPr/>
          <a:lstStyle/>
          <a:p>
            <a:fld id="{AC5ED535-ADC7-416D-88A1-07D9F126737B}" type="slidenum">
              <a:rPr lang="en-GB" smtClean="0"/>
              <a:pPr/>
              <a:t>7</a:t>
            </a:fld>
            <a:endParaRPr lang="en-GB"/>
          </a:p>
        </p:txBody>
      </p:sp>
    </p:spTree>
    <p:extLst>
      <p:ext uri="{BB962C8B-B14F-4D97-AF65-F5344CB8AC3E}">
        <p14:creationId xmlns:p14="http://schemas.microsoft.com/office/powerpoint/2010/main" val="21640986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 there were 36 nurses from a variety of backgrounds, including staff nurses, sisters</a:t>
            </a:r>
            <a:r>
              <a:rPr lang="en-GB" baseline="0" dirty="0" smtClean="0"/>
              <a:t> and nurse </a:t>
            </a:r>
            <a:r>
              <a:rPr lang="en-GB" baseline="0" dirty="0" err="1" smtClean="0"/>
              <a:t>practicioners</a:t>
            </a:r>
            <a:r>
              <a:rPr lang="en-GB" baseline="0" dirty="0" smtClean="0"/>
              <a:t>. There were 33 Vascular specialist nurses. 23 Vascular surgeons/fellows/registrars. 19 Vascular scientists. 6 tissue viability nurses – I thought that there may be more TVN’s as they are involved in the prevention and treatment of wounds of differing aetiologies and can overlap with the leg ulcer nurses. There were 3 healthcare assistant, two managers and 5 that I could not easily categorise. </a:t>
            </a:r>
            <a:endParaRPr lang="en-GB" dirty="0"/>
          </a:p>
        </p:txBody>
      </p:sp>
      <p:sp>
        <p:nvSpPr>
          <p:cNvPr id="4" name="Slide Number Placeholder 3"/>
          <p:cNvSpPr>
            <a:spLocks noGrp="1"/>
          </p:cNvSpPr>
          <p:nvPr>
            <p:ph type="sldNum" sz="quarter" idx="10"/>
          </p:nvPr>
        </p:nvSpPr>
        <p:spPr/>
        <p:txBody>
          <a:bodyPr/>
          <a:lstStyle/>
          <a:p>
            <a:fld id="{AC5ED535-ADC7-416D-88A1-07D9F126737B}" type="slidenum">
              <a:rPr lang="en-GB" smtClean="0"/>
              <a:pPr/>
              <a:t>8</a:t>
            </a:fld>
            <a:endParaRPr lang="en-GB"/>
          </a:p>
        </p:txBody>
      </p:sp>
    </p:spTree>
    <p:extLst>
      <p:ext uri="{BB962C8B-B14F-4D97-AF65-F5344CB8AC3E}">
        <p14:creationId xmlns:p14="http://schemas.microsoft.com/office/powerpoint/2010/main" val="20582628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There were a few that I termed as outliers, which</a:t>
            </a:r>
            <a:r>
              <a:rPr lang="en-GB" baseline="0" dirty="0" smtClean="0"/>
              <a:t> had more unusual roles. </a:t>
            </a:r>
            <a:endParaRPr lang="en-GB" dirty="0"/>
          </a:p>
        </p:txBody>
      </p:sp>
      <p:sp>
        <p:nvSpPr>
          <p:cNvPr id="4" name="Slide Number Placeholder 3"/>
          <p:cNvSpPr>
            <a:spLocks noGrp="1"/>
          </p:cNvSpPr>
          <p:nvPr>
            <p:ph type="sldNum" sz="quarter" idx="10"/>
          </p:nvPr>
        </p:nvSpPr>
        <p:spPr/>
        <p:txBody>
          <a:bodyPr/>
          <a:lstStyle/>
          <a:p>
            <a:fld id="{AC5ED535-ADC7-416D-88A1-07D9F126737B}" type="slidenum">
              <a:rPr lang="en-GB" smtClean="0"/>
              <a:pPr/>
              <a:t>9</a:t>
            </a:fld>
            <a:endParaRPr lang="en-GB"/>
          </a:p>
        </p:txBody>
      </p:sp>
    </p:spTree>
    <p:extLst>
      <p:ext uri="{BB962C8B-B14F-4D97-AF65-F5344CB8AC3E}">
        <p14:creationId xmlns:p14="http://schemas.microsoft.com/office/powerpoint/2010/main" val="3518386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09816C1-8ED6-48D7-ADCA-D2D0234DF7A4}" type="datetimeFigureOut">
              <a:rPr lang="en-GB" smtClean="0"/>
              <a:pPr/>
              <a:t>01/03/2016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58485B-6531-4A32-B61E-B8FCAA517E44}"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09816C1-8ED6-48D7-ADCA-D2D0234DF7A4}" type="datetimeFigureOut">
              <a:rPr lang="en-GB" smtClean="0"/>
              <a:pPr/>
              <a:t>01/03/2016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58485B-6531-4A32-B61E-B8FCAA517E4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09816C1-8ED6-48D7-ADCA-D2D0234DF7A4}" type="datetimeFigureOut">
              <a:rPr lang="en-GB" smtClean="0"/>
              <a:pPr/>
              <a:t>01/03/2016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58485B-6531-4A32-B61E-B8FCAA517E4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09816C1-8ED6-48D7-ADCA-D2D0234DF7A4}" type="datetimeFigureOut">
              <a:rPr lang="en-GB" smtClean="0"/>
              <a:pPr/>
              <a:t>01/03/2016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58485B-6531-4A32-B61E-B8FCAA517E4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9816C1-8ED6-48D7-ADCA-D2D0234DF7A4}" type="datetimeFigureOut">
              <a:rPr lang="en-GB" smtClean="0"/>
              <a:pPr/>
              <a:t>01/03/2016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258485B-6531-4A32-B61E-B8FCAA517E44}"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09816C1-8ED6-48D7-ADCA-D2D0234DF7A4}" type="datetimeFigureOut">
              <a:rPr lang="en-GB" smtClean="0"/>
              <a:pPr/>
              <a:t>01/03/2016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58485B-6531-4A32-B61E-B8FCAA517E4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09816C1-8ED6-48D7-ADCA-D2D0234DF7A4}" type="datetimeFigureOut">
              <a:rPr lang="en-GB" smtClean="0"/>
              <a:pPr/>
              <a:t>01/03/2016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258485B-6531-4A32-B61E-B8FCAA517E4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09816C1-8ED6-48D7-ADCA-D2D0234DF7A4}" type="datetimeFigureOut">
              <a:rPr lang="en-GB" smtClean="0"/>
              <a:pPr/>
              <a:t>01/03/2016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258485B-6531-4A32-B61E-B8FCAA517E4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9816C1-8ED6-48D7-ADCA-D2D0234DF7A4}" type="datetimeFigureOut">
              <a:rPr lang="en-GB" smtClean="0"/>
              <a:pPr/>
              <a:t>01/03/2016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258485B-6531-4A32-B61E-B8FCAA517E4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9816C1-8ED6-48D7-ADCA-D2D0234DF7A4}" type="datetimeFigureOut">
              <a:rPr lang="en-GB" smtClean="0"/>
              <a:pPr/>
              <a:t>01/03/2016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58485B-6531-4A32-B61E-B8FCAA517E4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9816C1-8ED6-48D7-ADCA-D2D0234DF7A4}" type="datetimeFigureOut">
              <a:rPr lang="en-GB" smtClean="0"/>
              <a:pPr/>
              <a:t>01/03/2016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258485B-6531-4A32-B61E-B8FCAA517E4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9816C1-8ED6-48D7-ADCA-D2D0234DF7A4}" type="datetimeFigureOut">
              <a:rPr lang="en-GB" smtClean="0"/>
              <a:pPr/>
              <a:t>01/03/2016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58485B-6531-4A32-B61E-B8FCAA517E44}"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hyperlink" Target="http://www.cheltenhamvascularunit.co.uk/KPoskitt%5b1%5d.jp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3" Type="http://schemas.openxmlformats.org/officeDocument/2006/relationships/hyperlink" Target="http://www.cheltenhamvascularunit.co.uk/Colin.JPG" TargetMode="External"/><Relationship Id="rId7" Type="http://schemas.openxmlformats.org/officeDocument/2006/relationships/image" Target="../media/image16.jpe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jpeg"/></Relationships>
</file>

<file path=ppt/slides/_rels/slide12.xml.rels><?xml version="1.0" encoding="UTF-8" standalone="yes"?>
<Relationships xmlns="http://schemas.openxmlformats.org/package/2006/relationships"><Relationship Id="rId3" Type="http://schemas.openxmlformats.org/officeDocument/2006/relationships/hyperlink" Target="http://www.bing.com/images/search?q=venous+ulcer+pathhophysiology&amp;view=detailv2&amp;&amp;id=3A8CFDB26D3171E811E2D393027423D05FD7CEA3&amp;selectedIndex=0&amp;ccid=DZb2sDkS&amp;simid=607997297863492151&amp;thid=OIP.M0d96f6b03912558f5bf8193d57ed6c0co0"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13.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image" Target="../media/image18.png"/><Relationship Id="rId7" Type="http://schemas.openxmlformats.org/officeDocument/2006/relationships/diagramLayout" Target="../diagrams/layout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Data" Target="../diagrams/data2.xml"/><Relationship Id="rId5" Type="http://schemas.openxmlformats.org/officeDocument/2006/relationships/image" Target="../media/image19.jpeg"/><Relationship Id="rId10" Type="http://schemas.microsoft.com/office/2007/relationships/diagramDrawing" Target="../diagrams/drawing2.xml"/><Relationship Id="rId4" Type="http://schemas.openxmlformats.org/officeDocument/2006/relationships/hyperlink" Target="http://wwwf.imperial.ac.uk/blog/surgeryandcancer/files/2014/09/Alun-Davies.gif" TargetMode="External"/><Relationship Id="rId9" Type="http://schemas.openxmlformats.org/officeDocument/2006/relationships/diagramColors" Target="../diagrams/colors2.xml"/></Relationships>
</file>

<file path=ppt/slides/_rels/slide14.xml.rels><?xml version="1.0" encoding="UTF-8" standalone="yes"?>
<Relationships xmlns="http://schemas.openxmlformats.org/package/2006/relationships"><Relationship Id="rId3" Type="http://schemas.openxmlformats.org/officeDocument/2006/relationships/image" Target="../media/image20.gi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1.jpeg"/></Relationships>
</file>

<file path=ppt/slides/_rels/slide15.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5.jpeg"/><Relationship Id="rId5" Type="http://schemas.openxmlformats.org/officeDocument/2006/relationships/image" Target="../media/image24.jpeg"/><Relationship Id="rId4" Type="http://schemas.openxmlformats.org/officeDocument/2006/relationships/image" Target="../media/image23.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
            </a:r>
            <a:br>
              <a:rPr lang="en-GB" dirty="0" smtClean="0"/>
            </a:br>
            <a:r>
              <a:rPr lang="en-GB" dirty="0" smtClean="0"/>
              <a:t>Celebrates 20 Years</a:t>
            </a:r>
            <a:endParaRPr lang="en-GB" dirty="0"/>
          </a:p>
        </p:txBody>
      </p:sp>
      <p:sp>
        <p:nvSpPr>
          <p:cNvPr id="3" name="Subtitle 2"/>
          <p:cNvSpPr>
            <a:spLocks noGrp="1"/>
          </p:cNvSpPr>
          <p:nvPr>
            <p:ph type="subTitle" idx="1"/>
          </p:nvPr>
        </p:nvSpPr>
        <p:spPr/>
        <p:txBody>
          <a:bodyPr/>
          <a:lstStyle/>
          <a:p>
            <a:r>
              <a:rPr lang="en-GB" dirty="0" smtClean="0"/>
              <a:t>18</a:t>
            </a:r>
            <a:r>
              <a:rPr lang="en-GB" baseline="30000" dirty="0" smtClean="0"/>
              <a:t>th</a:t>
            </a:r>
            <a:r>
              <a:rPr lang="en-GB" dirty="0" smtClean="0"/>
              <a:t> January 2016</a:t>
            </a:r>
          </a:p>
          <a:p>
            <a:r>
              <a:rPr lang="en-GB" dirty="0" smtClean="0"/>
              <a:t>Chronic venous Leg Ulcers: Perspectives in Management</a:t>
            </a:r>
            <a:endParaRPr lang="en-GB" dirty="0"/>
          </a:p>
        </p:txBody>
      </p:sp>
      <p:sp>
        <p:nvSpPr>
          <p:cNvPr id="1026" name="AutoShape 2" descr="Image result for gloucestershire leg ulcer servic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28" name="AutoShape 4" descr="Image result for gloucestershire leg ulcer servic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30" name="AutoShape 6" descr="Image result for gloucestershire leg ulcer servic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031" name="Picture 7" descr="C:\Users\John\Desktop\index.jpg"/>
          <p:cNvPicPr>
            <a:picLocks noChangeAspect="1" noChangeArrowheads="1"/>
          </p:cNvPicPr>
          <p:nvPr/>
        </p:nvPicPr>
        <p:blipFill>
          <a:blip r:embed="rId3" cstate="print"/>
          <a:srcRect/>
          <a:stretch>
            <a:fillRect/>
          </a:stretch>
        </p:blipFill>
        <p:spPr bwMode="auto">
          <a:xfrm>
            <a:off x="2771800" y="548680"/>
            <a:ext cx="3528392" cy="1764196"/>
          </a:xfrm>
          <a:prstGeom prst="rect">
            <a:avLst/>
          </a:prstGeom>
          <a:noFill/>
        </p:spPr>
      </p:pic>
      <p:pic>
        <p:nvPicPr>
          <p:cNvPr id="1032" name="Picture 8" descr="C:\Users\John\Desktop\index.jpg"/>
          <p:cNvPicPr>
            <a:picLocks noChangeAspect="1" noChangeArrowheads="1"/>
          </p:cNvPicPr>
          <p:nvPr/>
        </p:nvPicPr>
        <p:blipFill>
          <a:blip r:embed="rId4" cstate="print"/>
          <a:srcRect/>
          <a:stretch>
            <a:fillRect/>
          </a:stretch>
        </p:blipFill>
        <p:spPr bwMode="auto">
          <a:xfrm>
            <a:off x="7000875" y="2204864"/>
            <a:ext cx="2143125" cy="21431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Mr Keith </a:t>
            </a:r>
            <a:r>
              <a:rPr lang="en-GB" dirty="0" err="1" smtClean="0"/>
              <a:t>Poskitt</a:t>
            </a:r>
            <a:endParaRPr lang="en-GB" dirty="0"/>
          </a:p>
        </p:txBody>
      </p:sp>
      <p:sp>
        <p:nvSpPr>
          <p:cNvPr id="3" name="Content Placeholder 2"/>
          <p:cNvSpPr>
            <a:spLocks noGrp="1"/>
          </p:cNvSpPr>
          <p:nvPr>
            <p:ph idx="1"/>
          </p:nvPr>
        </p:nvSpPr>
        <p:spPr>
          <a:xfrm>
            <a:off x="323528" y="1412776"/>
            <a:ext cx="8363272" cy="4713387"/>
          </a:xfrm>
        </p:spPr>
        <p:txBody>
          <a:bodyPr>
            <a:normAutofit fontScale="92500" lnSpcReduction="20000"/>
          </a:bodyPr>
          <a:lstStyle/>
          <a:p>
            <a:r>
              <a:rPr lang="en-GB" dirty="0" smtClean="0"/>
              <a:t>Welcome/ History and Scene Setting</a:t>
            </a:r>
          </a:p>
          <a:p>
            <a:endParaRPr lang="en-GB" dirty="0"/>
          </a:p>
          <a:p>
            <a:r>
              <a:rPr lang="en-GB" dirty="0" smtClean="0"/>
              <a:t>100, 000 leg ulcers, 50% reoccur at 1 year</a:t>
            </a:r>
          </a:p>
          <a:p>
            <a:endParaRPr lang="en-GB" sz="1300" dirty="0" smtClean="0"/>
          </a:p>
          <a:p>
            <a:r>
              <a:rPr lang="en-GB" dirty="0" smtClean="0"/>
              <a:t>Financial burden - £500 million/year</a:t>
            </a:r>
          </a:p>
          <a:p>
            <a:pPr marL="0" indent="0">
              <a:buNone/>
            </a:pPr>
            <a:endParaRPr lang="en-GB" sz="1300" dirty="0"/>
          </a:p>
          <a:p>
            <a:r>
              <a:rPr lang="en-GB" dirty="0" smtClean="0"/>
              <a:t>Ulcer – “Vascular weed” – Treat Problematic roots</a:t>
            </a:r>
          </a:p>
          <a:p>
            <a:endParaRPr lang="en-GB" dirty="0" smtClean="0"/>
          </a:p>
          <a:p>
            <a:endParaRPr lang="en-GB" sz="1300" dirty="0" smtClean="0"/>
          </a:p>
          <a:p>
            <a:endParaRPr lang="en-GB" sz="1300" dirty="0" smtClean="0"/>
          </a:p>
          <a:p>
            <a:endParaRPr lang="en-GB" sz="1300" dirty="0" smtClean="0"/>
          </a:p>
          <a:p>
            <a:endParaRPr lang="en-GB" sz="1300" dirty="0" smtClean="0"/>
          </a:p>
          <a:p>
            <a:endParaRPr lang="en-GB" sz="1300" dirty="0" smtClean="0"/>
          </a:p>
          <a:p>
            <a:r>
              <a:rPr lang="en-GB" dirty="0" smtClean="0"/>
              <a:t>Influential research generated-  </a:t>
            </a:r>
            <a:r>
              <a:rPr lang="en-GB" dirty="0" err="1" smtClean="0"/>
              <a:t>ie</a:t>
            </a:r>
            <a:r>
              <a:rPr lang="en-GB" dirty="0" smtClean="0"/>
              <a:t> ESCHAR</a:t>
            </a:r>
          </a:p>
          <a:p>
            <a:endParaRPr lang="en-GB" dirty="0"/>
          </a:p>
        </p:txBody>
      </p:sp>
      <p:pic>
        <p:nvPicPr>
          <p:cNvPr id="4" name="Picture 3" descr="http://tse2.mm.bing.net/th?id=OIP.Mb528fa6ef835479d0efc9a77d46fd863o1&amp;w=230&amp;h=170&amp;rs=1&amp;pcl=dddddd&amp;pid=1.1">
            <a:hlinkClick r:id="rId3" tgtFrame="_blank"/>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76256" y="260301"/>
            <a:ext cx="1872208" cy="1296144"/>
          </a:xfrm>
          <a:prstGeom prst="rect">
            <a:avLst/>
          </a:prstGeom>
          <a:noFill/>
          <a:ln>
            <a:noFill/>
          </a:ln>
        </p:spPr>
      </p:pic>
      <p:pic>
        <p:nvPicPr>
          <p:cNvPr id="5" name="Picture 4" descr="http://previews.123rf.com/images/gzaleckas/gzaleckas1008/gzaleckas100800008/7599165-A-hand-holding-a-weed-with-roots-isolated-on-white-Stock-Photo.jpg"/>
          <p:cNvPicPr/>
          <p:nvPr/>
        </p:nvPicPr>
        <p:blipFill>
          <a:blip r:embed="rId5" cstate="print"/>
          <a:srcRect/>
          <a:stretch>
            <a:fillRect/>
          </a:stretch>
        </p:blipFill>
        <p:spPr bwMode="auto">
          <a:xfrm>
            <a:off x="899592" y="4077072"/>
            <a:ext cx="936104" cy="1202241"/>
          </a:xfrm>
          <a:prstGeom prst="rect">
            <a:avLst/>
          </a:prstGeom>
          <a:noFill/>
          <a:ln w="9525">
            <a:noFill/>
            <a:miter lim="800000"/>
            <a:headEnd/>
            <a:tailEnd/>
          </a:ln>
        </p:spPr>
      </p:pic>
    </p:spTree>
    <p:extLst>
      <p:ext uri="{BB962C8B-B14F-4D97-AF65-F5344CB8AC3E}">
        <p14:creationId xmlns:p14="http://schemas.microsoft.com/office/powerpoint/2010/main" val="2467088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13" end="13"/>
                                            </p:txEl>
                                          </p:spTgt>
                                        </p:tgtEl>
                                        <p:attrNameLst>
                                          <p:attrName>style.visibility</p:attrName>
                                        </p:attrNameLst>
                                      </p:cBhvr>
                                      <p:to>
                                        <p:strVal val="visible"/>
                                      </p:to>
                                    </p:set>
                                  </p:childTnLst>
                                </p:cTn>
                              </p:par>
                              <p:par>
                                <p:cTn id="23" presetID="3" presetClass="entr" presetSubtype="10" fill="hold" nodeType="with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linds(horizontal)">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Colin Davis </a:t>
            </a:r>
            <a:endParaRPr lang="en-GB" dirty="0"/>
          </a:p>
        </p:txBody>
      </p:sp>
      <p:sp>
        <p:nvSpPr>
          <p:cNvPr id="3" name="Content Placeholder 2"/>
          <p:cNvSpPr>
            <a:spLocks noGrp="1"/>
          </p:cNvSpPr>
          <p:nvPr>
            <p:ph idx="1"/>
          </p:nvPr>
        </p:nvSpPr>
        <p:spPr>
          <a:xfrm>
            <a:off x="457200" y="1600200"/>
            <a:ext cx="8229600" cy="5141168"/>
          </a:xfrm>
        </p:spPr>
        <p:txBody>
          <a:bodyPr>
            <a:normAutofit fontScale="62500" lnSpcReduction="20000"/>
          </a:bodyPr>
          <a:lstStyle/>
          <a:p>
            <a:r>
              <a:rPr lang="en-GB" sz="3600" b="1" dirty="0" smtClean="0"/>
              <a:t>Healing and recurrence (n= 5,396, prospective</a:t>
            </a:r>
            <a:r>
              <a:rPr lang="en-GB" sz="2400" b="1" dirty="0" smtClean="0"/>
              <a:t>)</a:t>
            </a:r>
          </a:p>
          <a:p>
            <a:pPr>
              <a:buFontTx/>
              <a:buChar char="-"/>
            </a:pPr>
            <a:r>
              <a:rPr lang="en-GB" sz="2600" dirty="0" smtClean="0"/>
              <a:t> </a:t>
            </a:r>
            <a:r>
              <a:rPr lang="en-GB" sz="2600" dirty="0" smtClean="0">
                <a:solidFill>
                  <a:srgbClr val="FF0000"/>
                </a:solidFill>
              </a:rPr>
              <a:t>85% </a:t>
            </a:r>
            <a:r>
              <a:rPr lang="en-GB" sz="2600" dirty="0" smtClean="0"/>
              <a:t>healed at 24 weeks (2014)</a:t>
            </a:r>
          </a:p>
          <a:p>
            <a:pPr>
              <a:buFontTx/>
              <a:buChar char="-"/>
            </a:pPr>
            <a:r>
              <a:rPr lang="en-GB" sz="2600" dirty="0" smtClean="0"/>
              <a:t>2010 - Recurrence  at 12 months </a:t>
            </a:r>
            <a:r>
              <a:rPr lang="en-GB" sz="2600" dirty="0" smtClean="0">
                <a:solidFill>
                  <a:srgbClr val="FF0000"/>
                </a:solidFill>
              </a:rPr>
              <a:t>13.5% </a:t>
            </a:r>
            <a:r>
              <a:rPr lang="en-GB" sz="2600" dirty="0" smtClean="0"/>
              <a:t>(54 % before service)</a:t>
            </a:r>
          </a:p>
          <a:p>
            <a:pPr>
              <a:buFontTx/>
              <a:buChar char="-"/>
            </a:pPr>
            <a:r>
              <a:rPr lang="en-GB" sz="2600" dirty="0" smtClean="0"/>
              <a:t>Mean chronicity 1995 (18 months) to 2014 (6 months)</a:t>
            </a:r>
          </a:p>
          <a:p>
            <a:pPr>
              <a:buFontTx/>
              <a:buChar char="-"/>
            </a:pPr>
            <a:endParaRPr lang="en-GB" sz="1800" dirty="0" smtClean="0"/>
          </a:p>
          <a:p>
            <a:r>
              <a:rPr lang="en-GB" sz="3600" b="1" dirty="0" smtClean="0"/>
              <a:t>Proactive Management &amp; One Stop Assessment</a:t>
            </a:r>
          </a:p>
          <a:p>
            <a:r>
              <a:rPr lang="en-GB" sz="2600" dirty="0" smtClean="0"/>
              <a:t>80% Venous nature       Chronic Venous Hypertension - Venous Insufficiency</a:t>
            </a:r>
          </a:p>
          <a:p>
            <a:r>
              <a:rPr lang="en-GB" sz="2600" dirty="0" smtClean="0"/>
              <a:t>Compression -           venous hypertension</a:t>
            </a:r>
          </a:p>
          <a:p>
            <a:r>
              <a:rPr lang="en-GB" sz="2600" dirty="0" smtClean="0"/>
              <a:t>Biopsy</a:t>
            </a:r>
          </a:p>
          <a:p>
            <a:r>
              <a:rPr lang="en-GB" sz="2600" dirty="0" smtClean="0"/>
              <a:t>Pinch Skin grafting</a:t>
            </a:r>
          </a:p>
          <a:p>
            <a:pPr>
              <a:buFontTx/>
              <a:buChar char="-"/>
            </a:pPr>
            <a:endParaRPr lang="en-GB" sz="1800" dirty="0"/>
          </a:p>
          <a:p>
            <a:pPr>
              <a:buFontTx/>
              <a:buChar char="-"/>
            </a:pPr>
            <a:endParaRPr lang="en-GB" sz="2100" dirty="0" smtClean="0"/>
          </a:p>
          <a:p>
            <a:endParaRPr lang="en-GB" sz="1800" dirty="0" smtClean="0"/>
          </a:p>
          <a:p>
            <a:endParaRPr lang="en-GB" sz="1800" dirty="0" smtClean="0"/>
          </a:p>
          <a:p>
            <a:r>
              <a:rPr lang="en-GB" sz="2600" dirty="0" smtClean="0"/>
              <a:t>Treat VV’s – underlying cause – Surgery/Foam etc</a:t>
            </a:r>
            <a:endParaRPr lang="en-GB" sz="2600" dirty="0"/>
          </a:p>
          <a:p>
            <a:r>
              <a:rPr lang="en-GB" sz="2600" dirty="0" smtClean="0"/>
              <a:t>Larvae therapy – remove devitalised tissue</a:t>
            </a:r>
          </a:p>
          <a:p>
            <a:r>
              <a:rPr lang="en-GB" sz="2600" dirty="0" smtClean="0"/>
              <a:t>Well leg clinic</a:t>
            </a:r>
          </a:p>
          <a:p>
            <a:pPr>
              <a:buNone/>
            </a:pPr>
            <a:endParaRPr lang="en-GB" sz="1800" dirty="0" smtClean="0"/>
          </a:p>
          <a:p>
            <a:r>
              <a:rPr lang="en-GB" sz="2600" dirty="0" smtClean="0"/>
              <a:t>Speed of referral improved (important</a:t>
            </a:r>
          </a:p>
          <a:p>
            <a:pPr>
              <a:buNone/>
            </a:pPr>
            <a:r>
              <a:rPr lang="en-GB" sz="2600" dirty="0" smtClean="0"/>
              <a:t>	aspect)</a:t>
            </a:r>
            <a:endParaRPr lang="en-GB" sz="2600" dirty="0"/>
          </a:p>
        </p:txBody>
      </p:sp>
      <p:pic>
        <p:nvPicPr>
          <p:cNvPr id="4" name="Picture 3" descr="http://tse1.mm.bing.net/th?id=OIP.M84c0f9bb232fc410041afa02e2befaa1o1&amp;w=230&amp;h=170&amp;rs=1&amp;pcl=dddddd&amp;pid=1.1">
            <a:hlinkClick r:id="rId3" tgtFrame="_blank"/>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32240" y="188640"/>
            <a:ext cx="1830710" cy="1368152"/>
          </a:xfrm>
          <a:prstGeom prst="rect">
            <a:avLst/>
          </a:prstGeom>
          <a:noFill/>
          <a:ln>
            <a:noFill/>
          </a:ln>
        </p:spPr>
      </p:pic>
      <p:pic>
        <p:nvPicPr>
          <p:cNvPr id="5" name="Picture 4" descr="https://scontent-lhr3-1.xx.fbcdn.net/hphotos-xfa1/v/t1.0-9/297102_10150364731823511_1947291583_n.jpg?oh=482a90b3f405b69732ccba6e326e4abe&amp;oe=576EBC59"/>
          <p:cNvPicPr/>
          <p:nvPr/>
        </p:nvPicPr>
        <p:blipFill>
          <a:blip r:embed="rId5" cstate="print"/>
          <a:srcRect/>
          <a:stretch>
            <a:fillRect/>
          </a:stretch>
        </p:blipFill>
        <p:spPr bwMode="auto">
          <a:xfrm>
            <a:off x="4644008" y="4121696"/>
            <a:ext cx="4349202" cy="2736304"/>
          </a:xfrm>
          <a:prstGeom prst="rect">
            <a:avLst/>
          </a:prstGeom>
          <a:noFill/>
          <a:ln w="9525">
            <a:noFill/>
            <a:miter lim="800000"/>
            <a:headEnd/>
            <a:tailEnd/>
          </a:ln>
        </p:spPr>
      </p:pic>
      <p:sp>
        <p:nvSpPr>
          <p:cNvPr id="6" name="Down Arrow 5"/>
          <p:cNvSpPr/>
          <p:nvPr/>
        </p:nvSpPr>
        <p:spPr>
          <a:xfrm>
            <a:off x="2195736" y="3429000"/>
            <a:ext cx="244157" cy="2520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https://scontent-lhr3-1.xx.fbcdn.net/hphotos-xaf1/v/t1.0-9/37753_410867543510_1624995_n.jpg?oh=ee923ac68d412912a0a3209b485eb761&amp;oe=575D46C3"/>
          <p:cNvPicPr/>
          <p:nvPr/>
        </p:nvPicPr>
        <p:blipFill>
          <a:blip r:embed="rId6" cstate="print"/>
          <a:srcRect/>
          <a:stretch>
            <a:fillRect/>
          </a:stretch>
        </p:blipFill>
        <p:spPr bwMode="auto">
          <a:xfrm>
            <a:off x="2483768" y="3789040"/>
            <a:ext cx="1440160" cy="1008112"/>
          </a:xfrm>
          <a:prstGeom prst="rect">
            <a:avLst/>
          </a:prstGeom>
          <a:noFill/>
          <a:ln w="9525">
            <a:noFill/>
            <a:miter lim="800000"/>
            <a:headEnd/>
            <a:tailEnd/>
          </a:ln>
        </p:spPr>
      </p:pic>
      <p:pic>
        <p:nvPicPr>
          <p:cNvPr id="8" name="Picture 7" descr="https://scontent-lhr3-1.xx.fbcdn.net/hphotos-xfa1/v/t1.0-9/34523_409961853510_6762588_n.jpg?oh=bb796b2da5bcb26be7e459cf96f15871&amp;oe=573160D5"/>
          <p:cNvPicPr/>
          <p:nvPr/>
        </p:nvPicPr>
        <p:blipFill>
          <a:blip r:embed="rId7" cstate="print"/>
          <a:srcRect/>
          <a:stretch>
            <a:fillRect/>
          </a:stretch>
        </p:blipFill>
        <p:spPr bwMode="auto">
          <a:xfrm>
            <a:off x="3995936" y="3645024"/>
            <a:ext cx="1648197" cy="1038126"/>
          </a:xfrm>
          <a:prstGeom prst="rect">
            <a:avLst/>
          </a:prstGeom>
          <a:noFill/>
          <a:ln w="9525">
            <a:noFill/>
            <a:miter lim="800000"/>
            <a:headEnd/>
            <a:tailEnd/>
          </a:ln>
        </p:spPr>
      </p:pic>
      <p:cxnSp>
        <p:nvCxnSpPr>
          <p:cNvPr id="10" name="Straight Arrow Connector 9"/>
          <p:cNvCxnSpPr/>
          <p:nvPr/>
        </p:nvCxnSpPr>
        <p:spPr>
          <a:xfrm>
            <a:off x="2555776" y="3284984"/>
            <a:ext cx="14401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151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EEECE1"/>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EEECE1"/>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EEECE1"/>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EEECE1"/>
                                      </p:to>
                                    </p:animClr>
                                  </p:subTnLst>
                                </p:cTn>
                              </p:par>
                              <p:par>
                                <p:cTn id="29" presetID="1" presetClass="entr" presetSubtype="0"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7" end="7"/>
                                            </p:txEl>
                                          </p:spTgt>
                                        </p:tgtEl>
                                        <p:attrNameLst>
                                          <p:attrName>ppt_c</p:attrName>
                                        </p:attrNameLst>
                                      </p:cBhvr>
                                      <p:to>
                                        <a:srgbClr val="EEECE1"/>
                                      </p:to>
                                    </p:animClr>
                                  </p:subTnLst>
                                </p:cTn>
                              </p:par>
                              <p:par>
                                <p:cTn id="35" presetID="1" presetClass="entr" presetSubtype="0" fill="hold" grpId="0" nodeType="withEffect">
                                  <p:stCondLst>
                                    <p:cond delay="0"/>
                                  </p:stCondLst>
                                  <p:childTnLst>
                                    <p:set>
                                      <p:cBhvr>
                                        <p:cTn id="36" dur="1" fill="hold">
                                          <p:stCondLst>
                                            <p:cond delay="0"/>
                                          </p:stCondLst>
                                        </p:cTn>
                                        <p:tgtEl>
                                          <p:spTgt spid="6"/>
                                        </p:tgtEl>
                                        <p:attrNameLst>
                                          <p:attrName>style.visibility</p:attrName>
                                        </p:attrNameLst>
                                      </p:cBhvr>
                                      <p:to>
                                        <p:strVal val="visible"/>
                                      </p:to>
                                    </p:set>
                                  </p:childTnLst>
                                  <p:subTnLst>
                                    <p:animClr clrSpc="rgb" dir="cw">
                                      <p:cBhvr override="childStyle">
                                        <p:cTn dur="1" fill="hold" display="0" masterRel="nextClick" afterEffect="1"/>
                                        <p:tgtEl>
                                          <p:spTgt spid="6"/>
                                        </p:tgtEl>
                                        <p:attrNameLst>
                                          <p:attrName>ppt_c</p:attrName>
                                        </p:attrNameLst>
                                      </p:cBhvr>
                                      <p:to>
                                        <a:srgbClr val="EEECE1"/>
                                      </p:to>
                                    </p:animClr>
                                  </p:sub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8" end="8"/>
                                            </p:txEl>
                                          </p:spTgt>
                                        </p:tgtEl>
                                        <p:attrNameLst>
                                          <p:attrName>ppt_c</p:attrName>
                                        </p:attrNameLst>
                                      </p:cBhvr>
                                      <p:to>
                                        <a:srgbClr val="EEECE1"/>
                                      </p:to>
                                    </p:animClr>
                                  </p:sub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9" end="9"/>
                                            </p:txEl>
                                          </p:spTgt>
                                        </p:tgtEl>
                                        <p:attrNameLst>
                                          <p:attrName>ppt_c</p:attrName>
                                        </p:attrNameLst>
                                      </p:cBhvr>
                                      <p:to>
                                        <a:srgbClr val="EEECE1"/>
                                      </p:to>
                                    </p:animClr>
                                  </p:subTnLst>
                                </p:cTn>
                              </p:par>
                              <p:par>
                                <p:cTn id="45" presetID="1" presetClass="entr" presetSubtype="0" fill="hold" nodeType="withEffect">
                                  <p:stCondLst>
                                    <p:cond delay="0"/>
                                  </p:stCondLst>
                                  <p:childTnLst>
                                    <p:set>
                                      <p:cBhvr>
                                        <p:cTn id="46" dur="1" fill="hold">
                                          <p:stCondLst>
                                            <p:cond delay="0"/>
                                          </p:stCondLst>
                                        </p:cTn>
                                        <p:tgtEl>
                                          <p:spTgt spid="7"/>
                                        </p:tgtEl>
                                        <p:attrNameLst>
                                          <p:attrName>style.visibility</p:attrName>
                                        </p:attrNameLst>
                                      </p:cBhvr>
                                      <p:to>
                                        <p:strVal val="visible"/>
                                      </p:to>
                                    </p:set>
                                  </p:childTnLst>
                                  <p:subTnLst>
                                    <p:animClr clrSpc="rgb" dir="cw">
                                      <p:cBhvr override="childStyle">
                                        <p:cTn dur="1" fill="hold" display="0" masterRel="nextClick" afterEffect="1"/>
                                        <p:tgtEl>
                                          <p:spTgt spid="7"/>
                                        </p:tgtEl>
                                        <p:attrNameLst>
                                          <p:attrName>ppt_c</p:attrName>
                                        </p:attrNameLst>
                                      </p:cBhvr>
                                      <p:to>
                                        <a:srgbClr val="EEECE1"/>
                                      </p:to>
                                    </p:animClr>
                                  </p:subTnLst>
                                </p:cTn>
                              </p:par>
                              <p:par>
                                <p:cTn id="47" presetID="1" presetClass="entr" presetSubtype="0" fill="hold" nodeType="withEffect">
                                  <p:stCondLst>
                                    <p:cond delay="0"/>
                                  </p:stCondLst>
                                  <p:childTnLst>
                                    <p:set>
                                      <p:cBhvr>
                                        <p:cTn id="48" dur="1" fill="hold">
                                          <p:stCondLst>
                                            <p:cond delay="0"/>
                                          </p:stCondLst>
                                        </p:cTn>
                                        <p:tgtEl>
                                          <p:spTgt spid="8"/>
                                        </p:tgtEl>
                                        <p:attrNameLst>
                                          <p:attrName>style.visibility</p:attrName>
                                        </p:attrNameLst>
                                      </p:cBhvr>
                                      <p:to>
                                        <p:strVal val="visible"/>
                                      </p:to>
                                    </p:set>
                                  </p:childTnLst>
                                  <p:subTnLst>
                                    <p:animClr clrSpc="rgb" dir="cw">
                                      <p:cBhvr override="childStyle">
                                        <p:cTn dur="1" fill="hold" display="0" masterRel="nextClick" afterEffect="1"/>
                                        <p:tgtEl>
                                          <p:spTgt spid="8"/>
                                        </p:tgtEl>
                                        <p:attrNameLst>
                                          <p:attrName>ppt_c</p:attrName>
                                        </p:attrNameLst>
                                      </p:cBhvr>
                                      <p:to>
                                        <a:srgbClr val="EEECE1"/>
                                      </p:to>
                                    </p:animClr>
                                  </p:sub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
                                            <p:txEl>
                                              <p:pRg st="14" end="1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4" end="14"/>
                                            </p:txEl>
                                          </p:spTgt>
                                        </p:tgtEl>
                                        <p:attrNameLst>
                                          <p:attrName>ppt_c</p:attrName>
                                        </p:attrNameLst>
                                      </p:cBhvr>
                                      <p:to>
                                        <a:srgbClr val="EEECE1"/>
                                      </p:to>
                                    </p:animClr>
                                  </p:sub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
                                            <p:txEl>
                                              <p:pRg st="15" end="1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5" end="15"/>
                                            </p:txEl>
                                          </p:spTgt>
                                        </p:tgtEl>
                                        <p:attrNameLst>
                                          <p:attrName>ppt_c</p:attrName>
                                        </p:attrNameLst>
                                      </p:cBhvr>
                                      <p:to>
                                        <a:srgbClr val="EEECE1"/>
                                      </p:to>
                                    </p:animClr>
                                  </p:sub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16" end="1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6" end="16"/>
                                            </p:txEl>
                                          </p:spTgt>
                                        </p:tgtEl>
                                        <p:attrNameLst>
                                          <p:attrName>ppt_c</p:attrName>
                                        </p:attrNameLst>
                                      </p:cBhvr>
                                      <p:to>
                                        <a:srgbClr val="EEECE1"/>
                                      </p:to>
                                    </p:animClr>
                                  </p:sub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18" end="18"/>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8" end="18"/>
                                            </p:txEl>
                                          </p:spTgt>
                                        </p:tgtEl>
                                        <p:attrNameLst>
                                          <p:attrName>ppt_c</p:attrName>
                                        </p:attrNameLst>
                                      </p:cBhvr>
                                      <p:to>
                                        <a:srgbClr val="5F5F5F"/>
                                      </p:to>
                                    </p:animClr>
                                  </p:subTnLst>
                                </p:cTn>
                              </p:par>
                              <p:par>
                                <p:cTn id="65" presetID="1" presetClass="entr" presetSubtype="0" fill="hold" nodeType="withEffect">
                                  <p:stCondLst>
                                    <p:cond delay="0"/>
                                  </p:stCondLst>
                                  <p:childTnLst>
                                    <p:set>
                                      <p:cBhvr>
                                        <p:cTn id="66" dur="1" fill="hold">
                                          <p:stCondLst>
                                            <p:cond delay="0"/>
                                          </p:stCondLst>
                                        </p:cTn>
                                        <p:tgtEl>
                                          <p:spTgt spid="3">
                                            <p:txEl>
                                              <p:pRg st="19" end="19"/>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9" end="19"/>
                                            </p:txEl>
                                          </p:spTgt>
                                        </p:tgtEl>
                                        <p:attrNameLst>
                                          <p:attrName>ppt_c</p:attrName>
                                        </p:attrNameLst>
                                      </p:cBhvr>
                                      <p:to>
                                        <a:srgbClr val="5F5F5F"/>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720080"/>
          </a:xfrm>
        </p:spPr>
        <p:txBody>
          <a:bodyPr>
            <a:normAutofit fontScale="90000"/>
          </a:bodyPr>
          <a:lstStyle/>
          <a:p>
            <a:r>
              <a:rPr lang="en-GB" dirty="0" smtClean="0"/>
              <a:t>Mr Jamie </a:t>
            </a:r>
            <a:r>
              <a:rPr lang="en-GB" dirty="0" err="1" smtClean="0"/>
              <a:t>Barwell</a:t>
            </a:r>
            <a:r>
              <a:rPr lang="en-GB" dirty="0" smtClean="0"/>
              <a:t> </a:t>
            </a:r>
            <a:endParaRPr lang="en-GB" dirty="0"/>
          </a:p>
        </p:txBody>
      </p:sp>
      <p:sp>
        <p:nvSpPr>
          <p:cNvPr id="3" name="Content Placeholder 2"/>
          <p:cNvSpPr>
            <a:spLocks noGrp="1"/>
          </p:cNvSpPr>
          <p:nvPr>
            <p:ph idx="1"/>
          </p:nvPr>
        </p:nvSpPr>
        <p:spPr>
          <a:xfrm>
            <a:off x="467544" y="764704"/>
            <a:ext cx="8229600" cy="6093296"/>
          </a:xfrm>
        </p:spPr>
        <p:txBody>
          <a:bodyPr>
            <a:normAutofit/>
          </a:bodyPr>
          <a:lstStyle/>
          <a:p>
            <a:pPr marL="342900" lvl="1" indent="-342900" algn="ctr">
              <a:buNone/>
            </a:pPr>
            <a:r>
              <a:rPr lang="en-GB" b="1" dirty="0" smtClean="0"/>
              <a:t>ECSHAR study </a:t>
            </a:r>
            <a:r>
              <a:rPr lang="en-GB" dirty="0" smtClean="0"/>
              <a:t>-  </a:t>
            </a:r>
            <a:r>
              <a:rPr lang="en-GB" sz="2600" b="1" dirty="0" smtClean="0"/>
              <a:t>RCT, 3 Vascular Centres, n = 500</a:t>
            </a:r>
          </a:p>
          <a:p>
            <a:pPr>
              <a:buNone/>
            </a:pPr>
            <a:r>
              <a:rPr lang="en-GB" sz="1200" dirty="0" smtClean="0"/>
              <a:t>MS</a:t>
            </a:r>
            <a:r>
              <a:rPr lang="en-GB" sz="1200" dirty="0"/>
              <a:t>, </a:t>
            </a:r>
            <a:r>
              <a:rPr lang="en-GB" sz="1200" dirty="0" err="1"/>
              <a:t>Barwell</a:t>
            </a:r>
            <a:r>
              <a:rPr lang="en-GB" sz="1200" dirty="0"/>
              <a:t> JR, Taylor M, Chant T, </a:t>
            </a:r>
            <a:r>
              <a:rPr lang="en-GB" sz="1200" dirty="0" err="1"/>
              <a:t>Earnshaw</a:t>
            </a:r>
            <a:r>
              <a:rPr lang="en-GB" sz="1200" dirty="0"/>
              <a:t> JJ, Heather BP, Mitchell DC, </a:t>
            </a:r>
            <a:r>
              <a:rPr lang="en-GB" sz="1200" dirty="0" err="1"/>
              <a:t>Whyman</a:t>
            </a:r>
            <a:r>
              <a:rPr lang="en-GB" sz="1200" dirty="0"/>
              <a:t> MR, </a:t>
            </a:r>
            <a:r>
              <a:rPr lang="en-GB" sz="1200" dirty="0" err="1"/>
              <a:t>Poskitt</a:t>
            </a:r>
            <a:r>
              <a:rPr lang="en-GB" sz="1200" dirty="0"/>
              <a:t> KR. Randomised controlled trial of compression therapy alone versus compression plus superficial venous surgery in chronic venous ulceration (ESCHAR study): long-term results. BMJ. 2007 Jul 14; 335(7610):</a:t>
            </a:r>
            <a:r>
              <a:rPr lang="en-GB" sz="1200" dirty="0" smtClean="0"/>
              <a:t>83.</a:t>
            </a:r>
          </a:p>
          <a:p>
            <a:pPr>
              <a:buNone/>
            </a:pPr>
            <a:endParaRPr lang="en-GB" sz="800" dirty="0" smtClean="0"/>
          </a:p>
          <a:p>
            <a:pPr algn="ctr">
              <a:buNone/>
            </a:pPr>
            <a:r>
              <a:rPr lang="en-GB" sz="2400" dirty="0" smtClean="0">
                <a:latin typeface="+mj-lt"/>
                <a:cs typeface="Arial" pitchFamily="34" charset="0"/>
              </a:rPr>
              <a:t>Assess Effect of Superficial Venous Surgery with Compression Vs Compression alone</a:t>
            </a:r>
            <a:endParaRPr lang="en-GB" sz="800" dirty="0" smtClean="0"/>
          </a:p>
          <a:p>
            <a:pPr marL="0" indent="0">
              <a:buNone/>
            </a:pPr>
            <a:r>
              <a:rPr lang="en-GB" sz="2600" dirty="0" smtClean="0"/>
              <a:t>Results</a:t>
            </a:r>
          </a:p>
          <a:p>
            <a:r>
              <a:rPr lang="en-GB" sz="2000" dirty="0" smtClean="0"/>
              <a:t>Ulcer healing rates – no difference </a:t>
            </a:r>
            <a:endParaRPr lang="en-GB" sz="2000" dirty="0" smtClean="0">
              <a:solidFill>
                <a:srgbClr val="FF0000"/>
              </a:solidFill>
            </a:endParaRPr>
          </a:p>
          <a:p>
            <a:r>
              <a:rPr lang="en-GB" sz="2000" dirty="0" smtClean="0"/>
              <a:t>Recurrence rates at 4 years:</a:t>
            </a:r>
          </a:p>
          <a:p>
            <a:r>
              <a:rPr lang="en-GB" sz="1600" dirty="0" smtClean="0">
                <a:solidFill>
                  <a:srgbClr val="FF0000"/>
                </a:solidFill>
              </a:rPr>
              <a:t>31% Vs </a:t>
            </a:r>
            <a:r>
              <a:rPr lang="en-GB" sz="1600" dirty="0" smtClean="0"/>
              <a:t>(56%)</a:t>
            </a:r>
          </a:p>
          <a:p>
            <a:r>
              <a:rPr lang="en-GB" sz="1600" dirty="0" smtClean="0"/>
              <a:t>Isolated superficial reflux:  </a:t>
            </a:r>
            <a:r>
              <a:rPr lang="en-GB" sz="1600" dirty="0" smtClean="0">
                <a:solidFill>
                  <a:srgbClr val="FF0000"/>
                </a:solidFill>
              </a:rPr>
              <a:t>27% Vs </a:t>
            </a:r>
            <a:r>
              <a:rPr lang="en-GB" sz="1600" dirty="0" smtClean="0"/>
              <a:t>(51%)</a:t>
            </a:r>
          </a:p>
          <a:p>
            <a:r>
              <a:rPr lang="en-GB" sz="1600" dirty="0" smtClean="0"/>
              <a:t>Superficial + Segmental deep reflux : </a:t>
            </a:r>
            <a:r>
              <a:rPr lang="en-GB" sz="1600" dirty="0" smtClean="0">
                <a:solidFill>
                  <a:srgbClr val="FF0000"/>
                </a:solidFill>
              </a:rPr>
              <a:t> 24% Vs </a:t>
            </a:r>
            <a:r>
              <a:rPr lang="en-GB" sz="1600" dirty="0" smtClean="0"/>
              <a:t>(52%)</a:t>
            </a:r>
            <a:endParaRPr lang="en-GB" sz="1800" dirty="0" smtClean="0"/>
          </a:p>
          <a:p>
            <a:endParaRPr lang="en-GB" sz="800" dirty="0" smtClean="0">
              <a:solidFill>
                <a:srgbClr val="FF0000"/>
              </a:solidFill>
            </a:endParaRPr>
          </a:p>
          <a:p>
            <a:pPr>
              <a:buNone/>
            </a:pPr>
            <a:r>
              <a:rPr lang="en-GB" sz="2600" dirty="0" smtClean="0"/>
              <a:t>Conclusions</a:t>
            </a:r>
          </a:p>
          <a:p>
            <a:r>
              <a:rPr lang="en-GB" sz="1600" dirty="0" smtClean="0"/>
              <a:t>Superficial reflux common in chronic ulceration</a:t>
            </a:r>
            <a:r>
              <a:rPr lang="en-GB" sz="1600" dirty="0" smtClean="0">
                <a:solidFill>
                  <a:srgbClr val="FF0000"/>
                </a:solidFill>
              </a:rPr>
              <a:t/>
            </a:r>
            <a:br>
              <a:rPr lang="en-GB" sz="1600" dirty="0" smtClean="0">
                <a:solidFill>
                  <a:srgbClr val="FF0000"/>
                </a:solidFill>
              </a:rPr>
            </a:br>
            <a:r>
              <a:rPr lang="en-GB" sz="1600" dirty="0" smtClean="0">
                <a:solidFill>
                  <a:srgbClr val="FF0000"/>
                </a:solidFill>
              </a:rPr>
              <a:t>Need to treat the underlying </a:t>
            </a:r>
            <a:r>
              <a:rPr lang="en-GB" sz="1600" dirty="0" err="1" smtClean="0">
                <a:solidFill>
                  <a:srgbClr val="FF0000"/>
                </a:solidFill>
              </a:rPr>
              <a:t>pathophysiology</a:t>
            </a:r>
            <a:endParaRPr lang="en-GB" sz="1600" dirty="0" smtClean="0">
              <a:solidFill>
                <a:srgbClr val="FF0000"/>
              </a:solidFill>
            </a:endParaRPr>
          </a:p>
          <a:p>
            <a:endParaRPr lang="en-GB" sz="800" dirty="0" smtClean="0"/>
          </a:p>
          <a:p>
            <a:pPr marL="0" indent="0"/>
            <a:r>
              <a:rPr lang="en-GB" sz="1600" dirty="0" smtClean="0"/>
              <a:t>       20% never go on to heal – what can we do for these patients?</a:t>
            </a:r>
          </a:p>
          <a:p>
            <a:pPr marL="0" indent="0">
              <a:buNone/>
            </a:pPr>
            <a:r>
              <a:rPr lang="en-GB" sz="1600" dirty="0" smtClean="0"/>
              <a:t>         </a:t>
            </a:r>
            <a:r>
              <a:rPr lang="en-GB" sz="1600" dirty="0" err="1" smtClean="0"/>
              <a:t>Ileofemoral</a:t>
            </a:r>
            <a:r>
              <a:rPr lang="en-GB" sz="1600" dirty="0" smtClean="0"/>
              <a:t> therapies (duplex </a:t>
            </a:r>
            <a:r>
              <a:rPr lang="en-GB" sz="1600" dirty="0" err="1" smtClean="0"/>
              <a:t>ileofem</a:t>
            </a:r>
            <a:r>
              <a:rPr lang="en-GB" sz="1600" dirty="0" smtClean="0"/>
              <a:t> segment), immobility an issue (</a:t>
            </a:r>
            <a:r>
              <a:rPr lang="en-GB" sz="1600" dirty="0" err="1" smtClean="0"/>
              <a:t>physio</a:t>
            </a:r>
            <a:r>
              <a:rPr lang="en-GB" sz="1600" dirty="0" smtClean="0"/>
              <a:t>?)</a:t>
            </a:r>
          </a:p>
          <a:p>
            <a:pPr marL="0" indent="0">
              <a:buNone/>
            </a:pPr>
            <a:endParaRPr lang="en-GB" sz="1200" dirty="0"/>
          </a:p>
        </p:txBody>
      </p:sp>
      <p:pic>
        <p:nvPicPr>
          <p:cNvPr id="4" name="Picture 3" descr="http://tse4.mm.bing.net/th?id=OIP.M0d96f6b03912558f5bf8193d57ed6c0co0&amp;w=179&amp;h=150&amp;c=7&amp;rs=1&amp;qlt=90&amp;o=4&amp;url=http%3a%2f%2fwww.apligraf.com%2fprofessional%2fwound_facts_and_prevention%2faboutVLU.html&amp;pid=1.1">
            <a:hlinkClick r:id="rId3"/>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96136" y="4149080"/>
            <a:ext cx="1979712" cy="1872208"/>
          </a:xfrm>
          <a:prstGeom prst="rect">
            <a:avLst/>
          </a:prstGeom>
          <a:noFill/>
          <a:ln>
            <a:noFill/>
          </a:ln>
        </p:spPr>
      </p:pic>
    </p:spTree>
    <p:extLst>
      <p:ext uri="{BB962C8B-B14F-4D97-AF65-F5344CB8AC3E}">
        <p14:creationId xmlns:p14="http://schemas.microsoft.com/office/powerpoint/2010/main" val="4217095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subTnLst>
                                    <p:animClr clrSpc="rgb" dir="cw">
                                      <p:cBhvr override="childStyle">
                                        <p:cTn dur="1" fill="hold" display="0" masterRel="nextClick" afterEffect="1"/>
                                        <p:tgtEl>
                                          <p:spTgt spid="3">
                                            <p:txEl>
                                              <p:pRg st="5" end="5"/>
                                            </p:txEl>
                                          </p:spTgt>
                                        </p:tgtEl>
                                        <p:attrNameLst>
                                          <p:attrName>ppt_c</p:attrName>
                                        </p:attrNameLst>
                                      </p:cBhvr>
                                      <p:to>
                                        <a:srgbClr val="EEECE1"/>
                                      </p:to>
                                    </p:animClr>
                                  </p:sub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blinds(horizontal)">
                                      <p:cBhvr>
                                        <p:cTn id="26" dur="500"/>
                                        <p:tgtEl>
                                          <p:spTgt spid="3">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blinds(horizontal)">
                                      <p:cBhvr>
                                        <p:cTn id="31" dur="500"/>
                                        <p:tgtEl>
                                          <p:spTgt spid="3">
                                            <p:txEl>
                                              <p:pRg st="7" end="7"/>
                                            </p:txEl>
                                          </p:spTgt>
                                        </p:tgtEl>
                                      </p:cBhvr>
                                    </p:animEffect>
                                  </p:childTnLst>
                                  <p:subTnLst>
                                    <p:animClr clrSpc="rgb" dir="cw">
                                      <p:cBhvr override="childStyle">
                                        <p:cTn dur="1" fill="hold" display="0" masterRel="nextClick" afterEffect="1"/>
                                        <p:tgtEl>
                                          <p:spTgt spid="3">
                                            <p:txEl>
                                              <p:pRg st="7" end="7"/>
                                            </p:txEl>
                                          </p:spTgt>
                                        </p:tgtEl>
                                        <p:attrNameLst>
                                          <p:attrName>ppt_c</p:attrName>
                                        </p:attrNameLst>
                                      </p:cBhvr>
                                      <p:to>
                                        <a:srgbClr val="EEECE1"/>
                                      </p:to>
                                    </p:animClr>
                                  </p:sub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blinds(horizontal)">
                                      <p:cBhvr>
                                        <p:cTn id="36" dur="500"/>
                                        <p:tgtEl>
                                          <p:spTgt spid="3">
                                            <p:txEl>
                                              <p:pRg st="8" end="8"/>
                                            </p:txEl>
                                          </p:spTgt>
                                        </p:tgtEl>
                                      </p:cBhvr>
                                    </p:animEffect>
                                  </p:childTnLst>
                                  <p:subTnLst>
                                    <p:animClr clrSpc="rgb" dir="cw">
                                      <p:cBhvr override="childStyle">
                                        <p:cTn dur="1" fill="hold" display="0" masterRel="nextClick" afterEffect="1"/>
                                        <p:tgtEl>
                                          <p:spTgt spid="3">
                                            <p:txEl>
                                              <p:pRg st="8" end="8"/>
                                            </p:txEl>
                                          </p:spTgt>
                                        </p:tgtEl>
                                        <p:attrNameLst>
                                          <p:attrName>ppt_c</p:attrName>
                                        </p:attrNameLst>
                                      </p:cBhvr>
                                      <p:to>
                                        <a:srgbClr val="EEECE1"/>
                                      </p:to>
                                    </p:animClr>
                                  </p:sub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blinds(horizontal)">
                                      <p:cBhvr>
                                        <p:cTn id="41" dur="500"/>
                                        <p:tgtEl>
                                          <p:spTgt spid="3">
                                            <p:txEl>
                                              <p:pRg st="9" end="9"/>
                                            </p:txEl>
                                          </p:spTgt>
                                        </p:tgtEl>
                                      </p:cBhvr>
                                    </p:animEffect>
                                  </p:childTnLst>
                                  <p:subTnLst>
                                    <p:animClr clrSpc="rgb" dir="cw">
                                      <p:cBhvr override="childStyle">
                                        <p:cTn dur="1" fill="hold" display="0" masterRel="nextClick" afterEffect="1"/>
                                        <p:tgtEl>
                                          <p:spTgt spid="3">
                                            <p:txEl>
                                              <p:pRg st="9" end="9"/>
                                            </p:txEl>
                                          </p:spTgt>
                                        </p:tgtEl>
                                        <p:attrNameLst>
                                          <p:attrName>ppt_c</p:attrName>
                                        </p:attrNameLst>
                                      </p:cBhvr>
                                      <p:to>
                                        <a:srgbClr val="EEECE1"/>
                                      </p:to>
                                    </p:animClr>
                                  </p:subTnLst>
                                </p:cTn>
                              </p:par>
                            </p:childTnLst>
                          </p:cTn>
                        </p:par>
                      </p:childTnLst>
                    </p:cTn>
                  </p:par>
                  <p:par>
                    <p:cTn id="42" fill="hold">
                      <p:stCondLst>
                        <p:cond delay="indefinite"/>
                      </p:stCondLst>
                      <p:childTnLst>
                        <p:par>
                          <p:cTn id="43" fill="hold">
                            <p:stCondLst>
                              <p:cond delay="0"/>
                            </p:stCondLst>
                            <p:childTnLst>
                              <p:par>
                                <p:cTn id="44" presetID="3" presetClass="entr" presetSubtype="10" fill="hold" nodeType="clickEffect">
                                  <p:stCondLst>
                                    <p:cond delay="0"/>
                                  </p:stCondLst>
                                  <p:childTnLst>
                                    <p:set>
                                      <p:cBhvr>
                                        <p:cTn id="45" dur="1" fill="hold">
                                          <p:stCondLst>
                                            <p:cond delay="0"/>
                                          </p:stCondLst>
                                        </p:cTn>
                                        <p:tgtEl>
                                          <p:spTgt spid="3">
                                            <p:txEl>
                                              <p:pRg st="11" end="11"/>
                                            </p:txEl>
                                          </p:spTgt>
                                        </p:tgtEl>
                                        <p:attrNameLst>
                                          <p:attrName>style.visibility</p:attrName>
                                        </p:attrNameLst>
                                      </p:cBhvr>
                                      <p:to>
                                        <p:strVal val="visible"/>
                                      </p:to>
                                    </p:set>
                                    <p:animEffect transition="in" filter="blinds(horizontal)">
                                      <p:cBhvr>
                                        <p:cTn id="46" dur="500"/>
                                        <p:tgtEl>
                                          <p:spTgt spid="3">
                                            <p:txEl>
                                              <p:pRg st="11" end="11"/>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nodeType="click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animEffect transition="in" filter="blinds(horizontal)">
                                      <p:cBhvr>
                                        <p:cTn id="51" dur="500"/>
                                        <p:tgtEl>
                                          <p:spTgt spid="3">
                                            <p:txEl>
                                              <p:pRg st="12" end="12"/>
                                            </p:txEl>
                                          </p:spTgt>
                                        </p:tgtEl>
                                      </p:cBhvr>
                                    </p:animEffect>
                                  </p:childTnLst>
                                  <p:subTnLst>
                                    <p:animClr clrSpc="rgb" dir="cw">
                                      <p:cBhvr override="childStyle">
                                        <p:cTn dur="1" fill="hold" display="0" masterRel="nextClick" afterEffect="1"/>
                                        <p:tgtEl>
                                          <p:spTgt spid="3">
                                            <p:txEl>
                                              <p:pRg st="12" end="12"/>
                                            </p:txEl>
                                          </p:spTgt>
                                        </p:tgtEl>
                                        <p:attrNameLst>
                                          <p:attrName>ppt_c</p:attrName>
                                        </p:attrNameLst>
                                      </p:cBhvr>
                                      <p:to>
                                        <a:srgbClr val="EEECE1"/>
                                      </p:to>
                                    </p:animClr>
                                  </p:subTnLst>
                                </p:cTn>
                              </p:par>
                              <p:par>
                                <p:cTn id="52" presetID="3" presetClass="entr" presetSubtype="10" fill="hold" nodeType="withEffect">
                                  <p:stCondLst>
                                    <p:cond delay="0"/>
                                  </p:stCondLst>
                                  <p:childTnLst>
                                    <p:set>
                                      <p:cBhvr>
                                        <p:cTn id="53" dur="1" fill="hold">
                                          <p:stCondLst>
                                            <p:cond delay="0"/>
                                          </p:stCondLst>
                                        </p:cTn>
                                        <p:tgtEl>
                                          <p:spTgt spid="4"/>
                                        </p:tgtEl>
                                        <p:attrNameLst>
                                          <p:attrName>style.visibility</p:attrName>
                                        </p:attrNameLst>
                                      </p:cBhvr>
                                      <p:to>
                                        <p:strVal val="visible"/>
                                      </p:to>
                                    </p:set>
                                    <p:animEffect transition="in" filter="blinds(horizontal)">
                                      <p:cBhvr>
                                        <p:cTn id="54" dur="500"/>
                                        <p:tgtEl>
                                          <p:spTgt spid="4"/>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nodeType="clickEffect">
                                  <p:stCondLst>
                                    <p:cond delay="0"/>
                                  </p:stCondLst>
                                  <p:childTnLst>
                                    <p:set>
                                      <p:cBhvr>
                                        <p:cTn id="58" dur="1" fill="hold">
                                          <p:stCondLst>
                                            <p:cond delay="0"/>
                                          </p:stCondLst>
                                        </p:cTn>
                                        <p:tgtEl>
                                          <p:spTgt spid="3">
                                            <p:txEl>
                                              <p:pRg st="14" end="14"/>
                                            </p:txEl>
                                          </p:spTgt>
                                        </p:tgtEl>
                                        <p:attrNameLst>
                                          <p:attrName>style.visibility</p:attrName>
                                        </p:attrNameLst>
                                      </p:cBhvr>
                                      <p:to>
                                        <p:strVal val="visible"/>
                                      </p:to>
                                    </p:set>
                                    <p:animEffect transition="in" filter="blinds(horizontal)">
                                      <p:cBhvr>
                                        <p:cTn id="59" dur="500"/>
                                        <p:tgtEl>
                                          <p:spTgt spid="3">
                                            <p:txEl>
                                              <p:pRg st="14" end="14"/>
                                            </p:txEl>
                                          </p:spTgt>
                                        </p:tgtEl>
                                      </p:cBhvr>
                                    </p:animEffect>
                                  </p:childTnLst>
                                </p:cTn>
                              </p:par>
                              <p:par>
                                <p:cTn id="60" presetID="3" presetClass="entr" presetSubtype="10" fill="hold" nodeType="withEffect">
                                  <p:stCondLst>
                                    <p:cond delay="0"/>
                                  </p:stCondLst>
                                  <p:childTnLst>
                                    <p:set>
                                      <p:cBhvr>
                                        <p:cTn id="61" dur="1" fill="hold">
                                          <p:stCondLst>
                                            <p:cond delay="0"/>
                                          </p:stCondLst>
                                        </p:cTn>
                                        <p:tgtEl>
                                          <p:spTgt spid="3">
                                            <p:txEl>
                                              <p:pRg st="15" end="15"/>
                                            </p:txEl>
                                          </p:spTgt>
                                        </p:tgtEl>
                                        <p:attrNameLst>
                                          <p:attrName>style.visibility</p:attrName>
                                        </p:attrNameLst>
                                      </p:cBhvr>
                                      <p:to>
                                        <p:strVal val="visible"/>
                                      </p:to>
                                    </p:set>
                                    <p:animEffect transition="in" filter="blinds(horizontal)">
                                      <p:cBhvr>
                                        <p:cTn id="62" dur="5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902" y="188640"/>
            <a:ext cx="8229600" cy="756084"/>
          </a:xfrm>
        </p:spPr>
        <p:txBody>
          <a:bodyPr>
            <a:normAutofit fontScale="90000"/>
          </a:bodyPr>
          <a:lstStyle/>
          <a:p>
            <a:r>
              <a:rPr lang="en-GB" dirty="0" smtClean="0"/>
              <a:t>Prof Alun Davis</a:t>
            </a:r>
            <a:endParaRPr lang="en-GB" dirty="0"/>
          </a:p>
        </p:txBody>
      </p:sp>
      <p:pic>
        <p:nvPicPr>
          <p:cNvPr id="5" name="Content Placeholder 4"/>
          <p:cNvPicPr>
            <a:picLocks noGrp="1"/>
          </p:cNvPicPr>
          <p:nvPr>
            <p:ph idx="1"/>
          </p:nvPr>
        </p:nvPicPr>
        <p:blipFill rotWithShape="1">
          <a:blip r:embed="rId3" cstate="print"/>
          <a:stretch/>
        </p:blipFill>
        <p:spPr bwMode="auto">
          <a:xfrm>
            <a:off x="6691132" y="3212976"/>
            <a:ext cx="2057332" cy="1473027"/>
          </a:xfrm>
          <a:prstGeom prst="rect">
            <a:avLst/>
          </a:prstGeom>
          <a:ln>
            <a:noFill/>
          </a:ln>
          <a:extLst>
            <a:ext uri="{53640926-AAD7-44D8-BBD7-CCE9431645EC}">
              <a14:shadowObscured xmlns:a14="http://schemas.microsoft.com/office/drawing/2010/main"/>
            </a:ext>
          </a:extLst>
        </p:spPr>
      </p:pic>
      <p:pic>
        <p:nvPicPr>
          <p:cNvPr id="4" name="Picture 3" descr="http://tse1.mm.bing.net/th?id=OIP.M49427df12c6419581838b24b07c85a5eo1&amp;w=230&amp;h=170&amp;rs=1&amp;pcl=dddddd&amp;pid=1.1">
            <a:hlinkClick r:id="rId4" tgtFrame="_blank"/>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20272" y="188640"/>
            <a:ext cx="1728192" cy="1368152"/>
          </a:xfrm>
          <a:prstGeom prst="rect">
            <a:avLst/>
          </a:prstGeom>
          <a:noFill/>
          <a:ln>
            <a:noFill/>
          </a:ln>
        </p:spPr>
      </p:pic>
      <p:sp>
        <p:nvSpPr>
          <p:cNvPr id="8" name="TextBox 7"/>
          <p:cNvSpPr txBox="1"/>
          <p:nvPr/>
        </p:nvSpPr>
        <p:spPr>
          <a:xfrm>
            <a:off x="7895" y="980728"/>
            <a:ext cx="8064896" cy="369332"/>
          </a:xfrm>
          <a:prstGeom prst="rect">
            <a:avLst/>
          </a:prstGeom>
          <a:noFill/>
        </p:spPr>
        <p:txBody>
          <a:bodyPr wrap="square" rtlCol="0">
            <a:spAutoFit/>
          </a:bodyPr>
          <a:lstStyle/>
          <a:p>
            <a:pPr marL="285750" indent="-285750">
              <a:buFont typeface="Arial" panose="020B0604020202020204" pitchFamily="34" charset="0"/>
              <a:buChar char="•"/>
            </a:pPr>
            <a:r>
              <a:rPr lang="en-GB" dirty="0" smtClean="0"/>
              <a:t>NICE Perspective – Chair Varicose Vein Guideline group</a:t>
            </a:r>
            <a:endParaRPr lang="en-GB" dirty="0"/>
          </a:p>
        </p:txBody>
      </p:sp>
      <p:graphicFrame>
        <p:nvGraphicFramePr>
          <p:cNvPr id="9" name="Diagram 8"/>
          <p:cNvGraphicFramePr/>
          <p:nvPr>
            <p:extLst>
              <p:ext uri="{D42A27DB-BD31-4B8C-83A1-F6EECF244321}">
                <p14:modId xmlns:p14="http://schemas.microsoft.com/office/powerpoint/2010/main" val="3248561667"/>
              </p:ext>
            </p:extLst>
          </p:nvPr>
        </p:nvGraphicFramePr>
        <p:xfrm>
          <a:off x="539552" y="1452896"/>
          <a:ext cx="5904656" cy="3344256"/>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0" name="TextBox 9"/>
          <p:cNvSpPr txBox="1"/>
          <p:nvPr/>
        </p:nvSpPr>
        <p:spPr>
          <a:xfrm>
            <a:off x="475437" y="4846726"/>
            <a:ext cx="6556670" cy="1477328"/>
          </a:xfrm>
          <a:prstGeom prst="rect">
            <a:avLst/>
          </a:prstGeom>
          <a:noFill/>
        </p:spPr>
        <p:txBody>
          <a:bodyPr wrap="square" rtlCol="0">
            <a:spAutoFit/>
          </a:bodyPr>
          <a:lstStyle/>
          <a:p>
            <a:pPr marL="285750" indent="-285750">
              <a:buFont typeface="Arial" panose="020B0604020202020204" pitchFamily="34" charset="0"/>
              <a:buChar char="•"/>
            </a:pPr>
            <a:r>
              <a:rPr lang="en-GB" dirty="0" smtClean="0">
                <a:solidFill>
                  <a:srgbClr val="FF0000"/>
                </a:solidFill>
              </a:rPr>
              <a:t> Conflicting Information/Confusion – Gaping holes in documentation – when do you refer to secondary care?</a:t>
            </a:r>
          </a:p>
          <a:p>
            <a:pPr marL="285750" indent="-285750">
              <a:buFont typeface="Arial" panose="020B0604020202020204" pitchFamily="34" charset="0"/>
              <a:buChar char="•"/>
            </a:pPr>
            <a:r>
              <a:rPr lang="en-GB" dirty="0" smtClean="0">
                <a:solidFill>
                  <a:srgbClr val="FF0000"/>
                </a:solidFill>
              </a:rPr>
              <a:t>2 weeks or 6 weeks?</a:t>
            </a:r>
          </a:p>
          <a:p>
            <a:pPr marL="285750" indent="-285750">
              <a:buFont typeface="Arial" panose="020B0604020202020204" pitchFamily="34" charset="0"/>
              <a:buChar char="•"/>
            </a:pPr>
            <a:r>
              <a:rPr lang="en-GB" dirty="0" smtClean="0">
                <a:solidFill>
                  <a:srgbClr val="FF0000"/>
                </a:solidFill>
              </a:rPr>
              <a:t>CKS – No mention of Venous investigation. ABPI – why every 6 months?  </a:t>
            </a:r>
            <a:endParaRPr lang="en-GB" dirty="0">
              <a:solidFill>
                <a:srgbClr val="FF0000"/>
              </a:solidFill>
            </a:endParaRPr>
          </a:p>
        </p:txBody>
      </p:sp>
    </p:spTree>
    <p:extLst>
      <p:ext uri="{BB962C8B-B14F-4D97-AF65-F5344CB8AC3E}">
        <p14:creationId xmlns:p14="http://schemas.microsoft.com/office/powerpoint/2010/main" val="2520017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linds(horizont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subTnLst>
                                    <p:animClr clrSpc="rgb" dir="cw">
                                      <p:cBhvr override="childStyle">
                                        <p:cTn dur="1" fill="hold" display="0" masterRel="nextClick" afterEffect="1"/>
                                        <p:tgtEl>
                                          <p:spTgt spid="9"/>
                                        </p:tgtEl>
                                        <p:attrNameLst>
                                          <p:attrName>ppt_c</p:attrName>
                                        </p:attrNameLst>
                                      </p:cBhvr>
                                      <p:to>
                                        <a:srgbClr val="5F5F5F"/>
                                      </p:to>
                                    </p:animClr>
                                  </p:subTnLst>
                                </p:cTn>
                              </p:par>
                              <p:par>
                                <p:cTn id="13" presetID="3" presetClass="entr" presetSubtype="1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linds(horizont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10">
                                            <p:txEl>
                                              <p:pRg st="0" end="0"/>
                                            </p:txEl>
                                          </p:spTgt>
                                        </p:tgtEl>
                                        <p:attrNameLst>
                                          <p:attrName>style.visibility</p:attrName>
                                        </p:attrNameLst>
                                      </p:cBhvr>
                                      <p:to>
                                        <p:strVal val="visible"/>
                                      </p:to>
                                    </p:set>
                                    <p:animEffect transition="in" filter="blinds(horizontal)">
                                      <p:cBhvr>
                                        <p:cTn id="20" dur="500"/>
                                        <p:tgtEl>
                                          <p:spTgt spid="10">
                                            <p:txEl>
                                              <p:pRg st="0" end="0"/>
                                            </p:txEl>
                                          </p:spTgt>
                                        </p:tgtEl>
                                      </p:cBhvr>
                                    </p:animEffect>
                                  </p:childTnLst>
                                  <p:subTnLst>
                                    <p:animClr clrSpc="rgb" dir="cw">
                                      <p:cBhvr override="childStyle">
                                        <p:cTn dur="1" fill="hold" display="0" masterRel="nextClick" afterEffect="1"/>
                                        <p:tgtEl>
                                          <p:spTgt spid="10">
                                            <p:txEl>
                                              <p:pRg st="0" end="0"/>
                                            </p:txEl>
                                          </p:spTgt>
                                        </p:tgtEl>
                                        <p:attrNameLst>
                                          <p:attrName>ppt_c</p:attrName>
                                        </p:attrNameLst>
                                      </p:cBhvr>
                                      <p:to>
                                        <a:srgbClr val="EEECE1"/>
                                      </p:to>
                                    </p:animClr>
                                  </p:sub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10">
                                            <p:txEl>
                                              <p:pRg st="1" end="1"/>
                                            </p:txEl>
                                          </p:spTgt>
                                        </p:tgtEl>
                                        <p:attrNameLst>
                                          <p:attrName>style.visibility</p:attrName>
                                        </p:attrNameLst>
                                      </p:cBhvr>
                                      <p:to>
                                        <p:strVal val="visible"/>
                                      </p:to>
                                    </p:set>
                                    <p:animEffect transition="in" filter="blinds(horizontal)">
                                      <p:cBhvr>
                                        <p:cTn id="25" dur="500"/>
                                        <p:tgtEl>
                                          <p:spTgt spid="10">
                                            <p:txEl>
                                              <p:pRg st="1" end="1"/>
                                            </p:txEl>
                                          </p:spTgt>
                                        </p:tgtEl>
                                      </p:cBhvr>
                                    </p:animEffect>
                                  </p:childTnLst>
                                  <p:subTnLst>
                                    <p:animClr clrSpc="rgb" dir="cw">
                                      <p:cBhvr override="childStyle">
                                        <p:cTn dur="1" fill="hold" display="0" masterRel="nextClick" afterEffect="1"/>
                                        <p:tgtEl>
                                          <p:spTgt spid="10">
                                            <p:txEl>
                                              <p:pRg st="1" end="1"/>
                                            </p:txEl>
                                          </p:spTgt>
                                        </p:tgtEl>
                                        <p:attrNameLst>
                                          <p:attrName>ppt_c</p:attrName>
                                        </p:attrNameLst>
                                      </p:cBhvr>
                                      <p:to>
                                        <a:srgbClr val="EEECE1"/>
                                      </p:to>
                                    </p:animClr>
                                  </p:sub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10">
                                            <p:txEl>
                                              <p:pRg st="2" end="2"/>
                                            </p:txEl>
                                          </p:spTgt>
                                        </p:tgtEl>
                                        <p:attrNameLst>
                                          <p:attrName>style.visibility</p:attrName>
                                        </p:attrNameLst>
                                      </p:cBhvr>
                                      <p:to>
                                        <p:strVal val="visible"/>
                                      </p:to>
                                    </p:set>
                                    <p:animEffect transition="in" filter="blinds(horizontal)">
                                      <p:cBhvr>
                                        <p:cTn id="30" dur="5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Mr </a:t>
            </a:r>
            <a:r>
              <a:rPr lang="en-GB" dirty="0" err="1" smtClean="0"/>
              <a:t>Jonothan</a:t>
            </a:r>
            <a:r>
              <a:rPr lang="en-GB" dirty="0" smtClean="0"/>
              <a:t> </a:t>
            </a:r>
            <a:r>
              <a:rPr lang="en-GB" dirty="0" err="1" smtClean="0"/>
              <a:t>Earnshaw</a:t>
            </a:r>
            <a:endParaRPr lang="en-GB" dirty="0"/>
          </a:p>
        </p:txBody>
      </p:sp>
      <p:sp>
        <p:nvSpPr>
          <p:cNvPr id="3" name="Content Placeholder 2"/>
          <p:cNvSpPr>
            <a:spLocks noGrp="1"/>
          </p:cNvSpPr>
          <p:nvPr>
            <p:ph idx="1"/>
          </p:nvPr>
        </p:nvSpPr>
        <p:spPr>
          <a:xfrm>
            <a:off x="179512" y="1340768"/>
            <a:ext cx="8964488" cy="5517232"/>
          </a:xfrm>
        </p:spPr>
        <p:txBody>
          <a:bodyPr>
            <a:normAutofit/>
          </a:bodyPr>
          <a:lstStyle/>
          <a:p>
            <a:r>
              <a:rPr lang="en-GB" sz="2800" dirty="0" smtClean="0"/>
              <a:t>CLASS Trial - RCT, 11 UK Vascular Centres</a:t>
            </a:r>
          </a:p>
          <a:p>
            <a:endParaRPr lang="en-GB" sz="800" dirty="0" smtClean="0"/>
          </a:p>
          <a:p>
            <a:pPr algn="ctr">
              <a:buNone/>
            </a:pPr>
            <a:r>
              <a:rPr lang="en-GB" sz="2400" b="1" dirty="0" smtClean="0"/>
              <a:t>Comparison of laser, surgery and foam </a:t>
            </a:r>
            <a:r>
              <a:rPr lang="en-GB" sz="2400" b="1" dirty="0" err="1" smtClean="0"/>
              <a:t>sclerotherapy</a:t>
            </a:r>
            <a:r>
              <a:rPr lang="en-GB" sz="2400" b="1" dirty="0" smtClean="0"/>
              <a:t> (clinical + cost effectiveness)</a:t>
            </a:r>
          </a:p>
          <a:p>
            <a:pPr algn="ctr">
              <a:buNone/>
            </a:pPr>
            <a:endParaRPr lang="en-GB" sz="800" b="1" dirty="0" smtClean="0"/>
          </a:p>
          <a:p>
            <a:r>
              <a:rPr lang="en-GB" sz="1800" dirty="0" smtClean="0"/>
              <a:t> n = 729 (Surgery 294, EVLA 212, Foam 292)</a:t>
            </a:r>
          </a:p>
          <a:p>
            <a:pPr>
              <a:buNone/>
            </a:pPr>
            <a:endParaRPr lang="en-GB" sz="800" dirty="0" smtClean="0"/>
          </a:p>
          <a:p>
            <a:r>
              <a:rPr lang="en-GB" sz="1600" dirty="0" smtClean="0"/>
              <a:t> </a:t>
            </a:r>
            <a:r>
              <a:rPr lang="en-GB" sz="1800" dirty="0" smtClean="0">
                <a:solidFill>
                  <a:srgbClr val="FF0000"/>
                </a:solidFill>
              </a:rPr>
              <a:t>Primary outcome measures</a:t>
            </a:r>
            <a:r>
              <a:rPr lang="en-GB" sz="1600" dirty="0" smtClean="0"/>
              <a:t>: Aberdeen VV questionnaire, Q-O-L measures at 6 months (Disease specific), QALY (cost effectiveness)</a:t>
            </a:r>
          </a:p>
          <a:p>
            <a:r>
              <a:rPr lang="en-GB" sz="1600" dirty="0" smtClean="0">
                <a:solidFill>
                  <a:srgbClr val="FF0000"/>
                </a:solidFill>
              </a:rPr>
              <a:t> </a:t>
            </a:r>
            <a:r>
              <a:rPr lang="en-GB" sz="1800" dirty="0" smtClean="0">
                <a:solidFill>
                  <a:srgbClr val="FF0000"/>
                </a:solidFill>
              </a:rPr>
              <a:t>Secondary outcome measures</a:t>
            </a:r>
            <a:r>
              <a:rPr lang="en-GB" sz="1600" dirty="0" smtClean="0"/>
              <a:t>: Q-O-L at 6 weeks, residual VV’s</a:t>
            </a:r>
          </a:p>
          <a:p>
            <a:pPr>
              <a:buFontTx/>
              <a:buChar char="-"/>
            </a:pPr>
            <a:endParaRPr lang="en-GB" sz="800" dirty="0" smtClean="0"/>
          </a:p>
          <a:p>
            <a:pPr>
              <a:buFontTx/>
              <a:buChar char="-"/>
            </a:pPr>
            <a:endParaRPr lang="en-GB" sz="800" dirty="0" smtClean="0"/>
          </a:p>
          <a:p>
            <a:r>
              <a:rPr lang="en-GB" sz="2800" dirty="0" smtClean="0"/>
              <a:t>Conclusions:</a:t>
            </a:r>
          </a:p>
          <a:p>
            <a:pPr>
              <a:buNone/>
            </a:pPr>
            <a:r>
              <a:rPr lang="en-GB" sz="1600" dirty="0" smtClean="0"/>
              <a:t>EVLA should be considered as the treatment of choice for suitable patients (6 months clinical outcomes + estimated 5 year cost effectiveness)</a:t>
            </a:r>
          </a:p>
          <a:p>
            <a:pPr>
              <a:buNone/>
            </a:pPr>
            <a:endParaRPr lang="en-GB" sz="800" dirty="0" smtClean="0"/>
          </a:p>
          <a:p>
            <a:pPr>
              <a:buNone/>
            </a:pPr>
            <a:r>
              <a:rPr lang="en-GB" sz="1600" dirty="0" smtClean="0"/>
              <a:t>Ongoing  : 5 year results being analysed for cost effectiveness and recurrence rates</a:t>
            </a:r>
          </a:p>
          <a:p>
            <a:pPr>
              <a:buNone/>
            </a:pPr>
            <a:endParaRPr lang="en-GB" sz="800" dirty="0" smtClean="0"/>
          </a:p>
          <a:p>
            <a:pPr>
              <a:buNone/>
            </a:pPr>
            <a:r>
              <a:rPr lang="en-GB" sz="1600" dirty="0" smtClean="0"/>
              <a:t>Surgery still has its place (Intraoperative duplex to optimise surgery?)</a:t>
            </a:r>
          </a:p>
          <a:p>
            <a:pPr>
              <a:buFontTx/>
              <a:buChar char="-"/>
            </a:pPr>
            <a:endParaRPr lang="en-GB" sz="1600" dirty="0" smtClean="0"/>
          </a:p>
          <a:p>
            <a:pPr>
              <a:buNone/>
            </a:pPr>
            <a:endParaRPr lang="en-GB" sz="1600" dirty="0"/>
          </a:p>
        </p:txBody>
      </p:sp>
      <p:pic>
        <p:nvPicPr>
          <p:cNvPr id="4" name="Picture 3" descr="http://www.gloshospitals.nhs.uk/SharePoint3/Communications%20Web%20Images/consultant/jonothanearnshaw.gif"/>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31832" y="188640"/>
            <a:ext cx="1512168" cy="1451645"/>
          </a:xfrm>
          <a:prstGeom prst="rect">
            <a:avLst/>
          </a:prstGeom>
          <a:noFill/>
          <a:ln>
            <a:noFill/>
          </a:ln>
        </p:spPr>
      </p:pic>
      <p:pic>
        <p:nvPicPr>
          <p:cNvPr id="5" name="Picture 4" descr="http://www.veinsurg.com/images/references/E-M-V/02-fig_4.jpg"/>
          <p:cNvPicPr/>
          <p:nvPr/>
        </p:nvPicPr>
        <p:blipFill>
          <a:blip r:embed="rId4" cstate="print"/>
          <a:srcRect/>
          <a:stretch>
            <a:fillRect/>
          </a:stretch>
        </p:blipFill>
        <p:spPr bwMode="auto">
          <a:xfrm>
            <a:off x="6237288" y="3861048"/>
            <a:ext cx="2906712" cy="1196752"/>
          </a:xfrm>
          <a:prstGeom prst="rect">
            <a:avLst/>
          </a:prstGeom>
          <a:noFill/>
          <a:ln w="9525">
            <a:noFill/>
            <a:miter lim="800000"/>
            <a:headEnd/>
            <a:tailEnd/>
          </a:ln>
        </p:spPr>
      </p:pic>
    </p:spTree>
    <p:extLst>
      <p:ext uri="{BB962C8B-B14F-4D97-AF65-F5344CB8AC3E}">
        <p14:creationId xmlns:p14="http://schemas.microsoft.com/office/powerpoint/2010/main" val="4285278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linds(horizontal)">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linds(horizontal)">
                                      <p:cBhvr>
                                        <p:cTn id="15" dur="500"/>
                                        <p:tgtEl>
                                          <p:spTgt spid="3">
                                            <p:txEl>
                                              <p:pRg st="4" end="4"/>
                                            </p:txEl>
                                          </p:spTgt>
                                        </p:tgtEl>
                                      </p:cBhvr>
                                    </p:animEffect>
                                  </p:childTnLst>
                                  <p:subTnLst>
                                    <p:animClr clrSpc="rgb" dir="cw">
                                      <p:cBhvr override="childStyle">
                                        <p:cTn dur="1" fill="hold" display="0" masterRel="nextClick" afterEffect="1"/>
                                        <p:tgtEl>
                                          <p:spTgt spid="3">
                                            <p:txEl>
                                              <p:pRg st="4" end="4"/>
                                            </p:txEl>
                                          </p:spTgt>
                                        </p:tgtEl>
                                        <p:attrNameLst>
                                          <p:attrName>ppt_c</p:attrName>
                                        </p:attrNameLst>
                                      </p:cBhvr>
                                      <p:to>
                                        <a:schemeClr val="bg2"/>
                                      </p:to>
                                    </p:animClr>
                                  </p:sub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blinds(horizontal)">
                                      <p:cBhvr>
                                        <p:cTn id="20" dur="500"/>
                                        <p:tgtEl>
                                          <p:spTgt spid="3">
                                            <p:txEl>
                                              <p:pRg st="6" end="6"/>
                                            </p:txEl>
                                          </p:spTgt>
                                        </p:tgtEl>
                                      </p:cBhvr>
                                    </p:animEffect>
                                  </p:childTnLst>
                                  <p:subTnLst>
                                    <p:animClr clrSpc="rgb" dir="cw">
                                      <p:cBhvr override="childStyle">
                                        <p:cTn dur="1" fill="hold" display="0" masterRel="nextClick" afterEffect="1"/>
                                        <p:tgtEl>
                                          <p:spTgt spid="3">
                                            <p:txEl>
                                              <p:pRg st="6" end="6"/>
                                            </p:txEl>
                                          </p:spTgt>
                                        </p:tgtEl>
                                        <p:attrNameLst>
                                          <p:attrName>ppt_c</p:attrName>
                                        </p:attrNameLst>
                                      </p:cBhvr>
                                      <p:to>
                                        <a:schemeClr val="bg2"/>
                                      </p:to>
                                    </p:animClr>
                                  </p:subTnLst>
                                </p:cTn>
                              </p:par>
                              <p:par>
                                <p:cTn id="21" presetID="3" presetClass="entr" presetSubtype="1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animEffect transition="in" filter="blinds(horizontal)">
                                      <p:cBhvr>
                                        <p:cTn id="23" dur="500"/>
                                        <p:tgtEl>
                                          <p:spTgt spid="3">
                                            <p:txEl>
                                              <p:pRg st="7" end="7"/>
                                            </p:txEl>
                                          </p:spTgt>
                                        </p:tgtEl>
                                      </p:cBhvr>
                                    </p:animEffect>
                                  </p:childTnLst>
                                  <p:subTnLst>
                                    <p:animClr clrSpc="rgb" dir="cw">
                                      <p:cBhvr override="childStyle">
                                        <p:cTn dur="1" fill="hold" display="0" masterRel="nextClick" afterEffect="1"/>
                                        <p:tgtEl>
                                          <p:spTgt spid="3">
                                            <p:txEl>
                                              <p:pRg st="7" end="7"/>
                                            </p:txEl>
                                          </p:spTgt>
                                        </p:tgtEl>
                                        <p:attrNameLst>
                                          <p:attrName>ppt_c</p:attrName>
                                        </p:attrNameLst>
                                      </p:cBhvr>
                                      <p:to>
                                        <a:schemeClr val="bg2"/>
                                      </p:to>
                                    </p:animClr>
                                  </p:sub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3">
                                            <p:txEl>
                                              <p:pRg st="10" end="10"/>
                                            </p:txEl>
                                          </p:spTgt>
                                        </p:tgtEl>
                                        <p:attrNameLst>
                                          <p:attrName>style.visibility</p:attrName>
                                        </p:attrNameLst>
                                      </p:cBhvr>
                                      <p:to>
                                        <p:strVal val="visible"/>
                                      </p:to>
                                    </p:set>
                                    <p:animEffect transition="in" filter="blinds(horizontal)">
                                      <p:cBhvr>
                                        <p:cTn id="28" dur="500"/>
                                        <p:tgtEl>
                                          <p:spTgt spid="3">
                                            <p:txEl>
                                              <p:pRg st="10" end="10"/>
                                            </p:txEl>
                                          </p:spTgt>
                                        </p:tgtEl>
                                      </p:cBhvr>
                                    </p:animEffect>
                                  </p:childTnLst>
                                </p:cTn>
                              </p:par>
                              <p:par>
                                <p:cTn id="29" presetID="3" presetClass="entr" presetSubtype="10" fill="hold" nodeType="with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blinds(horizontal)">
                                      <p:cBhvr>
                                        <p:cTn id="31" dur="500"/>
                                        <p:tgtEl>
                                          <p:spTgt spid="5"/>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nodeType="clickEffect">
                                  <p:stCondLst>
                                    <p:cond delay="0"/>
                                  </p:stCondLst>
                                  <p:childTnLst>
                                    <p:set>
                                      <p:cBhvr>
                                        <p:cTn id="35" dur="1" fill="hold">
                                          <p:stCondLst>
                                            <p:cond delay="0"/>
                                          </p:stCondLst>
                                        </p:cTn>
                                        <p:tgtEl>
                                          <p:spTgt spid="3">
                                            <p:txEl>
                                              <p:pRg st="11" end="11"/>
                                            </p:txEl>
                                          </p:spTgt>
                                        </p:tgtEl>
                                        <p:attrNameLst>
                                          <p:attrName>style.visibility</p:attrName>
                                        </p:attrNameLst>
                                      </p:cBhvr>
                                      <p:to>
                                        <p:strVal val="visible"/>
                                      </p:to>
                                    </p:set>
                                    <p:animEffect transition="in" filter="blinds(horizontal)">
                                      <p:cBhvr>
                                        <p:cTn id="36" dur="500"/>
                                        <p:tgtEl>
                                          <p:spTgt spid="3">
                                            <p:txEl>
                                              <p:pRg st="11" end="11"/>
                                            </p:txEl>
                                          </p:spTgt>
                                        </p:tgtEl>
                                      </p:cBhvr>
                                    </p:animEffect>
                                  </p:childTnLst>
                                  <p:subTnLst>
                                    <p:animClr clrSpc="rgb" dir="cw">
                                      <p:cBhvr override="childStyle">
                                        <p:cTn dur="1" fill="hold" display="0" masterRel="nextClick" afterEffect="1"/>
                                        <p:tgtEl>
                                          <p:spTgt spid="3">
                                            <p:txEl>
                                              <p:pRg st="11" end="11"/>
                                            </p:txEl>
                                          </p:spTgt>
                                        </p:tgtEl>
                                        <p:attrNameLst>
                                          <p:attrName>ppt_c</p:attrName>
                                        </p:attrNameLst>
                                      </p:cBhvr>
                                      <p:to>
                                        <a:schemeClr val="bg2"/>
                                      </p:to>
                                    </p:animClr>
                                  </p:sub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3">
                                            <p:txEl>
                                              <p:pRg st="13" end="13"/>
                                            </p:txEl>
                                          </p:spTgt>
                                        </p:tgtEl>
                                        <p:attrNameLst>
                                          <p:attrName>style.visibility</p:attrName>
                                        </p:attrNameLst>
                                      </p:cBhvr>
                                      <p:to>
                                        <p:strVal val="visible"/>
                                      </p:to>
                                    </p:set>
                                    <p:animEffect transition="in" filter="blinds(horizontal)">
                                      <p:cBhvr>
                                        <p:cTn id="41" dur="500"/>
                                        <p:tgtEl>
                                          <p:spTgt spid="3">
                                            <p:txEl>
                                              <p:pRg st="13" end="13"/>
                                            </p:txEl>
                                          </p:spTgt>
                                        </p:tgtEl>
                                      </p:cBhvr>
                                    </p:animEffect>
                                  </p:childTnLst>
                                  <p:subTnLst>
                                    <p:animClr clrSpc="rgb" dir="cw">
                                      <p:cBhvr override="childStyle">
                                        <p:cTn dur="1" fill="hold" display="0" masterRel="nextClick" afterEffect="1"/>
                                        <p:tgtEl>
                                          <p:spTgt spid="3">
                                            <p:txEl>
                                              <p:pRg st="13" end="13"/>
                                            </p:txEl>
                                          </p:spTgt>
                                        </p:tgtEl>
                                        <p:attrNameLst>
                                          <p:attrName>ppt_c</p:attrName>
                                        </p:attrNameLst>
                                      </p:cBhvr>
                                      <p:to>
                                        <a:schemeClr val="bg2"/>
                                      </p:to>
                                    </p:animClr>
                                  </p:subTnLst>
                                </p:cTn>
                              </p:par>
                            </p:childTnLst>
                          </p:cTn>
                        </p:par>
                      </p:childTnLst>
                    </p:cTn>
                  </p:par>
                  <p:par>
                    <p:cTn id="42" fill="hold">
                      <p:stCondLst>
                        <p:cond delay="indefinite"/>
                      </p:stCondLst>
                      <p:childTnLst>
                        <p:par>
                          <p:cTn id="43" fill="hold">
                            <p:stCondLst>
                              <p:cond delay="0"/>
                            </p:stCondLst>
                            <p:childTnLst>
                              <p:par>
                                <p:cTn id="44" presetID="3" presetClass="entr" presetSubtype="10" fill="hold" nodeType="clickEffect">
                                  <p:stCondLst>
                                    <p:cond delay="0"/>
                                  </p:stCondLst>
                                  <p:childTnLst>
                                    <p:set>
                                      <p:cBhvr>
                                        <p:cTn id="45" dur="1" fill="hold">
                                          <p:stCondLst>
                                            <p:cond delay="0"/>
                                          </p:stCondLst>
                                        </p:cTn>
                                        <p:tgtEl>
                                          <p:spTgt spid="3">
                                            <p:txEl>
                                              <p:pRg st="15" end="15"/>
                                            </p:txEl>
                                          </p:spTgt>
                                        </p:tgtEl>
                                        <p:attrNameLst>
                                          <p:attrName>style.visibility</p:attrName>
                                        </p:attrNameLst>
                                      </p:cBhvr>
                                      <p:to>
                                        <p:strVal val="visible"/>
                                      </p:to>
                                    </p:set>
                                    <p:animEffect transition="in" filter="blinds(horizontal)">
                                      <p:cBhvr>
                                        <p:cTn id="46" dur="500"/>
                                        <p:tgtEl>
                                          <p:spTgt spid="3">
                                            <p:txEl>
                                              <p:pRg st="15" end="15"/>
                                            </p:txEl>
                                          </p:spTgt>
                                        </p:tgtEl>
                                      </p:cBhvr>
                                    </p:animEffect>
                                  </p:childTnLst>
                                  <p:subTnLst>
                                    <p:animClr clrSpc="rgb" dir="cw">
                                      <p:cBhvr override="childStyle">
                                        <p:cTn dur="1" fill="hold" display="0" masterRel="nextClick" afterEffect="1"/>
                                        <p:tgtEl>
                                          <p:spTgt spid="3">
                                            <p:txEl>
                                              <p:pRg st="15" end="15"/>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dirty="0" smtClean="0"/>
              <a:t>Andrea Nelson</a:t>
            </a:r>
            <a:endParaRPr lang="en-GB" dirty="0"/>
          </a:p>
        </p:txBody>
      </p:sp>
      <p:sp>
        <p:nvSpPr>
          <p:cNvPr id="3" name="Content Placeholder 2"/>
          <p:cNvSpPr>
            <a:spLocks noGrp="1"/>
          </p:cNvSpPr>
          <p:nvPr>
            <p:ph idx="1"/>
          </p:nvPr>
        </p:nvSpPr>
        <p:spPr>
          <a:xfrm>
            <a:off x="179512" y="1052736"/>
            <a:ext cx="8784976" cy="5544616"/>
          </a:xfrm>
        </p:spPr>
        <p:txBody>
          <a:bodyPr/>
          <a:lstStyle/>
          <a:p>
            <a:pPr>
              <a:buNone/>
            </a:pPr>
            <a:endParaRPr lang="en-GB" dirty="0" smtClean="0"/>
          </a:p>
          <a:p>
            <a:endParaRPr lang="en-GB" sz="1200" dirty="0" smtClean="0"/>
          </a:p>
          <a:p>
            <a:endParaRPr lang="en-GB" sz="1200" dirty="0" smtClean="0"/>
          </a:p>
          <a:p>
            <a:r>
              <a:rPr lang="en-GB" sz="2000" dirty="0" smtClean="0"/>
              <a:t>48 RCT’s, 4321 participants, published 2012</a:t>
            </a:r>
          </a:p>
          <a:p>
            <a:r>
              <a:rPr lang="en-GB" sz="2000" dirty="0" smtClean="0"/>
              <a:t>How easy to perform? – not very! </a:t>
            </a:r>
            <a:r>
              <a:rPr lang="en-GB" sz="1400" dirty="0" smtClean="0"/>
              <a:t>(Small RCT, bias,  varying follow-up durations)</a:t>
            </a:r>
          </a:p>
          <a:p>
            <a:r>
              <a:rPr lang="en-GB" sz="2000" dirty="0" smtClean="0"/>
              <a:t>Analysis complex – </a:t>
            </a:r>
            <a:r>
              <a:rPr lang="en-GB" sz="2000" dirty="0" err="1" smtClean="0"/>
              <a:t>unpooled</a:t>
            </a:r>
            <a:r>
              <a:rPr lang="en-GB" sz="2000" dirty="0" smtClean="0"/>
              <a:t> analysis, pooled meta analysis (6RCT’s)</a:t>
            </a:r>
          </a:p>
          <a:p>
            <a:r>
              <a:rPr lang="en-GB" sz="2000" dirty="0" smtClean="0"/>
              <a:t>Conclusions?</a:t>
            </a:r>
          </a:p>
          <a:p>
            <a:pPr>
              <a:buNone/>
            </a:pPr>
            <a:r>
              <a:rPr lang="en-GB" sz="2000" dirty="0" smtClean="0"/>
              <a:t>	</a:t>
            </a:r>
            <a:r>
              <a:rPr lang="en-GB" sz="1600" dirty="0" smtClean="0"/>
              <a:t>Compression increases ulcer healing</a:t>
            </a:r>
          </a:p>
          <a:p>
            <a:pPr>
              <a:buNone/>
            </a:pPr>
            <a:r>
              <a:rPr lang="en-GB" sz="1600" dirty="0" smtClean="0"/>
              <a:t>	Multi-component systems more effective than single (</a:t>
            </a:r>
            <a:r>
              <a:rPr lang="en-GB" sz="1600" dirty="0" err="1" smtClean="0"/>
              <a:t>esp</a:t>
            </a:r>
            <a:r>
              <a:rPr lang="en-GB" sz="1600" dirty="0" smtClean="0"/>
              <a:t> with elastic)</a:t>
            </a:r>
          </a:p>
          <a:p>
            <a:pPr>
              <a:buNone/>
            </a:pPr>
            <a:r>
              <a:rPr lang="en-GB" sz="1600" dirty="0" smtClean="0"/>
              <a:t>	Two component = Four layer</a:t>
            </a:r>
          </a:p>
          <a:p>
            <a:pPr>
              <a:buNone/>
            </a:pPr>
            <a:r>
              <a:rPr lang="en-GB" sz="1600" dirty="0" smtClean="0"/>
              <a:t>	Patients in 4 layer heal faster than short stretch bandaging</a:t>
            </a:r>
          </a:p>
          <a:p>
            <a:pPr>
              <a:buNone/>
            </a:pPr>
            <a:endParaRPr lang="en-GB" sz="800" dirty="0" smtClean="0"/>
          </a:p>
          <a:p>
            <a:r>
              <a:rPr lang="en-GB" sz="2000" dirty="0" smtClean="0"/>
              <a:t>Take home messages</a:t>
            </a:r>
          </a:p>
          <a:p>
            <a:pPr>
              <a:buNone/>
            </a:pPr>
            <a:r>
              <a:rPr lang="en-GB" sz="2000" dirty="0" smtClean="0"/>
              <a:t>	</a:t>
            </a:r>
            <a:r>
              <a:rPr lang="en-GB" sz="1600" dirty="0" smtClean="0"/>
              <a:t>Compression that matters more, not type!</a:t>
            </a:r>
          </a:p>
          <a:p>
            <a:pPr>
              <a:buNone/>
            </a:pPr>
            <a:r>
              <a:rPr lang="en-GB" sz="1600" dirty="0" smtClean="0"/>
              <a:t>	What will the patient realistically tolerate</a:t>
            </a:r>
          </a:p>
          <a:p>
            <a:pPr>
              <a:buNone/>
            </a:pPr>
            <a:r>
              <a:rPr lang="en-GB" sz="1600" dirty="0" smtClean="0"/>
              <a:t>	Which system can be applied most effectively?</a:t>
            </a:r>
          </a:p>
          <a:p>
            <a:pPr>
              <a:buNone/>
            </a:pPr>
            <a:endParaRPr lang="en-GB" sz="2000" dirty="0"/>
          </a:p>
        </p:txBody>
      </p:sp>
      <p:sp>
        <p:nvSpPr>
          <p:cNvPr id="3074" name="AutoShape 2" descr="Image result for Prof Andrea Nels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6" name="Picture 5" descr="https://medhealth.leeds.ac.uk/medhealth-admin/images/Andrea_Nelson.jpg"/>
          <p:cNvPicPr/>
          <p:nvPr/>
        </p:nvPicPr>
        <p:blipFill>
          <a:blip r:embed="rId3" cstate="print"/>
          <a:srcRect/>
          <a:stretch>
            <a:fillRect/>
          </a:stretch>
        </p:blipFill>
        <p:spPr bwMode="auto">
          <a:xfrm>
            <a:off x="7596336" y="116632"/>
            <a:ext cx="952500" cy="990600"/>
          </a:xfrm>
          <a:prstGeom prst="rect">
            <a:avLst/>
          </a:prstGeom>
          <a:noFill/>
          <a:ln w="9525">
            <a:noFill/>
            <a:miter lim="800000"/>
            <a:headEnd/>
            <a:tailEnd/>
          </a:ln>
        </p:spPr>
      </p:pic>
      <p:pic>
        <p:nvPicPr>
          <p:cNvPr id="7" name="Picture 6" descr="http://library.uvm.edu/dana/news/wp-content/uploads/2009/03/cochrane_banner.jpg"/>
          <p:cNvPicPr/>
          <p:nvPr/>
        </p:nvPicPr>
        <p:blipFill>
          <a:blip r:embed="rId4" cstate="print"/>
          <a:srcRect/>
          <a:stretch>
            <a:fillRect/>
          </a:stretch>
        </p:blipFill>
        <p:spPr bwMode="auto">
          <a:xfrm>
            <a:off x="2843808" y="1052736"/>
            <a:ext cx="3121719" cy="773236"/>
          </a:xfrm>
          <a:prstGeom prst="rect">
            <a:avLst/>
          </a:prstGeom>
          <a:noFill/>
          <a:ln w="9525">
            <a:noFill/>
            <a:miter lim="800000"/>
            <a:headEnd/>
            <a:tailEnd/>
          </a:ln>
        </p:spPr>
      </p:pic>
      <p:sp>
        <p:nvSpPr>
          <p:cNvPr id="8" name="TextBox 7"/>
          <p:cNvSpPr txBox="1"/>
          <p:nvPr/>
        </p:nvSpPr>
        <p:spPr>
          <a:xfrm>
            <a:off x="395536" y="1196752"/>
            <a:ext cx="2384819" cy="523220"/>
          </a:xfrm>
          <a:prstGeom prst="rect">
            <a:avLst/>
          </a:prstGeom>
          <a:noFill/>
        </p:spPr>
        <p:txBody>
          <a:bodyPr wrap="none" rtlCol="0">
            <a:spAutoFit/>
          </a:bodyPr>
          <a:lstStyle/>
          <a:p>
            <a:pPr algn="ctr"/>
            <a:r>
              <a:rPr lang="en-GB" sz="1400" dirty="0" smtClean="0"/>
              <a:t>Does compression aid venous </a:t>
            </a:r>
          </a:p>
          <a:p>
            <a:pPr algn="ctr"/>
            <a:r>
              <a:rPr lang="en-GB" sz="1400" dirty="0" smtClean="0"/>
              <a:t>leg ulcer healing?</a:t>
            </a:r>
            <a:endParaRPr lang="en-GB" sz="1400" dirty="0"/>
          </a:p>
        </p:txBody>
      </p:sp>
      <p:sp>
        <p:nvSpPr>
          <p:cNvPr id="9" name="TextBox 8"/>
          <p:cNvSpPr txBox="1"/>
          <p:nvPr/>
        </p:nvSpPr>
        <p:spPr>
          <a:xfrm>
            <a:off x="6156176" y="1268760"/>
            <a:ext cx="2509470" cy="307777"/>
          </a:xfrm>
          <a:prstGeom prst="rect">
            <a:avLst/>
          </a:prstGeom>
          <a:noFill/>
        </p:spPr>
        <p:txBody>
          <a:bodyPr wrap="none" rtlCol="0">
            <a:spAutoFit/>
          </a:bodyPr>
          <a:lstStyle/>
          <a:p>
            <a:r>
              <a:rPr lang="en-GB" sz="1400" dirty="0" smtClean="0"/>
              <a:t>Which system is most effective?</a:t>
            </a:r>
            <a:endParaRPr lang="en-GB" sz="1400" dirty="0"/>
          </a:p>
        </p:txBody>
      </p:sp>
      <p:pic>
        <p:nvPicPr>
          <p:cNvPr id="10" name="Picture 9" descr="http://www.tru-medical.com/site/img/790001-000B.jpg"/>
          <p:cNvPicPr/>
          <p:nvPr/>
        </p:nvPicPr>
        <p:blipFill>
          <a:blip r:embed="rId5" cstate="print"/>
          <a:srcRect/>
          <a:stretch>
            <a:fillRect/>
          </a:stretch>
        </p:blipFill>
        <p:spPr bwMode="auto">
          <a:xfrm>
            <a:off x="6969075" y="3645024"/>
            <a:ext cx="2174925" cy="1852366"/>
          </a:xfrm>
          <a:prstGeom prst="rect">
            <a:avLst/>
          </a:prstGeom>
          <a:noFill/>
          <a:ln w="9525">
            <a:noFill/>
            <a:miter lim="800000"/>
            <a:headEnd/>
            <a:tailEnd/>
          </a:ln>
        </p:spPr>
      </p:pic>
      <p:pic>
        <p:nvPicPr>
          <p:cNvPr id="11" name="Picture 10" descr="http://www.medical-supplies-equipment-company.com/files/media/images/Profore-Four-Layer-Bandag-1.jpg"/>
          <p:cNvPicPr/>
          <p:nvPr/>
        </p:nvPicPr>
        <p:blipFill>
          <a:blip r:embed="rId6" cstate="print"/>
          <a:srcRect/>
          <a:stretch>
            <a:fillRect/>
          </a:stretch>
        </p:blipFill>
        <p:spPr bwMode="auto">
          <a:xfrm>
            <a:off x="5436096" y="4365104"/>
            <a:ext cx="1716782" cy="1644774"/>
          </a:xfrm>
          <a:prstGeom prst="rect">
            <a:avLst/>
          </a:prstGeom>
          <a:noFill/>
          <a:ln w="9525">
            <a:noFill/>
            <a:miter lim="800000"/>
            <a:headEnd/>
            <a:tailEnd/>
          </a:ln>
        </p:spPr>
      </p:pic>
    </p:spTree>
    <p:extLst>
      <p:ext uri="{BB962C8B-B14F-4D97-AF65-F5344CB8AC3E}">
        <p14:creationId xmlns:p14="http://schemas.microsoft.com/office/powerpoint/2010/main" val="850443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EEECE1"/>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rgbClr val="EEECE1"/>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rgbClr val="EEECE1"/>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7" end="7"/>
                                            </p:txEl>
                                          </p:spTgt>
                                        </p:tgtEl>
                                        <p:attrNameLst>
                                          <p:attrName>ppt_c</p:attrName>
                                        </p:attrNameLst>
                                      </p:cBhvr>
                                      <p:to>
                                        <a:srgbClr val="EEECE1"/>
                                      </p:to>
                                    </p:animClr>
                                  </p:subTnLst>
                                </p:cTn>
                              </p:par>
                              <p:par>
                                <p:cTn id="31" presetID="1" presetClass="entr" presetSubtype="0" fill="hold"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8" end="8"/>
                                            </p:txEl>
                                          </p:spTgt>
                                        </p:tgtEl>
                                        <p:attrNameLst>
                                          <p:attrName>ppt_c</p:attrName>
                                        </p:attrNameLst>
                                      </p:cBhvr>
                                      <p:to>
                                        <a:srgbClr val="EEECE1"/>
                                      </p:to>
                                    </p:animClr>
                                  </p:sub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9" end="9"/>
                                            </p:txEl>
                                          </p:spTgt>
                                        </p:tgtEl>
                                        <p:attrNameLst>
                                          <p:attrName>ppt_c</p:attrName>
                                        </p:attrNameLst>
                                      </p:cBhvr>
                                      <p:to>
                                        <a:srgbClr val="EEECE1"/>
                                      </p:to>
                                    </p:animClr>
                                  </p:sub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0" end="10"/>
                                            </p:txEl>
                                          </p:spTgt>
                                        </p:tgtEl>
                                        <p:attrNameLst>
                                          <p:attrName>ppt_c</p:attrName>
                                        </p:attrNameLst>
                                      </p:cBhvr>
                                      <p:to>
                                        <a:srgbClr val="EEECE1"/>
                                      </p:to>
                                    </p:animClr>
                                  </p:sub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3" end="1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3" end="13"/>
                                            </p:txEl>
                                          </p:spTgt>
                                        </p:tgtEl>
                                        <p:attrNameLst>
                                          <p:attrName>ppt_c</p:attrName>
                                        </p:attrNameLst>
                                      </p:cBhvr>
                                      <p:to>
                                        <a:schemeClr val="bg2"/>
                                      </p:to>
                                    </p:animClr>
                                  </p:sub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xEl>
                                              <p:pRg st="14" end="1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4" end="14"/>
                                            </p:txEl>
                                          </p:spTgt>
                                        </p:tgtEl>
                                        <p:attrNameLst>
                                          <p:attrName>ppt_c</p:attrName>
                                        </p:attrNameLst>
                                      </p:cBhvr>
                                      <p:to>
                                        <a:schemeClr val="bg2"/>
                                      </p:to>
                                    </p:animClr>
                                  </p:sub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
                                            <p:txEl>
                                              <p:pRg st="15" end="1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5" end="15"/>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Take Home Messages</a:t>
            </a:r>
            <a:endParaRPr lang="en-GB" dirty="0"/>
          </a:p>
        </p:txBody>
      </p:sp>
      <p:sp>
        <p:nvSpPr>
          <p:cNvPr id="3" name="Content Placeholder 2"/>
          <p:cNvSpPr>
            <a:spLocks noGrp="1"/>
          </p:cNvSpPr>
          <p:nvPr>
            <p:ph idx="1"/>
          </p:nvPr>
        </p:nvSpPr>
        <p:spPr/>
        <p:txBody>
          <a:bodyPr>
            <a:normAutofit/>
          </a:bodyPr>
          <a:lstStyle/>
          <a:p>
            <a:r>
              <a:rPr lang="en-GB" dirty="0" smtClean="0"/>
              <a:t>Leg ulcer Clinics work!</a:t>
            </a:r>
          </a:p>
          <a:p>
            <a:endParaRPr lang="en-GB" sz="800" dirty="0" smtClean="0"/>
          </a:p>
          <a:p>
            <a:r>
              <a:rPr lang="en-GB" dirty="0" smtClean="0"/>
              <a:t>General feeling – all hospitals need one </a:t>
            </a:r>
          </a:p>
          <a:p>
            <a:pPr>
              <a:buNone/>
            </a:pPr>
            <a:r>
              <a:rPr lang="en-GB" sz="800" dirty="0" smtClean="0"/>
              <a:t>	</a:t>
            </a:r>
            <a:r>
              <a:rPr lang="en-GB" sz="1800" dirty="0" smtClean="0"/>
              <a:t>National Strategic Framework</a:t>
            </a:r>
          </a:p>
          <a:p>
            <a:pPr>
              <a:buNone/>
            </a:pPr>
            <a:endParaRPr lang="en-GB" sz="800" dirty="0" smtClean="0"/>
          </a:p>
          <a:p>
            <a:r>
              <a:rPr lang="en-GB" dirty="0" smtClean="0"/>
              <a:t>They need to be referred more quickly</a:t>
            </a:r>
          </a:p>
          <a:p>
            <a:endParaRPr lang="en-GB" sz="800" dirty="0" smtClean="0"/>
          </a:p>
          <a:p>
            <a:r>
              <a:rPr lang="en-GB" dirty="0" smtClean="0"/>
              <a:t>How many are referred? Is NICE being implemented?</a:t>
            </a:r>
          </a:p>
          <a:p>
            <a:pPr>
              <a:buNone/>
            </a:pPr>
            <a:r>
              <a:rPr lang="en-GB" dirty="0" smtClean="0"/>
              <a:t>	</a:t>
            </a:r>
            <a:r>
              <a:rPr lang="en-GB" sz="2400" dirty="0" err="1" smtClean="0"/>
              <a:t>Alun</a:t>
            </a:r>
            <a:r>
              <a:rPr lang="en-GB" sz="2400" dirty="0" smtClean="0"/>
              <a:t> Davis – Take guidelines to the commissioners</a:t>
            </a:r>
            <a:endParaRPr lang="en-GB" sz="2400" dirty="0"/>
          </a:p>
        </p:txBody>
      </p:sp>
    </p:spTree>
    <p:extLst>
      <p:ext uri="{BB962C8B-B14F-4D97-AF65-F5344CB8AC3E}">
        <p14:creationId xmlns:p14="http://schemas.microsoft.com/office/powerpoint/2010/main" val="3206024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subTnLst>
                                    <p:animClr clrSpc="rgb" dir="cw">
                                      <p:cBhvr override="childStyle">
                                        <p:cTn dur="1" fill="hold" display="0" masterRel="nextClick" afterEffect="1"/>
                                        <p:tgtEl>
                                          <p:spTgt spid="3">
                                            <p:txEl>
                                              <p:pRg st="0" end="0"/>
                                            </p:txEl>
                                          </p:spTgt>
                                        </p:tgtEl>
                                        <p:attrNameLst>
                                          <p:attrName>ppt_c</p:attrName>
                                        </p:attrNameLst>
                                      </p:cBhvr>
                                      <p:to>
                                        <a:srgbClr val="EEECE1"/>
                                      </p:to>
                                    </p:animClr>
                                  </p:sub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subTnLst>
                                    <p:animClr clrSpc="rgb" dir="cw">
                                      <p:cBhvr override="childStyle">
                                        <p:cTn dur="1" fill="hold" display="0" masterRel="nextClick" afterEffect="1"/>
                                        <p:tgtEl>
                                          <p:spTgt spid="3">
                                            <p:txEl>
                                              <p:pRg st="2" end="2"/>
                                            </p:txEl>
                                          </p:spTgt>
                                        </p:tgtEl>
                                        <p:attrNameLst>
                                          <p:attrName>ppt_c</p:attrName>
                                        </p:attrNameLst>
                                      </p:cBhvr>
                                      <p:to>
                                        <a:srgbClr val="EEECE1"/>
                                      </p:to>
                                    </p:animClr>
                                  </p:subTnLst>
                                </p:cTn>
                              </p:par>
                              <p:par>
                                <p:cTn id="13" presetID="3" presetClass="entr" presetSubtype="1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subTnLst>
                                    <p:animClr clrSpc="rgb" dir="cw">
                                      <p:cBhvr override="childStyle">
                                        <p:cTn dur="1" fill="hold" display="0" masterRel="nextClick" afterEffect="1"/>
                                        <p:tgtEl>
                                          <p:spTgt spid="3">
                                            <p:txEl>
                                              <p:pRg st="3" end="3"/>
                                            </p:txEl>
                                          </p:spTgt>
                                        </p:tgtEl>
                                        <p:attrNameLst>
                                          <p:attrName>ppt_c</p:attrName>
                                        </p:attrNameLst>
                                      </p:cBhvr>
                                      <p:to>
                                        <a:srgbClr val="EEECE1"/>
                                      </p:to>
                                    </p:animClr>
                                  </p:sub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blinds(horizontal)">
                                      <p:cBhvr>
                                        <p:cTn id="20" dur="500"/>
                                        <p:tgtEl>
                                          <p:spTgt spid="3">
                                            <p:txEl>
                                              <p:pRg st="5" end="5"/>
                                            </p:txEl>
                                          </p:spTgt>
                                        </p:tgtEl>
                                      </p:cBhvr>
                                    </p:animEffect>
                                  </p:childTnLst>
                                  <p:subTnLst>
                                    <p:animClr clrSpc="rgb" dir="cw">
                                      <p:cBhvr override="childStyle">
                                        <p:cTn dur="1" fill="hold" display="0" masterRel="nextClick" afterEffect="1"/>
                                        <p:tgtEl>
                                          <p:spTgt spid="3">
                                            <p:txEl>
                                              <p:pRg st="5" end="5"/>
                                            </p:txEl>
                                          </p:spTgt>
                                        </p:tgtEl>
                                        <p:attrNameLst>
                                          <p:attrName>ppt_c</p:attrName>
                                        </p:attrNameLst>
                                      </p:cBhvr>
                                      <p:to>
                                        <a:srgbClr val="EEECE1"/>
                                      </p:to>
                                    </p:animClr>
                                  </p:sub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blinds(horizontal)">
                                      <p:cBhvr>
                                        <p:cTn id="25" dur="500"/>
                                        <p:tgtEl>
                                          <p:spTgt spid="3">
                                            <p:txEl>
                                              <p:pRg st="7" end="7"/>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blinds(horizontal)">
                                      <p:cBhvr>
                                        <p:cTn id="2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Audience Feedback</a:t>
            </a:r>
            <a:endParaRPr lang="en-GB" dirty="0"/>
          </a:p>
        </p:txBody>
      </p:sp>
      <p:pic>
        <p:nvPicPr>
          <p:cNvPr id="4" name="Picture 2" descr="P:\My Pictures\DSC_0916.jpg"/>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203848" y="1916832"/>
            <a:ext cx="2918021" cy="216024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Cheltenham General Hospital</a:t>
            </a:r>
            <a:endParaRPr lang="en-GB" dirty="0"/>
          </a:p>
        </p:txBody>
      </p:sp>
      <p:pic>
        <p:nvPicPr>
          <p:cNvPr id="4098" name="Picture 2" descr="C:\Users\John\Desktop\251496_10151043041533511_1079868058_n.jpg"/>
          <p:cNvPicPr>
            <a:picLocks noGrp="1" noChangeAspect="1" noChangeArrowheads="1"/>
          </p:cNvPicPr>
          <p:nvPr>
            <p:ph sz="half" idx="1"/>
          </p:nvPr>
        </p:nvPicPr>
        <p:blipFill>
          <a:blip r:embed="rId3" cstate="print"/>
          <a:srcRect/>
          <a:stretch>
            <a:fillRect/>
          </a:stretch>
        </p:blipFill>
        <p:spPr bwMode="auto">
          <a:xfrm>
            <a:off x="1979712" y="1628800"/>
            <a:ext cx="5760640" cy="4320480"/>
          </a:xfrm>
          <a:prstGeom prst="rect">
            <a:avLst/>
          </a:prstGeom>
          <a:noFill/>
        </p:spPr>
      </p:pic>
      <p:pic>
        <p:nvPicPr>
          <p:cNvPr id="4102" name="Picture 6" descr="C:\Users\John\Desktop\index.png"/>
          <p:cNvPicPr>
            <a:picLocks noGrp="1" noChangeAspect="1" noChangeArrowheads="1"/>
          </p:cNvPicPr>
          <p:nvPr>
            <p:ph sz="half" idx="2"/>
          </p:nvPr>
        </p:nvPicPr>
        <p:blipFill>
          <a:blip r:embed="rId4" cstate="print"/>
          <a:srcRect/>
          <a:stretch>
            <a:fillRect/>
          </a:stretch>
        </p:blipFill>
        <p:spPr bwMode="auto">
          <a:xfrm>
            <a:off x="5436096" y="1700808"/>
            <a:ext cx="2274813" cy="2729776"/>
          </a:xfrm>
          <a:prstGeom prst="rect">
            <a:avLst/>
          </a:prstGeom>
          <a:noFill/>
        </p:spPr>
      </p:pic>
      <p:sp>
        <p:nvSpPr>
          <p:cNvPr id="15" name="TextBox 14"/>
          <p:cNvSpPr txBox="1"/>
          <p:nvPr/>
        </p:nvSpPr>
        <p:spPr>
          <a:xfrm>
            <a:off x="5436096" y="5013176"/>
            <a:ext cx="2232248" cy="523220"/>
          </a:xfrm>
          <a:prstGeom prst="rect">
            <a:avLst/>
          </a:prstGeom>
          <a:noFill/>
        </p:spPr>
        <p:txBody>
          <a:bodyPr wrap="square" rtlCol="0">
            <a:spAutoFit/>
          </a:bodyPr>
          <a:lstStyle/>
          <a:p>
            <a:pPr algn="ctr"/>
            <a:r>
              <a:rPr lang="en-GB" sz="2800" b="1" dirty="0" smtClean="0">
                <a:solidFill>
                  <a:schemeClr val="bg1"/>
                </a:solidFill>
              </a:rPr>
              <a:t>2007 - 2011</a:t>
            </a:r>
            <a:endParaRPr lang="en-GB" sz="2800" b="1"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Aims</a:t>
            </a:r>
            <a:endParaRPr lang="en-GB" dirty="0"/>
          </a:p>
        </p:txBody>
      </p:sp>
      <p:sp>
        <p:nvSpPr>
          <p:cNvPr id="6" name="Content Placeholder 5"/>
          <p:cNvSpPr>
            <a:spLocks noGrp="1"/>
          </p:cNvSpPr>
          <p:nvPr>
            <p:ph idx="1"/>
          </p:nvPr>
        </p:nvSpPr>
        <p:spPr/>
        <p:txBody>
          <a:bodyPr/>
          <a:lstStyle/>
          <a:p>
            <a:r>
              <a:rPr lang="en-GB" dirty="0" smtClean="0"/>
              <a:t>Gloucestershire Leg Ulcer service</a:t>
            </a:r>
          </a:p>
          <a:p>
            <a:r>
              <a:rPr lang="en-GB" sz="2000" dirty="0" smtClean="0"/>
              <a:t>History, the team, multidisciplinary working</a:t>
            </a:r>
          </a:p>
          <a:p>
            <a:pPr marL="0" indent="0">
              <a:buNone/>
            </a:pPr>
            <a:endParaRPr lang="en-GB" sz="2000" dirty="0" smtClean="0"/>
          </a:p>
          <a:p>
            <a:r>
              <a:rPr lang="en-GB" dirty="0" smtClean="0"/>
              <a:t>Study Day</a:t>
            </a:r>
          </a:p>
          <a:p>
            <a:r>
              <a:rPr lang="en-GB" sz="2000" dirty="0" smtClean="0"/>
              <a:t>Attendee/speaker demographics</a:t>
            </a:r>
          </a:p>
          <a:p>
            <a:r>
              <a:rPr lang="en-GB" sz="2000" dirty="0" smtClean="0"/>
              <a:t>Interesting Presentations –  Look at 6</a:t>
            </a:r>
          </a:p>
          <a:p>
            <a:pPr marL="0" indent="0">
              <a:buNone/>
            </a:pPr>
            <a:endParaRPr lang="en-GB" sz="2000" dirty="0"/>
          </a:p>
          <a:p>
            <a:r>
              <a:rPr lang="en-GB" dirty="0" smtClean="0"/>
              <a:t>Take Home messages</a:t>
            </a:r>
          </a:p>
          <a:p>
            <a:endParaRPr lang="en-GB" sz="2000" dirty="0" smtClean="0"/>
          </a:p>
          <a:p>
            <a:pPr marL="0" indent="0">
              <a:buNone/>
            </a:pPr>
            <a:endParaRPr lang="en-GB" dirty="0" smtClean="0"/>
          </a:p>
        </p:txBody>
      </p:sp>
      <p:pic>
        <p:nvPicPr>
          <p:cNvPr id="4" name="Picture 3" descr="http://rampages.us/boostperformance/wp-content/uploads/sites/6879/2015/09/take-home-message.jpg"/>
          <p:cNvPicPr/>
          <p:nvPr/>
        </p:nvPicPr>
        <p:blipFill>
          <a:blip r:embed="rId3" cstate="print"/>
          <a:srcRect/>
          <a:stretch>
            <a:fillRect/>
          </a:stretch>
        </p:blipFill>
        <p:spPr bwMode="auto">
          <a:xfrm>
            <a:off x="971600" y="5229200"/>
            <a:ext cx="1944216" cy="1353116"/>
          </a:xfrm>
          <a:prstGeom prst="rect">
            <a:avLst/>
          </a:prstGeom>
          <a:noFill/>
          <a:ln w="9525">
            <a:noFill/>
            <a:miter lim="800000"/>
            <a:headEnd/>
            <a:tailEnd/>
          </a:ln>
        </p:spPr>
      </p:pic>
    </p:spTree>
    <p:extLst>
      <p:ext uri="{BB962C8B-B14F-4D97-AF65-F5344CB8AC3E}">
        <p14:creationId xmlns:p14="http://schemas.microsoft.com/office/powerpoint/2010/main" val="1060389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0" end="0"/>
                                            </p:txEl>
                                          </p:spTgt>
                                        </p:tgtEl>
                                        <p:attrNameLst>
                                          <p:attrName>ppt_c</p:attrName>
                                        </p:attrNameLst>
                                      </p:cBhvr>
                                      <p:to>
                                        <a:schemeClr val="bg2"/>
                                      </p:to>
                                    </p:animClr>
                                  </p:subTnLst>
                                </p:cTn>
                              </p:par>
                              <p:par>
                                <p:cTn id="7" presetID="1" presetClass="entr" presetSubtype="0" fill="hold" grpId="0"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1" end="1"/>
                                            </p:txEl>
                                          </p:spTgt>
                                        </p:tgtEl>
                                        <p:attrNameLst>
                                          <p:attrName>ppt_c</p:attrName>
                                        </p:attrNameLst>
                                      </p:cBhvr>
                                      <p:to>
                                        <a:srgbClr val="EEECE1"/>
                                      </p:to>
                                    </p:animClr>
                                  </p:sub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3" end="3"/>
                                            </p:txEl>
                                          </p:spTgt>
                                        </p:tgtEl>
                                        <p:attrNameLst>
                                          <p:attrName>ppt_c</p:attrName>
                                        </p:attrNameLst>
                                      </p:cBhvr>
                                      <p:to>
                                        <a:schemeClr val="bg2"/>
                                      </p:to>
                                    </p:animClr>
                                  </p:subTnLst>
                                </p:cTn>
                              </p:par>
                              <p:par>
                                <p:cTn id="13" presetID="1" presetClass="entr" presetSubtype="0" fill="hold" grpId="0"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4" end="4"/>
                                            </p:txEl>
                                          </p:spTgt>
                                        </p:tgtEl>
                                        <p:attrNameLst>
                                          <p:attrName>ppt_c</p:attrName>
                                        </p:attrNameLst>
                                      </p:cBhvr>
                                      <p:to>
                                        <a:srgbClr val="EEECE1"/>
                                      </p:to>
                                    </p:animClr>
                                  </p:subTnLst>
                                </p:cTn>
                              </p:par>
                              <p:par>
                                <p:cTn id="15" presetID="1" presetClass="entr" presetSubtype="0" fill="hold" grpId="0" nodeType="with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5" end="5"/>
                                            </p:txEl>
                                          </p:spTgt>
                                        </p:tgtEl>
                                        <p:attrNameLst>
                                          <p:attrName>ppt_c</p:attrName>
                                        </p:attrNameLst>
                                      </p:cBhvr>
                                      <p:to>
                                        <a:srgbClr val="EEECE1"/>
                                      </p:to>
                                    </p:animClr>
                                  </p:sub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490066"/>
          </a:xfrm>
        </p:spPr>
        <p:txBody>
          <a:bodyPr>
            <a:normAutofit fontScale="90000"/>
          </a:bodyPr>
          <a:lstStyle/>
          <a:p>
            <a:r>
              <a:rPr lang="en-GB" dirty="0" smtClean="0"/>
              <a:t>Gloucestershire leg ulcer Service</a:t>
            </a:r>
            <a:endParaRPr lang="en-GB" dirty="0"/>
          </a:p>
        </p:txBody>
      </p:sp>
      <p:sp>
        <p:nvSpPr>
          <p:cNvPr id="5" name="Content Placeholder 4"/>
          <p:cNvSpPr>
            <a:spLocks noGrp="1"/>
          </p:cNvSpPr>
          <p:nvPr>
            <p:ph idx="1"/>
          </p:nvPr>
        </p:nvSpPr>
        <p:spPr>
          <a:xfrm>
            <a:off x="457200" y="980728"/>
            <a:ext cx="8229600" cy="5145435"/>
          </a:xfrm>
        </p:spPr>
        <p:txBody>
          <a:bodyPr>
            <a:normAutofit fontScale="92500" lnSpcReduction="10000"/>
          </a:bodyPr>
          <a:lstStyle/>
          <a:p>
            <a:pPr algn="ctr">
              <a:buNone/>
            </a:pPr>
            <a:r>
              <a:rPr lang="en-GB" dirty="0" smtClean="0"/>
              <a:t>1995</a:t>
            </a:r>
          </a:p>
          <a:p>
            <a:pPr algn="ctr">
              <a:buNone/>
            </a:pPr>
            <a:r>
              <a:rPr lang="en-GB" sz="1600" dirty="0" smtClean="0"/>
              <a:t>2 Year Funded study</a:t>
            </a:r>
          </a:p>
          <a:p>
            <a:pPr algn="ctr">
              <a:buNone/>
            </a:pPr>
            <a:r>
              <a:rPr lang="en-GB" sz="1600" dirty="0" smtClean="0"/>
              <a:t>“East Vs West”</a:t>
            </a:r>
          </a:p>
          <a:p>
            <a:pPr algn="ctr">
              <a:buNone/>
            </a:pPr>
            <a:endParaRPr lang="en-GB" sz="1600" dirty="0" smtClean="0"/>
          </a:p>
          <a:p>
            <a:pPr algn="ctr">
              <a:buNone/>
            </a:pPr>
            <a:endParaRPr lang="en-GB" sz="2400" dirty="0" smtClean="0"/>
          </a:p>
          <a:p>
            <a:pPr algn="ctr">
              <a:buNone/>
            </a:pPr>
            <a:endParaRPr lang="en-GB" sz="2400" dirty="0" smtClean="0"/>
          </a:p>
          <a:p>
            <a:pPr algn="ctr">
              <a:buNone/>
            </a:pPr>
            <a:endParaRPr lang="en-GB" sz="2400" dirty="0" smtClean="0"/>
          </a:p>
          <a:p>
            <a:pPr algn="ctr">
              <a:buNone/>
            </a:pPr>
            <a:endParaRPr lang="en-GB" sz="2400" dirty="0" smtClean="0"/>
          </a:p>
          <a:p>
            <a:pPr algn="ctr">
              <a:buNone/>
            </a:pPr>
            <a:endParaRPr lang="en-GB" dirty="0" smtClean="0"/>
          </a:p>
          <a:p>
            <a:pPr algn="ctr">
              <a:buNone/>
            </a:pPr>
            <a:r>
              <a:rPr lang="en-GB" dirty="0" smtClean="0"/>
              <a:t>1998</a:t>
            </a:r>
          </a:p>
          <a:p>
            <a:pPr algn="ctr">
              <a:buNone/>
            </a:pPr>
            <a:r>
              <a:rPr lang="en-GB" sz="2400" dirty="0" smtClean="0"/>
              <a:t>Healing Rate at 24 weeks</a:t>
            </a:r>
          </a:p>
          <a:p>
            <a:pPr algn="ctr">
              <a:buNone/>
            </a:pPr>
            <a:endParaRPr lang="en-GB" sz="2400" dirty="0" smtClean="0"/>
          </a:p>
          <a:p>
            <a:pPr algn="ctr">
              <a:buNone/>
            </a:pPr>
            <a:r>
              <a:rPr lang="en-GB" sz="2400" dirty="0" smtClean="0"/>
              <a:t>29% to </a:t>
            </a:r>
            <a:r>
              <a:rPr lang="en-GB" sz="2400" dirty="0" smtClean="0">
                <a:solidFill>
                  <a:srgbClr val="FF0000"/>
                </a:solidFill>
              </a:rPr>
              <a:t>68%</a:t>
            </a:r>
          </a:p>
          <a:p>
            <a:pPr algn="ctr">
              <a:buNone/>
            </a:pPr>
            <a:endParaRPr lang="en-GB" sz="2000" dirty="0" smtClean="0"/>
          </a:p>
          <a:p>
            <a:pPr algn="ctr">
              <a:buNone/>
            </a:pPr>
            <a:endParaRPr lang="en-GB" sz="2400" dirty="0" smtClean="0"/>
          </a:p>
        </p:txBody>
      </p:sp>
      <p:sp>
        <p:nvSpPr>
          <p:cNvPr id="9" name="Oval 8"/>
          <p:cNvSpPr/>
          <p:nvPr/>
        </p:nvSpPr>
        <p:spPr>
          <a:xfrm>
            <a:off x="3635896" y="2348880"/>
            <a:ext cx="1872208" cy="12961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Specialist Leg Ulcer Nurse</a:t>
            </a:r>
            <a:endParaRPr lang="en-GB" dirty="0"/>
          </a:p>
        </p:txBody>
      </p:sp>
      <p:sp>
        <p:nvSpPr>
          <p:cNvPr id="10" name="Oval 9"/>
          <p:cNvSpPr/>
          <p:nvPr/>
        </p:nvSpPr>
        <p:spPr>
          <a:xfrm>
            <a:off x="2483768" y="3212976"/>
            <a:ext cx="1872208"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Open Access resource</a:t>
            </a:r>
            <a:endParaRPr lang="en-GB" dirty="0"/>
          </a:p>
        </p:txBody>
      </p:sp>
      <p:sp>
        <p:nvSpPr>
          <p:cNvPr id="11" name="Oval 10"/>
          <p:cNvSpPr/>
          <p:nvPr/>
        </p:nvSpPr>
        <p:spPr>
          <a:xfrm>
            <a:off x="4788024" y="3212976"/>
            <a:ext cx="1728192" cy="12241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One Stop clinic</a:t>
            </a:r>
            <a:endParaRPr lang="en-GB" dirty="0"/>
          </a:p>
        </p:txBody>
      </p:sp>
      <p:sp>
        <p:nvSpPr>
          <p:cNvPr id="12" name="TextBox 11"/>
          <p:cNvSpPr txBox="1"/>
          <p:nvPr/>
        </p:nvSpPr>
        <p:spPr>
          <a:xfrm>
            <a:off x="6732240" y="3356992"/>
            <a:ext cx="1604991" cy="307777"/>
          </a:xfrm>
          <a:prstGeom prst="rect">
            <a:avLst/>
          </a:prstGeom>
          <a:noFill/>
        </p:spPr>
        <p:txBody>
          <a:bodyPr wrap="none" rtlCol="0">
            <a:spAutoFit/>
          </a:bodyPr>
          <a:lstStyle/>
          <a:p>
            <a:r>
              <a:rPr lang="en-GB" sz="1400" dirty="0" smtClean="0"/>
              <a:t>Clinical Assessment</a:t>
            </a:r>
            <a:endParaRPr lang="en-GB" sz="1400" dirty="0"/>
          </a:p>
        </p:txBody>
      </p:sp>
      <p:sp>
        <p:nvSpPr>
          <p:cNvPr id="13" name="TextBox 12"/>
          <p:cNvSpPr txBox="1"/>
          <p:nvPr/>
        </p:nvSpPr>
        <p:spPr>
          <a:xfrm>
            <a:off x="6660232" y="3717032"/>
            <a:ext cx="1694310" cy="307777"/>
          </a:xfrm>
          <a:prstGeom prst="rect">
            <a:avLst/>
          </a:prstGeom>
          <a:noFill/>
        </p:spPr>
        <p:txBody>
          <a:bodyPr wrap="none" rtlCol="0">
            <a:spAutoFit/>
          </a:bodyPr>
          <a:lstStyle/>
          <a:p>
            <a:r>
              <a:rPr lang="en-GB" sz="1400" dirty="0" smtClean="0"/>
              <a:t>ABPI, Venous Duplex</a:t>
            </a:r>
            <a:endParaRPr lang="en-GB" sz="1400" dirty="0"/>
          </a:p>
        </p:txBody>
      </p:sp>
      <p:sp>
        <p:nvSpPr>
          <p:cNvPr id="14" name="TextBox 13"/>
          <p:cNvSpPr txBox="1"/>
          <p:nvPr/>
        </p:nvSpPr>
        <p:spPr>
          <a:xfrm>
            <a:off x="683568" y="3140968"/>
            <a:ext cx="1732590" cy="276999"/>
          </a:xfrm>
          <a:prstGeom prst="rect">
            <a:avLst/>
          </a:prstGeom>
          <a:noFill/>
        </p:spPr>
        <p:txBody>
          <a:bodyPr wrap="none" rtlCol="0">
            <a:spAutoFit/>
          </a:bodyPr>
          <a:lstStyle/>
          <a:p>
            <a:r>
              <a:rPr lang="en-GB" sz="1200" dirty="0" smtClean="0"/>
              <a:t>Community Nursing staff</a:t>
            </a:r>
            <a:endParaRPr lang="en-GB" sz="1200" dirty="0"/>
          </a:p>
        </p:txBody>
      </p:sp>
      <p:sp>
        <p:nvSpPr>
          <p:cNvPr id="15" name="TextBox 14"/>
          <p:cNvSpPr txBox="1"/>
          <p:nvPr/>
        </p:nvSpPr>
        <p:spPr>
          <a:xfrm>
            <a:off x="1763688" y="3429000"/>
            <a:ext cx="494687" cy="276999"/>
          </a:xfrm>
          <a:prstGeom prst="rect">
            <a:avLst/>
          </a:prstGeom>
          <a:noFill/>
        </p:spPr>
        <p:txBody>
          <a:bodyPr wrap="none" rtlCol="0">
            <a:spAutoFit/>
          </a:bodyPr>
          <a:lstStyle/>
          <a:p>
            <a:r>
              <a:rPr lang="en-GB" sz="1200" dirty="0" smtClean="0"/>
              <a:t>G.P’s</a:t>
            </a:r>
            <a:endParaRPr lang="en-GB" sz="1200" dirty="0"/>
          </a:p>
        </p:txBody>
      </p:sp>
      <p:sp>
        <p:nvSpPr>
          <p:cNvPr id="16" name="TextBox 15"/>
          <p:cNvSpPr txBox="1"/>
          <p:nvPr/>
        </p:nvSpPr>
        <p:spPr>
          <a:xfrm>
            <a:off x="971600" y="3717032"/>
            <a:ext cx="1553567" cy="276999"/>
          </a:xfrm>
          <a:prstGeom prst="rect">
            <a:avLst/>
          </a:prstGeom>
          <a:noFill/>
        </p:spPr>
        <p:txBody>
          <a:bodyPr wrap="none" rtlCol="0">
            <a:spAutoFit/>
          </a:bodyPr>
          <a:lstStyle/>
          <a:p>
            <a:r>
              <a:rPr lang="en-GB" sz="1200" dirty="0" smtClean="0"/>
              <a:t>Hospital Departments</a:t>
            </a:r>
            <a:endParaRPr lang="en-GB" sz="1200" dirty="0"/>
          </a:p>
        </p:txBody>
      </p:sp>
      <p:sp>
        <p:nvSpPr>
          <p:cNvPr id="17" name="TextBox 16"/>
          <p:cNvSpPr txBox="1"/>
          <p:nvPr/>
        </p:nvSpPr>
        <p:spPr>
          <a:xfrm>
            <a:off x="1835696" y="4005064"/>
            <a:ext cx="688265" cy="276999"/>
          </a:xfrm>
          <a:prstGeom prst="rect">
            <a:avLst/>
          </a:prstGeom>
          <a:noFill/>
        </p:spPr>
        <p:txBody>
          <a:bodyPr wrap="none" rtlCol="0">
            <a:spAutoFit/>
          </a:bodyPr>
          <a:lstStyle/>
          <a:p>
            <a:r>
              <a:rPr lang="en-GB" sz="1200" smtClean="0"/>
              <a:t>Patients</a:t>
            </a:r>
            <a:endParaRPr lang="en-GB" sz="1200" dirty="0"/>
          </a:p>
        </p:txBody>
      </p:sp>
      <p:sp>
        <p:nvSpPr>
          <p:cNvPr id="18" name="Up Arrow 17"/>
          <p:cNvSpPr/>
          <p:nvPr/>
        </p:nvSpPr>
        <p:spPr>
          <a:xfrm>
            <a:off x="3491880" y="5301208"/>
            <a:ext cx="288032" cy="43204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9" name="Picture 18" descr="C:\Users\John\Desktop\leg-ulcers.jpg"/>
          <p:cNvPicPr/>
          <p:nvPr/>
        </p:nvPicPr>
        <p:blipFill>
          <a:blip r:embed="rId3" cstate="print"/>
          <a:srcRect l="50853" r="2947"/>
          <a:stretch>
            <a:fillRect/>
          </a:stretch>
        </p:blipFill>
        <p:spPr bwMode="auto">
          <a:xfrm>
            <a:off x="6588224" y="4725144"/>
            <a:ext cx="1872208" cy="177281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9" end="9"/>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
                                            <p:txEl>
                                              <p:pRg st="10" end="1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
                                            <p:txEl>
                                              <p:pRg st="12" end="12"/>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p:bldP spid="13" grpId="0"/>
      <p:bldP spid="14" grpId="0"/>
      <p:bldP spid="15" grpId="0"/>
      <p:bldP spid="16"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dirty="0" smtClean="0"/>
              <a:t> The Team</a:t>
            </a:r>
            <a:endParaRPr lang="en-GB" dirty="0"/>
          </a:p>
        </p:txBody>
      </p:sp>
      <p:sp>
        <p:nvSpPr>
          <p:cNvPr id="3" name="Content Placeholder 2"/>
          <p:cNvSpPr>
            <a:spLocks noGrp="1"/>
          </p:cNvSpPr>
          <p:nvPr>
            <p:ph idx="1"/>
          </p:nvPr>
        </p:nvSpPr>
        <p:spPr>
          <a:xfrm>
            <a:off x="251520" y="1628800"/>
            <a:ext cx="8892480" cy="4525963"/>
          </a:xfrm>
        </p:spPr>
        <p:txBody>
          <a:bodyPr>
            <a:normAutofit/>
          </a:bodyPr>
          <a:lstStyle/>
          <a:p>
            <a:r>
              <a:rPr lang="en-GB" sz="2800" dirty="0" smtClean="0"/>
              <a:t>2000 – Expanded</a:t>
            </a:r>
          </a:p>
          <a:p>
            <a:pPr>
              <a:buNone/>
            </a:pPr>
            <a:r>
              <a:rPr lang="en-GB" sz="1800" dirty="0" smtClean="0"/>
              <a:t>Gloucester, Stroud, </a:t>
            </a:r>
            <a:r>
              <a:rPr lang="en-GB" sz="1800" dirty="0" err="1" smtClean="0"/>
              <a:t>Cinderford</a:t>
            </a:r>
            <a:r>
              <a:rPr lang="en-GB" sz="1800" dirty="0" smtClean="0"/>
              <a:t>, </a:t>
            </a:r>
          </a:p>
          <a:p>
            <a:pPr>
              <a:buNone/>
            </a:pPr>
            <a:r>
              <a:rPr lang="en-GB" sz="1800" dirty="0" err="1" smtClean="0"/>
              <a:t>Moreton</a:t>
            </a:r>
            <a:endParaRPr lang="en-GB" sz="1800" dirty="0" smtClean="0"/>
          </a:p>
          <a:p>
            <a:r>
              <a:rPr lang="en-GB" sz="2800" dirty="0" smtClean="0"/>
              <a:t>400 New Limbs/year</a:t>
            </a:r>
          </a:p>
          <a:p>
            <a:pPr>
              <a:buNone/>
            </a:pPr>
            <a:endParaRPr lang="en-GB" sz="800" dirty="0" smtClean="0"/>
          </a:p>
          <a:p>
            <a:r>
              <a:rPr lang="en-GB" sz="2800" dirty="0" smtClean="0"/>
              <a:t>120 patients/week </a:t>
            </a:r>
          </a:p>
          <a:p>
            <a:pPr>
              <a:buNone/>
            </a:pPr>
            <a:r>
              <a:rPr lang="en-GB" sz="2800" dirty="0" smtClean="0"/>
              <a:t>     in 10 clinics</a:t>
            </a:r>
          </a:p>
        </p:txBody>
      </p:sp>
      <p:graphicFrame>
        <p:nvGraphicFramePr>
          <p:cNvPr id="5" name="Diagram 4"/>
          <p:cNvGraphicFramePr/>
          <p:nvPr>
            <p:extLst>
              <p:ext uri="{D42A27DB-BD31-4B8C-83A1-F6EECF244321}">
                <p14:modId xmlns:p14="http://schemas.microsoft.com/office/powerpoint/2010/main" val="3590276410"/>
              </p:ext>
            </p:extLst>
          </p:nvPr>
        </p:nvGraphicFramePr>
        <p:xfrm>
          <a:off x="1835696" y="980728"/>
          <a:ext cx="7128792" cy="54883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Oval 6"/>
          <p:cNvSpPr/>
          <p:nvPr/>
        </p:nvSpPr>
        <p:spPr>
          <a:xfrm>
            <a:off x="6228184" y="4293096"/>
            <a:ext cx="2160240" cy="1944216"/>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smtClean="0"/>
              <a:t>Primary Care;</a:t>
            </a:r>
          </a:p>
          <a:p>
            <a:pPr algn="ctr"/>
            <a:r>
              <a:rPr lang="en-GB" sz="1200" dirty="0" smtClean="0"/>
              <a:t>G.P’s</a:t>
            </a:r>
          </a:p>
          <a:p>
            <a:pPr algn="ctr"/>
            <a:r>
              <a:rPr lang="en-GB" sz="1200" dirty="0" smtClean="0"/>
              <a:t>Community leg ulcer clinics</a:t>
            </a:r>
            <a:endParaRPr lang="en-GB" sz="1200" dirty="0"/>
          </a:p>
        </p:txBody>
      </p:sp>
      <p:pic>
        <p:nvPicPr>
          <p:cNvPr id="24578" name="Picture 2" descr="http://crpdonline.org/wp-content/uploads/2014/08/facebook-icon.jpg"/>
          <p:cNvPicPr>
            <a:picLocks noChangeAspect="1" noChangeArrowheads="1"/>
          </p:cNvPicPr>
          <p:nvPr/>
        </p:nvPicPr>
        <p:blipFill>
          <a:blip r:embed="rId8" cstate="print"/>
          <a:srcRect/>
          <a:stretch>
            <a:fillRect/>
          </a:stretch>
        </p:blipFill>
        <p:spPr bwMode="auto">
          <a:xfrm>
            <a:off x="395536" y="4869160"/>
            <a:ext cx="2712660" cy="1527296"/>
          </a:xfrm>
          <a:prstGeom prst="rect">
            <a:avLst/>
          </a:prstGeom>
          <a:noFill/>
        </p:spPr>
      </p:pic>
    </p:spTree>
    <p:extLst>
      <p:ext uri="{BB962C8B-B14F-4D97-AF65-F5344CB8AC3E}">
        <p14:creationId xmlns:p14="http://schemas.microsoft.com/office/powerpoint/2010/main" val="2056814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subTnLst>
                                    <p:animClr clrSpc="rgb" dir="cw">
                                      <p:cBhvr override="childStyle">
                                        <p:cTn dur="1" fill="hold" display="0" masterRel="nextClick" afterEffect="1"/>
                                        <p:tgtEl>
                                          <p:spTgt spid="5"/>
                                        </p:tgtEl>
                                        <p:attrNameLst>
                                          <p:attrName>ppt_c</p:attrName>
                                        </p:attrNameLst>
                                      </p:cBhvr>
                                      <p:to>
                                        <a:srgbClr val="EAEAEA"/>
                                      </p:to>
                                    </p:animClr>
                                  </p:subTnLst>
                                </p:cTn>
                              </p:par>
                              <p:par>
                                <p:cTn id="7" presetID="1" presetClass="entr" presetSubtype="0" fill="hold" grpId="1"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subTnLst>
                                    <p:animClr clrSpc="rgb" dir="cw">
                                      <p:cBhvr override="childStyle">
                                        <p:cTn dur="1" fill="hold" display="0" masterRel="nextClick" afterEffect="1"/>
                                        <p:tgtEl>
                                          <p:spTgt spid="5"/>
                                        </p:tgtEl>
                                        <p:attrNameLst>
                                          <p:attrName>ppt_c</p:attrName>
                                        </p:attrNameLst>
                                      </p:cBhvr>
                                      <p:to>
                                        <a:srgbClr val="EAEAEA"/>
                                      </p:to>
                                    </p:animClr>
                                  </p:sub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subTnLst>
                                    <p:animClr clrSpc="rgb" dir="cw">
                                      <p:cBhvr override="childStyle">
                                        <p:cTn dur="1" fill="hold" display="0" masterRel="nextClick" afterEffect="1"/>
                                        <p:tgtEl>
                                          <p:spTgt spid="7"/>
                                        </p:tgtEl>
                                        <p:attrNameLst>
                                          <p:attrName>ppt_c</p:attrName>
                                        </p:attrNameLst>
                                      </p:cBhvr>
                                      <p:to>
                                        <a:srgbClr val="EAEAEA"/>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rgbClr val="EEECE1"/>
                                      </p:to>
                                    </p:animClr>
                                  </p:subTnLst>
                                </p:cTn>
                              </p:par>
                              <p:par>
                                <p:cTn id="15" presetID="1"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rgbClr val="EEECE1"/>
                                      </p:to>
                                    </p:animClr>
                                  </p:subTnLst>
                                </p:cTn>
                              </p:par>
                              <p:par>
                                <p:cTn id="17" presetID="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rgbClr val="EEECE1"/>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rgbClr val="EEECE1"/>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rgbClr val="EEECE1"/>
                                      </p:to>
                                    </p:animClr>
                                  </p:subTnLst>
                                </p:cTn>
                              </p:par>
                              <p:par>
                                <p:cTn id="27" presetID="1"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rgbClr val="EEECE1"/>
                                      </p:to>
                                    </p:animClr>
                                  </p:sub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45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5" grpId="1">
        <p:bldAsOne/>
      </p:bldGraphic>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Attendee Demographics</a:t>
            </a:r>
            <a:endParaRPr lang="en-GB"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4121024428"/>
              </p:ext>
            </p:extLst>
          </p:nvPr>
        </p:nvGraphicFramePr>
        <p:xfrm>
          <a:off x="457200" y="1600200"/>
          <a:ext cx="4038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4" name="Content Placeholder 3"/>
          <p:cNvSpPr>
            <a:spLocks noGrp="1"/>
          </p:cNvSpPr>
          <p:nvPr>
            <p:ph sz="half" idx="2"/>
          </p:nvPr>
        </p:nvSpPr>
        <p:spPr/>
        <p:txBody>
          <a:bodyPr/>
          <a:lstStyle/>
          <a:p>
            <a:pPr marL="0" indent="0" algn="ctr">
              <a:buNone/>
            </a:pPr>
            <a:r>
              <a:rPr lang="en-GB" dirty="0" smtClean="0"/>
              <a:t>Speakers</a:t>
            </a:r>
            <a:endParaRPr lang="en-GB" dirty="0"/>
          </a:p>
        </p:txBody>
      </p:sp>
      <p:graphicFrame>
        <p:nvGraphicFramePr>
          <p:cNvPr id="6" name="Chart 5"/>
          <p:cNvGraphicFramePr/>
          <p:nvPr>
            <p:extLst>
              <p:ext uri="{D42A27DB-BD31-4B8C-83A1-F6EECF244321}">
                <p14:modId xmlns:p14="http://schemas.microsoft.com/office/powerpoint/2010/main" val="237067661"/>
              </p:ext>
            </p:extLst>
          </p:nvPr>
        </p:nvGraphicFramePr>
        <p:xfrm>
          <a:off x="107504" y="1052736"/>
          <a:ext cx="8712968" cy="532859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19076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1"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1">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Primary Care</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35403450"/>
              </p:ext>
            </p:extLst>
          </p:nvPr>
        </p:nvGraphicFramePr>
        <p:xfrm>
          <a:off x="395536" y="1484784"/>
          <a:ext cx="8229600" cy="4525963"/>
        </p:xfrm>
        <a:graphic>
          <a:graphicData uri="http://schemas.openxmlformats.org/drawingml/2006/chart">
            <c:chart xmlns:c="http://schemas.openxmlformats.org/drawingml/2006/chart" xmlns:r="http://schemas.openxmlformats.org/officeDocument/2006/relationships" r:id="rId3"/>
          </a:graphicData>
        </a:graphic>
      </p:graphicFrame>
      <p:pic>
        <p:nvPicPr>
          <p:cNvPr id="1026" name="Picture 2" descr="http://tse1.mm.bing.net/th?id=OIP.M053467b9b730cabf182761557e7fc7f7H0&amp;w=230&amp;h=170&amp;rs=1&amp;pcl=dddddd&amp;pid=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44208" y="188640"/>
            <a:ext cx="2190750" cy="1619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60942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Secondary Care</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95505837"/>
              </p:ext>
            </p:extLst>
          </p:nvPr>
        </p:nvGraphicFramePr>
        <p:xfrm>
          <a:off x="467544" y="1628800"/>
          <a:ext cx="8229600" cy="4525963"/>
        </p:xfrm>
        <a:graphic>
          <a:graphicData uri="http://schemas.openxmlformats.org/drawingml/2006/chart">
            <c:chart xmlns:c="http://schemas.openxmlformats.org/drawingml/2006/chart" xmlns:r="http://schemas.openxmlformats.org/officeDocument/2006/relationships" r:id="rId3"/>
          </a:graphicData>
        </a:graphic>
      </p:graphicFrame>
      <p:pic>
        <p:nvPicPr>
          <p:cNvPr id="2050" name="Picture 2" descr="http://tse2.mm.bing.net/th?id=OIP.M95a15a43d0bf0060be5be60ed9a87ffao0&amp;w=230&amp;h=170&amp;rs=1&amp;pcl=dddddd&amp;pid=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56176" y="116632"/>
            <a:ext cx="2190750" cy="1619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33001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Outliers!</a:t>
            </a:r>
            <a:endParaRPr lang="en-GB" dirty="0"/>
          </a:p>
        </p:txBody>
      </p:sp>
      <p:sp>
        <p:nvSpPr>
          <p:cNvPr id="3" name="Content Placeholder 2"/>
          <p:cNvSpPr>
            <a:spLocks noGrp="1"/>
          </p:cNvSpPr>
          <p:nvPr>
            <p:ph idx="1"/>
          </p:nvPr>
        </p:nvSpPr>
        <p:spPr/>
        <p:txBody>
          <a:bodyPr/>
          <a:lstStyle/>
          <a:p>
            <a:pPr marL="0" indent="0">
              <a:buNone/>
            </a:pPr>
            <a:endParaRPr lang="en-GB" dirty="0" smtClean="0"/>
          </a:p>
          <a:p>
            <a:r>
              <a:rPr lang="en-GB" dirty="0" err="1" smtClean="0"/>
              <a:t>Anesthesiologist</a:t>
            </a:r>
            <a:r>
              <a:rPr lang="en-GB" dirty="0" smtClean="0"/>
              <a:t> – Par Hospital, Iraq</a:t>
            </a:r>
          </a:p>
          <a:p>
            <a:r>
              <a:rPr lang="en-GB" dirty="0" smtClean="0"/>
              <a:t>Pharmacist</a:t>
            </a:r>
          </a:p>
          <a:p>
            <a:r>
              <a:rPr lang="en-GB" dirty="0" smtClean="0"/>
              <a:t>PhD researcher</a:t>
            </a:r>
          </a:p>
          <a:p>
            <a:r>
              <a:rPr lang="en-GB" dirty="0" smtClean="0"/>
              <a:t>“Director”</a:t>
            </a:r>
            <a:endParaRPr lang="en-GB" dirty="0"/>
          </a:p>
        </p:txBody>
      </p:sp>
      <p:pic>
        <p:nvPicPr>
          <p:cNvPr id="4" name="Picture 3" descr="C:\Users\nbf2085\Desktop\outliers1.jpg"/>
          <p:cNvPicPr/>
          <p:nvPr/>
        </p:nvPicPr>
        <p:blipFill rotWithShape="1">
          <a:blip r:embed="rId3">
            <a:extLst>
              <a:ext uri="{28A0092B-C50C-407E-A947-70E740481C1C}">
                <a14:useLocalDpi xmlns:a14="http://schemas.microsoft.com/office/drawing/2010/main" val="0"/>
              </a:ext>
            </a:extLst>
          </a:blip>
          <a:srcRect l="5982" r="1959" b="23256"/>
          <a:stretch/>
        </p:blipFill>
        <p:spPr bwMode="auto">
          <a:xfrm>
            <a:off x="4211960" y="3789040"/>
            <a:ext cx="4464496" cy="242317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747927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3135</TotalTime>
  <Words>3594</Words>
  <Application>Microsoft Office PowerPoint</Application>
  <PresentationFormat>On-screen Show (4:3)</PresentationFormat>
  <Paragraphs>284</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 Celebrates 20 Years</vt:lpstr>
      <vt:lpstr>Cheltenham General Hospital</vt:lpstr>
      <vt:lpstr>Aims</vt:lpstr>
      <vt:lpstr>Gloucestershire leg ulcer Service</vt:lpstr>
      <vt:lpstr> The Team</vt:lpstr>
      <vt:lpstr>Attendee Demographics</vt:lpstr>
      <vt:lpstr>Primary Care</vt:lpstr>
      <vt:lpstr>Secondary Care</vt:lpstr>
      <vt:lpstr>Outliers!</vt:lpstr>
      <vt:lpstr>Mr Keith Poskitt</vt:lpstr>
      <vt:lpstr>Colin Davis </vt:lpstr>
      <vt:lpstr>Mr Jamie Barwell </vt:lpstr>
      <vt:lpstr>Prof Alun Davis</vt:lpstr>
      <vt:lpstr>Mr Jonothan Earnshaw</vt:lpstr>
      <vt:lpstr>Andrea Nelson</vt:lpstr>
      <vt:lpstr>Take Home Messages</vt:lpstr>
      <vt:lpstr>Audience Feedback</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Gloucestershire Leg Ulcer Service Celebrating 20 Years</dc:title>
  <dc:creator>John</dc:creator>
  <cp:lastModifiedBy>Louise Fearnside</cp:lastModifiedBy>
  <cp:revision>140</cp:revision>
  <dcterms:created xsi:type="dcterms:W3CDTF">2016-01-23T22:08:15Z</dcterms:created>
  <dcterms:modified xsi:type="dcterms:W3CDTF">2016-03-01T13:44:36Z</dcterms:modified>
</cp:coreProperties>
</file>