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75" r:id="rId2"/>
    <p:sldId id="256" r:id="rId3"/>
    <p:sldId id="274" r:id="rId4"/>
    <p:sldId id="257" r:id="rId5"/>
    <p:sldId id="276" r:id="rId6"/>
    <p:sldId id="261" r:id="rId7"/>
    <p:sldId id="262" r:id="rId8"/>
    <p:sldId id="263" r:id="rId9"/>
    <p:sldId id="264" r:id="rId10"/>
    <p:sldId id="278" r:id="rId11"/>
    <p:sldId id="265" r:id="rId12"/>
    <p:sldId id="280" r:id="rId13"/>
    <p:sldId id="266" r:id="rId14"/>
    <p:sldId id="267" r:id="rId15"/>
    <p:sldId id="268" r:id="rId16"/>
    <p:sldId id="269" r:id="rId17"/>
    <p:sldId id="270" r:id="rId18"/>
    <p:sldId id="283" r:id="rId19"/>
    <p:sldId id="258" r:id="rId20"/>
    <p:sldId id="279" r:id="rId21"/>
    <p:sldId id="281" r:id="rId22"/>
    <p:sldId id="282" r:id="rId23"/>
    <p:sldId id="272" r:id="rId24"/>
  </p:sldIdLst>
  <p:sldSz cx="9144000" cy="6858000" type="screen4x3"/>
  <p:notesSz cx="6858000" cy="9144000"/>
  <p:embeddedFontLst>
    <p:embeddedFont>
      <p:font typeface="Franklin Gothic Book" panose="020B0503020102020204" pitchFamily="34" charset="0"/>
      <p:regular r:id="rId26"/>
      <p:italic r:id="rId27"/>
    </p:embeddedFont>
    <p:embeddedFont>
      <p:font typeface="Constantia" panose="02030602050306030303" pitchFamily="18" charset="0"/>
      <p:regular r:id="rId28"/>
      <p:bold r:id="rId29"/>
      <p:italic r:id="rId30"/>
      <p:boldItalic r:id="rId31"/>
    </p:embeddedFont>
    <p:embeddedFont>
      <p:font typeface="Libre Franklin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mvhq5cRDAUZESOTa61BcG/Ch3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E93DD4-13F1-423F-9E71-24BDC8693818}" v="23" dt="2022-11-06T17:14:49.357"/>
    <p1510:client id="{71FAB6BF-ECB1-8148-7C01-70FB040DBF5C}" v="2612" dt="2022-11-20T23:33:28.142"/>
    <p1510:client id="{7A24D081-8176-4653-05F4-FDD8BAF22F72}" v="226" dt="2022-11-06T19:00:06.226"/>
    <p1510:client id="{D2E2C8A9-55A4-5346-7D86-F35A80978DE7}" v="457" dt="2022-11-21T23:49:49.690"/>
  </p1510:revLst>
</p1510:revInfo>
</file>

<file path=ppt/tableStyles.xml><?xml version="1.0" encoding="utf-8"?>
<a:tblStyleLst xmlns:a="http://schemas.openxmlformats.org/drawingml/2006/main" def="{DB4D6D36-3BBE-4188-91D5-2C6375D09DCA}">
  <a:tblStyle styleId="{DB4D6D36-3BBE-4188-91D5-2C6375D09DCA}" styleName="Table_0">
    <a:wholeTbl>
      <a:tcTxStyle b="off" i="off">
        <a:font>
          <a:latin typeface="Franklin Gothic Book"/>
          <a:ea typeface="Franklin Gothic Book"/>
          <a:cs typeface="Franklin Gothic Book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0E7"/>
          </a:solidFill>
        </a:fill>
      </a:tcStyle>
    </a:wholeTbl>
    <a:band1H>
      <a:tcTxStyle/>
      <a:tcStyle>
        <a:tcBdr/>
        <a:fill>
          <a:solidFill>
            <a:srgbClr val="FEDF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EDF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Franklin Gothic Book"/>
          <a:ea typeface="Franklin Gothic Book"/>
          <a:cs typeface="Franklin Gothic Book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6819" autoAdjust="0"/>
  </p:normalViewPr>
  <p:slideViewPr>
    <p:cSldViewPr snapToGrid="0">
      <p:cViewPr>
        <p:scale>
          <a:sx n="75" d="100"/>
          <a:sy n="75" d="100"/>
        </p:scale>
        <p:origin x="-266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651015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5bc2cd7d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 smtClean="0"/>
              <a:t>Hello Everybody and welcome to the great debate. 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STP students Must get AVS accreditation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aseline="0" dirty="0" smtClean="0"/>
              <a:t>Quick show of hands from STP students</a:t>
            </a:r>
            <a:endParaRPr lang="en-GB" dirty="0"/>
          </a:p>
        </p:txBody>
      </p:sp>
      <p:sp>
        <p:nvSpPr>
          <p:cNvPr id="125" name="Google Shape;125;g15bc2cd7d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555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 what should we actually compare an STP to?</a:t>
            </a:r>
          </a:p>
          <a:p>
            <a:endParaRPr lang="en-GB" dirty="0" smtClean="0"/>
          </a:p>
          <a:p>
            <a:r>
              <a:rPr lang="en-GB" dirty="0" smtClean="0"/>
              <a:t>Newly graduated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vs</a:t>
            </a:r>
            <a:r>
              <a:rPr lang="en-GB" baseline="0" dirty="0" smtClean="0"/>
              <a:t> a AVS that’s done it in 3 years seems fair. </a:t>
            </a:r>
          </a:p>
          <a:p>
            <a:r>
              <a:rPr lang="en-GB" baseline="0" dirty="0" smtClean="0"/>
              <a:t>But how many AVS actually achieve this in 3 years? I would say a very </a:t>
            </a:r>
            <a:r>
              <a:rPr lang="en-GB" baseline="0" dirty="0" err="1" smtClean="0"/>
              <a:t>very</a:t>
            </a:r>
            <a:r>
              <a:rPr lang="en-GB" baseline="0" dirty="0" smtClean="0"/>
              <a:t> slim minority.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 would say the AVS would still be more looked favourably upon. But WHY?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3347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5bc2cd7de2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5bc2cd7de2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r>
              <a:rPr lang="en-GB" dirty="0" smtClean="0"/>
              <a:t>Is it because</a:t>
            </a:r>
            <a:r>
              <a:rPr lang="en-GB" baseline="0" dirty="0" smtClean="0"/>
              <a:t> of the 2000 scan requirement?</a:t>
            </a:r>
          </a:p>
          <a:p>
            <a:pPr marL="171450" indent="-171450"/>
            <a:r>
              <a:rPr lang="en-GB" baseline="0" dirty="0" smtClean="0"/>
              <a:t>This multi coloured row means were taking it to VAR.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tabLst/>
              <a:defRPr/>
            </a:pPr>
            <a:r>
              <a:rPr lang="en-GB" dirty="0" smtClean="0"/>
              <a:t>Why is the bar set at 2000? We know that the RVT accreditation *The American equivalent for AVS* requires ~800 diagnostic cases?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 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 what does 2000 even mean?</a:t>
            </a:r>
          </a:p>
          <a:p>
            <a:r>
              <a:rPr lang="en-GB" dirty="0" smtClean="0"/>
              <a:t>Does</a:t>
            </a:r>
            <a:r>
              <a:rPr lang="en-GB" baseline="0" dirty="0" smtClean="0"/>
              <a:t> it mean experience and skill acquisition?</a:t>
            </a:r>
          </a:p>
          <a:p>
            <a:r>
              <a:rPr lang="en-GB" baseline="0" dirty="0" smtClean="0"/>
              <a:t>Isn’t that a little bit speculative?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7612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bed56f83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5bed56f83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So </a:t>
            </a:r>
            <a:r>
              <a:rPr lang="en-GB" dirty="0" smtClean="0"/>
              <a:t>if we are talking about skill</a:t>
            </a:r>
            <a:r>
              <a:rPr lang="en-GB" baseline="0" dirty="0" smtClean="0"/>
              <a:t> acquisition we cant do that without learning curves. </a:t>
            </a:r>
          </a:p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r>
              <a:rPr lang="en-GB" baseline="0" dirty="0" smtClean="0"/>
              <a:t>Different people learn in different ways. And even the same people learn tasks in different ways.</a:t>
            </a:r>
          </a:p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r>
              <a:rPr lang="en-GB" baseline="0" dirty="0" smtClean="0"/>
              <a:t>So what is 2000 scans on here? </a:t>
            </a:r>
          </a:p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r>
              <a:rPr lang="en-GB" baseline="0" dirty="0" smtClean="0"/>
              <a:t>If an advanced AVS with decades of experience, perhaps an interventional vascular scientist, or performing advanced renal artery scans </a:t>
            </a:r>
            <a:r>
              <a:rPr lang="en-GB" baseline="0" dirty="0" err="1" smtClean="0"/>
              <a:t>etc</a:t>
            </a:r>
            <a:r>
              <a:rPr lang="en-GB" baseline="0" dirty="0" smtClean="0"/>
              <a:t> is going to be at the right of this,</a:t>
            </a:r>
          </a:p>
          <a:p>
            <a:pPr marL="0" indent="0">
              <a:buNone/>
            </a:pPr>
            <a:r>
              <a:rPr lang="en-GB" baseline="0" dirty="0" smtClean="0"/>
              <a:t>Where should 2000 scans be?</a:t>
            </a: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Where does it actually </a:t>
            </a:r>
            <a:r>
              <a:rPr lang="en-GB" dirty="0"/>
              <a:t>lie</a:t>
            </a:r>
            <a:r>
              <a:rPr lang="en-GB" dirty="0" smtClean="0"/>
              <a:t>? Is it all the way over here? Maybe its all the way to the other side? We don’t</a:t>
            </a:r>
            <a:r>
              <a:rPr lang="en-GB" baseline="0" dirty="0" smtClean="0"/>
              <a:t> know.</a:t>
            </a: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But </a:t>
            </a:r>
            <a:r>
              <a:rPr lang="en-GB" b="1" dirty="0" smtClean="0"/>
              <a:t>what we do know is that </a:t>
            </a:r>
            <a:r>
              <a:rPr lang="en-GB" b="1" dirty="0"/>
              <a:t>not all learning is equal learning. 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5bed56f83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5bed56f83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And</a:t>
            </a:r>
            <a:r>
              <a:rPr lang="en-GB" baseline="0" dirty="0" smtClean="0"/>
              <a:t> not all practice is equal practice.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 smtClean="0"/>
              <a:t>For those of you that either play golf or have heard about my golf you will know that practice most certainly does not make perfect.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 smtClean="0"/>
              <a:t>Only perfect practice makes perfect.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aseline="0" dirty="0" smtClean="0"/>
              <a:t>So how can we get as close to perfect practice for our trainees?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5bed56f83c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5bed56f83c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 smtClean="0"/>
              <a:t>I</a:t>
            </a:r>
            <a:r>
              <a:rPr lang="en-GB" baseline="0" dirty="0" smtClean="0"/>
              <a:t> am going to go out on a limb here </a:t>
            </a:r>
          </a:p>
          <a:p>
            <a:pPr marL="0" indent="0">
              <a:buNone/>
            </a:pPr>
            <a:r>
              <a:rPr lang="en-GB" baseline="0" dirty="0" smtClean="0"/>
              <a:t>As close to perfect standardised practice as possible w</a:t>
            </a:r>
            <a:r>
              <a:rPr lang="en-GB" dirty="0" smtClean="0"/>
              <a:t>ould squeeze</a:t>
            </a:r>
            <a:r>
              <a:rPr lang="en-GB" baseline="0" dirty="0" smtClean="0"/>
              <a:t> these curves </a:t>
            </a:r>
            <a:r>
              <a:rPr lang="en-GB" dirty="0" smtClean="0"/>
              <a:t>to the left.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That would leave this speculative 2000 level – wherever</a:t>
            </a:r>
            <a:r>
              <a:rPr lang="en-GB" baseline="0" dirty="0" smtClean="0"/>
              <a:t> it may be - seem a little absurd wouldn’t you agree?</a:t>
            </a:r>
          </a:p>
          <a:p>
            <a:pPr marL="0" indent="0">
              <a:buNone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5bed56f83c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15bed56f83c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5bc2cd7de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5bc2cd7de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Now before we get going, let me begin by asking the room for a raise of hands from </a:t>
            </a:r>
            <a:r>
              <a:rPr lang="en-GB" dirty="0" err="1"/>
              <a:t>whowever</a:t>
            </a:r>
            <a:r>
              <a:rPr lang="en-GB" dirty="0"/>
              <a:t> is either currently enrolled on the STP or are a graduate. Okay, now only leave your hands up if you are also AVS. 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Right so – quite an equal spread and not very of you, so this may be a tricky sell. I have my work cut out for me.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Anyway. STP students MUST get AVS accreditation. Lets break down what this could mean.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That this could happen Immediately and Automatically after graduation? </a:t>
            </a:r>
          </a:p>
          <a:p>
            <a:pPr marL="0" indent="0">
              <a:buNone/>
            </a:pPr>
            <a:r>
              <a:rPr lang="en-GB" dirty="0"/>
              <a:t>As soon as possible after graduation</a:t>
            </a:r>
          </a:p>
          <a:p>
            <a:pPr marL="0" indent="0">
              <a:buNone/>
            </a:pPr>
            <a:r>
              <a:rPr lang="en-GB" dirty="0"/>
              <a:t>Some time in the distant future, but with elements of urgency. </a:t>
            </a:r>
          </a:p>
          <a:p>
            <a:pPr marL="0" indent="0">
              <a:buNone/>
            </a:pPr>
            <a:r>
              <a:rPr lang="en-GB" dirty="0"/>
              <a:t>And my favourite for today..... NEVER. Never in a month of </a:t>
            </a:r>
            <a:r>
              <a:rPr lang="en-GB" dirty="0" err="1"/>
              <a:t>sundays</a:t>
            </a:r>
            <a:r>
              <a:rPr lang="en-GB" dirty="0"/>
              <a:t>!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Now I have called the two on the edges as the more extreme side of the conversation. But I am going to delve into these. Particularly </a:t>
            </a:r>
            <a:r>
              <a:rPr lang="en-GB" dirty="0" err="1"/>
              <a:t>immedaitely</a:t>
            </a:r>
            <a:r>
              <a:rPr lang="en-GB" dirty="0"/>
              <a:t> after graduation.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 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5bed56f83c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15bed56f83c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Robert James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Graduated</a:t>
            </a:r>
            <a:r>
              <a:rPr lang="en-GB" baseline="0" dirty="0" smtClean="0"/>
              <a:t> from the STP in 2019 and have all that comes along with it. </a:t>
            </a:r>
          </a:p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r>
              <a:rPr lang="en-GB" baseline="0" dirty="0" smtClean="0"/>
              <a:t>And I also now have my AVS which I got in 2020.</a:t>
            </a:r>
          </a:p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r>
              <a:rPr lang="en-GB" baseline="0" dirty="0" smtClean="0"/>
              <a:t>So zero conflicts of interest.</a:t>
            </a:r>
            <a:endParaRPr lang="en-GB" dirty="0"/>
          </a:p>
        </p:txBody>
      </p:sp>
      <p:sp>
        <p:nvSpPr>
          <p:cNvPr id="118" name="Google Shape;1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 smtClean="0"/>
              <a:t>My Counter</a:t>
            </a:r>
            <a:r>
              <a:rPr lang="en-GB" baseline="0" dirty="0" smtClean="0"/>
              <a:t> part for today is Emma.</a:t>
            </a: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Also </a:t>
            </a:r>
            <a:r>
              <a:rPr lang="en-GB" dirty="0"/>
              <a:t>has an Vascular MSc.</a:t>
            </a:r>
          </a:p>
          <a:p>
            <a:pPr marL="0" indent="0">
              <a:buNone/>
            </a:pPr>
            <a:r>
              <a:rPr lang="en-GB" dirty="0" smtClean="0"/>
              <a:t>And is also AVS</a:t>
            </a:r>
            <a:r>
              <a:rPr lang="en-GB" baseline="0" dirty="0" smtClean="0"/>
              <a:t> with many more years experience than myself.  </a:t>
            </a:r>
          </a:p>
          <a:p>
            <a:pPr marL="0" indent="0">
              <a:buNone/>
            </a:pPr>
            <a:r>
              <a:rPr lang="en-GB" dirty="0" smtClean="0"/>
              <a:t>She is also the SVT president</a:t>
            </a:r>
            <a:r>
              <a:rPr lang="en-GB" baseline="0" dirty="0" smtClean="0"/>
              <a:t> so I need to tread carefully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– </a:t>
            </a:r>
            <a:r>
              <a:rPr lang="en-GB" dirty="0"/>
              <a:t>Emma is not nationally </a:t>
            </a:r>
            <a:r>
              <a:rPr lang="en-GB" dirty="0" smtClean="0"/>
              <a:t>registered with the HCPC. </a:t>
            </a:r>
          </a:p>
          <a:p>
            <a:pPr marL="0" indent="0">
              <a:buNone/>
            </a:pPr>
            <a:r>
              <a:rPr lang="en-GB" dirty="0" smtClean="0"/>
              <a:t>So</a:t>
            </a:r>
            <a:r>
              <a:rPr lang="en-GB" baseline="0" dirty="0" smtClean="0"/>
              <a:t> she is riddled with conflicts of interest.</a:t>
            </a:r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8" name="Google Shape;11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9212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5bc2cd7d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Now as the president of the </a:t>
            </a:r>
            <a:r>
              <a:rPr lang="en-GB" dirty="0" smtClean="0"/>
              <a:t>SVT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Wouldn’t you assume that she </a:t>
            </a:r>
            <a:r>
              <a:rPr lang="en-GB" dirty="0"/>
              <a:t>would be a bastion of support for all trainees. </a:t>
            </a:r>
            <a:r>
              <a:rPr lang="en-GB" dirty="0" smtClean="0"/>
              <a:t>Not least those </a:t>
            </a:r>
            <a:r>
              <a:rPr lang="en-GB" dirty="0"/>
              <a:t>that enrol into a </a:t>
            </a:r>
            <a:r>
              <a:rPr lang="en-GB" dirty="0" smtClean="0"/>
              <a:t>national vascular training programmes like the STP.</a:t>
            </a:r>
            <a:r>
              <a:rPr lang="en-GB" dirty="0"/>
              <a:t>  </a:t>
            </a:r>
          </a:p>
          <a:p>
            <a:pPr marL="0" indent="0">
              <a:buNone/>
            </a:pPr>
            <a:r>
              <a:rPr lang="en-GB" dirty="0" smtClean="0"/>
              <a:t>However </a:t>
            </a:r>
            <a:r>
              <a:rPr lang="en-GB" dirty="0"/>
              <a:t>today she is </a:t>
            </a:r>
            <a:r>
              <a:rPr lang="en-GB" dirty="0" smtClean="0"/>
              <a:t>not unfortunately. But don’t worry – I am, and I am here to tell you why this is an</a:t>
            </a:r>
            <a:r>
              <a:rPr lang="en-GB" baseline="0" dirty="0" smtClean="0"/>
              <a:t> absolute load of rubbish. </a:t>
            </a:r>
            <a:endParaRPr lang="en-GB" dirty="0"/>
          </a:p>
        </p:txBody>
      </p:sp>
      <p:sp>
        <p:nvSpPr>
          <p:cNvPr id="125" name="Google Shape;125;g15bc2cd7d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5bc2cd7de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5bc2cd7de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And now again before I </a:t>
            </a:r>
            <a:r>
              <a:rPr lang="en-GB" dirty="0" smtClean="0"/>
              <a:t>begin I want to make it very clear.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This is not a debate about experienced AVS getting or not getting their HCPC equivalence etc. </a:t>
            </a:r>
          </a:p>
          <a:p>
            <a:pPr marL="0" indent="0">
              <a:buNone/>
            </a:pPr>
            <a:r>
              <a:rPr lang="en-GB" dirty="0" smtClean="0"/>
              <a:t>For today this is irrelevant and</a:t>
            </a:r>
            <a:r>
              <a:rPr lang="en-GB" baseline="0" dirty="0" smtClean="0"/>
              <a:t> we are taking it off the table entirely. </a:t>
            </a: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My </a:t>
            </a:r>
            <a:r>
              <a:rPr lang="en-GB" dirty="0"/>
              <a:t>job is to strictly talk about STP students NEEDING AVS.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2) Big disclaimer, I am not trying to talk anybody out of going for their AVS.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What follows may or may not be my own views. 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STPS with their HCPC against experienced AVS members. This discussion is not about HCPC equivalence. That is a can of worms for another day.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STP needing AVS and AVS needing HCPC registration are very different topics.</a:t>
            </a:r>
          </a:p>
          <a:p>
            <a:pPr marL="0" indent="0">
              <a:buNone/>
            </a:pPr>
            <a:r>
              <a:rPr lang="en-GB" dirty="0"/>
              <a:t>After this I am not even going to mention AVS equivalence. My hole is already perhaps deep enough.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2) I am most definitely not trying to talk anybody out of going for their AVS accreditation. Please do. </a:t>
            </a:r>
          </a:p>
        </p:txBody>
      </p:sp>
    </p:spTree>
    <p:extLst>
      <p:ext uri="{BB962C8B-B14F-4D97-AF65-F5344CB8AC3E}">
        <p14:creationId xmlns:p14="http://schemas.microsoft.com/office/powerpoint/2010/main" val="2676920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So, </a:t>
            </a:r>
            <a:r>
              <a:rPr lang="en-GB" dirty="0" smtClean="0"/>
              <a:t>lets have</a:t>
            </a:r>
            <a:r>
              <a:rPr lang="en-GB" baseline="0" dirty="0" smtClean="0"/>
              <a:t> a look.</a:t>
            </a:r>
          </a:p>
          <a:p>
            <a:pPr marL="0" indent="0">
              <a:buNone/>
            </a:pPr>
            <a:r>
              <a:rPr lang="en-GB" baseline="0" dirty="0" smtClean="0"/>
              <a:t>It is world cup season so I’ve made this a quick head to head. </a:t>
            </a:r>
            <a:endParaRPr lang="en-GB" dirty="0"/>
          </a:p>
          <a:p>
            <a:pPr marL="0" indent="0">
              <a:buNone/>
            </a:pPr>
            <a:r>
              <a:rPr lang="en-GB" dirty="0" smtClean="0"/>
              <a:t>Green is a goal. Amber is neutral.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What actually are the differences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r>
              <a:rPr lang="en-GB" dirty="0" smtClean="0"/>
              <a:t>Both are a recognised stature.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STP gives you an MSc. 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 smtClean="0"/>
              <a:t>Academically it’s a bit of a land slide. </a:t>
            </a:r>
          </a:p>
          <a:p>
            <a:pPr marL="0" indent="0">
              <a:buNone/>
            </a:pPr>
            <a:r>
              <a:rPr lang="en-GB" dirty="0" smtClean="0"/>
              <a:t>STPS</a:t>
            </a:r>
            <a:r>
              <a:rPr lang="en-GB" baseline="0" dirty="0" smtClean="0"/>
              <a:t> are assessed so many times in different formats. The AVS assessment is just MCQs.</a:t>
            </a:r>
          </a:p>
          <a:p>
            <a:pPr marL="0" indent="0">
              <a:buNone/>
            </a:pPr>
            <a:r>
              <a:rPr lang="en-GB" baseline="0" dirty="0" smtClean="0"/>
              <a:t>STPS also do a research module.</a:t>
            </a:r>
          </a:p>
          <a:p>
            <a:pPr marL="0" indent="0">
              <a:buNone/>
            </a:pPr>
            <a:r>
              <a:rPr lang="en-GB" baseline="0" dirty="0" smtClean="0"/>
              <a:t>This is shaping into an easy win. </a:t>
            </a:r>
          </a:p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r>
              <a:rPr lang="en-GB" baseline="0" dirty="0" smtClean="0"/>
              <a:t>But then the comeback is on. Practically its perhaps more controversial so ill focus on these. </a:t>
            </a:r>
          </a:p>
          <a:p>
            <a:pPr marL="0" indent="0">
              <a:buNone/>
            </a:pPr>
            <a:r>
              <a:rPr lang="en-GB" baseline="0" dirty="0" smtClean="0"/>
              <a:t>STPs require more assessed scans throughout their training.</a:t>
            </a:r>
          </a:p>
          <a:p>
            <a:pPr marL="0" indent="0">
              <a:buNone/>
            </a:pPr>
            <a:r>
              <a:rPr lang="en-GB" baseline="0" dirty="0" smtClean="0"/>
              <a:t>But AVS requires more scanning experience (which is possibly arbitrarily set)</a:t>
            </a:r>
          </a:p>
          <a:p>
            <a:pPr marL="0" indent="0">
              <a:buNone/>
            </a:pPr>
            <a:r>
              <a:rPr lang="en-GB" baseline="0" dirty="0" smtClean="0"/>
              <a:t>And its supposed that AVS covers  a wider range of practical scans. </a:t>
            </a:r>
          </a:p>
          <a:p>
            <a:pPr marL="0" indent="0">
              <a:buNone/>
            </a:pPr>
            <a:endParaRPr lang="en-GB" baseline="0" dirty="0" smtClean="0"/>
          </a:p>
          <a:p>
            <a:pPr marL="0" indent="0">
              <a:buNone/>
            </a:pPr>
            <a:r>
              <a:rPr lang="en-GB" baseline="0" dirty="0" smtClean="0"/>
              <a:t>So the final score is 4-2 and the world cup belongs to the STPs. But why doesn’t it feel like its come home yet.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5bed56f83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5bed56f83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So </a:t>
            </a:r>
            <a:r>
              <a:rPr lang="en-GB" dirty="0" smtClean="0"/>
              <a:t>to be clear, what</a:t>
            </a:r>
            <a:r>
              <a:rPr lang="en-GB" baseline="0" dirty="0" smtClean="0"/>
              <a:t> are the perceptions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STP </a:t>
            </a:r>
            <a:r>
              <a:rPr lang="en-GB" dirty="0" smtClean="0"/>
              <a:t>graduates are extremely knowledgeable but </a:t>
            </a:r>
            <a:r>
              <a:rPr lang="en-GB" dirty="0"/>
              <a:t>lack practical competence and experience. 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on the other hand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AVS holders are highly experienced </a:t>
            </a:r>
            <a:r>
              <a:rPr lang="en-GB" dirty="0" smtClean="0"/>
              <a:t>candidates</a:t>
            </a:r>
            <a:r>
              <a:rPr lang="en-GB" baseline="0" dirty="0" smtClean="0"/>
              <a:t> with decades of experience and have been there done that and got the bookmark.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BUT HOLD ON!!!!!! This </a:t>
            </a:r>
            <a:r>
              <a:rPr lang="en-GB" dirty="0" err="1"/>
              <a:t>isnt</a:t>
            </a:r>
            <a:r>
              <a:rPr lang="en-GB" dirty="0"/>
              <a:t> necessarily true. Remember the rules. We aren't talking about </a:t>
            </a:r>
            <a:r>
              <a:rPr lang="en-GB" dirty="0" smtClean="0"/>
              <a:t>experienced AVS</a:t>
            </a:r>
            <a:r>
              <a:rPr lang="en-GB" dirty="0"/>
              <a:t>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5bed56f83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5bed56f83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dirty="0"/>
              <a:t>So What actually is </a:t>
            </a:r>
            <a:r>
              <a:rPr lang="en-GB" dirty="0" smtClean="0"/>
              <a:t>AVS.</a:t>
            </a:r>
            <a:r>
              <a:rPr lang="en-GB" baseline="0" dirty="0" smtClean="0"/>
              <a:t> </a:t>
            </a:r>
          </a:p>
          <a:p>
            <a:pPr marL="0" indent="0">
              <a:buNone/>
            </a:pPr>
            <a:r>
              <a:rPr lang="en-GB" baseline="0" dirty="0" smtClean="0"/>
              <a:t>By definition of any qualification – </a:t>
            </a:r>
            <a:r>
              <a:rPr lang="en-GB" dirty="0" smtClean="0"/>
              <a:t>it simply is minimum </a:t>
            </a:r>
            <a:r>
              <a:rPr lang="en-GB" dirty="0"/>
              <a:t>standard that is required to achieve it. A baseline value.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So as we saw before, </a:t>
            </a:r>
            <a:r>
              <a:rPr lang="en-GB" dirty="0" smtClean="0"/>
              <a:t>AVS is 3 </a:t>
            </a:r>
            <a:r>
              <a:rPr lang="en-GB" dirty="0"/>
              <a:t>years of </a:t>
            </a:r>
            <a:r>
              <a:rPr lang="en-GB" dirty="0" smtClean="0"/>
              <a:t>experience</a:t>
            </a:r>
            <a:r>
              <a:rPr lang="en-GB" baseline="0" dirty="0" smtClean="0"/>
              <a:t> and </a:t>
            </a:r>
            <a:r>
              <a:rPr lang="en-GB" dirty="0" smtClean="0"/>
              <a:t>somebody with a degree of knowledge..</a:t>
            </a:r>
            <a:r>
              <a:rPr lang="en-GB" dirty="0"/>
              <a:t> </a:t>
            </a:r>
          </a:p>
          <a:p>
            <a:pPr marL="0" indent="0">
              <a:buNone/>
            </a:pPr>
            <a:r>
              <a:rPr lang="en-GB" dirty="0"/>
              <a:t>Guys, doesn’t this sound a little bit familiar.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There may be one or two other things – but lets not linger.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21" name="Google Shape;21;p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2" name="Google Shape;22;p7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3" name="Google Shape;23;p7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/>
            <a:ahLst/>
            <a:cxnLst/>
            <a:rect l="l" t="t" r="r" b="b"/>
            <a:pathLst>
              <a:path w="7955280" h="495300" extrusionOk="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" name="Google Shape;24;p7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" name="Google Shape;25;p7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rotWithShape="1">
            <a:blip r:embed="rId2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6" name="Google Shape;26;p7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35684">
            <a:off x="769521" y="702069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7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096196">
            <a:off x="7855433" y="749720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7"/>
          <p:cNvSpPr txBox="1"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nstantia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2040"/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440"/>
              </a:spcBef>
              <a:spcAft>
                <a:spcPts val="0"/>
              </a:spcAft>
              <a:buSzPts val="187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SzPts val="17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SzPts val="153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SzPts val="13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dt" idx="10"/>
          </p:nvPr>
        </p:nvSpPr>
        <p:spPr>
          <a:xfrm>
            <a:off x="6770676" y="535759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ftr" idx="11"/>
          </p:nvPr>
        </p:nvSpPr>
        <p:spPr>
          <a:xfrm>
            <a:off x="1174044" y="5357592"/>
            <a:ext cx="503484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6213930" y="535759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 rot="5400000">
            <a:off x="2759336" y="822961"/>
            <a:ext cx="3603812" cy="6196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 rot="5400000">
            <a:off x="4962879" y="2592212"/>
            <a:ext cx="4763911" cy="1430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 rot="5400000">
            <a:off x="1686277" y="718256"/>
            <a:ext cx="4402667" cy="5178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onstantia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sz="2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19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1298448" y="2121407"/>
            <a:ext cx="3200400" cy="360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2"/>
          </p:nvPr>
        </p:nvSpPr>
        <p:spPr>
          <a:xfrm>
            <a:off x="4663440" y="2119313"/>
            <a:ext cx="3200400" cy="3605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2"/>
          </p:nvPr>
        </p:nvSpPr>
        <p:spPr>
          <a:xfrm>
            <a:off x="4910669" y="2122311"/>
            <a:ext cx="2944368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7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53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36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3"/>
          </p:nvPr>
        </p:nvSpPr>
        <p:spPr>
          <a:xfrm>
            <a:off x="1298448" y="2944368"/>
            <a:ext cx="3227832" cy="277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4"/>
          </p:nvPr>
        </p:nvSpPr>
        <p:spPr>
          <a:xfrm>
            <a:off x="4645151" y="2944813"/>
            <a:ext cx="3227832" cy="2779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1pPr>
            <a:lvl2pPr marL="914400" lvl="1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3pPr>
            <a:lvl4pPr marL="1828800" lvl="3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4pPr>
            <a:lvl5pPr marL="2286000" lvl="4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5pPr>
            <a:lvl6pPr marL="2743200" lvl="5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6pPr>
            <a:lvl7pPr marL="3200400" lvl="6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7pPr>
            <a:lvl8pPr marL="3657600" lvl="7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8pPr>
            <a:lvl9pPr marL="4114800" lvl="8" indent="-325754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1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2" name="Google Shape;72;p14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74" name="Google Shape;74;p14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/>
            <a:ahLst/>
            <a:cxnLst/>
            <a:rect l="l" t="t" r="r" b="b"/>
            <a:pathLst>
              <a:path w="7955280" h="495300" extrusionOk="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5" name="Google Shape;75;p14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" name="Google Shape;76;p14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7" name="Google Shape;77;p14"/>
          <p:cNvSpPr/>
          <p:nvPr/>
        </p:nvSpPr>
        <p:spPr>
          <a:xfrm rot="-60000">
            <a:off x="749204" y="576868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8" name="Google Shape;78;p14"/>
          <p:cNvSpPr/>
          <p:nvPr/>
        </p:nvSpPr>
        <p:spPr>
          <a:xfrm rot="-60000">
            <a:off x="749808" y="576072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79" name="Google Shape;79;p14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35684">
            <a:off x="2371106" y="293953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096196">
            <a:off x="6279647" y="333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 rot="60000">
            <a:off x="4854291" y="1150993"/>
            <a:ext cx="3020792" cy="4625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7345" algn="l">
              <a:spcBef>
                <a:spcPts val="440"/>
              </a:spcBef>
              <a:spcAft>
                <a:spcPts val="0"/>
              </a:spcAft>
              <a:buSzPts val="1870"/>
              <a:buChar char="O"/>
              <a:defRPr sz="2200"/>
            </a:lvl1pPr>
            <a:lvl2pPr marL="914400" lvl="1" indent="-33655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2pPr>
            <a:lvl3pPr marL="1371600" lvl="2" indent="-325755" algn="l">
              <a:spcBef>
                <a:spcPts val="360"/>
              </a:spcBef>
              <a:spcAft>
                <a:spcPts val="0"/>
              </a:spcAft>
              <a:buSzPts val="1530"/>
              <a:buChar char="O"/>
              <a:defRPr sz="1800"/>
            </a:lvl3pPr>
            <a:lvl4pPr marL="1828800" lvl="3" indent="-314960" algn="l">
              <a:spcBef>
                <a:spcPts val="320"/>
              </a:spcBef>
              <a:spcAft>
                <a:spcPts val="0"/>
              </a:spcAft>
              <a:buSzPts val="1360"/>
              <a:buChar char="O"/>
              <a:defRPr sz="1600"/>
            </a:lvl4pPr>
            <a:lvl5pPr marL="2286000" lvl="4" indent="-304164" algn="l">
              <a:spcBef>
                <a:spcPts val="280"/>
              </a:spcBef>
              <a:spcAft>
                <a:spcPts val="0"/>
              </a:spcAft>
              <a:buSzPts val="1190"/>
              <a:buChar char="O"/>
              <a:defRPr sz="1400"/>
            </a:lvl5pPr>
            <a:lvl6pPr marL="2743200" lvl="5" indent="-33655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6pPr>
            <a:lvl7pPr marL="3200400" lvl="6" indent="-33655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7pPr>
            <a:lvl8pPr marL="3657600" lvl="7" indent="-33655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8pPr>
            <a:lvl9pPr marL="4114800" lvl="8" indent="-336550" algn="l">
              <a:spcBef>
                <a:spcPts val="400"/>
              </a:spcBef>
              <a:spcAft>
                <a:spcPts val="0"/>
              </a:spcAft>
              <a:buSzPts val="1700"/>
              <a:buChar char="O"/>
              <a:defRPr sz="2000"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2"/>
          </p:nvPr>
        </p:nvSpPr>
        <p:spPr>
          <a:xfrm rot="-60000">
            <a:off x="1148125" y="3623748"/>
            <a:ext cx="3048891" cy="21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36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dt" idx="10"/>
          </p:nvPr>
        </p:nvSpPr>
        <p:spPr>
          <a:xfrm rot="60000">
            <a:off x="6341698" y="588567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ftr" idx="11"/>
          </p:nvPr>
        </p:nvSpPr>
        <p:spPr>
          <a:xfrm rot="-60000">
            <a:off x="914554" y="5829261"/>
            <a:ext cx="352260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 rot="60000">
            <a:off x="7557313" y="5896961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9" name="Google Shape;89;p15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91" name="Google Shape;91;p15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/>
            <a:ahLst/>
            <a:cxnLst/>
            <a:rect l="l" t="t" r="r" b="b"/>
            <a:pathLst>
              <a:path w="7955280" h="495300" extrusionOk="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2" name="Google Shape;92;p15"/>
          <p:cNvSpPr/>
          <p:nvPr/>
        </p:nvSpPr>
        <p:spPr>
          <a:xfrm rot="-60000">
            <a:off x="749204" y="576868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3" name="Google Shape;93;p15"/>
          <p:cNvSpPr/>
          <p:nvPr/>
        </p:nvSpPr>
        <p:spPr>
          <a:xfrm rot="-60000">
            <a:off x="745058" y="575769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4" name="Google Shape;94;p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5" name="Google Shape;95;p15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rotWithShape="1">
            <a:blip r:embed="rId2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96" name="Google Shape;96;p15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35684">
            <a:off x="2371106" y="293953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 descr="C:\Users\Administrator\Desktop\Pushpin Dev\Assets\pushpinLef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096196">
            <a:off x="6279647" y="333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nstantia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5"/>
          <p:cNvSpPr>
            <a:spLocks noGrp="1"/>
          </p:cNvSpPr>
          <p:nvPr>
            <p:ph type="pic" idx="2"/>
          </p:nvPr>
        </p:nvSpPr>
        <p:spPr>
          <a:xfrm rot="60000">
            <a:off x="4898615" y="1207272"/>
            <a:ext cx="2913863" cy="4539412"/>
          </a:xfrm>
          <a:prstGeom prst="rect">
            <a:avLst/>
          </a:prstGeom>
          <a:noFill/>
          <a:ln w="1016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0000"/>
              </a:srgbClr>
            </a:outerShdw>
          </a:effectLst>
        </p:spPr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 rot="-60000">
            <a:off x="1152144" y="3621024"/>
            <a:ext cx="3044952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SzPts val="136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02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8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765"/>
              <a:buNone/>
              <a:defRPr sz="900"/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dt" idx="10"/>
          </p:nvPr>
        </p:nvSpPr>
        <p:spPr>
          <a:xfrm rot="60000">
            <a:off x="6345936" y="5888737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ftr" idx="11"/>
          </p:nvPr>
        </p:nvSpPr>
        <p:spPr>
          <a:xfrm rot="-60000">
            <a:off x="914569" y="5831037"/>
            <a:ext cx="33190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sldNum" idx="12"/>
          </p:nvPr>
        </p:nvSpPr>
        <p:spPr>
          <a:xfrm rot="60000">
            <a:off x="7562089" y="5900026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Google Shape;7;p6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1764"/>
                  </a:srgbClr>
                </a:gs>
                <a:gs pos="60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8" name="Google Shape;8;p6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>
              <a:gsLst>
                <a:gs pos="0">
                  <a:srgbClr val="010101">
                    <a:alpha val="55686"/>
                  </a:srgbClr>
                </a:gs>
                <a:gs pos="61000">
                  <a:srgbClr val="FEFEFE">
                    <a:alpha val="0"/>
                  </a:srgbClr>
                </a:gs>
                <a:gs pos="100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9" name="Google Shape;9;p6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/>
            <a:ahLst/>
            <a:cxnLst/>
            <a:rect l="l" t="t" r="r" b="b"/>
            <a:pathLst>
              <a:path w="7955280" h="495300" extrusionOk="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>
            <a:gsLst>
              <a:gs pos="0">
                <a:srgbClr val="010101">
                  <a:alpha val="33725"/>
                </a:srgbClr>
              </a:gs>
              <a:gs pos="30000">
                <a:srgbClr val="010101">
                  <a:alpha val="33725"/>
                </a:srgbClr>
              </a:gs>
              <a:gs pos="100000">
                <a:srgbClr val="010101">
                  <a:alpha val="25882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0" name="Google Shape;10;p6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rgbClr val="FEFEFE"/>
          </a:solid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1" name="Google Shape;11;p6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rotWithShape="1">
            <a:blip r:embed="rId14">
              <a:alphaModFix amt="20000"/>
            </a:blip>
            <a:tile tx="0" ty="0" sx="100000" sy="100000" flip="none" algn="tl"/>
          </a:blipFill>
          <a:ln>
            <a:noFill/>
          </a:ln>
          <a:effectLst>
            <a:outerShdw blurRad="101600" dist="50800" dir="5400000" algn="t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" name="Google Shape;12;p6" descr="C:\Users\Administrator\Desktop\Pushpin Dev\Assets\pushpinLeft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1435684">
            <a:off x="543741" y="273091"/>
            <a:ext cx="567831" cy="56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6" descr="C:\Users\Administrator\Desktop\Pushpin Dev\Assets\pushpinLeft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 rot="4096196">
            <a:off x="8115079" y="298163"/>
            <a:ext cx="566928" cy="56692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nstantia"/>
              <a:buNone/>
              <a:defRPr sz="4400" b="0" i="0" u="none" strike="noStrike" cap="none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814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040"/>
              <a:buFont typeface="Courgette"/>
              <a:buChar char="O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47344" algn="l" rtl="0">
              <a:spcBef>
                <a:spcPts val="440"/>
              </a:spcBef>
              <a:spcAft>
                <a:spcPts val="0"/>
              </a:spcAft>
              <a:buClr>
                <a:schemeClr val="accent2"/>
              </a:buClr>
              <a:buSzPts val="1870"/>
              <a:buFont typeface="Courgette"/>
              <a:buChar char="O"/>
              <a:defRPr sz="2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3655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Courgette"/>
              <a:buChar char="O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25755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1496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1496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14960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14959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14959" algn="l" rtl="0">
              <a:spcBef>
                <a:spcPts val="320"/>
              </a:spcBef>
              <a:spcAft>
                <a:spcPts val="0"/>
              </a:spcAft>
              <a:buClr>
                <a:schemeClr val="accent2"/>
              </a:buClr>
              <a:buSzPts val="136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dt" idx="10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ldNum" idx="12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5bc2cd7de2_0_0"/>
          <p:cNvSpPr txBox="1">
            <a:spLocks noGrp="1"/>
          </p:cNvSpPr>
          <p:nvPr>
            <p:ph type="ctrTitle"/>
          </p:nvPr>
        </p:nvSpPr>
        <p:spPr>
          <a:xfrm>
            <a:off x="381000" y="2130425"/>
            <a:ext cx="8382000" cy="26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nstantia"/>
              <a:buNone/>
            </a:pPr>
            <a:r>
              <a:rPr lang="en-GB" sz="8000"/>
              <a:t>“STP students </a:t>
            </a:r>
            <a:r>
              <a:rPr lang="en-GB" sz="8000" b="1" u="sng"/>
              <a:t>MUST</a:t>
            </a:r>
            <a:r>
              <a:rPr lang="en-GB" sz="8000"/>
              <a:t> get AVS accreditation”</a:t>
            </a:r>
            <a:endParaRPr sz="8000"/>
          </a:p>
        </p:txBody>
      </p:sp>
    </p:spTree>
    <p:extLst>
      <p:ext uri="{BB962C8B-B14F-4D97-AF65-F5344CB8AC3E}">
        <p14:creationId xmlns:p14="http://schemas.microsoft.com/office/powerpoint/2010/main" val="12633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0"/>
    </mc:Choice>
    <mc:Fallback xmlns="">
      <p:transition spd="slow" advTm="1772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C3A5FA-C1D4-F691-2094-5668627EF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5338" y="2287209"/>
            <a:ext cx="2593234" cy="784413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GB" sz="1800" dirty="0"/>
              <a:t>Newly graduated STP (3 years)</a:t>
            </a:r>
          </a:p>
        </p:txBody>
      </p:sp>
      <p:sp>
        <p:nvSpPr>
          <p:cNvPr id="4" name="Google Shape;207;g15bed56f83c_0_1">
            <a:extLst>
              <a:ext uri="{FF2B5EF4-FFF2-40B4-BE49-F238E27FC236}">
                <a16:creationId xmlns:a16="http://schemas.microsoft.com/office/drawing/2014/main" xmlns="" id="{026089D7-D9F3-FFF6-2425-E80729F284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6342" y="598408"/>
            <a:ext cx="7640014" cy="120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en-GB" u="sng" dirty="0" smtClean="0"/>
              <a:t>So what </a:t>
            </a:r>
            <a:r>
              <a:rPr lang="en-GB" u="sng" dirty="0"/>
              <a:t>should we actually compare? </a:t>
            </a:r>
            <a:endParaRPr lang="en-US" u="sng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A81C4FDF-F03F-9418-C16E-388A46D51128}"/>
              </a:ext>
            </a:extLst>
          </p:cNvPr>
          <p:cNvSpPr txBox="1">
            <a:spLocks/>
          </p:cNvSpPr>
          <p:nvPr/>
        </p:nvSpPr>
        <p:spPr>
          <a:xfrm>
            <a:off x="5755123" y="2287207"/>
            <a:ext cx="2778290" cy="681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2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>
              <a:buFont typeface="Arial"/>
              <a:buChar char="•"/>
            </a:pPr>
            <a:r>
              <a:rPr lang="en-GB" sz="1800" dirty="0"/>
              <a:t>AVS in minimum time (3 years).</a:t>
            </a:r>
            <a:endParaRPr lang="en-US" sz="1800" dirty="0"/>
          </a:p>
        </p:txBody>
      </p:sp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98028F83-DBD5-FAA0-771C-45E38E5E2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58" y="1992085"/>
            <a:ext cx="816429" cy="816429"/>
          </a:xfrm>
          <a:prstGeom prst="rect">
            <a:avLst/>
          </a:prstGeom>
        </p:spPr>
      </p:pic>
      <p:pic>
        <p:nvPicPr>
          <p:cNvPr id="9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A9F453B1-E443-B6A0-A2B8-6C2B73B6F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1992085"/>
            <a:ext cx="816429" cy="8164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3055F31-CED0-3870-1A68-C14DF8436234}"/>
              </a:ext>
            </a:extLst>
          </p:cNvPr>
          <p:cNvSpPr txBox="1"/>
          <p:nvPr/>
        </p:nvSpPr>
        <p:spPr>
          <a:xfrm>
            <a:off x="2142929" y="1800808"/>
            <a:ext cx="19988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u="sng" dirty="0"/>
              <a:t>Individual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628E5F9-A59F-4403-5745-4E907458FD16}"/>
              </a:ext>
            </a:extLst>
          </p:cNvPr>
          <p:cNvSpPr txBox="1"/>
          <p:nvPr/>
        </p:nvSpPr>
        <p:spPr>
          <a:xfrm>
            <a:off x="5962259" y="1800808"/>
            <a:ext cx="19988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u="sng" dirty="0"/>
              <a:t>Individual 2</a:t>
            </a:r>
            <a:endParaRPr lang="en-US" sz="1800" u="sng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783BF0-8BB0-14D8-7F07-F9A858E7B361}"/>
              </a:ext>
            </a:extLst>
          </p:cNvPr>
          <p:cNvSpPr txBox="1"/>
          <p:nvPr/>
        </p:nvSpPr>
        <p:spPr>
          <a:xfrm>
            <a:off x="2553474" y="4592215"/>
            <a:ext cx="143905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u="sng" dirty="0"/>
              <a:t>Individual 3</a:t>
            </a:r>
          </a:p>
          <a:p>
            <a:pPr algn="ctr"/>
            <a:endParaRPr lang="en-GB" dirty="0"/>
          </a:p>
        </p:txBody>
      </p:sp>
      <p:pic>
        <p:nvPicPr>
          <p:cNvPr id="14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4FFDA344-FFFF-5482-08FA-DEF69D97A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258" y="4593770"/>
            <a:ext cx="816429" cy="816429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xmlns="" id="{F150C2F1-A31C-CA4B-90F4-175D7356B33A}"/>
              </a:ext>
            </a:extLst>
          </p:cNvPr>
          <p:cNvSpPr txBox="1">
            <a:spLocks/>
          </p:cNvSpPr>
          <p:nvPr/>
        </p:nvSpPr>
        <p:spPr>
          <a:xfrm>
            <a:off x="1974670" y="4910666"/>
            <a:ext cx="2591679" cy="1011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2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>
              <a:buFont typeface="Arial"/>
              <a:buChar char="•"/>
            </a:pPr>
            <a:r>
              <a:rPr lang="en-GB" sz="1800" dirty="0"/>
              <a:t>Graduated STP </a:t>
            </a:r>
            <a:endParaRPr lang="en-US" dirty="0"/>
          </a:p>
          <a:p>
            <a:pPr>
              <a:buFont typeface="Arial"/>
              <a:buChar char="•"/>
            </a:pPr>
            <a:r>
              <a:rPr lang="en-GB" sz="1800" dirty="0"/>
              <a:t>Plus  1 year post STP experience</a:t>
            </a:r>
            <a:endParaRPr lang="en-US" dirty="0"/>
          </a:p>
          <a:p>
            <a:pPr>
              <a:buFont typeface="Arial"/>
              <a:buChar char="•"/>
            </a:pPr>
            <a:endParaRPr lang="en-GB" sz="1800" dirty="0"/>
          </a:p>
        </p:txBody>
      </p:sp>
      <p:pic>
        <p:nvPicPr>
          <p:cNvPr id="17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3120DF4D-BE2B-A487-BF75-C1F5CA2DF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914" y="4593770"/>
            <a:ext cx="816429" cy="816429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F9E2BBB5-145B-730A-1524-7D9BB5184821}"/>
              </a:ext>
            </a:extLst>
          </p:cNvPr>
          <p:cNvSpPr txBox="1">
            <a:spLocks/>
          </p:cNvSpPr>
          <p:nvPr/>
        </p:nvSpPr>
        <p:spPr>
          <a:xfrm>
            <a:off x="5596502" y="4892002"/>
            <a:ext cx="2778290" cy="52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24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marR="0" lvl="1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22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marR="0" lvl="2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marR="0" lvl="3" indent="-325755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marR="0" lvl="4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marR="0" lvl="5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marR="0" lvl="6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marR="0" lvl="7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marR="0" lvl="8" indent="-32575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530"/>
              <a:buFont typeface="Courgette"/>
              <a:buChar char="O"/>
              <a:defRPr sz="16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>
              <a:buFont typeface="Arial"/>
              <a:buChar char="•"/>
            </a:pPr>
            <a:r>
              <a:rPr lang="en-GB" sz="1800" dirty="0"/>
              <a:t>AVS in 4 years</a:t>
            </a:r>
            <a:endParaRPr lang="en-US" sz="1800" dirty="0"/>
          </a:p>
          <a:p>
            <a:pPr>
              <a:buFont typeface="Arial"/>
              <a:buChar char="•"/>
            </a:pPr>
            <a:endParaRPr lang="en-US" sz="1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112D9E4-AC33-8C80-981D-0003DECAB4EC}"/>
              </a:ext>
            </a:extLst>
          </p:cNvPr>
          <p:cNvSpPr txBox="1"/>
          <p:nvPr/>
        </p:nvSpPr>
        <p:spPr>
          <a:xfrm>
            <a:off x="6186193" y="4592216"/>
            <a:ext cx="14857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800" u="sng" dirty="0"/>
              <a:t>Individual 4</a:t>
            </a:r>
            <a:endParaRPr lang="en-US" sz="1800" u="sng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BEECFB-ADC5-9B0C-A35F-38D89755A007}"/>
              </a:ext>
            </a:extLst>
          </p:cNvPr>
          <p:cNvSpPr txBox="1"/>
          <p:nvPr/>
        </p:nvSpPr>
        <p:spPr>
          <a:xfrm>
            <a:off x="892627" y="3189515"/>
            <a:ext cx="755060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b="1" u="sng" dirty="0">
                <a:solidFill>
                  <a:srgbClr val="FF0000"/>
                </a:solidFill>
              </a:rPr>
              <a:t>But how many AVS actually achieve this immediately after 3 years?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6" name="Picture 2" descr="Queen crown Vectors &amp; Illustrations for Free Download | Freepi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7" b="27894"/>
          <a:stretch/>
        </p:blipFill>
        <p:spPr bwMode="auto">
          <a:xfrm>
            <a:off x="4859450" y="4124782"/>
            <a:ext cx="737052" cy="58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06233" y="5718924"/>
            <a:ext cx="2199467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But Why?</a:t>
            </a:r>
            <a:endParaRPr lang="en-GB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52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6"/>
    </mc:Choice>
    <mc:Fallback xmlns="">
      <p:transition spd="slow" advTm="1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10" grpId="0"/>
      <p:bldP spid="11" grpId="0"/>
      <p:bldP spid="12" grpId="0"/>
      <p:bldP spid="16" grpId="0"/>
      <p:bldP spid="18" grpId="0"/>
      <p:bldP spid="19" grpId="0"/>
      <p:bldP spid="2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" name="Google Shape;215;g15bc2cd7de2_0_100"/>
          <p:cNvGraphicFramePr/>
          <p:nvPr>
            <p:extLst>
              <p:ext uri="{D42A27DB-BD31-4B8C-83A1-F6EECF244321}">
                <p14:modId xmlns:p14="http://schemas.microsoft.com/office/powerpoint/2010/main" val="2461013706"/>
              </p:ext>
            </p:extLst>
          </p:nvPr>
        </p:nvGraphicFramePr>
        <p:xfrm>
          <a:off x="1692655" y="3346019"/>
          <a:ext cx="6005725" cy="619325"/>
        </p:xfrm>
        <a:graphic>
          <a:graphicData uri="http://schemas.openxmlformats.org/drawingml/2006/table">
            <a:tbl>
              <a:tblPr firstRow="1" bandRow="1">
                <a:noFill/>
                <a:tableStyleId>{DB4D6D36-3BBE-4188-91D5-2C6375D09DCA}</a:tableStyleId>
              </a:tblPr>
              <a:tblGrid>
                <a:gridCol w="3061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3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9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0" dirty="0">
                          <a:solidFill>
                            <a:schemeClr val="dk1"/>
                          </a:solidFill>
                        </a:rPr>
                        <a:t>No ‘arbitrary’ minimum required scan numbers</a:t>
                      </a:r>
                      <a:endParaRPr sz="1700" b="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gradFill>
                      <a:gsLst>
                        <a:gs pos="0">
                          <a:srgbClr val="C00000"/>
                        </a:gs>
                        <a:gs pos="29000">
                          <a:srgbClr val="C00000"/>
                        </a:gs>
                        <a:gs pos="70000">
                          <a:srgbClr val="FFC000"/>
                        </a:gs>
                        <a:gs pos="100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0" dirty="0">
                          <a:solidFill>
                            <a:schemeClr val="dk1"/>
                          </a:solidFill>
                        </a:rPr>
                        <a:t>Minimum Scan numbers Requirement</a:t>
                      </a:r>
                      <a:endParaRPr sz="1700" b="0" dirty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gradFill>
                      <a:gsLst>
                        <a:gs pos="0">
                          <a:srgbClr val="FFC000"/>
                        </a:gs>
                        <a:gs pos="39000">
                          <a:srgbClr val="FFC000"/>
                        </a:gs>
                        <a:gs pos="70000">
                          <a:schemeClr val="accent4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16" name="Google Shape;216;g15bc2cd7de2_0_100"/>
          <p:cNvSpPr txBox="1"/>
          <p:nvPr/>
        </p:nvSpPr>
        <p:spPr>
          <a:xfrm>
            <a:off x="1937375" y="978625"/>
            <a:ext cx="557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17" name="Google Shape;217;g15bc2cd7de2_0_100"/>
          <p:cNvSpPr txBox="1"/>
          <p:nvPr/>
        </p:nvSpPr>
        <p:spPr>
          <a:xfrm>
            <a:off x="1522654" y="1975317"/>
            <a:ext cx="6005700" cy="620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0650" lvl="0" algn="ctr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700"/>
            </a:pPr>
            <a:r>
              <a:rPr lang="en-GB" sz="2500" b="1" u="sng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~2000 scans worth of experience</a:t>
            </a:r>
            <a:endParaRPr lang="en-US" sz="1700" b="1" u="sng" dirty="0">
              <a:solidFill>
                <a:schemeClr val="dk1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44E959D-89AC-4AD5-D3E2-DA6C544B00CF}"/>
              </a:ext>
            </a:extLst>
          </p:cNvPr>
          <p:cNvSpPr/>
          <p:nvPr/>
        </p:nvSpPr>
        <p:spPr>
          <a:xfrm>
            <a:off x="1578428" y="1870952"/>
            <a:ext cx="6096000" cy="77288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B20175-3F8C-343F-2941-31BE37BE7815}"/>
              </a:ext>
            </a:extLst>
          </p:cNvPr>
          <p:cNvSpPr txBox="1"/>
          <p:nvPr/>
        </p:nvSpPr>
        <p:spPr>
          <a:xfrm>
            <a:off x="2356510" y="4549674"/>
            <a:ext cx="474113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400" dirty="0">
                <a:latin typeface="Libre Franklin" panose="020B0604020202020204" charset="0"/>
              </a:rPr>
              <a:t>WHY 2000?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6"/>
    </mc:Choice>
    <mc:Fallback xmlns="">
      <p:transition spd="slow" advTm="1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BC3957-6B85-ACDB-70B9-AF93EF300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368" y="2062457"/>
            <a:ext cx="4089774" cy="1202485"/>
          </a:xfr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GB" sz="6000" dirty="0"/>
              <a:t>2000 what?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0B7385-188B-3C71-852A-82268E453E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1060000">
            <a:off x="679184" y="740498"/>
            <a:ext cx="3638263" cy="1404898"/>
          </a:xfrm>
        </p:spPr>
        <p:txBody>
          <a:bodyPr>
            <a:normAutofit fontScale="92500"/>
          </a:bodyPr>
          <a:lstStyle/>
          <a:p>
            <a:pPr>
              <a:buFont typeface="Arial"/>
              <a:buChar char="•"/>
            </a:pPr>
            <a:r>
              <a:rPr lang="en-GB" b="1" dirty="0">
                <a:solidFill>
                  <a:srgbClr val="FF0000"/>
                </a:solidFill>
              </a:rPr>
              <a:t>2000 amazing scans </a:t>
            </a:r>
            <a:endParaRPr lang="en-US" b="1" dirty="0">
              <a:solidFill>
                <a:srgbClr val="FF0000"/>
              </a:solidFill>
            </a:endParaRPr>
          </a:p>
          <a:p>
            <a:pPr marL="131445" indent="0">
              <a:buNone/>
            </a:pPr>
            <a:r>
              <a:rPr lang="en-GB" b="1" dirty="0">
                <a:solidFill>
                  <a:srgbClr val="FF0000"/>
                </a:solidFill>
              </a:rPr>
              <a:t>or </a:t>
            </a:r>
          </a:p>
          <a:p>
            <a:pPr>
              <a:buFont typeface="Arial"/>
              <a:buChar char="•"/>
            </a:pPr>
            <a:r>
              <a:rPr lang="en-GB" b="1" dirty="0">
                <a:solidFill>
                  <a:srgbClr val="FF0000"/>
                </a:solidFill>
              </a:rPr>
              <a:t>2000 terrible scans?</a:t>
            </a:r>
          </a:p>
          <a:p>
            <a:pPr>
              <a:buFont typeface="Arial"/>
              <a:buChar char="•"/>
            </a:pPr>
            <a:endParaRPr lang="en-GB" b="1" dirty="0">
              <a:solidFill>
                <a:srgbClr val="FF0000"/>
              </a:solidFill>
            </a:endParaRPr>
          </a:p>
          <a:p>
            <a:pPr>
              <a:buFont typeface="Arial"/>
              <a:buChar char="•"/>
            </a:pP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F26160-585E-0754-66D3-DE78CFEB66B5}"/>
              </a:ext>
            </a:extLst>
          </p:cNvPr>
          <p:cNvSpPr txBox="1"/>
          <p:nvPr/>
        </p:nvSpPr>
        <p:spPr>
          <a:xfrm>
            <a:off x="3161233" y="5006535"/>
            <a:ext cx="6052687" cy="13029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360"/>
              </a:spcBef>
              <a:buChar char="•"/>
            </a:pPr>
            <a:r>
              <a:rPr lang="en-GB" sz="2400" b="1" dirty="0">
                <a:latin typeface="Libre Franklin"/>
              </a:rPr>
              <a:t>2000 Complex scans </a:t>
            </a:r>
            <a:endParaRPr lang="en-US" sz="2400" b="1" dirty="0">
              <a:latin typeface="Libre Franklin"/>
            </a:endParaRPr>
          </a:p>
          <a:p>
            <a:pPr marL="131445">
              <a:spcBef>
                <a:spcPts val="360"/>
              </a:spcBef>
            </a:pPr>
            <a:r>
              <a:rPr lang="en-GB" sz="2400" b="1" dirty="0">
                <a:latin typeface="Libre Franklin"/>
              </a:rPr>
              <a:t>or </a:t>
            </a:r>
            <a:endParaRPr lang="en-US" sz="2400" b="1" dirty="0">
              <a:latin typeface="Libre Franklin"/>
            </a:endParaRPr>
          </a:p>
          <a:p>
            <a:pPr marL="285750" indent="-285750">
              <a:spcBef>
                <a:spcPts val="360"/>
              </a:spcBef>
              <a:buFont typeface="Arial,Sans-Serif"/>
              <a:buChar char="•"/>
            </a:pPr>
            <a:r>
              <a:rPr lang="en-GB" sz="2400" b="1" dirty="0">
                <a:latin typeface="Libre Franklin"/>
              </a:rPr>
              <a:t>2000 Straight forward scans?</a:t>
            </a:r>
            <a:endParaRPr lang="en-US" sz="2400" b="1" dirty="0">
              <a:latin typeface="Libre Frankli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64AD85-2A28-9897-3E16-B3E15E39CD1C}"/>
              </a:ext>
            </a:extLst>
          </p:cNvPr>
          <p:cNvSpPr txBox="1"/>
          <p:nvPr/>
        </p:nvSpPr>
        <p:spPr>
          <a:xfrm rot="360000">
            <a:off x="4848377" y="766814"/>
            <a:ext cx="3773850" cy="14157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har char="•"/>
            </a:pPr>
            <a:r>
              <a:rPr lang="en-GB" sz="2400" b="1" dirty="0">
                <a:solidFill>
                  <a:srgbClr val="00B050"/>
                </a:solidFill>
                <a:latin typeface="Libre Franklin"/>
              </a:rPr>
              <a:t>2000 independent </a:t>
            </a:r>
            <a:endParaRPr lang="en-US" sz="2400" b="1" dirty="0">
              <a:solidFill>
                <a:srgbClr val="00B050"/>
              </a:solidFill>
              <a:latin typeface="Libre Franklin"/>
            </a:endParaRPr>
          </a:p>
          <a:p>
            <a:r>
              <a:rPr lang="en-GB" sz="2400" b="1" dirty="0">
                <a:solidFill>
                  <a:srgbClr val="00B050"/>
                </a:solidFill>
                <a:latin typeface="Libre Franklin"/>
              </a:rPr>
              <a:t>or </a:t>
            </a:r>
          </a:p>
          <a:p>
            <a:pPr marL="342900" indent="-342900">
              <a:buChar char="•"/>
            </a:pPr>
            <a:r>
              <a:rPr lang="en-GB" sz="2400" b="1" dirty="0">
                <a:solidFill>
                  <a:srgbClr val="00B050"/>
                </a:solidFill>
                <a:latin typeface="Libre Franklin"/>
              </a:rPr>
              <a:t>2000 supported?</a:t>
            </a:r>
            <a:r>
              <a:rPr lang="en-US" sz="2400" b="1" dirty="0">
                <a:solidFill>
                  <a:srgbClr val="00B050"/>
                </a:solidFill>
                <a:latin typeface="Libre Franklin"/>
              </a:rPr>
              <a:t>​</a:t>
            </a:r>
          </a:p>
          <a:p>
            <a:pPr>
              <a:buChar char="•"/>
            </a:pP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CF26160-585E-0754-66D3-DE78CFEB66B5}"/>
              </a:ext>
            </a:extLst>
          </p:cNvPr>
          <p:cNvSpPr txBox="1"/>
          <p:nvPr/>
        </p:nvSpPr>
        <p:spPr>
          <a:xfrm rot="20820000">
            <a:off x="4819548" y="3354890"/>
            <a:ext cx="3838575" cy="13029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360"/>
              </a:spcBef>
              <a:buChar char="•"/>
            </a:pPr>
            <a:r>
              <a:rPr lang="en-GB" sz="2400" b="1" dirty="0">
                <a:solidFill>
                  <a:srgbClr val="7030A0"/>
                </a:solidFill>
                <a:latin typeface="Libre Franklin"/>
              </a:rPr>
              <a:t>2000 boring scans </a:t>
            </a:r>
            <a:endParaRPr lang="en-US" sz="2400" b="1" dirty="0">
              <a:solidFill>
                <a:srgbClr val="7030A0"/>
              </a:solidFill>
              <a:latin typeface="Libre Franklin"/>
            </a:endParaRPr>
          </a:p>
          <a:p>
            <a:pPr marL="131445">
              <a:spcBef>
                <a:spcPts val="360"/>
              </a:spcBef>
            </a:pPr>
            <a:r>
              <a:rPr lang="en-GB" sz="2400" b="1" dirty="0">
                <a:solidFill>
                  <a:srgbClr val="7030A0"/>
                </a:solidFill>
                <a:latin typeface="Libre Franklin"/>
              </a:rPr>
              <a:t>or </a:t>
            </a:r>
            <a:endParaRPr lang="en-US" sz="2400" b="1" dirty="0">
              <a:solidFill>
                <a:srgbClr val="7030A0"/>
              </a:solidFill>
              <a:latin typeface="Libre Franklin"/>
            </a:endParaRPr>
          </a:p>
          <a:p>
            <a:pPr marL="285750" indent="-285750">
              <a:spcBef>
                <a:spcPts val="360"/>
              </a:spcBef>
              <a:buFont typeface="Arial,Sans-Serif"/>
              <a:buChar char="•"/>
            </a:pPr>
            <a:r>
              <a:rPr lang="en-GB" sz="2400" b="1" dirty="0">
                <a:solidFill>
                  <a:srgbClr val="7030A0"/>
                </a:solidFill>
                <a:latin typeface="Libre Franklin"/>
              </a:rPr>
              <a:t>2000 exciting scans?</a:t>
            </a:r>
            <a:endParaRPr lang="en-US" sz="2400" b="1" dirty="0">
              <a:solidFill>
                <a:srgbClr val="7030A0"/>
              </a:solidFill>
              <a:latin typeface="Libre Frankli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CF26160-585E-0754-66D3-DE78CFEB66B5}"/>
              </a:ext>
            </a:extLst>
          </p:cNvPr>
          <p:cNvSpPr txBox="1"/>
          <p:nvPr/>
        </p:nvSpPr>
        <p:spPr>
          <a:xfrm rot="-420000">
            <a:off x="900675" y="3453411"/>
            <a:ext cx="4744348" cy="16722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ts val="360"/>
              </a:spcBef>
              <a:buChar char="•"/>
            </a:pPr>
            <a:r>
              <a:rPr lang="en-GB" sz="2400" b="1" dirty="0">
                <a:solidFill>
                  <a:srgbClr val="00B0F0"/>
                </a:solidFill>
                <a:latin typeface="Libre Franklin"/>
              </a:rPr>
              <a:t>2000 technically challenging scans </a:t>
            </a:r>
            <a:endParaRPr lang="en-US" sz="2400" b="1" dirty="0">
              <a:solidFill>
                <a:srgbClr val="00B0F0"/>
              </a:solidFill>
              <a:latin typeface="Libre Franklin"/>
            </a:endParaRPr>
          </a:p>
          <a:p>
            <a:pPr marL="131445">
              <a:spcBef>
                <a:spcPts val="360"/>
              </a:spcBef>
            </a:pPr>
            <a:r>
              <a:rPr lang="en-GB" sz="2400" b="1" dirty="0">
                <a:solidFill>
                  <a:srgbClr val="00B0F0"/>
                </a:solidFill>
                <a:latin typeface="Libre Franklin"/>
              </a:rPr>
              <a:t>or </a:t>
            </a:r>
            <a:endParaRPr lang="en-US" sz="2400" b="1" dirty="0">
              <a:solidFill>
                <a:srgbClr val="00B0F0"/>
              </a:solidFill>
              <a:latin typeface="Libre Franklin"/>
            </a:endParaRPr>
          </a:p>
          <a:p>
            <a:pPr marL="285750" indent="-285750">
              <a:spcBef>
                <a:spcPts val="360"/>
              </a:spcBef>
              <a:buFont typeface="Arial,Sans-Serif"/>
              <a:buChar char="•"/>
            </a:pPr>
            <a:r>
              <a:rPr lang="en-GB" sz="2400" b="1" dirty="0">
                <a:solidFill>
                  <a:srgbClr val="00B0F0"/>
                </a:solidFill>
                <a:latin typeface="Libre Franklin"/>
              </a:rPr>
              <a:t>2000 technically easy?</a:t>
            </a:r>
            <a:endParaRPr lang="en-US" sz="2400" b="1" dirty="0">
              <a:solidFill>
                <a:srgbClr val="00B0F0"/>
              </a:solidFill>
              <a:latin typeface="Libre Frankli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8656" y="3593649"/>
            <a:ext cx="5140179" cy="1754326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dirty="0"/>
              <a:t>2000 scans worth of skill experience and skill acquisition?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665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26"/>
    </mc:Choice>
    <mc:Fallback xmlns="">
      <p:transition spd="slow" advTm="3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64800000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/>
      <p:bldP spid="3" grpId="1" uiExpan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" name="Google Shape;225;g15bed56f83c_0_28"/>
          <p:cNvGraphicFramePr/>
          <p:nvPr/>
        </p:nvGraphicFramePr>
        <p:xfrm>
          <a:off x="1653825" y="750475"/>
          <a:ext cx="6005725" cy="619325"/>
        </p:xfrm>
        <a:graphic>
          <a:graphicData uri="http://schemas.openxmlformats.org/drawingml/2006/table">
            <a:tbl>
              <a:tblPr firstRow="1" bandRow="1">
                <a:noFill/>
                <a:tableStyleId>{DB4D6D36-3BBE-4188-91D5-2C6375D09DCA}</a:tableStyleId>
              </a:tblPr>
              <a:tblGrid>
                <a:gridCol w="3061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3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9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0">
                          <a:solidFill>
                            <a:schemeClr val="dk1"/>
                          </a:solidFill>
                        </a:rPr>
                        <a:t>No ‘arbitrary’ minimum required scan numbers</a:t>
                      </a:r>
                      <a:endParaRPr sz="17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gradFill>
                      <a:gsLst>
                        <a:gs pos="0">
                          <a:srgbClr val="C00000"/>
                        </a:gs>
                        <a:gs pos="29000">
                          <a:srgbClr val="C00000"/>
                        </a:gs>
                        <a:gs pos="70000">
                          <a:srgbClr val="FFC000"/>
                        </a:gs>
                        <a:gs pos="100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0">
                          <a:solidFill>
                            <a:schemeClr val="dk1"/>
                          </a:solidFill>
                        </a:rPr>
                        <a:t>Minimum Scan numbers Requirement</a:t>
                      </a:r>
                      <a:endParaRPr sz="17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gradFill>
                      <a:gsLst>
                        <a:gs pos="0">
                          <a:srgbClr val="FFC000"/>
                        </a:gs>
                        <a:gs pos="39000">
                          <a:srgbClr val="FFC000"/>
                        </a:gs>
                        <a:gs pos="70000">
                          <a:schemeClr val="accent4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26" name="Google Shape;226;g15bed56f83c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6750" y="1629325"/>
            <a:ext cx="2625626" cy="21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g15bed56f83c_0_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8550" y="4278100"/>
            <a:ext cx="2542024" cy="173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15bed56f83c_0_28"/>
          <p:cNvPicPr preferRelativeResize="0"/>
          <p:nvPr/>
        </p:nvPicPr>
        <p:blipFill rotWithShape="1">
          <a:blip r:embed="rId6">
            <a:alphaModFix/>
          </a:blip>
          <a:srcRect b="4443"/>
          <a:stretch/>
        </p:blipFill>
        <p:spPr>
          <a:xfrm>
            <a:off x="4791000" y="1629325"/>
            <a:ext cx="2625625" cy="20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15bed56f83c_0_28"/>
          <p:cNvPicPr preferRelativeResize="0"/>
          <p:nvPr/>
        </p:nvPicPr>
        <p:blipFill rotWithShape="1">
          <a:blip r:embed="rId7">
            <a:alphaModFix/>
          </a:blip>
          <a:srcRect b="11870"/>
          <a:stretch/>
        </p:blipFill>
        <p:spPr>
          <a:xfrm>
            <a:off x="4749200" y="4278100"/>
            <a:ext cx="2625626" cy="1875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g15bed56f83c_0_28"/>
          <p:cNvCxnSpPr/>
          <p:nvPr/>
        </p:nvCxnSpPr>
        <p:spPr>
          <a:xfrm>
            <a:off x="2722875" y="1903400"/>
            <a:ext cx="22500" cy="155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g15bed56f83c_0_28"/>
          <p:cNvCxnSpPr/>
          <p:nvPr/>
        </p:nvCxnSpPr>
        <p:spPr>
          <a:xfrm>
            <a:off x="3364500" y="4524188"/>
            <a:ext cx="17100" cy="1685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g15bed56f83c_0_28"/>
          <p:cNvCxnSpPr/>
          <p:nvPr/>
        </p:nvCxnSpPr>
        <p:spPr>
          <a:xfrm>
            <a:off x="6202450" y="1857975"/>
            <a:ext cx="22500" cy="155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g15bed56f83c_0_28"/>
          <p:cNvCxnSpPr/>
          <p:nvPr/>
        </p:nvCxnSpPr>
        <p:spPr>
          <a:xfrm>
            <a:off x="6341325" y="4757900"/>
            <a:ext cx="22500" cy="155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g15bed56f83c_0_28"/>
          <p:cNvSpPr txBox="1"/>
          <p:nvPr/>
        </p:nvSpPr>
        <p:spPr>
          <a:xfrm>
            <a:off x="1216500" y="3794588"/>
            <a:ext cx="357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Where </a:t>
            </a:r>
            <a:r>
              <a:rPr lang="en-GB" b="1" u="sng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should</a:t>
            </a:r>
            <a:r>
              <a:rPr lang="en-GB" b="1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</a:t>
            </a:r>
            <a:r>
              <a:rPr lang="en-GB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2000 scans lie?</a:t>
            </a:r>
            <a:endParaRPr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35" name="Google Shape;235;g15bed56f83c_0_28"/>
          <p:cNvSpPr/>
          <p:nvPr/>
        </p:nvSpPr>
        <p:spPr>
          <a:xfrm>
            <a:off x="2040163" y="3314400"/>
            <a:ext cx="2338800" cy="21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g15bed56f83c_0_28"/>
          <p:cNvSpPr/>
          <p:nvPr/>
        </p:nvSpPr>
        <p:spPr>
          <a:xfrm>
            <a:off x="4892600" y="3321150"/>
            <a:ext cx="2338800" cy="21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g15bed56f83c_0_28"/>
          <p:cNvSpPr/>
          <p:nvPr/>
        </p:nvSpPr>
        <p:spPr>
          <a:xfrm>
            <a:off x="2040150" y="6017150"/>
            <a:ext cx="2338800" cy="21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15bed56f83c_0_28"/>
          <p:cNvSpPr/>
          <p:nvPr/>
        </p:nvSpPr>
        <p:spPr>
          <a:xfrm>
            <a:off x="4892588" y="6017150"/>
            <a:ext cx="2338800" cy="21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9" name="Google Shape;239;g15bed56f83c_0_28"/>
          <p:cNvCxnSpPr/>
          <p:nvPr/>
        </p:nvCxnSpPr>
        <p:spPr>
          <a:xfrm>
            <a:off x="3920475" y="1928225"/>
            <a:ext cx="45300" cy="14235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0" name="Google Shape;240;g15bed56f83c_0_28"/>
          <p:cNvSpPr txBox="1"/>
          <p:nvPr/>
        </p:nvSpPr>
        <p:spPr>
          <a:xfrm>
            <a:off x="4713700" y="37792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B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Where </a:t>
            </a:r>
            <a:r>
              <a:rPr lang="en-GB" b="1" u="sng">
                <a:solidFill>
                  <a:srgbClr val="00B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does</a:t>
            </a:r>
            <a:r>
              <a:rPr lang="en-GB">
                <a:solidFill>
                  <a:srgbClr val="00B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 2000 scans lie?</a:t>
            </a:r>
            <a:endParaRPr>
              <a:solidFill>
                <a:srgbClr val="00B05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241" name="Google Shape;241;g15bed56f83c_0_28"/>
          <p:cNvCxnSpPr/>
          <p:nvPr/>
        </p:nvCxnSpPr>
        <p:spPr>
          <a:xfrm flipH="1">
            <a:off x="6877175" y="1771175"/>
            <a:ext cx="38100" cy="15714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g15bed56f83c_0_28"/>
          <p:cNvCxnSpPr/>
          <p:nvPr/>
        </p:nvCxnSpPr>
        <p:spPr>
          <a:xfrm>
            <a:off x="4042750" y="4501925"/>
            <a:ext cx="45300" cy="14235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3" name="Google Shape;243;g15bed56f83c_0_28"/>
          <p:cNvCxnSpPr/>
          <p:nvPr/>
        </p:nvCxnSpPr>
        <p:spPr>
          <a:xfrm>
            <a:off x="7044050" y="4757900"/>
            <a:ext cx="45300" cy="1423500"/>
          </a:xfrm>
          <a:prstGeom prst="straightConnector1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4" name="Google Shape;244;g15bed56f83c_0_28"/>
          <p:cNvSpPr txBox="1"/>
          <p:nvPr/>
        </p:nvSpPr>
        <p:spPr>
          <a:xfrm>
            <a:off x="6744125" y="1771175"/>
            <a:ext cx="20076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0">
                <a:solidFill>
                  <a:srgbClr val="00B05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?</a:t>
            </a:r>
            <a:endParaRPr sz="25000">
              <a:solidFill>
                <a:srgbClr val="00B05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5" name="Google Shape;245;g15bed56f83c_0_28"/>
          <p:cNvSpPr txBox="1"/>
          <p:nvPr/>
        </p:nvSpPr>
        <p:spPr>
          <a:xfrm>
            <a:off x="238550" y="1771175"/>
            <a:ext cx="20076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?</a:t>
            </a:r>
            <a:endParaRPr sz="2500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46" name="Google Shape;246;g15bed56f83c_0_28"/>
          <p:cNvSpPr txBox="1"/>
          <p:nvPr/>
        </p:nvSpPr>
        <p:spPr>
          <a:xfrm>
            <a:off x="1238375" y="907575"/>
            <a:ext cx="535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ibre Franklin"/>
                <a:ea typeface="Libre Franklin"/>
                <a:cs typeface="Libre Franklin"/>
                <a:sym typeface="Libre Franklin"/>
              </a:rPr>
              <a:t>1)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908"/>
    </mc:Choice>
    <mc:Fallback xmlns="">
      <p:transition spd="slow" advTm="45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5bed56f83c_0_47"/>
          <p:cNvSpPr txBox="1">
            <a:spLocks noGrp="1"/>
          </p:cNvSpPr>
          <p:nvPr>
            <p:ph type="ctrTitle"/>
          </p:nvPr>
        </p:nvSpPr>
        <p:spPr>
          <a:xfrm>
            <a:off x="1228650" y="1117125"/>
            <a:ext cx="6686700" cy="85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Not all practice is equal!</a:t>
            </a:r>
            <a:endParaRPr/>
          </a:p>
        </p:txBody>
      </p:sp>
      <p:sp>
        <p:nvSpPr>
          <p:cNvPr id="252" name="Google Shape;252;g15bed56f83c_0_47"/>
          <p:cNvSpPr txBox="1"/>
          <p:nvPr/>
        </p:nvSpPr>
        <p:spPr>
          <a:xfrm>
            <a:off x="1581275" y="2864450"/>
            <a:ext cx="548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53" name="Google Shape;253;g15bed56f83c_0_47"/>
          <p:cNvSpPr txBox="1"/>
          <p:nvPr/>
        </p:nvSpPr>
        <p:spPr>
          <a:xfrm>
            <a:off x="1533525" y="4349275"/>
            <a:ext cx="46863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AutoNum type="arabicPeriod"/>
            </a:pPr>
            <a:r>
              <a:rPr lang="en-GB" dirty="0">
                <a:latin typeface="Libre Franklin"/>
                <a:ea typeface="Libre Franklin"/>
                <a:cs typeface="Libre Franklin"/>
                <a:sym typeface="Libre Franklin"/>
              </a:rPr>
              <a:t>Ensure that training centres are suitable</a:t>
            </a: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indent="-317500">
              <a:buSzPts val="1400"/>
              <a:buFont typeface="Libre Franklin"/>
              <a:buAutoNum type="arabicPeriod"/>
            </a:pPr>
            <a:r>
              <a:rPr lang="en-GB" dirty="0">
                <a:latin typeface="Libre Franklin"/>
                <a:ea typeface="Libre Franklin"/>
                <a:cs typeface="Libre Franklin"/>
                <a:sym typeface="Libre Franklin"/>
              </a:rPr>
              <a:t>Ensure that training plans are in place</a:t>
            </a: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AutoNum type="arabicPeriod"/>
            </a:pPr>
            <a:r>
              <a:rPr lang="en-GB" dirty="0">
                <a:latin typeface="Libre Franklin"/>
                <a:ea typeface="Libre Franklin"/>
                <a:cs typeface="Libre Franklin"/>
                <a:sym typeface="Libre Franklin"/>
              </a:rPr>
              <a:t>Ensure that training officers are suitable</a:t>
            </a: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Libre Franklin"/>
              <a:buAutoNum type="arabicPeriod"/>
            </a:pPr>
            <a:r>
              <a:rPr lang="en-GB" dirty="0">
                <a:latin typeface="Libre Franklin"/>
                <a:ea typeface="Libre Franklin"/>
                <a:cs typeface="Libre Franklin"/>
                <a:sym typeface="Libre Franklin"/>
              </a:rPr>
              <a:t>Provide education and underpinning knowledge from leading academic centres, by specialists.</a:t>
            </a:r>
            <a:endParaRPr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54" name="Google Shape;254;g15bed56f83c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2475" y="1987237"/>
            <a:ext cx="4899045" cy="21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15bed56f83c_0_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6675" y="4349275"/>
            <a:ext cx="1771525" cy="127890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2"/>
    </mc:Choice>
    <mc:Fallback xmlns="">
      <p:transition spd="slow" advTm="2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15bed56f83c_0_63"/>
          <p:cNvPicPr preferRelativeResize="0"/>
          <p:nvPr/>
        </p:nvPicPr>
        <p:blipFill rotWithShape="1">
          <a:blip r:embed="rId4">
            <a:alphaModFix/>
          </a:blip>
          <a:srcRect b="11870"/>
          <a:stretch/>
        </p:blipFill>
        <p:spPr>
          <a:xfrm>
            <a:off x="4791000" y="4278100"/>
            <a:ext cx="1599050" cy="18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15bed56f83c_0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6750" y="4278100"/>
            <a:ext cx="1751450" cy="17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g15bed56f83c_0_63"/>
          <p:cNvPicPr preferRelativeResize="0"/>
          <p:nvPr/>
        </p:nvPicPr>
        <p:blipFill rotWithShape="1">
          <a:blip r:embed="rId6">
            <a:alphaModFix/>
          </a:blip>
          <a:srcRect b="4443"/>
          <a:stretch/>
        </p:blipFill>
        <p:spPr>
          <a:xfrm>
            <a:off x="4791000" y="1629325"/>
            <a:ext cx="1599050" cy="20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15bed56f83c_0_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6750" y="1595625"/>
            <a:ext cx="1037075" cy="21072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4" name="Google Shape;264;g15bed56f83c_0_63"/>
          <p:cNvGraphicFramePr/>
          <p:nvPr/>
        </p:nvGraphicFramePr>
        <p:xfrm>
          <a:off x="1653825" y="750475"/>
          <a:ext cx="6005725" cy="619325"/>
        </p:xfrm>
        <a:graphic>
          <a:graphicData uri="http://schemas.openxmlformats.org/drawingml/2006/table">
            <a:tbl>
              <a:tblPr firstRow="1" bandRow="1">
                <a:noFill/>
                <a:tableStyleId>{DB4D6D36-3BBE-4188-91D5-2C6375D09DCA}</a:tableStyleId>
              </a:tblPr>
              <a:tblGrid>
                <a:gridCol w="3061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3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9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0">
                          <a:solidFill>
                            <a:schemeClr val="dk1"/>
                          </a:solidFill>
                        </a:rPr>
                        <a:t>No ‘arbitrary’ minimum required scan numbers</a:t>
                      </a:r>
                      <a:endParaRPr sz="17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gradFill>
                      <a:gsLst>
                        <a:gs pos="0">
                          <a:srgbClr val="C00000"/>
                        </a:gs>
                        <a:gs pos="29000">
                          <a:srgbClr val="C00000"/>
                        </a:gs>
                        <a:gs pos="70000">
                          <a:srgbClr val="FFC000"/>
                        </a:gs>
                        <a:gs pos="100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b="0">
                          <a:solidFill>
                            <a:schemeClr val="dk1"/>
                          </a:solidFill>
                        </a:rPr>
                        <a:t>Minimum Scan numbers Requirement</a:t>
                      </a:r>
                      <a:endParaRPr sz="1700" b="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gradFill>
                      <a:gsLst>
                        <a:gs pos="0">
                          <a:srgbClr val="FFC000"/>
                        </a:gs>
                        <a:gs pos="39000">
                          <a:srgbClr val="FFC000"/>
                        </a:gs>
                        <a:gs pos="70000">
                          <a:schemeClr val="accent4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65" name="Google Shape;265;g15bed56f83c_0_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96750" y="1583900"/>
            <a:ext cx="2625626" cy="21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15bed56f83c_0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6738" y="4278100"/>
            <a:ext cx="2542024" cy="1739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15bed56f83c_0_63"/>
          <p:cNvPicPr preferRelativeResize="0"/>
          <p:nvPr/>
        </p:nvPicPr>
        <p:blipFill rotWithShape="1">
          <a:blip r:embed="rId6">
            <a:alphaModFix/>
          </a:blip>
          <a:srcRect b="4443"/>
          <a:stretch/>
        </p:blipFill>
        <p:spPr>
          <a:xfrm>
            <a:off x="4791000" y="1629325"/>
            <a:ext cx="2625625" cy="205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15bed56f83c_0_63"/>
          <p:cNvPicPr preferRelativeResize="0"/>
          <p:nvPr/>
        </p:nvPicPr>
        <p:blipFill rotWithShape="1">
          <a:blip r:embed="rId4">
            <a:alphaModFix/>
          </a:blip>
          <a:srcRect b="11870"/>
          <a:stretch/>
        </p:blipFill>
        <p:spPr>
          <a:xfrm>
            <a:off x="4749200" y="4278100"/>
            <a:ext cx="2625626" cy="1875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9" name="Google Shape;269;g15bed56f83c_0_63"/>
          <p:cNvCxnSpPr/>
          <p:nvPr/>
        </p:nvCxnSpPr>
        <p:spPr>
          <a:xfrm>
            <a:off x="2722875" y="1903400"/>
            <a:ext cx="22500" cy="155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g15bed56f83c_0_63"/>
          <p:cNvCxnSpPr/>
          <p:nvPr/>
        </p:nvCxnSpPr>
        <p:spPr>
          <a:xfrm>
            <a:off x="3364500" y="4524188"/>
            <a:ext cx="17100" cy="16854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g15bed56f83c_0_63"/>
          <p:cNvCxnSpPr/>
          <p:nvPr/>
        </p:nvCxnSpPr>
        <p:spPr>
          <a:xfrm>
            <a:off x="6202450" y="1857975"/>
            <a:ext cx="22500" cy="155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2" name="Google Shape;272;g15bed56f83c_0_63"/>
          <p:cNvCxnSpPr/>
          <p:nvPr/>
        </p:nvCxnSpPr>
        <p:spPr>
          <a:xfrm>
            <a:off x="6341325" y="4757900"/>
            <a:ext cx="22500" cy="15591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3" name="Google Shape;273;g15bed56f83c_0_63"/>
          <p:cNvSpPr/>
          <p:nvPr/>
        </p:nvSpPr>
        <p:spPr>
          <a:xfrm rot="10800000">
            <a:off x="2773769" y="2466675"/>
            <a:ext cx="1284000" cy="21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g15bed56f83c_0_63"/>
          <p:cNvSpPr/>
          <p:nvPr/>
        </p:nvSpPr>
        <p:spPr>
          <a:xfrm rot="10800000">
            <a:off x="6254219" y="2466675"/>
            <a:ext cx="1284000" cy="21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g15bed56f83c_0_63"/>
          <p:cNvSpPr/>
          <p:nvPr/>
        </p:nvSpPr>
        <p:spPr>
          <a:xfrm rot="10800000">
            <a:off x="6390044" y="5108075"/>
            <a:ext cx="1284000" cy="21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g15bed56f83c_0_63"/>
          <p:cNvSpPr/>
          <p:nvPr/>
        </p:nvSpPr>
        <p:spPr>
          <a:xfrm rot="10800000">
            <a:off x="3444294" y="5108075"/>
            <a:ext cx="1284000" cy="21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15bed56f83c_0_63"/>
          <p:cNvSpPr txBox="1"/>
          <p:nvPr/>
        </p:nvSpPr>
        <p:spPr>
          <a:xfrm>
            <a:off x="1238375" y="831375"/>
            <a:ext cx="535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ibre Franklin"/>
                <a:ea typeface="Libre Franklin"/>
                <a:cs typeface="Libre Franklin"/>
                <a:sym typeface="Libre Franklin"/>
              </a:rPr>
              <a:t>1)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04"/>
    </mc:Choice>
    <mc:Fallback xmlns="">
      <p:transition spd="slow" advTm="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9CFB552-B3F3-35C6-0EFA-F9B1C4A6C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977" y="2779071"/>
            <a:ext cx="3724275" cy="280035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56E96C36-E6A5-17E6-7687-44D5A1E86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655" y="3512293"/>
            <a:ext cx="571500" cy="88582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BE928802-33C0-8732-5C1C-6914E21C6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031" y="3194320"/>
            <a:ext cx="657225" cy="1028700"/>
          </a:xfrm>
          <a:prstGeom prst="rect">
            <a:avLst/>
          </a:prstGeom>
        </p:spPr>
      </p:pic>
      <p:sp>
        <p:nvSpPr>
          <p:cNvPr id="282" name="Google Shape;282;p5"/>
          <p:cNvSpPr txBox="1">
            <a:spLocks noGrp="1"/>
          </p:cNvSpPr>
          <p:nvPr>
            <p:ph type="title"/>
          </p:nvPr>
        </p:nvSpPr>
        <p:spPr>
          <a:xfrm>
            <a:off x="1080646" y="702563"/>
            <a:ext cx="6965245" cy="613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SzPts val="4400"/>
            </a:pPr>
            <a:r>
              <a:rPr lang="en-GB" dirty="0"/>
              <a:t>What else?</a:t>
            </a:r>
            <a:endParaRPr dirty="0"/>
          </a:p>
        </p:txBody>
      </p:sp>
      <p:graphicFrame>
        <p:nvGraphicFramePr>
          <p:cNvPr id="283" name="Google Shape;283;p5"/>
          <p:cNvGraphicFramePr/>
          <p:nvPr>
            <p:extLst>
              <p:ext uri="{D42A27DB-BD31-4B8C-83A1-F6EECF244321}">
                <p14:modId xmlns:p14="http://schemas.microsoft.com/office/powerpoint/2010/main" val="2703716325"/>
              </p:ext>
            </p:extLst>
          </p:nvPr>
        </p:nvGraphicFramePr>
        <p:xfrm>
          <a:off x="1696922" y="1528380"/>
          <a:ext cx="6005725" cy="619325"/>
        </p:xfrm>
        <a:graphic>
          <a:graphicData uri="http://schemas.openxmlformats.org/drawingml/2006/table">
            <a:tbl>
              <a:tblPr firstRow="1" bandRow="1">
                <a:noFill/>
                <a:tableStyleId>{DB4D6D36-3BBE-4188-91D5-2C6375D09DCA}</a:tableStyleId>
              </a:tblPr>
              <a:tblGrid>
                <a:gridCol w="3061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3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9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>
                          <a:solidFill>
                            <a:schemeClr val="dk1"/>
                          </a:solidFill>
                        </a:rPr>
                        <a:t>Low range of scans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>
                          <a:solidFill>
                            <a:schemeClr val="dk1"/>
                          </a:solidFill>
                        </a:rPr>
                        <a:t>Wide range scans </a:t>
                      </a:r>
                      <a:endParaRPr lang="en-GB" sz="10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85" name="Google Shape;285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9566" y="2257408"/>
            <a:ext cx="5886650" cy="392972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"/>
          <p:cNvSpPr txBox="1"/>
          <p:nvPr/>
        </p:nvSpPr>
        <p:spPr>
          <a:xfrm>
            <a:off x="5056038" y="3473236"/>
            <a:ext cx="1333500" cy="5694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>
                <a:latin typeface="Libre Franklin"/>
                <a:ea typeface="Libre Franklin"/>
                <a:cs typeface="Libre Franklin"/>
                <a:sym typeface="Libre Franklin"/>
              </a:rPr>
              <a:t>NSHCS</a:t>
            </a:r>
            <a:endParaRPr sz="25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87" name="Google Shape;287;p5"/>
          <p:cNvSpPr txBox="1"/>
          <p:nvPr/>
        </p:nvSpPr>
        <p:spPr>
          <a:xfrm rot="21472810">
            <a:off x="1697278" y="3893146"/>
            <a:ext cx="2506115" cy="50794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latin typeface="Libre Franklin"/>
                <a:ea typeface="Libre Franklin"/>
                <a:cs typeface="Libre Franklin"/>
                <a:sym typeface="Libre Franklin"/>
              </a:rPr>
              <a:t>New STP syllabus</a:t>
            </a:r>
            <a:endParaRPr sz="21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33"/>
    </mc:Choice>
    <mc:Fallback xmlns="">
      <p:transition spd="slow" advTm="28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g15bed56f83c_0_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3144" y="2572232"/>
            <a:ext cx="4568820" cy="31195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oogle Shape;283;p5">
            <a:extLst>
              <a:ext uri="{FF2B5EF4-FFF2-40B4-BE49-F238E27FC236}">
                <a16:creationId xmlns:a16="http://schemas.microsoft.com/office/drawing/2014/main" xmlns="" id="{7B22D9A5-E7DB-04D7-6DCC-159FE3F49F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0281837"/>
              </p:ext>
            </p:extLst>
          </p:nvPr>
        </p:nvGraphicFramePr>
        <p:xfrm>
          <a:off x="1696922" y="1528380"/>
          <a:ext cx="6005725" cy="619325"/>
        </p:xfrm>
        <a:graphic>
          <a:graphicData uri="http://schemas.openxmlformats.org/drawingml/2006/table">
            <a:tbl>
              <a:tblPr firstRow="1" bandRow="1">
                <a:noFill/>
                <a:tableStyleId>{DB4D6D36-3BBE-4188-91D5-2C6375D09DCA}</a:tableStyleId>
              </a:tblPr>
              <a:tblGrid>
                <a:gridCol w="3061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3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19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>
                          <a:solidFill>
                            <a:schemeClr val="dk1"/>
                          </a:solidFill>
                        </a:rPr>
                        <a:t>Low range of scans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>
                          <a:solidFill>
                            <a:schemeClr val="dk1"/>
                          </a:solidFill>
                        </a:rPr>
                        <a:t>Wide range scans </a:t>
                      </a:r>
                      <a:endParaRPr lang="en-GB" sz="10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76BFDF0-722D-389E-9A5B-C66FF52960F2}"/>
              </a:ext>
            </a:extLst>
          </p:cNvPr>
          <p:cNvSpPr/>
          <p:nvPr/>
        </p:nvSpPr>
        <p:spPr>
          <a:xfrm>
            <a:off x="3041779" y="3988836"/>
            <a:ext cx="1455575" cy="4572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5A19096-BC81-E378-D365-AFDAF818EE99}"/>
              </a:ext>
            </a:extLst>
          </p:cNvPr>
          <p:cNvSpPr/>
          <p:nvPr/>
        </p:nvSpPr>
        <p:spPr>
          <a:xfrm>
            <a:off x="3041779" y="4548673"/>
            <a:ext cx="1455575" cy="45720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1"/>
    </mc:Choice>
    <mc:Fallback xmlns="">
      <p:transition spd="slow" advTm="1532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044" y="657162"/>
            <a:ext cx="6965245" cy="72246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What else?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Practical assessment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72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2"/>
    </mc:Choice>
    <mc:Fallback xmlns="">
      <p:transition spd="slow" advTm="742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5bc2cd7de2_0_6"/>
          <p:cNvSpPr/>
          <p:nvPr/>
        </p:nvSpPr>
        <p:spPr>
          <a:xfrm>
            <a:off x="2875725" y="2257600"/>
            <a:ext cx="3415200" cy="36702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15bc2cd7de2_0_6"/>
          <p:cNvSpPr/>
          <p:nvPr/>
        </p:nvSpPr>
        <p:spPr>
          <a:xfrm>
            <a:off x="6291025" y="2257600"/>
            <a:ext cx="1879200" cy="3670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15bc2cd7de2_0_6"/>
          <p:cNvSpPr/>
          <p:nvPr/>
        </p:nvSpPr>
        <p:spPr>
          <a:xfrm>
            <a:off x="996425" y="2257625"/>
            <a:ext cx="1879200" cy="3670200"/>
          </a:xfrm>
          <a:prstGeom prst="rect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g15bc2cd7de2_0_6"/>
          <p:cNvSpPr txBox="1"/>
          <p:nvPr/>
        </p:nvSpPr>
        <p:spPr>
          <a:xfrm>
            <a:off x="976725" y="1186750"/>
            <a:ext cx="7194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nstantia"/>
              <a:buNone/>
            </a:pPr>
            <a:r>
              <a:rPr lang="en-GB" sz="33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“STP students </a:t>
            </a:r>
            <a:r>
              <a:rPr lang="en-GB" sz="3300" b="1" u="sng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MUST</a:t>
            </a:r>
            <a:r>
              <a:rPr lang="en-GB" sz="33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get AVS accreditation”</a:t>
            </a:r>
            <a:endParaRPr sz="33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38" name="Google Shape;138;g15bc2cd7de2_0_6"/>
          <p:cNvSpPr/>
          <p:nvPr/>
        </p:nvSpPr>
        <p:spPr>
          <a:xfrm>
            <a:off x="1029393" y="2436525"/>
            <a:ext cx="1753372" cy="2234999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600" b="1" u="sng" dirty="0"/>
              <a:t>Immediately </a:t>
            </a:r>
            <a:r>
              <a:rPr lang="en-GB" sz="1600" dirty="0"/>
              <a:t>after graduation?</a:t>
            </a:r>
            <a:endParaRPr lang="en-US" sz="1600" dirty="0"/>
          </a:p>
          <a:p>
            <a:endParaRPr lang="en-GB" sz="1600" b="1" u="sng" dirty="0"/>
          </a:p>
          <a:p>
            <a:endParaRPr lang="en-GB" sz="1600" b="1" u="sng" dirty="0"/>
          </a:p>
          <a:p>
            <a:r>
              <a:rPr lang="en-GB" sz="1600" b="1" u="sng" dirty="0"/>
              <a:t>Automatically </a:t>
            </a:r>
            <a:r>
              <a:rPr lang="en-GB" sz="1600" dirty="0"/>
              <a:t>after graduation?</a:t>
            </a:r>
            <a:endParaRPr sz="1600"/>
          </a:p>
        </p:txBody>
      </p:sp>
      <p:sp>
        <p:nvSpPr>
          <p:cNvPr id="139" name="Google Shape;139;g15bc2cd7de2_0_6"/>
          <p:cNvSpPr/>
          <p:nvPr/>
        </p:nvSpPr>
        <p:spPr>
          <a:xfrm>
            <a:off x="4730625" y="3606825"/>
            <a:ext cx="1459800" cy="1152300"/>
          </a:xfrm>
          <a:prstGeom prst="roundRect">
            <a:avLst>
              <a:gd name="adj" fmla="val 16667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</a:rPr>
              <a:t>Some time in the distant future after graduation </a:t>
            </a:r>
            <a:endParaRPr sz="1600"/>
          </a:p>
        </p:txBody>
      </p:sp>
      <p:cxnSp>
        <p:nvCxnSpPr>
          <p:cNvPr id="140" name="Google Shape;140;g15bc2cd7de2_0_6"/>
          <p:cNvCxnSpPr>
            <a:stCxn id="137" idx="2"/>
            <a:endCxn id="141" idx="0"/>
          </p:cNvCxnSpPr>
          <p:nvPr/>
        </p:nvCxnSpPr>
        <p:spPr>
          <a:xfrm flipH="1">
            <a:off x="3724725" y="2387350"/>
            <a:ext cx="849000" cy="121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" name="Google Shape;141;g15bc2cd7de2_0_6"/>
          <p:cNvSpPr/>
          <p:nvPr/>
        </p:nvSpPr>
        <p:spPr>
          <a:xfrm>
            <a:off x="2994763" y="3606825"/>
            <a:ext cx="1459800" cy="1152300"/>
          </a:xfrm>
          <a:prstGeom prst="roundRect">
            <a:avLst>
              <a:gd name="adj" fmla="val 16667"/>
            </a:avLst>
          </a:prstGeom>
          <a:solidFill>
            <a:srgbClr val="E6913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dk1"/>
                </a:solidFill>
              </a:rPr>
              <a:t>As soon as possible after graduation</a:t>
            </a:r>
            <a:endParaRPr sz="1600"/>
          </a:p>
        </p:txBody>
      </p:sp>
      <p:cxnSp>
        <p:nvCxnSpPr>
          <p:cNvPr id="142" name="Google Shape;142;g15bc2cd7de2_0_6"/>
          <p:cNvCxnSpPr>
            <a:stCxn id="137" idx="2"/>
            <a:endCxn id="139" idx="0"/>
          </p:cNvCxnSpPr>
          <p:nvPr/>
        </p:nvCxnSpPr>
        <p:spPr>
          <a:xfrm>
            <a:off x="4573725" y="2387350"/>
            <a:ext cx="886800" cy="121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3" name="Google Shape;143;g15bc2cd7de2_0_6"/>
          <p:cNvSpPr/>
          <p:nvPr/>
        </p:nvSpPr>
        <p:spPr>
          <a:xfrm>
            <a:off x="6373000" y="2436525"/>
            <a:ext cx="1655400" cy="14730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/>
              <a:t>NEVER!</a:t>
            </a:r>
            <a:endParaRPr sz="2800"/>
          </a:p>
        </p:txBody>
      </p:sp>
      <p:cxnSp>
        <p:nvCxnSpPr>
          <p:cNvPr id="144" name="Google Shape;144;g15bc2cd7de2_0_6"/>
          <p:cNvCxnSpPr>
            <a:stCxn id="137" idx="2"/>
            <a:endCxn id="143" idx="1"/>
          </p:cNvCxnSpPr>
          <p:nvPr/>
        </p:nvCxnSpPr>
        <p:spPr>
          <a:xfrm>
            <a:off x="4573725" y="2387350"/>
            <a:ext cx="1799400" cy="78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5" name="Google Shape;145;g15bc2cd7de2_0_6"/>
          <p:cNvCxnSpPr>
            <a:stCxn id="137" idx="2"/>
            <a:endCxn id="138" idx="3"/>
          </p:cNvCxnSpPr>
          <p:nvPr/>
        </p:nvCxnSpPr>
        <p:spPr>
          <a:xfrm flipH="1">
            <a:off x="2782765" y="2387350"/>
            <a:ext cx="1790960" cy="11666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6" name="Google Shape;146;g15bc2cd7de2_0_6"/>
          <p:cNvCxnSpPr/>
          <p:nvPr/>
        </p:nvCxnSpPr>
        <p:spPr>
          <a:xfrm>
            <a:off x="987225" y="5356175"/>
            <a:ext cx="71940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7" name="Google Shape;147;g15bc2cd7de2_0_6"/>
          <p:cNvSpPr txBox="1"/>
          <p:nvPr/>
        </p:nvSpPr>
        <p:spPr>
          <a:xfrm>
            <a:off x="4065350" y="4984325"/>
            <a:ext cx="109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latin typeface="Libre Franklin"/>
                <a:ea typeface="Libre Franklin"/>
                <a:cs typeface="Libre Franklin"/>
                <a:sym typeface="Libre Franklin"/>
              </a:rPr>
              <a:t>TIMELINE</a:t>
            </a:r>
            <a:endParaRPr i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48" name="Google Shape;148;g15bc2cd7de2_0_6"/>
          <p:cNvSpPr/>
          <p:nvPr/>
        </p:nvSpPr>
        <p:spPr>
          <a:xfrm>
            <a:off x="996425" y="5398175"/>
            <a:ext cx="1879200" cy="508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EXTREME!</a:t>
            </a:r>
            <a:endParaRPr/>
          </a:p>
        </p:txBody>
      </p:sp>
      <p:sp>
        <p:nvSpPr>
          <p:cNvPr id="149" name="Google Shape;149;g15bc2cd7de2_0_6"/>
          <p:cNvSpPr/>
          <p:nvPr/>
        </p:nvSpPr>
        <p:spPr>
          <a:xfrm>
            <a:off x="6321025" y="5398050"/>
            <a:ext cx="1923300" cy="508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EXTREME!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0" name="Google Shape;150;g15bc2cd7de2_0_6"/>
          <p:cNvSpPr/>
          <p:nvPr/>
        </p:nvSpPr>
        <p:spPr>
          <a:xfrm>
            <a:off x="4065375" y="5496600"/>
            <a:ext cx="1020300" cy="2457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Moderate</a:t>
            </a:r>
            <a:endParaRPr/>
          </a:p>
        </p:txBody>
      </p:sp>
      <p:sp>
        <p:nvSpPr>
          <p:cNvPr id="151" name="Google Shape;151;g15bc2cd7de2_0_6"/>
          <p:cNvSpPr txBox="1"/>
          <p:nvPr/>
        </p:nvSpPr>
        <p:spPr>
          <a:xfrm>
            <a:off x="996425" y="4984325"/>
            <a:ext cx="187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latin typeface="Libre Franklin"/>
                <a:ea typeface="Libre Franklin"/>
                <a:cs typeface="Libre Franklin"/>
                <a:sym typeface="Libre Franklin"/>
              </a:rPr>
              <a:t>Early career</a:t>
            </a:r>
            <a:endParaRPr i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52" name="Google Shape;152;g15bc2cd7de2_0_6"/>
          <p:cNvSpPr txBox="1"/>
          <p:nvPr/>
        </p:nvSpPr>
        <p:spPr>
          <a:xfrm>
            <a:off x="6291025" y="4984325"/>
            <a:ext cx="187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i="1">
                <a:latin typeface="Libre Franklin"/>
                <a:ea typeface="Libre Franklin"/>
                <a:cs typeface="Libre Franklin"/>
                <a:sym typeface="Libre Franklin"/>
              </a:rPr>
              <a:t>Late career</a:t>
            </a:r>
            <a:endParaRPr i="1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18"/>
    </mc:Choice>
    <mc:Fallback xmlns="">
      <p:transition spd="slow" advTm="49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>
            <a:spLocks noGrp="1"/>
          </p:cNvSpPr>
          <p:nvPr>
            <p:ph type="ctrTitle"/>
          </p:nvPr>
        </p:nvSpPr>
        <p:spPr>
          <a:xfrm>
            <a:off x="-466357" y="1283627"/>
            <a:ext cx="7162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nstantia"/>
              <a:buNone/>
            </a:pPr>
            <a:r>
              <a:rPr lang="en-GB"/>
              <a:t>Robert James</a:t>
            </a:r>
            <a:endParaRPr/>
          </a:p>
        </p:txBody>
      </p:sp>
      <p:sp>
        <p:nvSpPr>
          <p:cNvPr id="121" name="Google Shape;121;p1"/>
          <p:cNvSpPr txBox="1"/>
          <p:nvPr/>
        </p:nvSpPr>
        <p:spPr>
          <a:xfrm>
            <a:off x="1539308" y="2327265"/>
            <a:ext cx="4253758" cy="146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000"/>
              <a:buFont typeface="Arial"/>
              <a:buChar char="•"/>
            </a:pPr>
            <a:endParaRPr lang="en-GB" sz="20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STP graduate </a:t>
            </a:r>
            <a:endParaRPr dirty="0">
              <a:solidFill>
                <a:schemeClr val="dk1"/>
              </a:solidFill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Clinical Scientist (HCPC)</a:t>
            </a:r>
            <a:endParaRPr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GB" sz="2000" b="0" i="0" u="none" strike="noStrike" cap="none" dirty="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MSc Clinical Science (Vascular)</a:t>
            </a:r>
            <a:endParaRPr>
              <a:solidFill>
                <a:schemeClr val="dk1"/>
              </a:solidFill>
            </a:endParaRP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900" b="0" i="1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22" name="Google Shape;122;p1"/>
          <p:cNvSpPr txBox="1"/>
          <p:nvPr/>
        </p:nvSpPr>
        <p:spPr>
          <a:xfrm>
            <a:off x="990520" y="4953000"/>
            <a:ext cx="716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Zero conflicts of interest.</a:t>
            </a:r>
            <a:endParaRPr sz="18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xmlns="" id="{7F52C2C8-BA42-DDBD-0BDD-45CCFA7A07AD}"/>
              </a:ext>
            </a:extLst>
          </p:cNvPr>
          <p:cNvCxnSpPr/>
          <p:nvPr/>
        </p:nvCxnSpPr>
        <p:spPr>
          <a:xfrm>
            <a:off x="3220854" y="5290828"/>
            <a:ext cx="1459375" cy="2542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204F586F-CAFA-C4C6-B63D-9FB333FB5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01" b="-282"/>
          <a:stretch/>
        </p:blipFill>
        <p:spPr>
          <a:xfrm>
            <a:off x="6048103" y="1261716"/>
            <a:ext cx="1698172" cy="19368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542A06-74D9-EF19-44A3-EAEB9210EDE7}"/>
              </a:ext>
            </a:extLst>
          </p:cNvPr>
          <p:cNvSpPr txBox="1"/>
          <p:nvPr/>
        </p:nvSpPr>
        <p:spPr>
          <a:xfrm>
            <a:off x="1559974" y="3914653"/>
            <a:ext cx="448807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,Sans-Serif"/>
              <a:buChar char="•"/>
            </a:pPr>
            <a:r>
              <a:rPr lang="en-GB" i="1">
                <a:solidFill>
                  <a:schemeClr val="dk1"/>
                </a:solidFill>
              </a:rPr>
              <a:t>Accredited Vascular Scientist [AVS] (SVTGBI)</a:t>
            </a:r>
            <a:endParaRPr lang="en-US"/>
          </a:p>
          <a:p>
            <a:pPr algn="l"/>
            <a:endParaRPr lang="en-GB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3"/>
    </mc:Choice>
    <mc:Fallback xmlns="">
      <p:transition spd="slow" advTm="15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6550FD93-1A9D-DF7F-EB6B-5B525C5E3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943" y="1387711"/>
            <a:ext cx="5682342" cy="39084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2E2FB6-2312-F501-03AF-6963FC20B908}"/>
              </a:ext>
            </a:extLst>
          </p:cNvPr>
          <p:cNvSpPr/>
          <p:nvPr/>
        </p:nvSpPr>
        <p:spPr>
          <a:xfrm rot="1260000">
            <a:off x="2797628" y="2862942"/>
            <a:ext cx="859971" cy="533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8E8F8D5-9BAB-9A52-E91F-88B6B06DE305}"/>
              </a:ext>
            </a:extLst>
          </p:cNvPr>
          <p:cNvSpPr txBox="1"/>
          <p:nvPr/>
        </p:nvSpPr>
        <p:spPr>
          <a:xfrm rot="1200000">
            <a:off x="2786328" y="2875978"/>
            <a:ext cx="9470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b="1" dirty="0">
                <a:solidFill>
                  <a:schemeClr val="bg1"/>
                </a:solidFill>
              </a:rPr>
              <a:t>STP</a:t>
            </a:r>
          </a:p>
        </p:txBody>
      </p:sp>
    </p:spTree>
    <p:extLst>
      <p:ext uri="{BB962C8B-B14F-4D97-AF65-F5344CB8AC3E}">
        <p14:creationId xmlns:p14="http://schemas.microsoft.com/office/powerpoint/2010/main" val="236406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8"/>
    </mc:Choice>
    <mc:Fallback xmlns="">
      <p:transition spd="slow" advTm="9018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person, standing, person, posing&#10;&#10;Description automatically generated">
            <a:extLst>
              <a:ext uri="{FF2B5EF4-FFF2-40B4-BE49-F238E27FC236}">
                <a16:creationId xmlns:a16="http://schemas.microsoft.com/office/drawing/2014/main" xmlns="" id="{E46EB3F9-B37E-37C3-CEC2-C2620F7B4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562" y="928391"/>
            <a:ext cx="6934199" cy="51771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40BE9D-F39D-8830-8F61-9E3DAA37EEE9}"/>
              </a:ext>
            </a:extLst>
          </p:cNvPr>
          <p:cNvSpPr txBox="1"/>
          <p:nvPr/>
        </p:nvSpPr>
        <p:spPr>
          <a:xfrm>
            <a:off x="4495799" y="4114800"/>
            <a:ext cx="707571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6000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2351BC-BDA9-D6AF-4342-888AC17F28B1}"/>
              </a:ext>
            </a:extLst>
          </p:cNvPr>
          <p:cNvSpPr txBox="1"/>
          <p:nvPr/>
        </p:nvSpPr>
        <p:spPr>
          <a:xfrm>
            <a:off x="5421084" y="4114800"/>
            <a:ext cx="707571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6000" dirty="0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2EE32B4-05AC-2989-DC06-4ACEA0107BCA}"/>
              </a:ext>
            </a:extLst>
          </p:cNvPr>
          <p:cNvSpPr txBox="1"/>
          <p:nvPr/>
        </p:nvSpPr>
        <p:spPr>
          <a:xfrm>
            <a:off x="6400798" y="4114799"/>
            <a:ext cx="707571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6000" dirty="0"/>
              <a:t>S</a:t>
            </a:r>
          </a:p>
        </p:txBody>
      </p:sp>
      <p:sp>
        <p:nvSpPr>
          <p:cNvPr id="4" name="Rectangle 3"/>
          <p:cNvSpPr/>
          <p:nvPr/>
        </p:nvSpPr>
        <p:spPr>
          <a:xfrm>
            <a:off x="1930886" y="993705"/>
            <a:ext cx="206075" cy="4307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6200000">
            <a:off x="148536" y="2855136"/>
            <a:ext cx="2941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STP Finish line</a:t>
            </a:r>
          </a:p>
        </p:txBody>
      </p:sp>
      <p:sp>
        <p:nvSpPr>
          <p:cNvPr id="6" name="Rectangle 5"/>
          <p:cNvSpPr/>
          <p:nvPr/>
        </p:nvSpPr>
        <p:spPr>
          <a:xfrm rot="2823323">
            <a:off x="1426948" y="4984127"/>
            <a:ext cx="216187" cy="1510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327064" y="5301343"/>
            <a:ext cx="834467" cy="8041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178948" y="1004991"/>
            <a:ext cx="0" cy="42963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037569" y="5240383"/>
            <a:ext cx="834467" cy="80416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872036" y="944031"/>
            <a:ext cx="0" cy="429635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56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4"/>
    </mc:Choice>
    <mc:Fallback xmlns="">
      <p:transition spd="slow" advTm="6854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C5174CB0-09C9-ECF1-7FD1-07DFBB168B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5" r="3288" b="219"/>
          <a:stretch/>
        </p:blipFill>
        <p:spPr>
          <a:xfrm>
            <a:off x="1643743" y="598648"/>
            <a:ext cx="6008918" cy="5671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0BB711-7B3D-A36E-6D0C-F8DACF4C6534}"/>
              </a:ext>
            </a:extLst>
          </p:cNvPr>
          <p:cNvSpPr txBox="1"/>
          <p:nvPr/>
        </p:nvSpPr>
        <p:spPr>
          <a:xfrm>
            <a:off x="3624943" y="4724400"/>
            <a:ext cx="1905000" cy="120032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dirty="0">
                <a:highlight>
                  <a:srgbClr val="FF0000"/>
                </a:highlight>
              </a:rPr>
              <a:t>New Trainee</a:t>
            </a:r>
            <a:endParaRPr lang="en-US" sz="3600" dirty="0">
              <a:highlight>
                <a:srgbClr val="FF00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BCC69A5-7F12-70E6-28A5-0E8EAEACE27F}"/>
              </a:ext>
            </a:extLst>
          </p:cNvPr>
          <p:cNvSpPr txBox="1"/>
          <p:nvPr/>
        </p:nvSpPr>
        <p:spPr>
          <a:xfrm>
            <a:off x="2002972" y="598714"/>
            <a:ext cx="5442856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highlight>
                  <a:srgbClr val="FF0000"/>
                </a:highlight>
              </a:rPr>
              <a:t>Competent Vascular Scientist</a:t>
            </a:r>
            <a:endParaRPr lang="en-US" sz="2400" dirty="0">
              <a:highlight>
                <a:srgbClr val="FF0000"/>
              </a:highlight>
            </a:endParaRPr>
          </a:p>
        </p:txBody>
      </p:sp>
      <p:pic>
        <p:nvPicPr>
          <p:cNvPr id="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472DCB5-3226-842E-025D-CAA760B6C6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0" t="9360" r="39149" b="10909"/>
          <a:stretch/>
        </p:blipFill>
        <p:spPr>
          <a:xfrm rot="20520000">
            <a:off x="1390058" y="267351"/>
            <a:ext cx="586206" cy="1594072"/>
          </a:xfrm>
          <a:prstGeom prst="rect">
            <a:avLst/>
          </a:prstGeom>
        </p:spPr>
      </p:pic>
      <p:pic>
        <p:nvPicPr>
          <p:cNvPr id="8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A212943-31BD-408C-C89A-B0A3E4F5A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0" t="9360" r="39149" b="10909"/>
          <a:stretch/>
        </p:blipFill>
        <p:spPr>
          <a:xfrm rot="840000" flipH="1">
            <a:off x="7338328" y="314907"/>
            <a:ext cx="693006" cy="1890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36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9"/>
    </mc:Choice>
    <mc:Fallback xmlns="">
      <p:transition spd="slow" advTm="15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5bed56f83c_0_120"/>
          <p:cNvSpPr txBox="1">
            <a:spLocks noGrp="1"/>
          </p:cNvSpPr>
          <p:nvPr>
            <p:ph type="ctrTitle"/>
          </p:nvPr>
        </p:nvSpPr>
        <p:spPr>
          <a:xfrm>
            <a:off x="381000" y="2130425"/>
            <a:ext cx="8382000" cy="26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nstantia"/>
              <a:buNone/>
            </a:pPr>
            <a:r>
              <a:rPr lang="en-GB" sz="8000"/>
              <a:t>“STP students </a:t>
            </a:r>
            <a:r>
              <a:rPr lang="en-GB" sz="8000" b="1" u="sng"/>
              <a:t>MUST</a:t>
            </a:r>
            <a:r>
              <a:rPr lang="en-GB" sz="8000"/>
              <a:t> get AVS accreditation”</a:t>
            </a:r>
            <a:endParaRPr sz="8000"/>
          </a:p>
        </p:txBody>
      </p:sp>
      <p:sp>
        <p:nvSpPr>
          <p:cNvPr id="324" name="Google Shape;324;g15bed56f83c_0_120"/>
          <p:cNvSpPr txBox="1"/>
          <p:nvPr/>
        </p:nvSpPr>
        <p:spPr>
          <a:xfrm rot="-722182">
            <a:off x="287038" y="2431969"/>
            <a:ext cx="8798634" cy="186250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Terrible idea</a:t>
            </a:r>
            <a:endParaRPr sz="1150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25" name="Google Shape;325;g15bed56f83c_0_120" descr="Sir Patrick Stewart discusses why playing the poop emoji means so much to  him | The Independent | The Independent"/>
          <p:cNvPicPr preferRelativeResize="0"/>
          <p:nvPr/>
        </p:nvPicPr>
        <p:blipFill rotWithShape="1">
          <a:blip r:embed="rId4">
            <a:alphaModFix/>
          </a:blip>
          <a:srcRect r="50000"/>
          <a:stretch/>
        </p:blipFill>
        <p:spPr>
          <a:xfrm>
            <a:off x="4019857" y="4104050"/>
            <a:ext cx="1543050" cy="14859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9"/>
    </mc:Choice>
    <mc:Fallback xmlns="">
      <p:transition spd="slow" advTm="7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"/>
          <p:cNvSpPr txBox="1">
            <a:spLocks noGrp="1"/>
          </p:cNvSpPr>
          <p:nvPr>
            <p:ph type="ctrTitle"/>
          </p:nvPr>
        </p:nvSpPr>
        <p:spPr>
          <a:xfrm>
            <a:off x="990600" y="1524000"/>
            <a:ext cx="5591516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r>
              <a:rPr lang="en-GB"/>
              <a:t>Emma Waldegrave</a:t>
            </a:r>
            <a:endParaRPr lang="en-US"/>
          </a:p>
        </p:txBody>
      </p:sp>
      <p:sp>
        <p:nvSpPr>
          <p:cNvPr id="121" name="Google Shape;121;p1"/>
          <p:cNvSpPr txBox="1"/>
          <p:nvPr/>
        </p:nvSpPr>
        <p:spPr>
          <a:xfrm>
            <a:off x="1368515" y="2814708"/>
            <a:ext cx="6000143" cy="201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chemeClr val="dk1"/>
              </a:buClr>
              <a:buSzPts val="2000"/>
              <a:buFont typeface="Arial"/>
              <a:buChar char="•"/>
            </a:pPr>
            <a:endParaRPr lang="en-GB" sz="2000">
              <a:solidFill>
                <a:schemeClr val="dk1"/>
              </a:solidFill>
              <a:latin typeface="Libre Franklin"/>
            </a:endParaRPr>
          </a:p>
          <a:p>
            <a:pPr marL="469900" indent="-342900">
              <a:buChar char="•"/>
            </a:pPr>
            <a:r>
              <a:rPr lang="en-GB" sz="2000">
                <a:solidFill>
                  <a:schemeClr val="dk1"/>
                </a:solidFill>
              </a:rPr>
              <a:t>MSc Medical Ultrasound (Vascular)</a:t>
            </a:r>
            <a:endParaRPr lang="en-GB">
              <a:solidFill>
                <a:schemeClr val="dk1"/>
              </a:solidFill>
            </a:endParaRPr>
          </a:p>
          <a:p>
            <a:pPr marL="469900" indent="-342900">
              <a:buChar char="•"/>
            </a:pPr>
            <a:r>
              <a:rPr lang="en-GB" sz="2000">
                <a:solidFill>
                  <a:schemeClr val="dk1"/>
                </a:solidFill>
              </a:rPr>
              <a:t>Accredited Vascular Scientist [AVS] (SVTGBI)</a:t>
            </a:r>
          </a:p>
          <a:p>
            <a:pPr marL="469900" indent="-342900">
              <a:buChar char="•"/>
            </a:pPr>
            <a:endParaRPr lang="en-GB" sz="2000">
              <a:solidFill>
                <a:schemeClr val="dk1"/>
              </a:solidFill>
            </a:endParaRPr>
          </a:p>
          <a:p>
            <a:pPr marL="469900" indent="-342900">
              <a:buClr>
                <a:schemeClr val="dk1"/>
              </a:buClr>
              <a:buFont typeface="Arial,Sans-Serif"/>
              <a:buChar char="•"/>
            </a:pPr>
            <a:r>
              <a:rPr lang="en-GB" sz="2000">
                <a:solidFill>
                  <a:schemeClr val="dk1"/>
                </a:solidFill>
              </a:rPr>
              <a:t>SVTGBI – President</a:t>
            </a:r>
            <a:endParaRPr lang="en-GB">
              <a:solidFill>
                <a:schemeClr val="dk1"/>
              </a:solidFill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</a:pPr>
            <a:endParaRPr sz="800" i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i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i="1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22" name="Google Shape;122;p1"/>
          <p:cNvSpPr txBox="1"/>
          <p:nvPr/>
        </p:nvSpPr>
        <p:spPr>
          <a:xfrm>
            <a:off x="990520" y="4737154"/>
            <a:ext cx="716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GB" sz="18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Many conflicts of interest.</a:t>
            </a:r>
            <a:endParaRPr lang="en-US" sz="1800">
              <a:solidFill>
                <a:schemeClr val="dk1"/>
              </a:solidFill>
              <a:latin typeface="Libre Franklin"/>
              <a:ea typeface="Libre Franklin"/>
              <a:cs typeface="Libre Franklin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8E5169F5-7198-B871-0684-16DB92AB942C}"/>
              </a:ext>
            </a:extLst>
          </p:cNvPr>
          <p:cNvCxnSpPr/>
          <p:nvPr/>
        </p:nvCxnSpPr>
        <p:spPr>
          <a:xfrm flipV="1">
            <a:off x="3239901" y="5067330"/>
            <a:ext cx="1418092" cy="7778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4B6E241D-7C7F-7403-D251-7BADE7BC7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129" y="1524527"/>
            <a:ext cx="1199195" cy="16920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95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0"/>
    </mc:Choice>
    <mc:Fallback xmlns="">
      <p:transition spd="slow" advTm="1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5bc2cd7de2_0_0"/>
          <p:cNvSpPr txBox="1">
            <a:spLocks noGrp="1"/>
          </p:cNvSpPr>
          <p:nvPr>
            <p:ph type="ctrTitle"/>
          </p:nvPr>
        </p:nvSpPr>
        <p:spPr>
          <a:xfrm>
            <a:off x="381000" y="2130425"/>
            <a:ext cx="8382000" cy="26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onstantia"/>
              <a:buNone/>
            </a:pPr>
            <a:r>
              <a:rPr lang="en-GB" sz="8000"/>
              <a:t>“STP students </a:t>
            </a:r>
            <a:r>
              <a:rPr lang="en-GB" sz="8000" b="1" u="sng"/>
              <a:t>MUST</a:t>
            </a:r>
            <a:r>
              <a:rPr lang="en-GB" sz="8000"/>
              <a:t> get AVS accreditation”</a:t>
            </a:r>
            <a:endParaRPr sz="8000"/>
          </a:p>
        </p:txBody>
      </p:sp>
      <p:sp>
        <p:nvSpPr>
          <p:cNvPr id="128" name="Google Shape;128;g15bc2cd7de2_0_0"/>
          <p:cNvSpPr txBox="1"/>
          <p:nvPr/>
        </p:nvSpPr>
        <p:spPr>
          <a:xfrm rot="-722182">
            <a:off x="287038" y="2431969"/>
            <a:ext cx="8798634" cy="186250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500">
                <a:solidFill>
                  <a:srgbClr val="C00000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Terrible idea</a:t>
            </a:r>
            <a:endParaRPr sz="11500">
              <a:solidFill>
                <a:srgbClr val="C00000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9" name="Google Shape;129;g15bc2cd7de2_0_0" descr="Sir Patrick Stewart discusses why playing the poop emoji means so much to  him | The Independent | The Independent"/>
          <p:cNvPicPr preferRelativeResize="0"/>
          <p:nvPr/>
        </p:nvPicPr>
        <p:blipFill rotWithShape="1">
          <a:blip r:embed="rId4">
            <a:alphaModFix/>
          </a:blip>
          <a:srcRect r="50000"/>
          <a:stretch/>
        </p:blipFill>
        <p:spPr>
          <a:xfrm>
            <a:off x="4019857" y="4104050"/>
            <a:ext cx="1543050" cy="14859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3"/>
    </mc:Choice>
    <mc:Fallback xmlns="">
      <p:transition spd="slow" advTm="22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F67A7665-3425-8509-AD2E-F2DDF6AE2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147" y="1442679"/>
            <a:ext cx="6589174" cy="3560571"/>
          </a:xfrm>
          <a:prstGeom prst="rect">
            <a:avLst/>
          </a:prstGeom>
        </p:spPr>
      </p:pic>
      <p:sp>
        <p:nvSpPr>
          <p:cNvPr id="157" name="Google Shape;157;g15bc2cd7de2_0_27"/>
          <p:cNvSpPr txBox="1"/>
          <p:nvPr/>
        </p:nvSpPr>
        <p:spPr>
          <a:xfrm>
            <a:off x="1464317" y="3590732"/>
            <a:ext cx="1871351" cy="1107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“STP students </a:t>
            </a:r>
            <a:r>
              <a:rPr lang="en-GB" sz="2000" b="1" u="sng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MUST</a:t>
            </a:r>
            <a:r>
              <a:rPr lang="en-GB" sz="2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get AVS accreditation”</a:t>
            </a:r>
            <a:endParaRPr lang="en-US" sz="2000">
              <a:solidFill>
                <a:schemeClr val="dk1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58" name="Google Shape;158;g15bc2cd7de2_0_27"/>
          <p:cNvSpPr txBox="1"/>
          <p:nvPr/>
        </p:nvSpPr>
        <p:spPr>
          <a:xfrm>
            <a:off x="6251924" y="3527572"/>
            <a:ext cx="1681750" cy="1323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2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“AVS </a:t>
            </a:r>
            <a:r>
              <a:rPr lang="en-GB" sz="2000" b="1" u="sng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MUST</a:t>
            </a:r>
            <a:r>
              <a:rPr lang="en-GB" sz="2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 get HCPC</a:t>
            </a:r>
            <a:endParaRPr lang="en-US" sz="2000">
              <a:solidFill>
                <a:schemeClr val="dk1"/>
              </a:solidFill>
              <a:latin typeface="Libre Franklin"/>
              <a:ea typeface="Constantia"/>
              <a:cs typeface="Constantia"/>
              <a:sym typeface="Constantia"/>
            </a:endParaRPr>
          </a:p>
          <a:p>
            <a:pPr algn="ctr"/>
            <a:r>
              <a:rPr lang="en-GB" sz="2000">
                <a:solidFill>
                  <a:schemeClr val="dk1"/>
                </a:solidFill>
                <a:latin typeface="Constantia"/>
                <a:ea typeface="Constantia"/>
                <a:cs typeface="Constantia"/>
                <a:sym typeface="Constantia"/>
              </a:rPr>
              <a:t> equivalence”</a:t>
            </a:r>
            <a:endParaRPr lang="en-US" sz="2000">
              <a:solidFill>
                <a:schemeClr val="dk1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59" name="Google Shape;159;g15bc2cd7de2_0_27"/>
          <p:cNvSpPr/>
          <p:nvPr/>
        </p:nvSpPr>
        <p:spPr>
          <a:xfrm>
            <a:off x="3427786" y="3924818"/>
            <a:ext cx="2770668" cy="529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15bc2cd7de2_0_27"/>
          <p:cNvSpPr txBox="1"/>
          <p:nvPr/>
        </p:nvSpPr>
        <p:spPr>
          <a:xfrm>
            <a:off x="1094086" y="901009"/>
            <a:ext cx="7026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-GB" sz="2300" u="sng" dirty="0">
                <a:latin typeface="Libre Franklin"/>
                <a:ea typeface="Libre Franklin"/>
                <a:cs typeface="Libre Franklin"/>
                <a:sym typeface="Libre Franklin"/>
              </a:rPr>
              <a:t>Parameters for this debate</a:t>
            </a:r>
            <a:endParaRPr sz="2300" u="sng" dirty="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2" name="Google Shape;162;g15bc2cd7de2_0_27"/>
          <p:cNvSpPr/>
          <p:nvPr/>
        </p:nvSpPr>
        <p:spPr>
          <a:xfrm>
            <a:off x="4896999" y="934564"/>
            <a:ext cx="4271470" cy="5092503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g15bc2cd7de2_0_27"/>
          <p:cNvSpPr txBox="1"/>
          <p:nvPr/>
        </p:nvSpPr>
        <p:spPr>
          <a:xfrm>
            <a:off x="8077325" y="4533425"/>
            <a:ext cx="108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64" name="Google Shape;164;g15bc2cd7de2_0_27"/>
          <p:cNvSpPr txBox="1"/>
          <p:nvPr/>
        </p:nvSpPr>
        <p:spPr>
          <a:xfrm>
            <a:off x="1095500" y="2843275"/>
            <a:ext cx="4764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700" b="1" dirty="0"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165" name="Google Shape;165;g15bc2cd7de2_0_27"/>
          <p:cNvSpPr txBox="1"/>
          <p:nvPr/>
        </p:nvSpPr>
        <p:spPr>
          <a:xfrm>
            <a:off x="1019300" y="5136866"/>
            <a:ext cx="2026028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dirty="0">
                <a:solidFill>
                  <a:srgbClr val="FF0000"/>
                </a:solidFill>
                <a:latin typeface="Libre Franklin"/>
                <a:ea typeface="Libre Franklin"/>
                <a:cs typeface="Libre Franklin"/>
              </a:rPr>
              <a:t>Disclaimer:</a:t>
            </a:r>
          </a:p>
        </p:txBody>
      </p:sp>
      <p:sp>
        <p:nvSpPr>
          <p:cNvPr id="166" name="Google Shape;166;g15bc2cd7de2_0_27"/>
          <p:cNvSpPr txBox="1"/>
          <p:nvPr/>
        </p:nvSpPr>
        <p:spPr>
          <a:xfrm>
            <a:off x="2999808" y="5242373"/>
            <a:ext cx="524172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solidFill>
                  <a:srgbClr val="FF0000"/>
                </a:solidFill>
                <a:latin typeface="Constantia"/>
                <a:ea typeface="Constantia"/>
                <a:cs typeface="Constantia"/>
                <a:sym typeface="Constantia"/>
              </a:rPr>
              <a:t>I am also not trying to talk anybody out of going for their AVS……</a:t>
            </a:r>
            <a:endParaRPr lang="en-US" sz="1600" b="1" dirty="0">
              <a:solidFill>
                <a:srgbClr val="FF0000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6" name="Google Shape;160;g15bc2cd7de2_0_27">
            <a:extLst>
              <a:ext uri="{FF2B5EF4-FFF2-40B4-BE49-F238E27FC236}">
                <a16:creationId xmlns:a16="http://schemas.microsoft.com/office/drawing/2014/main" xmlns="" id="{61916E27-A581-E0DA-2C02-2716AA16A2BC}"/>
              </a:ext>
            </a:extLst>
          </p:cNvPr>
          <p:cNvSpPr/>
          <p:nvPr/>
        </p:nvSpPr>
        <p:spPr>
          <a:xfrm>
            <a:off x="3979452" y="3535495"/>
            <a:ext cx="1501200" cy="1397400"/>
          </a:xfrm>
          <a:prstGeom prst="noSmoking">
            <a:avLst>
              <a:gd name="adj" fmla="val 1875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067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65"/>
    </mc:Choice>
    <mc:Fallback xmlns="">
      <p:transition spd="slow" advTm="26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Google Shape;185;p3"/>
          <p:cNvGraphicFramePr/>
          <p:nvPr>
            <p:extLst>
              <p:ext uri="{D42A27DB-BD31-4B8C-83A1-F6EECF244321}">
                <p14:modId xmlns:p14="http://schemas.microsoft.com/office/powerpoint/2010/main" val="2463227257"/>
              </p:ext>
            </p:extLst>
          </p:nvPr>
        </p:nvGraphicFramePr>
        <p:xfrm>
          <a:off x="996820" y="606585"/>
          <a:ext cx="7136550" cy="1620559"/>
        </p:xfrm>
        <a:graphic>
          <a:graphicData uri="http://schemas.openxmlformats.org/drawingml/2006/table">
            <a:tbl>
              <a:tblPr firstRow="1" bandRow="1">
                <a:noFill/>
                <a:tableStyleId>{DB4D6D36-3BBE-4188-91D5-2C6375D09DCA}</a:tableStyleId>
              </a:tblPr>
              <a:tblGrid>
                <a:gridCol w="1135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573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43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 dirty="0"/>
                        <a:t>                          STP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 dirty="0"/>
                        <a:t>AVS                          </a:t>
                      </a:r>
                      <a:endParaRPr sz="1800" u="none" strike="noStrike" cap="none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0099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strike="noStrike" cap="none" dirty="0"/>
                        <a:t>Outcome</a:t>
                      </a:r>
                      <a:endParaRPr sz="18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HCPC Registration (Clinical Scientist)</a:t>
                      </a:r>
                      <a:endParaRPr sz="17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SVTGBI accreditation (AVS)</a:t>
                      </a:r>
                      <a:endParaRPr sz="1700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MSc Clinical Science</a:t>
                      </a:r>
                      <a:endParaRPr sz="17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No formal academic qualification</a:t>
                      </a:r>
                      <a:endParaRPr sz="1700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C9CC3E-70E4-7583-9BCF-B5F09D9D3314}"/>
              </a:ext>
            </a:extLst>
          </p:cNvPr>
          <p:cNvSpPr txBox="1"/>
          <p:nvPr/>
        </p:nvSpPr>
        <p:spPr>
          <a:xfrm>
            <a:off x="4821051" y="606270"/>
            <a:ext cx="71831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1  :  0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6DD16BEC-C285-532E-2693-2BCEEDD69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357" y="42863"/>
            <a:ext cx="653143" cy="491218"/>
          </a:xfrm>
          <a:prstGeom prst="rect">
            <a:avLst/>
          </a:prstGeom>
        </p:spPr>
      </p:pic>
      <p:pic>
        <p:nvPicPr>
          <p:cNvPr id="5" name="Picture 13" descr="Chart&#10;&#10;Description automatically generated">
            <a:extLst>
              <a:ext uri="{FF2B5EF4-FFF2-40B4-BE49-F238E27FC236}">
                <a16:creationId xmlns:a16="http://schemas.microsoft.com/office/drawing/2014/main" xmlns="" id="{8A7EFE6C-3F1D-B7B2-F220-2DA6C729B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204" y="871"/>
            <a:ext cx="1738605" cy="984193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xmlns="" id="{E316DDF4-D861-774C-6985-F159EA0E3F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17297" y="-45781"/>
            <a:ext cx="1831910" cy="9841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5"/>
    </mc:Choice>
    <mc:Fallback xmlns="">
      <p:transition spd="slow" advTm="23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" name="Google Shape;190;p4"/>
          <p:cNvGraphicFramePr/>
          <p:nvPr>
            <p:extLst>
              <p:ext uri="{D42A27DB-BD31-4B8C-83A1-F6EECF244321}">
                <p14:modId xmlns:p14="http://schemas.microsoft.com/office/powerpoint/2010/main" val="2593494991"/>
              </p:ext>
            </p:extLst>
          </p:nvPr>
        </p:nvGraphicFramePr>
        <p:xfrm>
          <a:off x="1043677" y="605433"/>
          <a:ext cx="7136575" cy="5483940"/>
        </p:xfrm>
        <a:graphic>
          <a:graphicData uri="http://schemas.openxmlformats.org/drawingml/2006/table">
            <a:tbl>
              <a:tblPr firstRow="1" bandRow="1">
                <a:noFill/>
                <a:tableStyleId>{DB4D6D36-3BBE-4188-91D5-2C6375D09DCA}</a:tableStyleId>
              </a:tblPr>
              <a:tblGrid>
                <a:gridCol w="11308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19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438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67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                         STP</a:t>
                      </a:r>
                      <a:endParaRPr sz="1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AVS                            </a:t>
                      </a:r>
                      <a:endParaRPr sz="1800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9325">
                <a:tc rowSpan="2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Outcome</a:t>
                      </a:r>
                      <a:endParaRPr sz="18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HCPC Registration (Clinical Scientist)</a:t>
                      </a:r>
                      <a:endParaRPr sz="17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SVTGBI accreditation (AVS)</a:t>
                      </a:r>
                      <a:endParaRPr sz="1700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67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MSc Clinical Science</a:t>
                      </a:r>
                      <a:endParaRPr sz="17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No formal academic qualification</a:t>
                      </a:r>
                      <a:endParaRPr sz="1700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9975">
                <a:tc row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               Academ.</a:t>
                      </a: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/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/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/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/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/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/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/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dirty="0"/>
                        <a:t>Practical</a:t>
                      </a:r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/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/>
                    </a:p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GB" sz="1800" dirty="0"/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0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3 years FT programme </a:t>
                      </a:r>
                      <a:endParaRPr sz="13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(in a centrally approved department)</a:t>
                      </a:r>
                      <a:endParaRPr sz="10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3 years minimum</a:t>
                      </a:r>
                      <a:endParaRPr sz="13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Libre Franklin"/>
                        <a:buNone/>
                      </a:pPr>
                      <a:r>
                        <a:rPr lang="en-GB" sz="1000" dirty="0"/>
                        <a:t>(No departmental approval required)</a:t>
                      </a:r>
                      <a:endParaRPr sz="1000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70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Multiple formative academic assessments </a:t>
                      </a:r>
                      <a:endParaRPr sz="13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800" dirty="0"/>
                        <a:t>(Coursework and exam based [essay and multiple choice q’s])</a:t>
                      </a:r>
                      <a:endParaRPr sz="8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Two formative academic assessments </a:t>
                      </a:r>
                      <a:endParaRPr sz="13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(multiple choice q’s)</a:t>
                      </a:r>
                      <a:endParaRPr sz="1000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503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Libre Franklin"/>
                        <a:buNone/>
                      </a:pPr>
                      <a:r>
                        <a:rPr lang="en-GB" sz="1700" dirty="0"/>
                        <a:t>Required research module</a:t>
                      </a:r>
                      <a:endParaRPr sz="17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Libre Franklin"/>
                        <a:buNone/>
                      </a:pPr>
                      <a:r>
                        <a:rPr lang="en-GB" sz="1700" dirty="0"/>
                        <a:t>No research module required</a:t>
                      </a:r>
                      <a:endParaRPr sz="1700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9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Multiple DOPs and CBDs throughout</a:t>
                      </a:r>
                      <a:endParaRPr sz="17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One final practical exam </a:t>
                      </a:r>
                      <a:endParaRPr sz="13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 dirty="0"/>
                        <a:t>(only 3 scans)</a:t>
                      </a:r>
                      <a:endParaRPr sz="1000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9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No ‘arbitrary’ </a:t>
                      </a:r>
                      <a:r>
                        <a:rPr lang="en-GB" sz="1700" dirty="0" smtClean="0"/>
                        <a:t>scan number requirement</a:t>
                      </a:r>
                      <a:endParaRPr sz="1700"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gradFill>
                      <a:gsLst>
                        <a:gs pos="0">
                          <a:srgbClr val="C00000"/>
                        </a:gs>
                        <a:gs pos="29000">
                          <a:srgbClr val="C00000"/>
                        </a:gs>
                        <a:gs pos="70000">
                          <a:srgbClr val="FFC000"/>
                        </a:gs>
                        <a:gs pos="100000">
                          <a:srgbClr val="FFC000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 smtClean="0"/>
                        <a:t>‘Arbitrary’</a:t>
                      </a:r>
                      <a:r>
                        <a:rPr lang="en-GB" sz="1700" baseline="0" dirty="0" smtClean="0"/>
                        <a:t> </a:t>
                      </a:r>
                      <a:r>
                        <a:rPr lang="en-GB" sz="1700" dirty="0" smtClean="0"/>
                        <a:t>scan number </a:t>
                      </a:r>
                      <a:r>
                        <a:rPr lang="en-GB" sz="1700" dirty="0"/>
                        <a:t>r</a:t>
                      </a:r>
                      <a:r>
                        <a:rPr lang="en-GB" sz="1700" dirty="0" smtClean="0"/>
                        <a:t>equirement</a:t>
                      </a:r>
                      <a:endParaRPr sz="1700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gradFill>
                      <a:gsLst>
                        <a:gs pos="0">
                          <a:srgbClr val="FFC000"/>
                        </a:gs>
                        <a:gs pos="39000">
                          <a:srgbClr val="FFC000"/>
                        </a:gs>
                        <a:gs pos="70000">
                          <a:schemeClr val="accent4"/>
                        </a:gs>
                        <a:gs pos="100000">
                          <a:srgbClr val="00B050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193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Low range of scans</a:t>
                      </a:r>
                      <a:endParaRPr dirty="0"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700" dirty="0"/>
                        <a:t>Wide range of scans </a:t>
                      </a:r>
                      <a:r>
                        <a:rPr lang="en-GB" sz="1700" dirty="0" smtClean="0"/>
                        <a:t>?? </a:t>
                      </a:r>
                      <a:r>
                        <a:rPr lang="en-GB" sz="1000" dirty="0" smtClean="0"/>
                        <a:t>(</a:t>
                      </a:r>
                      <a:r>
                        <a:rPr lang="en-GB" sz="1000" dirty="0" err="1"/>
                        <a:t>LEA,LEV,Carotid,ABPI</a:t>
                      </a:r>
                      <a:r>
                        <a:rPr lang="en-GB" sz="1000" dirty="0"/>
                        <a:t>)</a:t>
                      </a:r>
                      <a:endParaRPr sz="1000" dirty="0"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E11A1BE-9969-96A5-864E-7D763EF46787}"/>
              </a:ext>
            </a:extLst>
          </p:cNvPr>
          <p:cNvSpPr txBox="1"/>
          <p:nvPr/>
        </p:nvSpPr>
        <p:spPr>
          <a:xfrm>
            <a:off x="4821051" y="606270"/>
            <a:ext cx="71831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1  :  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99C934F-1FD3-303D-AB59-A37F517662B1}"/>
              </a:ext>
            </a:extLst>
          </p:cNvPr>
          <p:cNvSpPr txBox="1"/>
          <p:nvPr/>
        </p:nvSpPr>
        <p:spPr>
          <a:xfrm>
            <a:off x="4821050" y="606270"/>
            <a:ext cx="71831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3  : 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4BED0D-89FA-EABE-6A34-D84654B18852}"/>
              </a:ext>
            </a:extLst>
          </p:cNvPr>
          <p:cNvSpPr txBox="1"/>
          <p:nvPr/>
        </p:nvSpPr>
        <p:spPr>
          <a:xfrm>
            <a:off x="4821050" y="606270"/>
            <a:ext cx="718318" cy="338554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dirty="0"/>
              <a:t>4  :  2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18247FC8-C6E6-EF11-6F87-3B8871D1E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00" t="9360" r="39149" b="10909"/>
          <a:stretch/>
        </p:blipFill>
        <p:spPr>
          <a:xfrm rot="20520000">
            <a:off x="2599308" y="940414"/>
            <a:ext cx="1865418" cy="5040838"/>
          </a:xfrm>
          <a:prstGeom prst="rect">
            <a:avLst/>
          </a:prstGeom>
        </p:spPr>
      </p:pic>
      <p:pic>
        <p:nvPicPr>
          <p:cNvPr id="13" name="Picture 13" descr="Chart&#10;&#10;Description automatically generated">
            <a:extLst>
              <a:ext uri="{FF2B5EF4-FFF2-40B4-BE49-F238E27FC236}">
                <a16:creationId xmlns:a16="http://schemas.microsoft.com/office/drawing/2014/main" xmlns="" id="{734BD610-EBE3-09D1-A133-4923D22BB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8204" y="871"/>
            <a:ext cx="1738605" cy="984193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xmlns="" id="{E94CF027-B723-953E-4097-1D09D6018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17297" y="-45781"/>
            <a:ext cx="1831910" cy="984193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11F7B45-0619-EE22-F7B5-033EEE9D0224}"/>
              </a:ext>
            </a:extLst>
          </p:cNvPr>
          <p:cNvCxnSpPr/>
          <p:nvPr/>
        </p:nvCxnSpPr>
        <p:spPr>
          <a:xfrm>
            <a:off x="968830" y="4223656"/>
            <a:ext cx="1251855" cy="1"/>
          </a:xfrm>
          <a:prstGeom prst="straightConnector1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7C7910A8-94A9-5450-A2D4-6D75DC685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357" y="42863"/>
            <a:ext cx="653143" cy="49121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41ACDA6A-93A2-D957-4D03-97DF69E87379}"/>
              </a:ext>
            </a:extLst>
          </p:cNvPr>
          <p:cNvCxnSpPr>
            <a:cxnSpLocks/>
          </p:cNvCxnSpPr>
          <p:nvPr/>
        </p:nvCxnSpPr>
        <p:spPr>
          <a:xfrm>
            <a:off x="1034144" y="2710541"/>
            <a:ext cx="1186541" cy="1"/>
          </a:xfrm>
          <a:prstGeom prst="straightConnector1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EAB3415-2E04-558E-AF27-73873916EA0A}"/>
              </a:ext>
            </a:extLst>
          </p:cNvPr>
          <p:cNvSpPr/>
          <p:nvPr/>
        </p:nvSpPr>
        <p:spPr>
          <a:xfrm>
            <a:off x="722510" y="2710541"/>
            <a:ext cx="7649934" cy="3584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895B211-A66E-6F0F-A027-F805CF2521E7}"/>
              </a:ext>
            </a:extLst>
          </p:cNvPr>
          <p:cNvSpPr/>
          <p:nvPr/>
        </p:nvSpPr>
        <p:spPr>
          <a:xfrm>
            <a:off x="759219" y="4169227"/>
            <a:ext cx="7649934" cy="21254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7"/>
    </mc:Choice>
    <mc:Fallback xmlns="">
      <p:transition spd="slow" advTm="2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2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5bed56f83c_0_6"/>
          <p:cNvSpPr txBox="1">
            <a:spLocks noGrp="1"/>
          </p:cNvSpPr>
          <p:nvPr>
            <p:ph type="title"/>
          </p:nvPr>
        </p:nvSpPr>
        <p:spPr>
          <a:xfrm>
            <a:off x="945200" y="817575"/>
            <a:ext cx="7267500" cy="831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are the </a:t>
            </a:r>
            <a:r>
              <a:rPr lang="en-GB" u="sng"/>
              <a:t>perceptual </a:t>
            </a:r>
            <a:r>
              <a:rPr lang="en-GB"/>
              <a:t>differences?</a:t>
            </a:r>
            <a:endParaRPr/>
          </a:p>
        </p:txBody>
      </p:sp>
      <p:sp>
        <p:nvSpPr>
          <p:cNvPr id="196" name="Google Shape;196;g15bed56f83c_0_6"/>
          <p:cNvSpPr/>
          <p:nvPr/>
        </p:nvSpPr>
        <p:spPr>
          <a:xfrm>
            <a:off x="1000537" y="2293050"/>
            <a:ext cx="3196284" cy="1956086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49250">
              <a:buSzPts val="1900"/>
              <a:buChar char="●"/>
            </a:pPr>
            <a:r>
              <a:rPr lang="en-GB" sz="1900" dirty="0"/>
              <a:t>Great underpinning knowledge</a:t>
            </a:r>
          </a:p>
          <a:p>
            <a:pPr marL="457200" indent="-349250">
              <a:buSzPts val="1900"/>
              <a:buChar char="●"/>
            </a:pPr>
            <a:r>
              <a:rPr lang="en-GB" sz="1900" dirty="0"/>
              <a:t>? Not practically sound </a:t>
            </a:r>
            <a:endParaRPr sz="1900" dirty="0"/>
          </a:p>
          <a:p>
            <a:pPr marL="457200" indent="-349250">
              <a:buSzPts val="1900"/>
              <a:buChar char="●"/>
            </a:pPr>
            <a:r>
              <a:rPr lang="en-GB" sz="1900" dirty="0"/>
              <a:t>? Lack of experience</a:t>
            </a:r>
          </a:p>
        </p:txBody>
      </p:sp>
      <p:sp>
        <p:nvSpPr>
          <p:cNvPr id="197" name="Google Shape;197;g15bed56f83c_0_6"/>
          <p:cNvSpPr/>
          <p:nvPr/>
        </p:nvSpPr>
        <p:spPr>
          <a:xfrm>
            <a:off x="4968950" y="2293050"/>
            <a:ext cx="2956800" cy="9546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-GB" sz="1900"/>
              <a:t>Seasoned veterans</a:t>
            </a:r>
            <a:endParaRPr sz="1900"/>
          </a:p>
        </p:txBody>
      </p:sp>
      <p:sp>
        <p:nvSpPr>
          <p:cNvPr id="198" name="Google Shape;198;g15bed56f83c_0_6"/>
          <p:cNvSpPr txBox="1"/>
          <p:nvPr/>
        </p:nvSpPr>
        <p:spPr>
          <a:xfrm>
            <a:off x="4383000" y="2400150"/>
            <a:ext cx="37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ibre Franklin"/>
                <a:ea typeface="Libre Franklin"/>
                <a:cs typeface="Libre Franklin"/>
                <a:sym typeface="Libre Franklin"/>
              </a:rPr>
              <a:t>vs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199" name="Google Shape;199;g15bed56f83c_0_6"/>
          <p:cNvSpPr txBox="1"/>
          <p:nvPr/>
        </p:nvSpPr>
        <p:spPr>
          <a:xfrm>
            <a:off x="1218250" y="1777875"/>
            <a:ext cx="2478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u="sng">
                <a:latin typeface="Libre Franklin"/>
                <a:ea typeface="Libre Franklin"/>
                <a:cs typeface="Libre Franklin"/>
                <a:sym typeface="Libre Franklin"/>
              </a:rPr>
              <a:t>STP</a:t>
            </a:r>
            <a:endParaRPr sz="1900" b="1" u="sng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0" name="Google Shape;200;g15bed56f83c_0_6"/>
          <p:cNvSpPr txBox="1"/>
          <p:nvPr/>
        </p:nvSpPr>
        <p:spPr>
          <a:xfrm>
            <a:off x="5447150" y="1777875"/>
            <a:ext cx="24786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 u="sng">
                <a:latin typeface="Libre Franklin"/>
                <a:ea typeface="Libre Franklin"/>
                <a:cs typeface="Libre Franklin"/>
                <a:sym typeface="Libre Franklin"/>
              </a:rPr>
              <a:t>AVS</a:t>
            </a:r>
            <a:endParaRPr sz="1900" b="1" u="sng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01" name="Google Shape;201;g15bed56f83c_0_6"/>
          <p:cNvSpPr txBox="1">
            <a:spLocks noGrp="1"/>
          </p:cNvSpPr>
          <p:nvPr>
            <p:ph type="title"/>
          </p:nvPr>
        </p:nvSpPr>
        <p:spPr>
          <a:xfrm>
            <a:off x="-588510" y="4442311"/>
            <a:ext cx="6965100" cy="120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But hold on…</a:t>
            </a:r>
            <a:endParaRPr dirty="0"/>
          </a:p>
        </p:txBody>
      </p:sp>
      <p:pic>
        <p:nvPicPr>
          <p:cNvPr id="2" name="Picture 2" descr="A picture containing text, businesscard, screenshot, picture frame&#10;&#10;Description automatically generated">
            <a:extLst>
              <a:ext uri="{FF2B5EF4-FFF2-40B4-BE49-F238E27FC236}">
                <a16:creationId xmlns:a16="http://schemas.microsoft.com/office/drawing/2014/main" xmlns="" id="{29B6876A-4211-15E0-A79B-26E0869F2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916" y="3555442"/>
            <a:ext cx="3528574" cy="26642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4"/>
    </mc:Choice>
    <mc:Fallback xmlns="">
      <p:transition spd="slow" advTm="10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5bed56f83c_0_1"/>
          <p:cNvSpPr txBox="1">
            <a:spLocks noGrp="1"/>
          </p:cNvSpPr>
          <p:nvPr>
            <p:ph type="title"/>
          </p:nvPr>
        </p:nvSpPr>
        <p:spPr>
          <a:xfrm>
            <a:off x="1095023" y="817582"/>
            <a:ext cx="6965100" cy="120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actually is AVS?</a:t>
            </a:r>
            <a:endParaRPr/>
          </a:p>
        </p:txBody>
      </p:sp>
      <p:sp>
        <p:nvSpPr>
          <p:cNvPr id="208" name="Google Shape;208;g15bed56f83c_0_1"/>
          <p:cNvSpPr txBox="1">
            <a:spLocks noGrp="1"/>
          </p:cNvSpPr>
          <p:nvPr>
            <p:ph type="body" idx="1"/>
          </p:nvPr>
        </p:nvSpPr>
        <p:spPr>
          <a:xfrm>
            <a:off x="939650" y="2019975"/>
            <a:ext cx="3632400" cy="310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GB" dirty="0"/>
              <a:t>The minimum standard required to achieve it.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-348615" algn="l" rtl="0">
              <a:spcBef>
                <a:spcPts val="360"/>
              </a:spcBef>
              <a:spcAft>
                <a:spcPts val="0"/>
              </a:spcAft>
              <a:buSzPct val="70166"/>
              <a:buChar char="O"/>
            </a:pPr>
            <a:r>
              <a:rPr lang="en-GB" sz="2900" dirty="0"/>
              <a:t>3 years minimum</a:t>
            </a:r>
            <a:endParaRPr sz="29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916"/>
          </a:p>
          <a:p>
            <a:pPr indent="-348615">
              <a:buSzPct val="70166"/>
            </a:pPr>
            <a:r>
              <a:rPr lang="en-GB" sz="2900" dirty="0"/>
              <a:t>Vast underpinning knowledge</a:t>
            </a:r>
            <a:endParaRPr sz="29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g15bed56f83c_0_1"/>
          <p:cNvPicPr preferRelativeResize="0"/>
          <p:nvPr/>
        </p:nvPicPr>
        <p:blipFill rotWithShape="1">
          <a:blip r:embed="rId4">
            <a:alphaModFix/>
          </a:blip>
          <a:srcRect l="14192" r="26695" b="19322"/>
          <a:stretch/>
        </p:blipFill>
        <p:spPr>
          <a:xfrm>
            <a:off x="4639875" y="2230930"/>
            <a:ext cx="3344076" cy="2396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g15bed56f83c_0_1"/>
          <p:cNvSpPr txBox="1"/>
          <p:nvPr/>
        </p:nvSpPr>
        <p:spPr>
          <a:xfrm>
            <a:off x="1007850" y="5511875"/>
            <a:ext cx="3225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47650" algn="l" rtl="0"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300"/>
              <a:buFont typeface="Courgette"/>
              <a:buChar char="O"/>
            </a:pPr>
            <a:r>
              <a:rPr lang="en-GB" sz="11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~2000 scans worth of experience</a:t>
            </a:r>
            <a:endParaRPr sz="300"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4"/>
    </mc:Choice>
    <mc:Fallback xmlns="">
      <p:transition spd="slow" advTm="20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1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7|2.6|2.3|2.8|4|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1|4|2.3|24|1.7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3|0.3|0.2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1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4.9|5.8|7.7|4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5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1|0.3|0.4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6|2.8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0.8|4.2"/>
</p:tagLst>
</file>

<file path=ppt/theme/theme1.xml><?xml version="1.0" encoding="utf-8"?>
<a:theme xmlns:a="http://schemas.openxmlformats.org/drawingml/2006/main" name="Pushpin">
  <a:themeElements>
    <a:clrScheme name="Pushpin">
      <a:dk1>
        <a:srgbClr val="000000"/>
      </a:dk1>
      <a:lt1>
        <a:srgbClr val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1333</Words>
  <Application>Microsoft Office PowerPoint</Application>
  <PresentationFormat>On-screen Show (4:3)</PresentationFormat>
  <Paragraphs>301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Franklin Gothic Book</vt:lpstr>
      <vt:lpstr>Courgette</vt:lpstr>
      <vt:lpstr>Constantia</vt:lpstr>
      <vt:lpstr>Arial,Sans-Serif</vt:lpstr>
      <vt:lpstr>Libre Franklin</vt:lpstr>
      <vt:lpstr>Pushpin</vt:lpstr>
      <vt:lpstr>“STP students MUST get AVS accreditation”</vt:lpstr>
      <vt:lpstr>Robert James</vt:lpstr>
      <vt:lpstr>Emma Waldegrave</vt:lpstr>
      <vt:lpstr>“STP students MUST get AVS accreditation”</vt:lpstr>
      <vt:lpstr>PowerPoint Presentation</vt:lpstr>
      <vt:lpstr>PowerPoint Presentation</vt:lpstr>
      <vt:lpstr>PowerPoint Presentation</vt:lpstr>
      <vt:lpstr>What are the perceptual differences?</vt:lpstr>
      <vt:lpstr>What actually is AVS?</vt:lpstr>
      <vt:lpstr>So what should we actually compare? </vt:lpstr>
      <vt:lpstr>PowerPoint Presentation</vt:lpstr>
      <vt:lpstr>2000 what?</vt:lpstr>
      <vt:lpstr>PowerPoint Presentation</vt:lpstr>
      <vt:lpstr>Not all practice is equal!</vt:lpstr>
      <vt:lpstr>PowerPoint Presentation</vt:lpstr>
      <vt:lpstr>What else?</vt:lpstr>
      <vt:lpstr>PowerPoint Presentation</vt:lpstr>
      <vt:lpstr>What else?</vt:lpstr>
      <vt:lpstr>PowerPoint Presentation</vt:lpstr>
      <vt:lpstr>PowerPoint Presentation</vt:lpstr>
      <vt:lpstr>PowerPoint Presentation</vt:lpstr>
      <vt:lpstr>PowerPoint Presentation</vt:lpstr>
      <vt:lpstr>“STP students MUST get AVS accreditation”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Robert James</dc:title>
  <dc:creator>Robert James8</dc:creator>
  <cp:lastModifiedBy>Robert James8</cp:lastModifiedBy>
  <cp:revision>739</cp:revision>
  <dcterms:created xsi:type="dcterms:W3CDTF">2006-08-16T00:00:00Z</dcterms:created>
  <dcterms:modified xsi:type="dcterms:W3CDTF">2022-11-22T16:12:35Z</dcterms:modified>
</cp:coreProperties>
</file>