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7" r:id="rId3"/>
    <p:sldId id="269" r:id="rId4"/>
    <p:sldId id="270" r:id="rId5"/>
    <p:sldId id="271" r:id="rId6"/>
    <p:sldId id="273" r:id="rId7"/>
    <p:sldId id="272" r:id="rId8"/>
    <p:sldId id="274" r:id="rId9"/>
    <p:sldId id="275" r:id="rId10"/>
    <p:sldId id="276" r:id="rId11"/>
    <p:sldId id="278" r:id="rId12"/>
    <p:sldId id="279" r:id="rId13"/>
    <p:sldId id="280" r:id="rId14"/>
    <p:sldId id="281" r:id="rId15"/>
    <p:sldId id="282" r:id="rId16"/>
    <p:sldId id="283" r:id="rId17"/>
    <p:sldId id="284" r:id="rId18"/>
    <p:sldId id="285" r:id="rId19"/>
    <p:sldId id="286" r:id="rId20"/>
  </p:sldIdLst>
  <p:sldSz cx="12192000" cy="6858000"/>
  <p:notesSz cx="6797675" cy="9928225"/>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kki Galgerud" initials="VG" lastIdx="5" clrIdx="0">
    <p:extLst>
      <p:ext uri="{19B8F6BF-5375-455C-9EA6-DF929625EA0E}">
        <p15:presenceInfo xmlns:p15="http://schemas.microsoft.com/office/powerpoint/2012/main" userId="Vikki Galgeru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790" autoAdjust="0"/>
  </p:normalViewPr>
  <p:slideViewPr>
    <p:cSldViewPr snapToGrid="0">
      <p:cViewPr varScale="1">
        <p:scale>
          <a:sx n="56" d="100"/>
          <a:sy n="56" d="100"/>
        </p:scale>
        <p:origin x="1092" y="60"/>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07T12:21:56.461" idx="1">
    <p:pos x="7352" y="620"/>
    <p:text>Random bvascular ultrasound image</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0582D65-26BA-4E7F-8A01-EDAC262D9F82}" type="datetimeFigureOut">
              <a:rPr lang="en-GB" smtClean="0"/>
              <a:t>11/11/2021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B44613F-61D3-4335-9710-77208CE6E8CD}" type="slidenum">
              <a:rPr lang="en-GB" smtClean="0"/>
              <a:t>‹#›</a:t>
            </a:fld>
            <a:endParaRPr lang="en-GB"/>
          </a:p>
        </p:txBody>
      </p:sp>
    </p:spTree>
    <p:extLst>
      <p:ext uri="{BB962C8B-B14F-4D97-AF65-F5344CB8AC3E}">
        <p14:creationId xmlns:p14="http://schemas.microsoft.com/office/powerpoint/2010/main" val="26338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B44613F-61D3-4335-9710-77208CE6E8CD}" type="slidenum">
              <a:rPr lang="en-GB" smtClean="0"/>
              <a:t>1</a:t>
            </a:fld>
            <a:endParaRPr lang="en-GB"/>
          </a:p>
        </p:txBody>
      </p:sp>
    </p:spTree>
    <p:extLst>
      <p:ext uri="{BB962C8B-B14F-4D97-AF65-F5344CB8AC3E}">
        <p14:creationId xmlns:p14="http://schemas.microsoft.com/office/powerpoint/2010/main" val="318630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Admitted 7/1/19 ileo-femoral occlusion. </a:t>
            </a:r>
          </a:p>
          <a:p>
            <a:r>
              <a:rPr lang="en-GB" dirty="0"/>
              <a:t>Flow seen in the Common iliac artery</a:t>
            </a:r>
          </a:p>
          <a:p>
            <a:r>
              <a:rPr lang="en-GB" dirty="0"/>
              <a:t>No flow in the Common iliac vein</a:t>
            </a:r>
          </a:p>
          <a:p>
            <a:endParaRPr lang="en-GB" dirty="0"/>
          </a:p>
          <a:p>
            <a:r>
              <a:rPr lang="en-GB" dirty="0"/>
              <a:t>In the days following 10-11</a:t>
            </a:r>
            <a:r>
              <a:rPr lang="en-GB" baseline="30000" dirty="0"/>
              <a:t>th</a:t>
            </a:r>
            <a:r>
              <a:rPr lang="en-GB" dirty="0"/>
              <a:t> Jan patient had Thrombolysis and Stent implantation. </a:t>
            </a:r>
          </a:p>
          <a:p>
            <a:endParaRPr lang="en-GB" dirty="0"/>
          </a:p>
        </p:txBody>
      </p:sp>
      <p:sp>
        <p:nvSpPr>
          <p:cNvPr id="4" name="Slide Number Placeholder 3"/>
          <p:cNvSpPr>
            <a:spLocks noGrp="1"/>
          </p:cNvSpPr>
          <p:nvPr>
            <p:ph type="sldNum" sz="quarter" idx="5"/>
          </p:nvPr>
        </p:nvSpPr>
        <p:spPr/>
        <p:txBody>
          <a:bodyPr/>
          <a:lstStyle/>
          <a:p>
            <a:fld id="{EB44613F-61D3-4335-9710-77208CE6E8CD}" type="slidenum">
              <a:rPr lang="en-GB" smtClean="0"/>
              <a:t>10</a:t>
            </a:fld>
            <a:endParaRPr lang="en-GB"/>
          </a:p>
        </p:txBody>
      </p:sp>
    </p:spTree>
    <p:extLst>
      <p:ext uri="{BB962C8B-B14F-4D97-AF65-F5344CB8AC3E}">
        <p14:creationId xmlns:p14="http://schemas.microsoft.com/office/powerpoint/2010/main" val="36057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CIV stent was obscured. </a:t>
            </a:r>
          </a:p>
          <a:p>
            <a:r>
              <a:rPr lang="en-GB" dirty="0"/>
              <a:t>This demonstrates one of the main limitations of ultrasound  - BOWEL GAS. Soundwaves travel slowly in air (~340m/s)  - the US machine assumes a speed of sound of 1540 meters per second and produces images based on this, the sound waves rerun so slowly back to the transducer that it assigns no shade of grey to the image – thus obscuring the vessels. </a:t>
            </a:r>
          </a:p>
          <a:p>
            <a:endParaRPr lang="en-GB" dirty="0"/>
          </a:p>
          <a:p>
            <a:r>
              <a:rPr lang="en-GB" dirty="0"/>
              <a:t>When this happens we need to use other tools at our disposal to make a diagnosis……</a:t>
            </a:r>
          </a:p>
          <a:p>
            <a:endParaRPr lang="en-GB" dirty="0"/>
          </a:p>
        </p:txBody>
      </p:sp>
      <p:sp>
        <p:nvSpPr>
          <p:cNvPr id="4" name="Slide Number Placeholder 3"/>
          <p:cNvSpPr>
            <a:spLocks noGrp="1"/>
          </p:cNvSpPr>
          <p:nvPr>
            <p:ph type="sldNum" sz="quarter" idx="5"/>
          </p:nvPr>
        </p:nvSpPr>
        <p:spPr/>
        <p:txBody>
          <a:bodyPr/>
          <a:lstStyle/>
          <a:p>
            <a:fld id="{EB44613F-61D3-4335-9710-77208CE6E8CD}" type="slidenum">
              <a:rPr lang="en-GB" smtClean="0"/>
              <a:t>11</a:t>
            </a:fld>
            <a:endParaRPr lang="en-GB"/>
          </a:p>
        </p:txBody>
      </p:sp>
    </p:spTree>
    <p:extLst>
      <p:ext uri="{BB962C8B-B14F-4D97-AF65-F5344CB8AC3E}">
        <p14:creationId xmlns:p14="http://schemas.microsoft.com/office/powerpoint/2010/main" val="27820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IVC – Patent we can see good wall to wall colour filling </a:t>
            </a:r>
          </a:p>
          <a:p>
            <a:endParaRPr lang="en-GB" dirty="0"/>
          </a:p>
          <a:p>
            <a:r>
              <a:rPr lang="en-GB" dirty="0"/>
              <a:t>The EIV is phasic with respiration suggesting proximal vein patency. Due to changes in thoracic pressure.- READ UP ON THIS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this doesn’t give us the information we need We can  suggest alternative imaging modality. </a:t>
            </a:r>
          </a:p>
          <a:p>
            <a:r>
              <a:rPr lang="en-GB" dirty="0"/>
              <a:t> </a:t>
            </a:r>
          </a:p>
        </p:txBody>
      </p:sp>
      <p:sp>
        <p:nvSpPr>
          <p:cNvPr id="4" name="Slide Number Placeholder 3"/>
          <p:cNvSpPr>
            <a:spLocks noGrp="1"/>
          </p:cNvSpPr>
          <p:nvPr>
            <p:ph type="sldNum" sz="quarter" idx="5"/>
          </p:nvPr>
        </p:nvSpPr>
        <p:spPr/>
        <p:txBody>
          <a:bodyPr/>
          <a:lstStyle/>
          <a:p>
            <a:fld id="{EB44613F-61D3-4335-9710-77208CE6E8CD}" type="slidenum">
              <a:rPr lang="en-GB" smtClean="0"/>
              <a:t>12</a:t>
            </a:fld>
            <a:endParaRPr lang="en-GB"/>
          </a:p>
        </p:txBody>
      </p:sp>
    </p:spTree>
    <p:extLst>
      <p:ext uri="{BB962C8B-B14F-4D97-AF65-F5344CB8AC3E}">
        <p14:creationId xmlns:p14="http://schemas.microsoft.com/office/powerpoint/2010/main" val="3250483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Year later ultrasound surveillance shows the stent is still widely patent – patient tells us each time she comes into the department how happy she is to have some relief from Post Thrombotic Syndrome. </a:t>
            </a:r>
          </a:p>
        </p:txBody>
      </p:sp>
      <p:sp>
        <p:nvSpPr>
          <p:cNvPr id="4" name="Slide Number Placeholder 3"/>
          <p:cNvSpPr>
            <a:spLocks noGrp="1"/>
          </p:cNvSpPr>
          <p:nvPr>
            <p:ph type="sldNum" sz="quarter" idx="5"/>
          </p:nvPr>
        </p:nvSpPr>
        <p:spPr/>
        <p:txBody>
          <a:bodyPr/>
          <a:lstStyle/>
          <a:p>
            <a:fld id="{EB44613F-61D3-4335-9710-77208CE6E8CD}" type="slidenum">
              <a:rPr lang="en-GB" smtClean="0"/>
              <a:t>13</a:t>
            </a:fld>
            <a:endParaRPr lang="en-GB"/>
          </a:p>
        </p:txBody>
      </p:sp>
    </p:spTree>
    <p:extLst>
      <p:ext uri="{BB962C8B-B14F-4D97-AF65-F5344CB8AC3E}">
        <p14:creationId xmlns:p14="http://schemas.microsoft.com/office/powerpoint/2010/main" val="31313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45yr Old female presents 11 Jan 2019  -  Victim of DV – assaulted by her husband presents to hospital  - US diagnoses extensive ileo-femoral DVT. </a:t>
            </a:r>
          </a:p>
          <a:p>
            <a:r>
              <a:rPr lang="en-GB" dirty="0"/>
              <a:t>Over the next few days patient had Thrombolysis and a stent implanted. </a:t>
            </a:r>
          </a:p>
        </p:txBody>
      </p:sp>
      <p:sp>
        <p:nvSpPr>
          <p:cNvPr id="4" name="Slide Number Placeholder 3"/>
          <p:cNvSpPr>
            <a:spLocks noGrp="1"/>
          </p:cNvSpPr>
          <p:nvPr>
            <p:ph type="sldNum" sz="quarter" idx="5"/>
          </p:nvPr>
        </p:nvSpPr>
        <p:spPr/>
        <p:txBody>
          <a:bodyPr/>
          <a:lstStyle/>
          <a:p>
            <a:fld id="{EB44613F-61D3-4335-9710-77208CE6E8CD}" type="slidenum">
              <a:rPr lang="en-GB" smtClean="0"/>
              <a:t>14</a:t>
            </a:fld>
            <a:endParaRPr lang="en-GB"/>
          </a:p>
        </p:txBody>
      </p:sp>
    </p:spTree>
    <p:extLst>
      <p:ext uri="{BB962C8B-B14F-4D97-AF65-F5344CB8AC3E}">
        <p14:creationId xmlns:p14="http://schemas.microsoft.com/office/powerpoint/2010/main" val="312520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Ultrasound queried if stent was occluded during routine surveillance. US suggested alternative imaging if appropriate.</a:t>
            </a:r>
          </a:p>
          <a:p>
            <a:endParaRPr lang="en-GB" dirty="0"/>
          </a:p>
          <a:p>
            <a:r>
              <a:rPr lang="en-GB" dirty="0"/>
              <a:t>Venogram showed stent was patent but with very low flow in the CIV region.</a:t>
            </a:r>
          </a:p>
          <a:p>
            <a:r>
              <a:rPr lang="en-GB" dirty="0"/>
              <a:t>2 modalities working together – US highlighted a problem – Venogram confirmed flow and the next step was taken.</a:t>
            </a:r>
          </a:p>
        </p:txBody>
      </p:sp>
      <p:sp>
        <p:nvSpPr>
          <p:cNvPr id="4" name="Slide Number Placeholder 3"/>
          <p:cNvSpPr>
            <a:spLocks noGrp="1"/>
          </p:cNvSpPr>
          <p:nvPr>
            <p:ph type="sldNum" sz="quarter" idx="5"/>
          </p:nvPr>
        </p:nvSpPr>
        <p:spPr/>
        <p:txBody>
          <a:bodyPr/>
          <a:lstStyle/>
          <a:p>
            <a:fld id="{EB44613F-61D3-4335-9710-77208CE6E8CD}" type="slidenum">
              <a:rPr lang="en-GB" smtClean="0"/>
              <a:t>15</a:t>
            </a:fld>
            <a:endParaRPr lang="en-GB"/>
          </a:p>
        </p:txBody>
      </p:sp>
    </p:spTree>
    <p:extLst>
      <p:ext uri="{BB962C8B-B14F-4D97-AF65-F5344CB8AC3E}">
        <p14:creationId xmlns:p14="http://schemas.microsoft.com/office/powerpoint/2010/main" val="1595999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 had a fistula implanted connecting the Origin of the SFA to the </a:t>
            </a:r>
            <a:r>
              <a:rPr lang="en-GB" b="1" u="sng" dirty="0">
                <a:solidFill>
                  <a:srgbClr val="FFFF00"/>
                </a:solidFill>
              </a:rPr>
              <a:t>SFV? </a:t>
            </a:r>
            <a:r>
              <a:rPr lang="en-GB" b="0" u="none" dirty="0">
                <a:solidFill>
                  <a:srgbClr val="FFFF00"/>
                </a:solidFill>
              </a:rPr>
              <a:t>Utilising arterial pressure to increase the outflow in the lower limb into the stent to prevent the risk of failure. </a:t>
            </a:r>
          </a:p>
          <a:p>
            <a:endParaRPr lang="en-GB" b="0" u="none" dirty="0">
              <a:solidFill>
                <a:srgbClr val="FFFF00"/>
              </a:solidFill>
            </a:endParaRPr>
          </a:p>
          <a:p>
            <a:r>
              <a:rPr lang="en-GB" b="0" u="none" dirty="0">
                <a:solidFill>
                  <a:srgbClr val="FFFF00"/>
                </a:solidFill>
              </a:rPr>
              <a:t>US image shows TS image of widely patent fistula. </a:t>
            </a:r>
            <a:endParaRPr lang="en-GB" b="1" u="sng" dirty="0">
              <a:solidFill>
                <a:srgbClr val="FFFF00"/>
              </a:solidFill>
            </a:endParaRPr>
          </a:p>
          <a:p>
            <a:endParaRPr lang="en-GB" b="0" u="none" dirty="0">
              <a:solidFill>
                <a:srgbClr val="FFFF00"/>
              </a:solidFill>
            </a:endParaRPr>
          </a:p>
        </p:txBody>
      </p:sp>
      <p:sp>
        <p:nvSpPr>
          <p:cNvPr id="4" name="Slide Number Placeholder 3"/>
          <p:cNvSpPr>
            <a:spLocks noGrp="1"/>
          </p:cNvSpPr>
          <p:nvPr>
            <p:ph type="sldNum" sz="quarter" idx="5"/>
          </p:nvPr>
        </p:nvSpPr>
        <p:spPr/>
        <p:txBody>
          <a:bodyPr/>
          <a:lstStyle/>
          <a:p>
            <a:fld id="{EB44613F-61D3-4335-9710-77208CE6E8CD}" type="slidenum">
              <a:rPr lang="en-GB" smtClean="0"/>
              <a:t>16</a:t>
            </a:fld>
            <a:endParaRPr lang="en-GB"/>
          </a:p>
        </p:txBody>
      </p:sp>
    </p:spTree>
    <p:extLst>
      <p:ext uri="{BB962C8B-B14F-4D97-AF65-F5344CB8AC3E}">
        <p14:creationId xmlns:p14="http://schemas.microsoft.com/office/powerpoint/2010/main" val="3021071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 Double barrelled IVC reconstruction – can be tricky to see both limbs depending on the angle, depth and other limitations of abdominal ultrasound. </a:t>
            </a:r>
          </a:p>
          <a:p>
            <a:r>
              <a:rPr lang="en-GB" dirty="0"/>
              <a:t>IVC &amp; CIV bifurcation – tricky to see as anatomically lies behind the umbilicus. </a:t>
            </a:r>
          </a:p>
          <a:p>
            <a:r>
              <a:rPr lang="en-GB" dirty="0"/>
              <a:t>Other things that make it difficult – Bowel Gas – Scar tissue – Calcification of overlying arteries – Acoustic shadowing from overlying structures.</a:t>
            </a:r>
          </a:p>
          <a:p>
            <a:endParaRPr lang="en-GB" dirty="0"/>
          </a:p>
          <a:p>
            <a:r>
              <a:rPr lang="en-GB" dirty="0"/>
              <a:t>Beware of RSI – amount of pressure required to scan the abdomen is huge in some patients. </a:t>
            </a:r>
          </a:p>
        </p:txBody>
      </p:sp>
      <p:sp>
        <p:nvSpPr>
          <p:cNvPr id="4" name="Slide Number Placeholder 3"/>
          <p:cNvSpPr>
            <a:spLocks noGrp="1"/>
          </p:cNvSpPr>
          <p:nvPr>
            <p:ph type="sldNum" sz="quarter" idx="5"/>
          </p:nvPr>
        </p:nvSpPr>
        <p:spPr/>
        <p:txBody>
          <a:bodyPr/>
          <a:lstStyle/>
          <a:p>
            <a:fld id="{EB44613F-61D3-4335-9710-77208CE6E8CD}" type="slidenum">
              <a:rPr lang="en-GB" smtClean="0"/>
              <a:t>17</a:t>
            </a:fld>
            <a:endParaRPr lang="en-GB"/>
          </a:p>
        </p:txBody>
      </p:sp>
    </p:spTree>
    <p:extLst>
      <p:ext uri="{BB962C8B-B14F-4D97-AF65-F5344CB8AC3E}">
        <p14:creationId xmlns:p14="http://schemas.microsoft.com/office/powerpoint/2010/main" val="2874637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Not standing here saying you should only use US, its better than anything else – its not a competition.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Limitations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most important thing is that each health professional involved in a patients care is able to make the most of the options open to them and understand the value of every type of imaging modality for best clinical practice.  </a:t>
            </a:r>
          </a:p>
          <a:p>
            <a:endParaRPr lang="en-GB" dirty="0"/>
          </a:p>
        </p:txBody>
      </p:sp>
      <p:sp>
        <p:nvSpPr>
          <p:cNvPr id="4" name="Slide Number Placeholder 3"/>
          <p:cNvSpPr>
            <a:spLocks noGrp="1"/>
          </p:cNvSpPr>
          <p:nvPr>
            <p:ph type="sldNum" sz="quarter" idx="5"/>
          </p:nvPr>
        </p:nvSpPr>
        <p:spPr/>
        <p:txBody>
          <a:bodyPr/>
          <a:lstStyle/>
          <a:p>
            <a:fld id="{EB44613F-61D3-4335-9710-77208CE6E8CD}" type="slidenum">
              <a:rPr lang="en-GB" smtClean="0"/>
              <a:t>18</a:t>
            </a:fld>
            <a:endParaRPr lang="en-GB"/>
          </a:p>
        </p:txBody>
      </p:sp>
    </p:spTree>
    <p:extLst>
      <p:ext uri="{BB962C8B-B14F-4D97-AF65-F5344CB8AC3E}">
        <p14:creationId xmlns:p14="http://schemas.microsoft.com/office/powerpoint/2010/main" val="151691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Various ways to image the deep venous system –</a:t>
            </a:r>
          </a:p>
          <a:p>
            <a:endParaRPr lang="en-GB" dirty="0"/>
          </a:p>
          <a:p>
            <a:endParaRPr lang="en-GB" dirty="0"/>
          </a:p>
          <a:p>
            <a:r>
              <a:rPr lang="en-GB" dirty="0"/>
              <a:t>I’m here to talk about ultrasound as that’s my speciality. </a:t>
            </a:r>
          </a:p>
        </p:txBody>
      </p:sp>
      <p:sp>
        <p:nvSpPr>
          <p:cNvPr id="4" name="Slide Number Placeholder 3"/>
          <p:cNvSpPr>
            <a:spLocks noGrp="1"/>
          </p:cNvSpPr>
          <p:nvPr>
            <p:ph type="sldNum" sz="quarter" idx="5"/>
          </p:nvPr>
        </p:nvSpPr>
        <p:spPr/>
        <p:txBody>
          <a:bodyPr/>
          <a:lstStyle/>
          <a:p>
            <a:fld id="{EB44613F-61D3-4335-9710-77208CE6E8CD}" type="slidenum">
              <a:rPr lang="en-GB" smtClean="0"/>
              <a:t>2</a:t>
            </a:fld>
            <a:endParaRPr lang="en-GB"/>
          </a:p>
        </p:txBody>
      </p:sp>
    </p:spTree>
    <p:extLst>
      <p:ext uri="{BB962C8B-B14F-4D97-AF65-F5344CB8AC3E}">
        <p14:creationId xmlns:p14="http://schemas.microsoft.com/office/powerpoint/2010/main" val="3461787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MULTIPLE PLANES – Able to assess the vessel in transactional and longitudinal planes giving a more complete picture and the ability to try and look around calcified plaques. </a:t>
            </a:r>
          </a:p>
          <a:p>
            <a:r>
              <a:rPr lang="en-GB" dirty="0"/>
              <a:t>TOOLS - Greyscale/Colour/Power/Spectral Doppler</a:t>
            </a:r>
          </a:p>
          <a:p>
            <a:r>
              <a:rPr lang="en-GB" dirty="0"/>
              <a:t>NON INVASIVE – No exposure to ionising radiation, needles or potentially harmful contrast. </a:t>
            </a:r>
          </a:p>
          <a:p>
            <a:r>
              <a:rPr lang="en-GB" dirty="0"/>
              <a:t>SUPERFICIAL AND DEEP – Able to assess both superficial and deep systems with good accuracy – limitations in patients with large body habitus.</a:t>
            </a:r>
          </a:p>
          <a:p>
            <a:r>
              <a:rPr lang="en-GB" dirty="0"/>
              <a:t>DYNAMIC – Able to assess flow as it moves passed the transducer in an almost real time image, wall to wall filling, nature of flow through a vessel, how it behaves around thrombus. And assess surround tissues to highlight potential issues; infections etc. </a:t>
            </a:r>
          </a:p>
        </p:txBody>
      </p:sp>
      <p:sp>
        <p:nvSpPr>
          <p:cNvPr id="4" name="Slide Number Placeholder 3"/>
          <p:cNvSpPr>
            <a:spLocks noGrp="1"/>
          </p:cNvSpPr>
          <p:nvPr>
            <p:ph type="sldNum" sz="quarter" idx="5"/>
          </p:nvPr>
        </p:nvSpPr>
        <p:spPr/>
        <p:txBody>
          <a:bodyPr/>
          <a:lstStyle/>
          <a:p>
            <a:fld id="{EB44613F-61D3-4335-9710-77208CE6E8CD}" type="slidenum">
              <a:rPr lang="en-GB" smtClean="0"/>
              <a:t>3</a:t>
            </a:fld>
            <a:endParaRPr lang="en-GB"/>
          </a:p>
        </p:txBody>
      </p:sp>
    </p:spTree>
    <p:extLst>
      <p:ext uri="{BB962C8B-B14F-4D97-AF65-F5344CB8AC3E}">
        <p14:creationId xmlns:p14="http://schemas.microsoft.com/office/powerpoint/2010/main" val="228842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44613F-61D3-4335-9710-77208CE6E8CD}" type="slidenum">
              <a:rPr lang="en-GB" smtClean="0"/>
              <a:t>4</a:t>
            </a:fld>
            <a:endParaRPr lang="en-GB"/>
          </a:p>
        </p:txBody>
      </p:sp>
    </p:spTree>
    <p:extLst>
      <p:ext uri="{BB962C8B-B14F-4D97-AF65-F5344CB8AC3E}">
        <p14:creationId xmlns:p14="http://schemas.microsoft.com/office/powerpoint/2010/main" val="199660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Pillar 1</a:t>
            </a:r>
          </a:p>
          <a:p>
            <a:r>
              <a:rPr lang="en-GB" dirty="0"/>
              <a:t>WHAT ARE WE TRYING TO ACHIEVE? – WHAT DO WE WANT TO KNOW?</a:t>
            </a:r>
          </a:p>
          <a:p>
            <a:r>
              <a:rPr lang="en-GB" dirty="0"/>
              <a:t>What vessels are involved?</a:t>
            </a:r>
          </a:p>
          <a:p>
            <a:r>
              <a:rPr lang="en-GB" dirty="0"/>
              <a:t>What is the extent of the thrombus/ How many vessels are involved? </a:t>
            </a:r>
          </a:p>
          <a:p>
            <a:r>
              <a:rPr lang="en-GB" dirty="0"/>
              <a:t>Does the number of vessels affect treatment? Below profunda managed by anti-coagulation</a:t>
            </a:r>
          </a:p>
          <a:p>
            <a:r>
              <a:rPr lang="en-GB" dirty="0"/>
              <a:t>Above profunda consider lysis. </a:t>
            </a:r>
          </a:p>
          <a:p>
            <a:endParaRPr lang="en-GB" dirty="0"/>
          </a:p>
          <a:p>
            <a:endParaRPr lang="en-GB" dirty="0"/>
          </a:p>
        </p:txBody>
      </p:sp>
      <p:sp>
        <p:nvSpPr>
          <p:cNvPr id="4" name="Slide Number Placeholder 3"/>
          <p:cNvSpPr>
            <a:spLocks noGrp="1"/>
          </p:cNvSpPr>
          <p:nvPr>
            <p:ph type="sldNum" sz="quarter" idx="5"/>
          </p:nvPr>
        </p:nvSpPr>
        <p:spPr/>
        <p:txBody>
          <a:bodyPr/>
          <a:lstStyle/>
          <a:p>
            <a:fld id="{EB44613F-61D3-4335-9710-77208CE6E8CD}" type="slidenum">
              <a:rPr lang="en-GB" smtClean="0"/>
              <a:t>5</a:t>
            </a:fld>
            <a:endParaRPr lang="en-GB"/>
          </a:p>
        </p:txBody>
      </p:sp>
    </p:spTree>
    <p:extLst>
      <p:ext uri="{BB962C8B-B14F-4D97-AF65-F5344CB8AC3E}">
        <p14:creationId xmlns:p14="http://schemas.microsoft.com/office/powerpoint/2010/main" val="237870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DISEASE MORPHOLOGY – </a:t>
            </a:r>
          </a:p>
          <a:p>
            <a:r>
              <a:rPr lang="en-GB" dirty="0"/>
              <a:t>Ultrasound can determine chronic or fresh disease.</a:t>
            </a:r>
          </a:p>
          <a:p>
            <a:endParaRPr lang="en-GB" dirty="0"/>
          </a:p>
          <a:p>
            <a:r>
              <a:rPr lang="en-GB" dirty="0"/>
              <a:t>Is if fresh thrombus – Appears </a:t>
            </a:r>
            <a:r>
              <a:rPr lang="en-GB" dirty="0" err="1"/>
              <a:t>echolucent</a:t>
            </a:r>
            <a:r>
              <a:rPr lang="en-GB" dirty="0"/>
              <a:t> on US</a:t>
            </a:r>
          </a:p>
          <a:p>
            <a:endParaRPr lang="en-GB" dirty="0"/>
          </a:p>
          <a:p>
            <a:r>
              <a:rPr lang="en-GB" dirty="0"/>
              <a:t>Is there fibrosis – Chronic disease appears as a bright white echogenic area on US. </a:t>
            </a:r>
          </a:p>
          <a:p>
            <a:endParaRPr lang="en-GB" dirty="0"/>
          </a:p>
          <a:p>
            <a:r>
              <a:rPr lang="en-GB" dirty="0"/>
              <a:t>Are both present – has fresh thrombus formed on fibrotic lesions? This can be difficult but not impossible to assess. </a:t>
            </a:r>
          </a:p>
          <a:p>
            <a:endParaRPr lang="en-GB" dirty="0"/>
          </a:p>
        </p:txBody>
      </p:sp>
      <p:sp>
        <p:nvSpPr>
          <p:cNvPr id="4" name="Slide Number Placeholder 3"/>
          <p:cNvSpPr>
            <a:spLocks noGrp="1"/>
          </p:cNvSpPr>
          <p:nvPr>
            <p:ph type="sldNum" sz="quarter" idx="5"/>
          </p:nvPr>
        </p:nvSpPr>
        <p:spPr/>
        <p:txBody>
          <a:bodyPr/>
          <a:lstStyle/>
          <a:p>
            <a:fld id="{EB44613F-61D3-4335-9710-77208CE6E8CD}" type="slidenum">
              <a:rPr lang="en-GB" smtClean="0"/>
              <a:t>6</a:t>
            </a:fld>
            <a:endParaRPr lang="en-GB"/>
          </a:p>
        </p:txBody>
      </p:sp>
    </p:spTree>
    <p:extLst>
      <p:ext uri="{BB962C8B-B14F-4D97-AF65-F5344CB8AC3E}">
        <p14:creationId xmlns:p14="http://schemas.microsoft.com/office/powerpoint/2010/main" val="348756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Flow and Patency – Is there flow present – What is the inflow like in the PFV and SFV?</a:t>
            </a:r>
          </a:p>
          <a:p>
            <a:r>
              <a:rPr lang="en-GB" dirty="0"/>
              <a:t>What is the flow like through the diseased sections?</a:t>
            </a:r>
          </a:p>
          <a:p>
            <a:r>
              <a:rPr lang="en-GB" dirty="0"/>
              <a:t>What is the outflow like? IS the IVC patent?</a:t>
            </a:r>
          </a:p>
          <a:p>
            <a:endParaRPr lang="en-GB" dirty="0"/>
          </a:p>
          <a:p>
            <a:r>
              <a:rPr lang="en-GB" dirty="0"/>
              <a:t>Competency – Is there back filling of blood? Is there damage to the vein from disease?</a:t>
            </a:r>
          </a:p>
          <a:p>
            <a:endParaRPr lang="en-GB" dirty="0"/>
          </a:p>
          <a:p>
            <a:r>
              <a:rPr lang="en-GB" dirty="0"/>
              <a:t>Is there disease in the superficial system – Is the superficial system acting as a collateral route?</a:t>
            </a:r>
          </a:p>
        </p:txBody>
      </p:sp>
      <p:sp>
        <p:nvSpPr>
          <p:cNvPr id="4" name="Slide Number Placeholder 3"/>
          <p:cNvSpPr>
            <a:spLocks noGrp="1"/>
          </p:cNvSpPr>
          <p:nvPr>
            <p:ph type="sldNum" sz="quarter" idx="5"/>
          </p:nvPr>
        </p:nvSpPr>
        <p:spPr/>
        <p:txBody>
          <a:bodyPr/>
          <a:lstStyle/>
          <a:p>
            <a:fld id="{EB44613F-61D3-4335-9710-77208CE6E8CD}" type="slidenum">
              <a:rPr lang="en-GB" smtClean="0"/>
              <a:t>7</a:t>
            </a:fld>
            <a:endParaRPr lang="en-GB"/>
          </a:p>
        </p:txBody>
      </p:sp>
    </p:spTree>
    <p:extLst>
      <p:ext uri="{BB962C8B-B14F-4D97-AF65-F5344CB8AC3E}">
        <p14:creationId xmlns:p14="http://schemas.microsoft.com/office/powerpoint/2010/main" val="45895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May </a:t>
            </a:r>
            <a:r>
              <a:rPr lang="en-GB" sz="1200" kern="1200" dirty="0" err="1">
                <a:solidFill>
                  <a:schemeClr val="tx1"/>
                </a:solidFill>
                <a:effectLst/>
                <a:latin typeface="+mn-lt"/>
                <a:ea typeface="+mn-ea"/>
                <a:cs typeface="+mn-cs"/>
              </a:rPr>
              <a:t>Thurner</a:t>
            </a:r>
            <a:r>
              <a:rPr lang="en-GB" sz="1200" kern="1200" dirty="0">
                <a:solidFill>
                  <a:schemeClr val="tx1"/>
                </a:solidFill>
                <a:effectLst/>
                <a:latin typeface="+mn-lt"/>
                <a:ea typeface="+mn-ea"/>
                <a:cs typeface="+mn-cs"/>
              </a:rPr>
              <a:t> syndrome, where a vein is being compressed by an artery in various different locations as you can see on the diagram. Other forms of compression can come from surrounding tissues such ash Fibroids.  </a:t>
            </a:r>
          </a:p>
          <a:p>
            <a:endParaRPr lang="en-GB" dirty="0"/>
          </a:p>
        </p:txBody>
      </p:sp>
      <p:sp>
        <p:nvSpPr>
          <p:cNvPr id="4" name="Slide Number Placeholder 3"/>
          <p:cNvSpPr>
            <a:spLocks noGrp="1"/>
          </p:cNvSpPr>
          <p:nvPr>
            <p:ph type="sldNum" sz="quarter" idx="5"/>
          </p:nvPr>
        </p:nvSpPr>
        <p:spPr/>
        <p:txBody>
          <a:bodyPr/>
          <a:lstStyle/>
          <a:p>
            <a:fld id="{EB44613F-61D3-4335-9710-77208CE6E8CD}" type="slidenum">
              <a:rPr lang="en-GB" smtClean="0"/>
              <a:t>8</a:t>
            </a:fld>
            <a:endParaRPr lang="en-GB"/>
          </a:p>
        </p:txBody>
      </p:sp>
    </p:spTree>
    <p:extLst>
      <p:ext uri="{BB962C8B-B14F-4D97-AF65-F5344CB8AC3E}">
        <p14:creationId xmlns:p14="http://schemas.microsoft.com/office/powerpoint/2010/main" val="410373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solidFill>
                  <a:srgbClr val="FFFF00"/>
                </a:solidFill>
              </a:rPr>
              <a:t>ESSENTIAL - to extrapolate the information from the vascular scientist to the consultant. </a:t>
            </a:r>
          </a:p>
          <a:p>
            <a:pPr algn="l"/>
            <a:r>
              <a:rPr lang="en-GB" dirty="0">
                <a:solidFill>
                  <a:srgbClr val="FFFF00"/>
                </a:solidFill>
              </a:rPr>
              <a:t>DETAILED – To give the consultant the complete picture of the extent of disease. But at the same time being concise. </a:t>
            </a:r>
          </a:p>
          <a:p>
            <a:pPr algn="l"/>
            <a:r>
              <a:rPr lang="en-GB" dirty="0">
                <a:solidFill>
                  <a:srgbClr val="FFFF00"/>
                </a:solidFill>
              </a:rPr>
              <a:t>ACCURATE – Results must be accurate good images and </a:t>
            </a:r>
            <a:r>
              <a:rPr lang="en-GB" dirty="0" err="1">
                <a:solidFill>
                  <a:srgbClr val="FFFF00"/>
                </a:solidFill>
              </a:rPr>
              <a:t>cineloops</a:t>
            </a:r>
            <a:r>
              <a:rPr lang="en-GB" dirty="0">
                <a:solidFill>
                  <a:srgbClr val="FFFF00"/>
                </a:solidFill>
              </a:rPr>
              <a:t> demonstrating disease with an accurately written report. </a:t>
            </a:r>
          </a:p>
          <a:p>
            <a:pPr algn="l"/>
            <a:r>
              <a:rPr lang="en-GB" dirty="0">
                <a:solidFill>
                  <a:srgbClr val="FFFF00"/>
                </a:solidFill>
              </a:rPr>
              <a:t>GOOD RELATIONSHIP – Important to have a good working relationship between the CVA and the consultant trust what you are telling them. </a:t>
            </a:r>
          </a:p>
          <a:p>
            <a:pPr algn="l"/>
            <a:endParaRPr lang="en-GB" dirty="0"/>
          </a:p>
        </p:txBody>
      </p:sp>
      <p:sp>
        <p:nvSpPr>
          <p:cNvPr id="4" name="Slide Number Placeholder 3"/>
          <p:cNvSpPr>
            <a:spLocks noGrp="1"/>
          </p:cNvSpPr>
          <p:nvPr>
            <p:ph type="sldNum" sz="quarter" idx="5"/>
          </p:nvPr>
        </p:nvSpPr>
        <p:spPr/>
        <p:txBody>
          <a:bodyPr/>
          <a:lstStyle/>
          <a:p>
            <a:fld id="{EB44613F-61D3-4335-9710-77208CE6E8CD}" type="slidenum">
              <a:rPr lang="en-GB" smtClean="0"/>
              <a:t>9</a:t>
            </a:fld>
            <a:endParaRPr lang="en-GB"/>
          </a:p>
        </p:txBody>
      </p:sp>
    </p:spTree>
    <p:extLst>
      <p:ext uri="{BB962C8B-B14F-4D97-AF65-F5344CB8AC3E}">
        <p14:creationId xmlns:p14="http://schemas.microsoft.com/office/powerpoint/2010/main" val="109449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96DBD7-F4EA-4117-90C2-907832F748EF}"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7DB369-2FEF-4327-A212-6E44EA27312B}" type="slidenum">
              <a:rPr lang="en-GB" smtClean="0"/>
              <a:t>‹#›</a:t>
            </a:fld>
            <a:endParaRPr lang="en-GB"/>
          </a:p>
        </p:txBody>
      </p:sp>
    </p:spTree>
    <p:extLst>
      <p:ext uri="{BB962C8B-B14F-4D97-AF65-F5344CB8AC3E}">
        <p14:creationId xmlns:p14="http://schemas.microsoft.com/office/powerpoint/2010/main" val="258800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96DBD7-F4EA-4117-90C2-907832F748EF}"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7DB369-2FEF-4327-A212-6E44EA27312B}" type="slidenum">
              <a:rPr lang="en-GB" smtClean="0"/>
              <a:t>‹#›</a:t>
            </a:fld>
            <a:endParaRPr lang="en-GB"/>
          </a:p>
        </p:txBody>
      </p:sp>
    </p:spTree>
    <p:extLst>
      <p:ext uri="{BB962C8B-B14F-4D97-AF65-F5344CB8AC3E}">
        <p14:creationId xmlns:p14="http://schemas.microsoft.com/office/powerpoint/2010/main" val="94579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96DBD7-F4EA-4117-90C2-907832F748EF}"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7DB369-2FEF-4327-A212-6E44EA27312B}" type="slidenum">
              <a:rPr lang="en-GB" smtClean="0"/>
              <a:t>‹#›</a:t>
            </a:fld>
            <a:endParaRPr lang="en-GB"/>
          </a:p>
        </p:txBody>
      </p:sp>
    </p:spTree>
    <p:extLst>
      <p:ext uri="{BB962C8B-B14F-4D97-AF65-F5344CB8AC3E}">
        <p14:creationId xmlns:p14="http://schemas.microsoft.com/office/powerpoint/2010/main" val="424388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96DBD7-F4EA-4117-90C2-907832F748EF}"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7DB369-2FEF-4327-A212-6E44EA27312B}" type="slidenum">
              <a:rPr lang="en-GB" smtClean="0"/>
              <a:t>‹#›</a:t>
            </a:fld>
            <a:endParaRPr lang="en-GB"/>
          </a:p>
        </p:txBody>
      </p:sp>
    </p:spTree>
    <p:extLst>
      <p:ext uri="{BB962C8B-B14F-4D97-AF65-F5344CB8AC3E}">
        <p14:creationId xmlns:p14="http://schemas.microsoft.com/office/powerpoint/2010/main" val="401395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96DBD7-F4EA-4117-90C2-907832F748EF}"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7DB369-2FEF-4327-A212-6E44EA27312B}" type="slidenum">
              <a:rPr lang="en-GB" smtClean="0"/>
              <a:t>‹#›</a:t>
            </a:fld>
            <a:endParaRPr lang="en-GB"/>
          </a:p>
        </p:txBody>
      </p:sp>
    </p:spTree>
    <p:extLst>
      <p:ext uri="{BB962C8B-B14F-4D97-AF65-F5344CB8AC3E}">
        <p14:creationId xmlns:p14="http://schemas.microsoft.com/office/powerpoint/2010/main" val="421873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96DBD7-F4EA-4117-90C2-907832F748EF}" type="datetimeFigureOut">
              <a:rPr lang="en-GB" smtClean="0"/>
              <a:t>11/11/2021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7DB369-2FEF-4327-A212-6E44EA27312B}" type="slidenum">
              <a:rPr lang="en-GB" smtClean="0"/>
              <a:t>‹#›</a:t>
            </a:fld>
            <a:endParaRPr lang="en-GB"/>
          </a:p>
        </p:txBody>
      </p:sp>
    </p:spTree>
    <p:extLst>
      <p:ext uri="{BB962C8B-B14F-4D97-AF65-F5344CB8AC3E}">
        <p14:creationId xmlns:p14="http://schemas.microsoft.com/office/powerpoint/2010/main" val="229929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96DBD7-F4EA-4117-90C2-907832F748EF}" type="datetimeFigureOut">
              <a:rPr lang="en-GB" smtClean="0"/>
              <a:t>11/11/2021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7DB369-2FEF-4327-A212-6E44EA27312B}" type="slidenum">
              <a:rPr lang="en-GB" smtClean="0"/>
              <a:t>‹#›</a:t>
            </a:fld>
            <a:endParaRPr lang="en-GB"/>
          </a:p>
        </p:txBody>
      </p:sp>
    </p:spTree>
    <p:extLst>
      <p:ext uri="{BB962C8B-B14F-4D97-AF65-F5344CB8AC3E}">
        <p14:creationId xmlns:p14="http://schemas.microsoft.com/office/powerpoint/2010/main" val="255164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96DBD7-F4EA-4117-90C2-907832F748EF}"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7DB369-2FEF-4327-A212-6E44EA27312B}" type="slidenum">
              <a:rPr lang="en-GB" smtClean="0"/>
              <a:t>‹#›</a:t>
            </a:fld>
            <a:endParaRPr lang="en-GB"/>
          </a:p>
        </p:txBody>
      </p:sp>
    </p:spTree>
    <p:extLst>
      <p:ext uri="{BB962C8B-B14F-4D97-AF65-F5344CB8AC3E}">
        <p14:creationId xmlns:p14="http://schemas.microsoft.com/office/powerpoint/2010/main" val="131055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6DBD7-F4EA-4117-90C2-907832F748EF}" type="datetimeFigureOut">
              <a:rPr lang="en-GB" smtClean="0"/>
              <a:t>11/11/2021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7DB369-2FEF-4327-A212-6E44EA27312B}" type="slidenum">
              <a:rPr lang="en-GB" smtClean="0"/>
              <a:t>‹#›</a:t>
            </a:fld>
            <a:endParaRPr lang="en-GB"/>
          </a:p>
        </p:txBody>
      </p:sp>
    </p:spTree>
    <p:extLst>
      <p:ext uri="{BB962C8B-B14F-4D97-AF65-F5344CB8AC3E}">
        <p14:creationId xmlns:p14="http://schemas.microsoft.com/office/powerpoint/2010/main" val="98190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96DBD7-F4EA-4117-90C2-907832F748EF}" type="datetimeFigureOut">
              <a:rPr lang="en-GB" smtClean="0"/>
              <a:t>11/11/2021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7DB369-2FEF-4327-A212-6E44EA27312B}" type="slidenum">
              <a:rPr lang="en-GB" smtClean="0"/>
              <a:t>‹#›</a:t>
            </a:fld>
            <a:endParaRPr lang="en-GB"/>
          </a:p>
        </p:txBody>
      </p:sp>
    </p:spTree>
    <p:extLst>
      <p:ext uri="{BB962C8B-B14F-4D97-AF65-F5344CB8AC3E}">
        <p14:creationId xmlns:p14="http://schemas.microsoft.com/office/powerpoint/2010/main" val="202615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96DBD7-F4EA-4117-90C2-907832F748EF}" type="datetimeFigureOut">
              <a:rPr lang="en-GB" smtClean="0"/>
              <a:t>11/11/2021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7DB369-2FEF-4327-A212-6E44EA27312B}" type="slidenum">
              <a:rPr lang="en-GB" smtClean="0"/>
              <a:t>‹#›</a:t>
            </a:fld>
            <a:endParaRPr lang="en-GB"/>
          </a:p>
        </p:txBody>
      </p:sp>
    </p:spTree>
    <p:extLst>
      <p:ext uri="{BB962C8B-B14F-4D97-AF65-F5344CB8AC3E}">
        <p14:creationId xmlns:p14="http://schemas.microsoft.com/office/powerpoint/2010/main" val="207021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6DBD7-F4EA-4117-90C2-907832F748EF}" type="datetimeFigureOut">
              <a:rPr lang="en-GB" smtClean="0"/>
              <a:t>11/11/2021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DB369-2FEF-4327-A212-6E44EA27312B}" type="slidenum">
              <a:rPr lang="en-GB" smtClean="0"/>
              <a:t>‹#›</a:t>
            </a:fld>
            <a:endParaRPr lang="en-GB"/>
          </a:p>
        </p:txBody>
      </p:sp>
    </p:spTree>
    <p:extLst>
      <p:ext uri="{BB962C8B-B14F-4D97-AF65-F5344CB8AC3E}">
        <p14:creationId xmlns:p14="http://schemas.microsoft.com/office/powerpoint/2010/main" val="132946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solidFill>
                  <a:srgbClr val="FFFF00"/>
                </a:solidFill>
              </a:rPr>
              <a:t>Ultrasound - A Tool for </a:t>
            </a:r>
            <a:br>
              <a:rPr lang="en-GB" dirty="0">
                <a:solidFill>
                  <a:srgbClr val="FFFF00"/>
                </a:solidFill>
              </a:rPr>
            </a:br>
            <a:r>
              <a:rPr lang="en-GB" dirty="0">
                <a:solidFill>
                  <a:srgbClr val="FFFF00"/>
                </a:solidFill>
              </a:rPr>
              <a:t>Deep Venous Disease </a:t>
            </a:r>
            <a:br>
              <a:rPr lang="en-GB" dirty="0">
                <a:solidFill>
                  <a:srgbClr val="FFFF00"/>
                </a:solidFill>
              </a:rPr>
            </a:br>
            <a:r>
              <a:rPr lang="en-GB" dirty="0">
                <a:solidFill>
                  <a:srgbClr val="FFFF00"/>
                </a:solidFill>
              </a:rPr>
              <a:t>Assessment</a:t>
            </a:r>
          </a:p>
        </p:txBody>
      </p:sp>
      <p:sp>
        <p:nvSpPr>
          <p:cNvPr id="3" name="Subtitle 2"/>
          <p:cNvSpPr>
            <a:spLocks noGrp="1"/>
          </p:cNvSpPr>
          <p:nvPr>
            <p:ph type="subTitle" idx="1"/>
          </p:nvPr>
        </p:nvSpPr>
        <p:spPr>
          <a:xfrm>
            <a:off x="1524000" y="3988434"/>
            <a:ext cx="9144000" cy="2544445"/>
          </a:xfrm>
        </p:spPr>
        <p:txBody>
          <a:bodyPr>
            <a:noAutofit/>
          </a:bodyPr>
          <a:lstStyle/>
          <a:p>
            <a:r>
              <a:rPr lang="en-GB" sz="3200" dirty="0">
                <a:solidFill>
                  <a:srgbClr val="FFFF00"/>
                </a:solidFill>
              </a:rPr>
              <a:t>Vikki Galgerud</a:t>
            </a:r>
          </a:p>
          <a:p>
            <a:endParaRPr lang="en-GB" sz="2200" dirty="0">
              <a:solidFill>
                <a:srgbClr val="FFFF00"/>
              </a:solidFill>
            </a:endParaRPr>
          </a:p>
          <a:p>
            <a:r>
              <a:rPr lang="en-GB" sz="2200" dirty="0">
                <a:solidFill>
                  <a:srgbClr val="FFFF00"/>
                </a:solidFill>
              </a:rPr>
              <a:t>Clinical Vascular Scientist – Independent Vascular Services (IVS) </a:t>
            </a:r>
          </a:p>
          <a:p>
            <a:r>
              <a:rPr lang="en-GB" sz="2200" dirty="0">
                <a:solidFill>
                  <a:srgbClr val="FFFF00"/>
                </a:solidFill>
              </a:rPr>
              <a:t>Royal Oldham Hospital</a:t>
            </a:r>
          </a:p>
          <a:p>
            <a:endParaRPr lang="en-GB" sz="2200" dirty="0">
              <a:solidFill>
                <a:srgbClr val="FFFF00"/>
              </a:solidFill>
            </a:endParaRPr>
          </a:p>
          <a:p>
            <a:endParaRPr lang="en-GB" dirty="0">
              <a:solidFill>
                <a:srgbClr val="FFFF00"/>
              </a:solidFill>
            </a:endParaRPr>
          </a:p>
        </p:txBody>
      </p:sp>
      <p:pic>
        <p:nvPicPr>
          <p:cNvPr id="4" name="Picture 3" descr="TUOM_4COL_TY_NEG_cropped_300">
            <a:extLst>
              <a:ext uri="{FF2B5EF4-FFF2-40B4-BE49-F238E27FC236}">
                <a16:creationId xmlns:a16="http://schemas.microsoft.com/office/drawing/2014/main" id="{30C3CC95-098D-408E-A15E-42987D74C2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435" y="-967"/>
            <a:ext cx="2533997" cy="217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ivs-online.co.uk/uploads/ivs/ivs-logo.png">
            <a:extLst>
              <a:ext uri="{FF2B5EF4-FFF2-40B4-BE49-F238E27FC236}">
                <a16:creationId xmlns:a16="http://schemas.microsoft.com/office/drawing/2014/main" id="{F5C3ECFA-499D-48B1-9DCF-C8356B5AF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manchester university nhs foundation trust">
            <a:extLst>
              <a:ext uri="{FF2B5EF4-FFF2-40B4-BE49-F238E27FC236}">
                <a16:creationId xmlns:a16="http://schemas.microsoft.com/office/drawing/2014/main" id="{BAA94A76-3600-4E1B-AB39-A32BBBB661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6510" y="0"/>
            <a:ext cx="2058229"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13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AB6D-9323-48E6-948B-17461C377407}"/>
              </a:ext>
            </a:extLst>
          </p:cNvPr>
          <p:cNvSpPr>
            <a:spLocks noGrp="1"/>
          </p:cNvSpPr>
          <p:nvPr>
            <p:ph type="title"/>
          </p:nvPr>
        </p:nvSpPr>
        <p:spPr>
          <a:xfrm>
            <a:off x="838200" y="0"/>
            <a:ext cx="10515600" cy="1325563"/>
          </a:xfrm>
        </p:spPr>
        <p:txBody>
          <a:bodyPr/>
          <a:lstStyle/>
          <a:p>
            <a:pPr algn="ctr"/>
            <a:r>
              <a:rPr lang="en-GB" dirty="0">
                <a:solidFill>
                  <a:srgbClr val="FFFF00"/>
                </a:solidFill>
              </a:rPr>
              <a:t> 43yr F - 7</a:t>
            </a:r>
            <a:r>
              <a:rPr lang="en-GB" baseline="30000" dirty="0">
                <a:solidFill>
                  <a:srgbClr val="FFFF00"/>
                </a:solidFill>
              </a:rPr>
              <a:t>th</a:t>
            </a:r>
            <a:r>
              <a:rPr lang="en-GB" dirty="0">
                <a:solidFill>
                  <a:srgbClr val="FFFF00"/>
                </a:solidFill>
              </a:rPr>
              <a:t> January 2019</a:t>
            </a:r>
            <a:endParaRPr lang="en-GB" dirty="0"/>
          </a:p>
        </p:txBody>
      </p:sp>
      <p:pic>
        <p:nvPicPr>
          <p:cNvPr id="4" name="Picture 2">
            <a:extLst>
              <a:ext uri="{FF2B5EF4-FFF2-40B4-BE49-F238E27FC236}">
                <a16:creationId xmlns:a16="http://schemas.microsoft.com/office/drawing/2014/main" id="{D6607B92-E037-479F-8C11-7DB6EEDC684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069"/>
          <a:stretch/>
        </p:blipFill>
        <p:spPr bwMode="auto">
          <a:xfrm>
            <a:off x="1720010" y="1123759"/>
            <a:ext cx="8751980" cy="573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ivs-online.co.uk/uploads/ivs/ivs-logo.png">
            <a:extLst>
              <a:ext uri="{FF2B5EF4-FFF2-40B4-BE49-F238E27FC236}">
                <a16:creationId xmlns:a16="http://schemas.microsoft.com/office/drawing/2014/main" id="{4DBB52EA-02EB-4628-8920-F4336C035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22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5122-B06A-48AF-9F34-F8F98ADB29B3}"/>
              </a:ext>
            </a:extLst>
          </p:cNvPr>
          <p:cNvSpPr>
            <a:spLocks noGrp="1"/>
          </p:cNvSpPr>
          <p:nvPr>
            <p:ph type="title"/>
          </p:nvPr>
        </p:nvSpPr>
        <p:spPr>
          <a:xfrm>
            <a:off x="838200" y="-36576"/>
            <a:ext cx="10515600" cy="1325563"/>
          </a:xfrm>
        </p:spPr>
        <p:txBody>
          <a:bodyPr/>
          <a:lstStyle/>
          <a:p>
            <a:pPr algn="ctr"/>
            <a:r>
              <a:rPr lang="en-GB" dirty="0">
                <a:solidFill>
                  <a:srgbClr val="FFFF00"/>
                </a:solidFill>
              </a:rPr>
              <a:t>Day 3 Post-stent - 14</a:t>
            </a:r>
            <a:r>
              <a:rPr lang="en-GB" baseline="30000" dirty="0">
                <a:solidFill>
                  <a:srgbClr val="FFFF00"/>
                </a:solidFill>
              </a:rPr>
              <a:t>th</a:t>
            </a:r>
            <a:r>
              <a:rPr lang="en-GB" dirty="0">
                <a:solidFill>
                  <a:srgbClr val="FFFF00"/>
                </a:solidFill>
              </a:rPr>
              <a:t> January 2019</a:t>
            </a:r>
          </a:p>
        </p:txBody>
      </p:sp>
      <p:pic>
        <p:nvPicPr>
          <p:cNvPr id="4" name="Picture 2">
            <a:extLst>
              <a:ext uri="{FF2B5EF4-FFF2-40B4-BE49-F238E27FC236}">
                <a16:creationId xmlns:a16="http://schemas.microsoft.com/office/drawing/2014/main" id="{9BD6740F-DFA0-4D51-94E3-3CEAEBA425D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881" r="20881"/>
          <a:stretch/>
        </p:blipFill>
        <p:spPr bwMode="auto">
          <a:xfrm>
            <a:off x="1993392" y="1024129"/>
            <a:ext cx="8485632" cy="583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ivs-online.co.uk/uploads/ivs/ivs-logo.png">
            <a:extLst>
              <a:ext uri="{FF2B5EF4-FFF2-40B4-BE49-F238E27FC236}">
                <a16:creationId xmlns:a16="http://schemas.microsoft.com/office/drawing/2014/main" id="{BD282086-3AB8-41D7-9C3F-E01662E85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37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7489-80FF-42B6-AAB8-FA2CD2874BDB}"/>
              </a:ext>
            </a:extLst>
          </p:cNvPr>
          <p:cNvSpPr>
            <a:spLocks noGrp="1"/>
          </p:cNvSpPr>
          <p:nvPr>
            <p:ph type="title"/>
          </p:nvPr>
        </p:nvSpPr>
        <p:spPr>
          <a:xfrm>
            <a:off x="838200" y="55784"/>
            <a:ext cx="10515600" cy="1325563"/>
          </a:xfrm>
        </p:spPr>
        <p:txBody>
          <a:bodyPr/>
          <a:lstStyle/>
          <a:p>
            <a:pPr algn="ctr"/>
            <a:r>
              <a:rPr lang="en-GB" dirty="0">
                <a:solidFill>
                  <a:srgbClr val="FFFF00"/>
                </a:solidFill>
              </a:rPr>
              <a:t>Day 3 Post-stent - 14</a:t>
            </a:r>
            <a:r>
              <a:rPr lang="en-GB" baseline="30000" dirty="0">
                <a:solidFill>
                  <a:srgbClr val="FFFF00"/>
                </a:solidFill>
              </a:rPr>
              <a:t>th</a:t>
            </a:r>
            <a:r>
              <a:rPr lang="en-GB" dirty="0">
                <a:solidFill>
                  <a:srgbClr val="FFFF00"/>
                </a:solidFill>
              </a:rPr>
              <a:t> January 2019</a:t>
            </a:r>
            <a:endParaRPr lang="en-GB" dirty="0"/>
          </a:p>
        </p:txBody>
      </p:sp>
      <p:pic>
        <p:nvPicPr>
          <p:cNvPr id="4" name="Picture 2">
            <a:extLst>
              <a:ext uri="{FF2B5EF4-FFF2-40B4-BE49-F238E27FC236}">
                <a16:creationId xmlns:a16="http://schemas.microsoft.com/office/drawing/2014/main" id="{762E81EE-A99F-46A7-98B8-4AFDA2D4D8F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916" r="19916"/>
          <a:stretch/>
        </p:blipFill>
        <p:spPr bwMode="auto">
          <a:xfrm>
            <a:off x="244624" y="1381347"/>
            <a:ext cx="5245634" cy="379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862DC7D8-5B42-4438-BE9D-6E3DF2B287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83" r="20865"/>
          <a:stretch/>
        </p:blipFill>
        <p:spPr bwMode="auto">
          <a:xfrm>
            <a:off x="5748528" y="1992209"/>
            <a:ext cx="6003685" cy="4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www.ivs-online.co.uk/uploads/ivs/ivs-logo.png">
            <a:extLst>
              <a:ext uri="{FF2B5EF4-FFF2-40B4-BE49-F238E27FC236}">
                <a16:creationId xmlns:a16="http://schemas.microsoft.com/office/drawing/2014/main" id="{418CB939-2B0C-4574-931D-F625F27DFA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35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BAE9-54F9-4B90-9861-3DE6EDF51EF7}"/>
              </a:ext>
            </a:extLst>
          </p:cNvPr>
          <p:cNvSpPr>
            <a:spLocks noGrp="1"/>
          </p:cNvSpPr>
          <p:nvPr>
            <p:ph type="title"/>
          </p:nvPr>
        </p:nvSpPr>
        <p:spPr>
          <a:xfrm>
            <a:off x="838199" y="-66232"/>
            <a:ext cx="10515600" cy="1324928"/>
          </a:xfrm>
        </p:spPr>
        <p:txBody>
          <a:bodyPr/>
          <a:lstStyle/>
          <a:p>
            <a:pPr algn="ctr"/>
            <a:r>
              <a:rPr lang="en-GB" dirty="0">
                <a:solidFill>
                  <a:srgbClr val="FFFF00"/>
                </a:solidFill>
              </a:rPr>
              <a:t>1 year post stent – 14</a:t>
            </a:r>
            <a:r>
              <a:rPr lang="en-GB" baseline="30000" dirty="0">
                <a:solidFill>
                  <a:srgbClr val="FFFF00"/>
                </a:solidFill>
              </a:rPr>
              <a:t>th</a:t>
            </a:r>
            <a:r>
              <a:rPr lang="en-GB" dirty="0">
                <a:solidFill>
                  <a:srgbClr val="FFFF00"/>
                </a:solidFill>
              </a:rPr>
              <a:t> January 2020</a:t>
            </a:r>
          </a:p>
        </p:txBody>
      </p:sp>
      <p:pic>
        <p:nvPicPr>
          <p:cNvPr id="4" name="Picture 2">
            <a:extLst>
              <a:ext uri="{FF2B5EF4-FFF2-40B4-BE49-F238E27FC236}">
                <a16:creationId xmlns:a16="http://schemas.microsoft.com/office/drawing/2014/main" id="{AB354152-0639-4172-BA56-D3DCF6C4300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814" r="-257"/>
          <a:stretch/>
        </p:blipFill>
        <p:spPr bwMode="auto">
          <a:xfrm>
            <a:off x="1719269" y="1002664"/>
            <a:ext cx="8753461" cy="585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ivs-online.co.uk/uploads/ivs/ivs-logo.png">
            <a:extLst>
              <a:ext uri="{FF2B5EF4-FFF2-40B4-BE49-F238E27FC236}">
                <a16:creationId xmlns:a16="http://schemas.microsoft.com/office/drawing/2014/main" id="{D3D55551-CDBB-4F22-B7D4-475A7FFF0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3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4050-B65E-4D98-96F0-80489EC03AD2}"/>
              </a:ext>
            </a:extLst>
          </p:cNvPr>
          <p:cNvSpPr>
            <a:spLocks noGrp="1"/>
          </p:cNvSpPr>
          <p:nvPr>
            <p:ph type="title"/>
          </p:nvPr>
        </p:nvSpPr>
        <p:spPr>
          <a:xfrm>
            <a:off x="838200" y="237744"/>
            <a:ext cx="10515600" cy="1087819"/>
          </a:xfrm>
        </p:spPr>
        <p:txBody>
          <a:bodyPr/>
          <a:lstStyle/>
          <a:p>
            <a:pPr algn="ctr"/>
            <a:r>
              <a:rPr lang="en-GB" dirty="0">
                <a:solidFill>
                  <a:srgbClr val="FFFF00"/>
                </a:solidFill>
              </a:rPr>
              <a:t>45y F – 11</a:t>
            </a:r>
            <a:r>
              <a:rPr lang="en-GB" baseline="30000" dirty="0">
                <a:solidFill>
                  <a:srgbClr val="FFFF00"/>
                </a:solidFill>
              </a:rPr>
              <a:t>th</a:t>
            </a:r>
            <a:r>
              <a:rPr lang="en-GB" dirty="0">
                <a:solidFill>
                  <a:srgbClr val="FFFF00"/>
                </a:solidFill>
              </a:rPr>
              <a:t> November 2019</a:t>
            </a:r>
          </a:p>
        </p:txBody>
      </p:sp>
      <p:pic>
        <p:nvPicPr>
          <p:cNvPr id="6" name="Content Placeholder 5">
            <a:extLst>
              <a:ext uri="{FF2B5EF4-FFF2-40B4-BE49-F238E27FC236}">
                <a16:creationId xmlns:a16="http://schemas.microsoft.com/office/drawing/2014/main" id="{A1A0AEFD-DB4A-4CDC-B3E7-98DF4B4F0F0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6935"/>
          <a:stretch/>
        </p:blipFill>
        <p:spPr bwMode="auto">
          <a:xfrm>
            <a:off x="1216983" y="1188720"/>
            <a:ext cx="9758033" cy="566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www.ivs-online.co.uk/uploads/ivs/ivs-logo.png">
            <a:extLst>
              <a:ext uri="{FF2B5EF4-FFF2-40B4-BE49-F238E27FC236}">
                <a16:creationId xmlns:a16="http://schemas.microsoft.com/office/drawing/2014/main" id="{E3F9EC7D-C955-4AD6-A126-2C3CA4ADF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7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BEA2-C4D9-4F61-B1A9-3CDBEAA130F2}"/>
              </a:ext>
            </a:extLst>
          </p:cNvPr>
          <p:cNvSpPr>
            <a:spLocks noGrp="1"/>
          </p:cNvSpPr>
          <p:nvPr>
            <p:ph type="title"/>
          </p:nvPr>
        </p:nvSpPr>
        <p:spPr>
          <a:xfrm>
            <a:off x="838199" y="18255"/>
            <a:ext cx="10515600" cy="1115601"/>
          </a:xfrm>
        </p:spPr>
        <p:txBody>
          <a:bodyPr/>
          <a:lstStyle/>
          <a:p>
            <a:pPr algn="ctr"/>
            <a:r>
              <a:rPr lang="en-GB" dirty="0">
                <a:solidFill>
                  <a:srgbClr val="FFFF00"/>
                </a:solidFill>
              </a:rPr>
              <a:t>45y F – 25</a:t>
            </a:r>
            <a:r>
              <a:rPr lang="en-GB" baseline="30000" dirty="0">
                <a:solidFill>
                  <a:srgbClr val="FFFF00"/>
                </a:solidFill>
              </a:rPr>
              <a:t>th</a:t>
            </a:r>
            <a:r>
              <a:rPr lang="en-GB" dirty="0">
                <a:solidFill>
                  <a:srgbClr val="FFFF00"/>
                </a:solidFill>
              </a:rPr>
              <a:t> November 2019</a:t>
            </a:r>
            <a:endParaRPr lang="en-GB" dirty="0"/>
          </a:p>
        </p:txBody>
      </p:sp>
      <p:pic>
        <p:nvPicPr>
          <p:cNvPr id="4" name="Content Placeholder 3">
            <a:extLst>
              <a:ext uri="{FF2B5EF4-FFF2-40B4-BE49-F238E27FC236}">
                <a16:creationId xmlns:a16="http://schemas.microsoft.com/office/drawing/2014/main" id="{1C5B0BA6-0BE8-4E02-B254-7BD7ECE8717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134" r="20295"/>
          <a:stretch/>
        </p:blipFill>
        <p:spPr bwMode="auto">
          <a:xfrm>
            <a:off x="0" y="914400"/>
            <a:ext cx="8110837" cy="592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0F741FF2-F00C-4C1D-8D8A-B5ABF9F43210}"/>
              </a:ext>
            </a:extLst>
          </p:cNvPr>
          <p:cNvPicPr>
            <a:picLocks noChangeAspect="1"/>
          </p:cNvPicPr>
          <p:nvPr/>
        </p:nvPicPr>
        <p:blipFill>
          <a:blip r:embed="rId4"/>
          <a:stretch>
            <a:fillRect/>
          </a:stretch>
        </p:blipFill>
        <p:spPr>
          <a:xfrm>
            <a:off x="8290488" y="877857"/>
            <a:ext cx="3596711" cy="5976775"/>
          </a:xfrm>
          <a:prstGeom prst="rect">
            <a:avLst/>
          </a:prstGeom>
        </p:spPr>
      </p:pic>
      <p:pic>
        <p:nvPicPr>
          <p:cNvPr id="6" name="Picture 5" descr="http://www.ivs-online.co.uk/uploads/ivs/ivs-logo.png">
            <a:extLst>
              <a:ext uri="{FF2B5EF4-FFF2-40B4-BE49-F238E27FC236}">
                <a16:creationId xmlns:a16="http://schemas.microsoft.com/office/drawing/2014/main" id="{577950B3-106E-467C-9261-6C08C3BA7B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5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3C3F-07D2-48EB-9812-B4F5A714A321}"/>
              </a:ext>
            </a:extLst>
          </p:cNvPr>
          <p:cNvSpPr>
            <a:spLocks noGrp="1"/>
          </p:cNvSpPr>
          <p:nvPr>
            <p:ph type="title"/>
          </p:nvPr>
        </p:nvSpPr>
        <p:spPr/>
        <p:txBody>
          <a:bodyPr/>
          <a:lstStyle/>
          <a:p>
            <a:pPr algn="r"/>
            <a:r>
              <a:rPr lang="en-GB" dirty="0">
                <a:solidFill>
                  <a:srgbClr val="FFFF00"/>
                </a:solidFill>
              </a:rPr>
              <a:t>45y F – ????</a:t>
            </a:r>
            <a:r>
              <a:rPr lang="en-GB" baseline="30000" dirty="0" err="1">
                <a:solidFill>
                  <a:srgbClr val="FFFF00"/>
                </a:solidFill>
              </a:rPr>
              <a:t>th</a:t>
            </a:r>
            <a:r>
              <a:rPr lang="en-GB" dirty="0">
                <a:solidFill>
                  <a:srgbClr val="FFFF00"/>
                </a:solidFill>
              </a:rPr>
              <a:t> November 2019</a:t>
            </a:r>
            <a:endParaRPr lang="en-GB" dirty="0"/>
          </a:p>
        </p:txBody>
      </p:sp>
      <p:pic>
        <p:nvPicPr>
          <p:cNvPr id="4" name="Content Placeholder 3">
            <a:extLst>
              <a:ext uri="{FF2B5EF4-FFF2-40B4-BE49-F238E27FC236}">
                <a16:creationId xmlns:a16="http://schemas.microsoft.com/office/drawing/2014/main" id="{16729338-9533-42D4-9CB5-7FB6589DD30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3425" r="33150"/>
          <a:stretch/>
        </p:blipFill>
        <p:spPr bwMode="auto">
          <a:xfrm>
            <a:off x="271272" y="365125"/>
            <a:ext cx="4062984" cy="6449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96F9DE8B-6287-452F-AEEB-C89C86ECD4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153" t="20825" r="20102"/>
          <a:stretch/>
        </p:blipFill>
        <p:spPr bwMode="auto">
          <a:xfrm>
            <a:off x="5266943" y="1401336"/>
            <a:ext cx="6375337" cy="478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www.ivs-online.co.uk/uploads/ivs/ivs-logo.png">
            <a:extLst>
              <a:ext uri="{FF2B5EF4-FFF2-40B4-BE49-F238E27FC236}">
                <a16:creationId xmlns:a16="http://schemas.microsoft.com/office/drawing/2014/main" id="{E9F7A9A9-C02D-46B3-8278-65F2C1A081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545A-B9F9-4956-9E89-96FC1F3A71E5}"/>
              </a:ext>
            </a:extLst>
          </p:cNvPr>
          <p:cNvSpPr>
            <a:spLocks noGrp="1"/>
          </p:cNvSpPr>
          <p:nvPr>
            <p:ph type="title"/>
          </p:nvPr>
        </p:nvSpPr>
        <p:spPr/>
        <p:txBody>
          <a:bodyPr/>
          <a:lstStyle/>
          <a:p>
            <a:pPr algn="ctr"/>
            <a:r>
              <a:rPr lang="en-GB" dirty="0">
                <a:solidFill>
                  <a:srgbClr val="FFFF00"/>
                </a:solidFill>
              </a:rPr>
              <a:t>Challenges</a:t>
            </a:r>
          </a:p>
        </p:txBody>
      </p:sp>
      <p:sp>
        <p:nvSpPr>
          <p:cNvPr id="3" name="Content Placeholder 2">
            <a:extLst>
              <a:ext uri="{FF2B5EF4-FFF2-40B4-BE49-F238E27FC236}">
                <a16:creationId xmlns:a16="http://schemas.microsoft.com/office/drawing/2014/main" id="{F834D574-89E4-4398-B2B9-CDC72E839CC5}"/>
              </a:ext>
            </a:extLst>
          </p:cNvPr>
          <p:cNvSpPr>
            <a:spLocks noGrp="1"/>
          </p:cNvSpPr>
          <p:nvPr>
            <p:ph idx="1"/>
          </p:nvPr>
        </p:nvSpPr>
        <p:spPr>
          <a:xfrm>
            <a:off x="457939" y="1287762"/>
            <a:ext cx="10515600" cy="4351338"/>
          </a:xfrm>
        </p:spPr>
        <p:txBody>
          <a:bodyPr/>
          <a:lstStyle/>
          <a:p>
            <a:pPr marL="0" indent="0">
              <a:buNone/>
            </a:pPr>
            <a:r>
              <a:rPr lang="en-GB" dirty="0">
                <a:solidFill>
                  <a:srgbClr val="FFFF00"/>
                </a:solidFill>
              </a:rPr>
              <a:t>Complicated anatomy/devices </a:t>
            </a:r>
          </a:p>
          <a:p>
            <a:pPr marL="0" indent="0">
              <a:buNone/>
            </a:pPr>
            <a:r>
              <a:rPr lang="en-GB" dirty="0">
                <a:solidFill>
                  <a:srgbClr val="FFFF00"/>
                </a:solidFill>
              </a:rPr>
              <a:t>Double-barrel IVC reconstruction</a:t>
            </a:r>
          </a:p>
          <a:p>
            <a:pPr marL="0" indent="0">
              <a:buNone/>
            </a:pPr>
            <a:r>
              <a:rPr lang="en-GB" dirty="0">
                <a:solidFill>
                  <a:srgbClr val="FFFF00"/>
                </a:solidFill>
              </a:rPr>
              <a:t>IVC </a:t>
            </a:r>
          </a:p>
          <a:p>
            <a:pPr marL="0" indent="0">
              <a:buNone/>
            </a:pPr>
            <a:r>
              <a:rPr lang="en-GB" dirty="0">
                <a:solidFill>
                  <a:srgbClr val="FFFF00"/>
                </a:solidFill>
              </a:rPr>
              <a:t>Bowel Gas</a:t>
            </a:r>
          </a:p>
          <a:p>
            <a:pPr marL="0" indent="0">
              <a:buNone/>
            </a:pPr>
            <a:r>
              <a:rPr lang="en-GB" dirty="0">
                <a:solidFill>
                  <a:srgbClr val="FFFF00"/>
                </a:solidFill>
              </a:rPr>
              <a:t>Scar tissue</a:t>
            </a:r>
          </a:p>
          <a:p>
            <a:pPr marL="0" indent="0">
              <a:buNone/>
            </a:pPr>
            <a:r>
              <a:rPr lang="en-GB" dirty="0">
                <a:solidFill>
                  <a:srgbClr val="FFFF00"/>
                </a:solidFill>
              </a:rPr>
              <a:t>Calcification</a:t>
            </a:r>
          </a:p>
          <a:p>
            <a:pPr marL="0" indent="0">
              <a:buNone/>
            </a:pPr>
            <a:endParaRPr lang="en-GB" dirty="0"/>
          </a:p>
        </p:txBody>
      </p:sp>
      <p:pic>
        <p:nvPicPr>
          <p:cNvPr id="4" name="Picture 4">
            <a:extLst>
              <a:ext uri="{FF2B5EF4-FFF2-40B4-BE49-F238E27FC236}">
                <a16:creationId xmlns:a16="http://schemas.microsoft.com/office/drawing/2014/main" id="{470BA2DF-005A-45D8-B5FA-B272D0F317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33" r="20826"/>
          <a:stretch/>
        </p:blipFill>
        <p:spPr bwMode="auto">
          <a:xfrm>
            <a:off x="2621718" y="2348450"/>
            <a:ext cx="5448665" cy="4092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E8E99811-4433-4D91-9066-6669FA02FD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101" r="30237"/>
          <a:stretch/>
        </p:blipFill>
        <p:spPr bwMode="auto">
          <a:xfrm>
            <a:off x="8455955" y="995125"/>
            <a:ext cx="3316945" cy="545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www.ivs-online.co.uk/uploads/ivs/ivs-logo.png">
            <a:extLst>
              <a:ext uri="{FF2B5EF4-FFF2-40B4-BE49-F238E27FC236}">
                <a16:creationId xmlns:a16="http://schemas.microsoft.com/office/drawing/2014/main" id="{B8AD3610-A4EB-47B9-ACD2-786A79D769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1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289D-3E2B-4DB0-A53C-193EFA0F50FA}"/>
              </a:ext>
            </a:extLst>
          </p:cNvPr>
          <p:cNvSpPr>
            <a:spLocks noGrp="1"/>
          </p:cNvSpPr>
          <p:nvPr>
            <p:ph type="title"/>
          </p:nvPr>
        </p:nvSpPr>
        <p:spPr/>
        <p:txBody>
          <a:bodyPr/>
          <a:lstStyle/>
          <a:p>
            <a:pPr algn="ctr"/>
            <a:r>
              <a:rPr lang="en-GB" dirty="0">
                <a:solidFill>
                  <a:srgbClr val="FFFF00"/>
                </a:solidFill>
              </a:rPr>
              <a:t>IN CONCLUSION</a:t>
            </a:r>
          </a:p>
        </p:txBody>
      </p:sp>
      <p:sp>
        <p:nvSpPr>
          <p:cNvPr id="3" name="Content Placeholder 2">
            <a:extLst>
              <a:ext uri="{FF2B5EF4-FFF2-40B4-BE49-F238E27FC236}">
                <a16:creationId xmlns:a16="http://schemas.microsoft.com/office/drawing/2014/main" id="{43F67E02-6970-4D97-AD6F-5F7435ACF007}"/>
              </a:ext>
            </a:extLst>
          </p:cNvPr>
          <p:cNvSpPr>
            <a:spLocks noGrp="1"/>
          </p:cNvSpPr>
          <p:nvPr>
            <p:ph idx="1"/>
          </p:nvPr>
        </p:nvSpPr>
        <p:spPr/>
        <p:txBody>
          <a:bodyPr/>
          <a:lstStyle/>
          <a:p>
            <a:pPr marL="0" indent="0">
              <a:buNone/>
            </a:pPr>
            <a:r>
              <a:rPr lang="en-GB" dirty="0">
                <a:solidFill>
                  <a:srgbClr val="FFFF00"/>
                </a:solidFill>
              </a:rPr>
              <a:t>No one modality is better than another</a:t>
            </a:r>
          </a:p>
          <a:p>
            <a:pPr marL="0" indent="0">
              <a:buNone/>
            </a:pPr>
            <a:endParaRPr lang="en-GB" dirty="0">
              <a:solidFill>
                <a:srgbClr val="FFFF00"/>
              </a:solidFill>
            </a:endParaRPr>
          </a:p>
          <a:p>
            <a:pPr marL="0" indent="0">
              <a:buNone/>
            </a:pPr>
            <a:r>
              <a:rPr lang="en-GB" dirty="0">
                <a:solidFill>
                  <a:srgbClr val="FFFF00"/>
                </a:solidFill>
              </a:rPr>
              <a:t>Each have their advantages and limitations</a:t>
            </a:r>
          </a:p>
          <a:p>
            <a:pPr marL="0" indent="0">
              <a:buNone/>
            </a:pPr>
            <a:endParaRPr lang="en-GB" dirty="0">
              <a:solidFill>
                <a:srgbClr val="FFFF00"/>
              </a:solidFill>
            </a:endParaRPr>
          </a:p>
          <a:p>
            <a:pPr marL="0" indent="0">
              <a:buNone/>
            </a:pPr>
            <a:r>
              <a:rPr lang="en-GB" dirty="0">
                <a:solidFill>
                  <a:srgbClr val="FFFF00"/>
                </a:solidFill>
              </a:rPr>
              <a:t>Important to understand each modality and use the most appropriate</a:t>
            </a:r>
          </a:p>
        </p:txBody>
      </p:sp>
      <p:pic>
        <p:nvPicPr>
          <p:cNvPr id="7" name="Picture 6" descr="http://www.ivs-online.co.uk/uploads/ivs/ivs-logo.png">
            <a:extLst>
              <a:ext uri="{FF2B5EF4-FFF2-40B4-BE49-F238E27FC236}">
                <a16:creationId xmlns:a16="http://schemas.microsoft.com/office/drawing/2014/main" id="{5F752EC7-6F96-4B3F-8BB6-144B98F6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3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0B06-424D-47F9-86DB-9F3935CA6710}"/>
              </a:ext>
            </a:extLst>
          </p:cNvPr>
          <p:cNvSpPr>
            <a:spLocks noGrp="1"/>
          </p:cNvSpPr>
          <p:nvPr>
            <p:ph type="title"/>
          </p:nvPr>
        </p:nvSpPr>
        <p:spPr>
          <a:xfrm>
            <a:off x="838200" y="1663573"/>
            <a:ext cx="10515600" cy="1325563"/>
          </a:xfrm>
        </p:spPr>
        <p:txBody>
          <a:bodyPr>
            <a:normAutofit/>
          </a:bodyPr>
          <a:lstStyle/>
          <a:p>
            <a:pPr algn="ctr"/>
            <a:r>
              <a:rPr lang="en-GB" sz="6600" b="1" dirty="0">
                <a:solidFill>
                  <a:srgbClr val="FFFF00"/>
                </a:solidFill>
              </a:rPr>
              <a:t>QUESTIONS?</a:t>
            </a:r>
          </a:p>
        </p:txBody>
      </p:sp>
      <p:sp>
        <p:nvSpPr>
          <p:cNvPr id="3" name="Content Placeholder 2">
            <a:extLst>
              <a:ext uri="{FF2B5EF4-FFF2-40B4-BE49-F238E27FC236}">
                <a16:creationId xmlns:a16="http://schemas.microsoft.com/office/drawing/2014/main" id="{C926AEFD-C5C0-4B46-9169-601EA813BFEE}"/>
              </a:ext>
            </a:extLst>
          </p:cNvPr>
          <p:cNvSpPr>
            <a:spLocks noGrp="1"/>
          </p:cNvSpPr>
          <p:nvPr>
            <p:ph idx="1"/>
          </p:nvPr>
        </p:nvSpPr>
        <p:spPr>
          <a:xfrm>
            <a:off x="6912864" y="4279391"/>
            <a:ext cx="4440936" cy="1897571"/>
          </a:xfrm>
        </p:spPr>
        <p:txBody>
          <a:bodyPr/>
          <a:lstStyle/>
          <a:p>
            <a:pPr algn="ctr"/>
            <a:endParaRPr lang="en-GB" dirty="0"/>
          </a:p>
        </p:txBody>
      </p:sp>
      <p:pic>
        <p:nvPicPr>
          <p:cNvPr id="4" name="Picture 3" descr="TUOM_4COL_TY_NEG_cropped_300">
            <a:extLst>
              <a:ext uri="{FF2B5EF4-FFF2-40B4-BE49-F238E27FC236}">
                <a16:creationId xmlns:a16="http://schemas.microsoft.com/office/drawing/2014/main" id="{6C269EC7-8534-4A3D-A155-21A74C5D4E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435" y="-967"/>
            <a:ext cx="2533997" cy="217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manchester university nhs foundation trust">
            <a:extLst>
              <a:ext uri="{FF2B5EF4-FFF2-40B4-BE49-F238E27FC236}">
                <a16:creationId xmlns:a16="http://schemas.microsoft.com/office/drawing/2014/main" id="{E4377C35-E3D7-4EBF-828B-EF0D654131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6510" y="0"/>
            <a:ext cx="2058229" cy="63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ivs-online.co.uk/uploads/ivs/ivs-logo.png">
            <a:extLst>
              <a:ext uri="{FF2B5EF4-FFF2-40B4-BE49-F238E27FC236}">
                <a16:creationId xmlns:a16="http://schemas.microsoft.com/office/drawing/2014/main" id="{022CC56A-1D57-41C3-AE1D-6D0747C04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23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0F00-76E1-44B6-9149-E857A7776503}"/>
              </a:ext>
            </a:extLst>
          </p:cNvPr>
          <p:cNvSpPr>
            <a:spLocks noGrp="1"/>
          </p:cNvSpPr>
          <p:nvPr>
            <p:ph type="title"/>
          </p:nvPr>
        </p:nvSpPr>
        <p:spPr>
          <a:xfrm>
            <a:off x="838200" y="18255"/>
            <a:ext cx="10515600" cy="1325563"/>
          </a:xfrm>
        </p:spPr>
        <p:txBody>
          <a:bodyPr/>
          <a:lstStyle/>
          <a:p>
            <a:pPr algn="ctr"/>
            <a:r>
              <a:rPr lang="en-GB" dirty="0">
                <a:solidFill>
                  <a:srgbClr val="FFFF00"/>
                </a:solidFill>
              </a:rPr>
              <a:t>Imaging the Deep Venous system</a:t>
            </a:r>
          </a:p>
        </p:txBody>
      </p:sp>
      <p:sp>
        <p:nvSpPr>
          <p:cNvPr id="3" name="Content Placeholder 2">
            <a:extLst>
              <a:ext uri="{FF2B5EF4-FFF2-40B4-BE49-F238E27FC236}">
                <a16:creationId xmlns:a16="http://schemas.microsoft.com/office/drawing/2014/main" id="{60E8D5EE-8325-4B1A-953F-95D3E2B3E80C}"/>
              </a:ext>
            </a:extLst>
          </p:cNvPr>
          <p:cNvSpPr>
            <a:spLocks noGrp="1"/>
          </p:cNvSpPr>
          <p:nvPr>
            <p:ph idx="1"/>
          </p:nvPr>
        </p:nvSpPr>
        <p:spPr>
          <a:xfrm>
            <a:off x="838200" y="1825625"/>
            <a:ext cx="10515600" cy="4351338"/>
          </a:xfrm>
        </p:spPr>
        <p:txBody>
          <a:bodyPr/>
          <a:lstStyle/>
          <a:p>
            <a:pPr marL="0" indent="0">
              <a:buNone/>
            </a:pPr>
            <a:r>
              <a:rPr lang="en-GB" dirty="0">
                <a:solidFill>
                  <a:srgbClr val="FFFF00"/>
                </a:solidFill>
              </a:rPr>
              <a:t>Cross-sectional (CT\MRV)		</a:t>
            </a:r>
          </a:p>
          <a:p>
            <a:pPr marL="0" indent="0">
              <a:buNone/>
            </a:pPr>
            <a:endParaRPr lang="en-GB" dirty="0">
              <a:solidFill>
                <a:srgbClr val="FFFF00"/>
              </a:solidFill>
            </a:endParaRPr>
          </a:p>
          <a:p>
            <a:pPr marL="0" indent="0">
              <a:buNone/>
            </a:pPr>
            <a:r>
              <a:rPr lang="en-GB" dirty="0">
                <a:solidFill>
                  <a:srgbClr val="FFFF00"/>
                </a:solidFill>
              </a:rPr>
              <a:t>Venography</a:t>
            </a:r>
          </a:p>
          <a:p>
            <a:pPr marL="0" indent="0">
              <a:buNone/>
            </a:pPr>
            <a:endParaRPr lang="en-GB" dirty="0">
              <a:solidFill>
                <a:srgbClr val="FFFF00"/>
              </a:solidFill>
            </a:endParaRPr>
          </a:p>
          <a:p>
            <a:pPr marL="0" indent="0">
              <a:buNone/>
            </a:pPr>
            <a:r>
              <a:rPr lang="en-GB" dirty="0">
                <a:solidFill>
                  <a:srgbClr val="FFFF00"/>
                </a:solidFill>
              </a:rPr>
              <a:t>Ultrasound Imaging</a:t>
            </a:r>
          </a:p>
          <a:p>
            <a:pPr marL="0" indent="0">
              <a:buNone/>
            </a:pPr>
            <a:endParaRPr lang="en-GB" dirty="0">
              <a:solidFill>
                <a:srgbClr val="FFFF00"/>
              </a:solidFill>
            </a:endParaRPr>
          </a:p>
          <a:p>
            <a:pPr marL="0" indent="0">
              <a:buNone/>
            </a:pPr>
            <a:r>
              <a:rPr lang="en-GB" dirty="0">
                <a:solidFill>
                  <a:srgbClr val="FFFF00"/>
                </a:solidFill>
              </a:rPr>
              <a:t>IVUS – Intravascular Ultrasound</a:t>
            </a:r>
          </a:p>
          <a:p>
            <a:pPr marL="0" indent="0">
              <a:buNone/>
            </a:pPr>
            <a:endParaRPr lang="en-GB" dirty="0">
              <a:solidFill>
                <a:srgbClr val="FFFF00"/>
              </a:solidFill>
            </a:endParaRPr>
          </a:p>
        </p:txBody>
      </p:sp>
      <p:pic>
        <p:nvPicPr>
          <p:cNvPr id="5" name="Picture 4">
            <a:extLst>
              <a:ext uri="{FF2B5EF4-FFF2-40B4-BE49-F238E27FC236}">
                <a16:creationId xmlns:a16="http://schemas.microsoft.com/office/drawing/2014/main" id="{5890D480-6F57-4C9D-A15D-1BBC537DE6C4}"/>
              </a:ext>
            </a:extLst>
          </p:cNvPr>
          <p:cNvPicPr>
            <a:picLocks noGrp="1" noChangeAspect="1" noChangeArrowheads="1"/>
          </p:cNvPicPr>
          <p:nvPr/>
        </p:nvPicPr>
        <p:blipFill rotWithShape="1">
          <a:blip r:embed="rId3">
            <a:extLst>
              <a:ext uri="{28A0092B-C50C-407E-A947-70E740481C1C}">
                <a14:useLocalDpi xmlns:a14="http://schemas.microsoft.com/office/drawing/2010/main" val="0"/>
              </a:ext>
            </a:extLst>
          </a:blip>
          <a:srcRect t="13417"/>
          <a:stretch/>
        </p:blipFill>
        <p:spPr bwMode="auto">
          <a:xfrm>
            <a:off x="5580390" y="1509713"/>
            <a:ext cx="6453114"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www.ivs-online.co.uk/uploads/ivs/ivs-logo.png">
            <a:extLst>
              <a:ext uri="{FF2B5EF4-FFF2-40B4-BE49-F238E27FC236}">
                <a16:creationId xmlns:a16="http://schemas.microsoft.com/office/drawing/2014/main" id="{9B9DD094-4B83-4CC5-89A3-3DCA91C77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9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38DD-78F2-434E-B562-B40573F145AC}"/>
              </a:ext>
            </a:extLst>
          </p:cNvPr>
          <p:cNvSpPr>
            <a:spLocks noGrp="1"/>
          </p:cNvSpPr>
          <p:nvPr>
            <p:ph type="title"/>
          </p:nvPr>
        </p:nvSpPr>
        <p:spPr>
          <a:xfrm>
            <a:off x="838200" y="681037"/>
            <a:ext cx="10515600" cy="1325563"/>
          </a:xfrm>
        </p:spPr>
        <p:txBody>
          <a:bodyPr/>
          <a:lstStyle/>
          <a:p>
            <a:pPr algn="ctr"/>
            <a:r>
              <a:rPr lang="en-GB" dirty="0">
                <a:solidFill>
                  <a:srgbClr val="FFFF00"/>
                </a:solidFill>
              </a:rPr>
              <a:t>Why is Ultrasound Useful?</a:t>
            </a:r>
          </a:p>
        </p:txBody>
      </p:sp>
      <p:sp>
        <p:nvSpPr>
          <p:cNvPr id="3" name="Content Placeholder 2">
            <a:extLst>
              <a:ext uri="{FF2B5EF4-FFF2-40B4-BE49-F238E27FC236}">
                <a16:creationId xmlns:a16="http://schemas.microsoft.com/office/drawing/2014/main" id="{6AEF8507-1263-4830-8D42-26DD0979BCC3}"/>
              </a:ext>
            </a:extLst>
          </p:cNvPr>
          <p:cNvSpPr>
            <a:spLocks noGrp="1"/>
          </p:cNvSpPr>
          <p:nvPr>
            <p:ph idx="1"/>
          </p:nvPr>
        </p:nvSpPr>
        <p:spPr/>
        <p:txBody>
          <a:bodyPr/>
          <a:lstStyle/>
          <a:p>
            <a:pPr marL="0" indent="0">
              <a:buNone/>
            </a:pPr>
            <a:r>
              <a:rPr lang="en-GB" dirty="0">
                <a:solidFill>
                  <a:srgbClr val="FFFF00"/>
                </a:solidFill>
              </a:rPr>
              <a:t>Multiple planes &amp; multiple </a:t>
            </a:r>
          </a:p>
          <a:p>
            <a:pPr marL="0" indent="0">
              <a:buNone/>
            </a:pPr>
            <a:r>
              <a:rPr lang="en-GB" dirty="0">
                <a:solidFill>
                  <a:srgbClr val="FFFF00"/>
                </a:solidFill>
              </a:rPr>
              <a:t>ways to assess</a:t>
            </a:r>
          </a:p>
          <a:p>
            <a:pPr marL="0" indent="0">
              <a:buNone/>
            </a:pPr>
            <a:endParaRPr lang="en-GB" dirty="0">
              <a:solidFill>
                <a:srgbClr val="FFFF00"/>
              </a:solidFill>
            </a:endParaRPr>
          </a:p>
          <a:p>
            <a:pPr marL="0" indent="0">
              <a:buNone/>
            </a:pPr>
            <a:r>
              <a:rPr lang="en-GB" dirty="0">
                <a:solidFill>
                  <a:srgbClr val="FFFF00"/>
                </a:solidFill>
              </a:rPr>
              <a:t>Non-invasive				</a:t>
            </a:r>
          </a:p>
          <a:p>
            <a:endParaRPr lang="en-GB" dirty="0">
              <a:solidFill>
                <a:srgbClr val="FFFF00"/>
              </a:solidFill>
            </a:endParaRPr>
          </a:p>
          <a:p>
            <a:pPr marL="0" indent="0">
              <a:buNone/>
            </a:pPr>
            <a:r>
              <a:rPr lang="en-GB" dirty="0">
                <a:solidFill>
                  <a:srgbClr val="FFFF00"/>
                </a:solidFill>
              </a:rPr>
              <a:t>Superficial and Deep Systems			</a:t>
            </a:r>
          </a:p>
          <a:p>
            <a:endParaRPr lang="en-GB" dirty="0">
              <a:solidFill>
                <a:srgbClr val="FFFF00"/>
              </a:solidFill>
            </a:endParaRPr>
          </a:p>
          <a:p>
            <a:pPr marL="0" indent="0">
              <a:buNone/>
            </a:pPr>
            <a:r>
              <a:rPr lang="en-GB" dirty="0">
                <a:solidFill>
                  <a:srgbClr val="FFFF00"/>
                </a:solidFill>
              </a:rPr>
              <a:t>Dynamic					</a:t>
            </a:r>
          </a:p>
          <a:p>
            <a:endParaRPr lang="en-GB" dirty="0"/>
          </a:p>
        </p:txBody>
      </p:sp>
      <p:pic>
        <p:nvPicPr>
          <p:cNvPr id="6" name="Picture 5" descr="http://www.ivs-online.co.uk/uploads/ivs/ivs-logo.png">
            <a:extLst>
              <a:ext uri="{FF2B5EF4-FFF2-40B4-BE49-F238E27FC236}">
                <a16:creationId xmlns:a16="http://schemas.microsoft.com/office/drawing/2014/main" id="{49F69D80-5D05-4B73-A16A-24EF9045A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8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E587-9DE8-4655-9739-614890F21B06}"/>
              </a:ext>
            </a:extLst>
          </p:cNvPr>
          <p:cNvSpPr>
            <a:spLocks noGrp="1"/>
          </p:cNvSpPr>
          <p:nvPr>
            <p:ph type="title"/>
          </p:nvPr>
        </p:nvSpPr>
        <p:spPr/>
        <p:txBody>
          <a:bodyPr>
            <a:noAutofit/>
          </a:bodyPr>
          <a:lstStyle/>
          <a:p>
            <a:pPr algn="ctr"/>
            <a:r>
              <a:rPr lang="en-GB" b="1" dirty="0">
                <a:solidFill>
                  <a:srgbClr val="FFFF00"/>
                </a:solidFill>
              </a:rPr>
              <a:t>The four pillars of deep venous duplex scanning:</a:t>
            </a:r>
            <a:endParaRPr lang="en-GB" dirty="0"/>
          </a:p>
        </p:txBody>
      </p:sp>
      <p:sp>
        <p:nvSpPr>
          <p:cNvPr id="3" name="Content Placeholder 2">
            <a:extLst>
              <a:ext uri="{FF2B5EF4-FFF2-40B4-BE49-F238E27FC236}">
                <a16:creationId xmlns:a16="http://schemas.microsoft.com/office/drawing/2014/main" id="{2DE9FD88-AE23-4FB5-A912-B11A613C914E}"/>
              </a:ext>
            </a:extLst>
          </p:cNvPr>
          <p:cNvSpPr>
            <a:spLocks noGrp="1"/>
          </p:cNvSpPr>
          <p:nvPr>
            <p:ph idx="1"/>
          </p:nvPr>
        </p:nvSpPr>
        <p:spPr>
          <a:xfrm>
            <a:off x="838200" y="1825625"/>
            <a:ext cx="10515600" cy="4667250"/>
          </a:xfrm>
        </p:spPr>
        <p:txBody>
          <a:bodyPr>
            <a:normAutofit/>
          </a:bodyPr>
          <a:lstStyle/>
          <a:p>
            <a:pPr marL="0" indent="0">
              <a:buNone/>
            </a:pPr>
            <a:endParaRPr lang="en-GB" dirty="0">
              <a:solidFill>
                <a:srgbClr val="FFFF00"/>
              </a:solidFill>
            </a:endParaRPr>
          </a:p>
          <a:p>
            <a:pPr marL="0" indent="0">
              <a:buNone/>
            </a:pPr>
            <a:r>
              <a:rPr lang="en-GB" sz="2800" dirty="0">
                <a:solidFill>
                  <a:srgbClr val="FFFF00"/>
                </a:solidFill>
              </a:rPr>
              <a:t>Anatomy and lesion location</a:t>
            </a:r>
          </a:p>
          <a:p>
            <a:pPr marL="0" indent="0">
              <a:buNone/>
            </a:pPr>
            <a:endParaRPr lang="en-GB" sz="2800" dirty="0">
              <a:solidFill>
                <a:srgbClr val="FFFF00"/>
              </a:solidFill>
            </a:endParaRPr>
          </a:p>
          <a:p>
            <a:pPr marL="0" indent="0">
              <a:buNone/>
            </a:pPr>
            <a:r>
              <a:rPr lang="en-GB" sz="2800" dirty="0">
                <a:solidFill>
                  <a:srgbClr val="FFFF00"/>
                </a:solidFill>
              </a:rPr>
              <a:t>Disease morphology</a:t>
            </a:r>
          </a:p>
          <a:p>
            <a:pPr marL="0" indent="0">
              <a:buNone/>
            </a:pPr>
            <a:endParaRPr lang="en-GB" sz="2800" dirty="0">
              <a:solidFill>
                <a:srgbClr val="FFFF00"/>
              </a:solidFill>
            </a:endParaRPr>
          </a:p>
          <a:p>
            <a:pPr marL="0" indent="0">
              <a:buNone/>
            </a:pPr>
            <a:r>
              <a:rPr lang="en-GB" sz="2800" dirty="0">
                <a:solidFill>
                  <a:srgbClr val="FFFF00"/>
                </a:solidFill>
              </a:rPr>
              <a:t>Competence &amp; Flow</a:t>
            </a:r>
          </a:p>
          <a:p>
            <a:pPr marL="0" indent="0">
              <a:buNone/>
            </a:pPr>
            <a:endParaRPr lang="en-GB" sz="2800" dirty="0">
              <a:solidFill>
                <a:srgbClr val="FFFF00"/>
              </a:solidFill>
            </a:endParaRPr>
          </a:p>
          <a:p>
            <a:pPr marL="0" indent="0">
              <a:buNone/>
            </a:pPr>
            <a:r>
              <a:rPr lang="en-GB" sz="2800" dirty="0">
                <a:solidFill>
                  <a:srgbClr val="FFFF00"/>
                </a:solidFill>
              </a:rPr>
              <a:t>External compression</a:t>
            </a:r>
          </a:p>
          <a:p>
            <a:endParaRPr lang="en-GB" dirty="0"/>
          </a:p>
        </p:txBody>
      </p:sp>
      <p:pic>
        <p:nvPicPr>
          <p:cNvPr id="4" name="Picture 3" descr="http://www.ivs-online.co.uk/uploads/ivs/ivs-logo.png">
            <a:extLst>
              <a:ext uri="{FF2B5EF4-FFF2-40B4-BE49-F238E27FC236}">
                <a16:creationId xmlns:a16="http://schemas.microsoft.com/office/drawing/2014/main" id="{BADADF35-472C-4E97-9CE7-B2D9B4D09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2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F51F-A3D5-4833-8958-D9180545FA56}"/>
              </a:ext>
            </a:extLst>
          </p:cNvPr>
          <p:cNvSpPr>
            <a:spLocks noGrp="1"/>
          </p:cNvSpPr>
          <p:nvPr>
            <p:ph type="title"/>
          </p:nvPr>
        </p:nvSpPr>
        <p:spPr/>
        <p:txBody>
          <a:bodyPr/>
          <a:lstStyle/>
          <a:p>
            <a:pPr algn="ctr"/>
            <a:r>
              <a:rPr lang="en-GB" dirty="0">
                <a:solidFill>
                  <a:srgbClr val="FFFF00"/>
                </a:solidFill>
              </a:rPr>
              <a:t>The Four Pillars of Duplex in Deep Venous Disease</a:t>
            </a:r>
          </a:p>
        </p:txBody>
      </p:sp>
      <p:sp>
        <p:nvSpPr>
          <p:cNvPr id="3" name="Content Placeholder 2">
            <a:extLst>
              <a:ext uri="{FF2B5EF4-FFF2-40B4-BE49-F238E27FC236}">
                <a16:creationId xmlns:a16="http://schemas.microsoft.com/office/drawing/2014/main" id="{24D2F62A-4FF9-4264-964E-1EF5D23EE3B6}"/>
              </a:ext>
            </a:extLst>
          </p:cNvPr>
          <p:cNvSpPr>
            <a:spLocks noGrp="1"/>
          </p:cNvSpPr>
          <p:nvPr>
            <p:ph idx="1"/>
          </p:nvPr>
        </p:nvSpPr>
        <p:spPr/>
        <p:txBody>
          <a:bodyPr/>
          <a:lstStyle/>
          <a:p>
            <a:pPr marL="0" indent="0">
              <a:buNone/>
            </a:pPr>
            <a:r>
              <a:rPr lang="en-GB" sz="2400" dirty="0">
                <a:solidFill>
                  <a:srgbClr val="FFFF00"/>
                </a:solidFill>
              </a:rPr>
              <a:t>Anatomy and thrombus/fibrosis location</a:t>
            </a:r>
          </a:p>
          <a:p>
            <a:pPr marL="0" indent="0">
              <a:buNone/>
            </a:pPr>
            <a:r>
              <a:rPr lang="en-GB" sz="1800" dirty="0">
                <a:solidFill>
                  <a:srgbClr val="FFFF00"/>
                </a:solidFill>
              </a:rPr>
              <a:t>Segments involved (e.g. IVC, CIV, EIV, CFV, FV)</a:t>
            </a:r>
          </a:p>
          <a:p>
            <a:pPr lvl="1"/>
            <a:endParaRPr lang="en-GB" sz="1800" dirty="0"/>
          </a:p>
          <a:p>
            <a:endParaRPr lang="en-GB" dirty="0"/>
          </a:p>
        </p:txBody>
      </p:sp>
      <p:grpSp>
        <p:nvGrpSpPr>
          <p:cNvPr id="4" name="Group 3">
            <a:extLst>
              <a:ext uri="{FF2B5EF4-FFF2-40B4-BE49-F238E27FC236}">
                <a16:creationId xmlns:a16="http://schemas.microsoft.com/office/drawing/2014/main" id="{22049557-A1D0-49BE-8C94-8B968577ECA1}"/>
              </a:ext>
            </a:extLst>
          </p:cNvPr>
          <p:cNvGrpSpPr/>
          <p:nvPr/>
        </p:nvGrpSpPr>
        <p:grpSpPr>
          <a:xfrm>
            <a:off x="894570" y="2759531"/>
            <a:ext cx="8212853" cy="4098469"/>
            <a:chOff x="742861" y="2014537"/>
            <a:chExt cx="5201428" cy="2914650"/>
          </a:xfrm>
        </p:grpSpPr>
        <p:pic>
          <p:nvPicPr>
            <p:cNvPr id="5" name="Picture 3">
              <a:extLst>
                <a:ext uri="{FF2B5EF4-FFF2-40B4-BE49-F238E27FC236}">
                  <a16:creationId xmlns:a16="http://schemas.microsoft.com/office/drawing/2014/main" id="{A1FD8E3B-BC18-4CEB-AC2D-22B29989F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61" y="2014537"/>
              <a:ext cx="5201428"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1FFED434-C23E-4E59-ADB7-97BA97F93714}"/>
                </a:ext>
              </a:extLst>
            </p:cNvPr>
            <p:cNvSpPr/>
            <p:nvPr/>
          </p:nvSpPr>
          <p:spPr>
            <a:xfrm>
              <a:off x="4586288" y="4672013"/>
              <a:ext cx="1358001" cy="257174"/>
            </a:xfrm>
            <a:prstGeom prst="rect">
              <a:avLst/>
            </a:prstGeom>
            <a:solidFill>
              <a:schemeClr val="bg1"/>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D27CF1A6-FA6C-466C-90BB-0225BFB72811}"/>
              </a:ext>
            </a:extLst>
          </p:cNvPr>
          <p:cNvPicPr>
            <a:picLocks noChangeAspect="1"/>
          </p:cNvPicPr>
          <p:nvPr/>
        </p:nvPicPr>
        <p:blipFill>
          <a:blip r:embed="rId4"/>
          <a:stretch>
            <a:fillRect/>
          </a:stretch>
        </p:blipFill>
        <p:spPr>
          <a:xfrm>
            <a:off x="9672645" y="1052503"/>
            <a:ext cx="1920406" cy="1707028"/>
          </a:xfrm>
          <a:prstGeom prst="rect">
            <a:avLst/>
          </a:prstGeom>
        </p:spPr>
      </p:pic>
      <p:pic>
        <p:nvPicPr>
          <p:cNvPr id="8" name="Picture 7" descr="http://www.ivs-online.co.uk/uploads/ivs/ivs-logo.png">
            <a:extLst>
              <a:ext uri="{FF2B5EF4-FFF2-40B4-BE49-F238E27FC236}">
                <a16:creationId xmlns:a16="http://schemas.microsoft.com/office/drawing/2014/main" id="{7AD8C5AB-FF15-46E3-BFBF-F123DDCDB5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75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6783-1335-41F6-A80D-EB0AAC81B35A}"/>
              </a:ext>
            </a:extLst>
          </p:cNvPr>
          <p:cNvSpPr>
            <a:spLocks noGrp="1"/>
          </p:cNvSpPr>
          <p:nvPr>
            <p:ph type="title"/>
          </p:nvPr>
        </p:nvSpPr>
        <p:spPr/>
        <p:txBody>
          <a:bodyPr/>
          <a:lstStyle/>
          <a:p>
            <a:pPr algn="ctr"/>
            <a:r>
              <a:rPr lang="en-GB" dirty="0">
                <a:solidFill>
                  <a:srgbClr val="FFFF00"/>
                </a:solidFill>
              </a:rPr>
              <a:t>The Four Pillars of Duplex in Deep Venous Disease</a:t>
            </a:r>
            <a:endParaRPr lang="en-GB" dirty="0"/>
          </a:p>
        </p:txBody>
      </p:sp>
      <p:sp>
        <p:nvSpPr>
          <p:cNvPr id="3" name="Content Placeholder 2">
            <a:extLst>
              <a:ext uri="{FF2B5EF4-FFF2-40B4-BE49-F238E27FC236}">
                <a16:creationId xmlns:a16="http://schemas.microsoft.com/office/drawing/2014/main" id="{8181CB7B-CE6C-4806-B601-37258B742A64}"/>
              </a:ext>
            </a:extLst>
          </p:cNvPr>
          <p:cNvSpPr>
            <a:spLocks noGrp="1"/>
          </p:cNvSpPr>
          <p:nvPr>
            <p:ph idx="1"/>
          </p:nvPr>
        </p:nvSpPr>
        <p:spPr>
          <a:xfrm>
            <a:off x="453922" y="1788416"/>
            <a:ext cx="10515600" cy="4351338"/>
          </a:xfrm>
        </p:spPr>
        <p:txBody>
          <a:bodyPr/>
          <a:lstStyle/>
          <a:p>
            <a:pPr marL="0" indent="0">
              <a:buNone/>
            </a:pPr>
            <a:r>
              <a:rPr lang="en-GB" sz="3200" dirty="0">
                <a:solidFill>
                  <a:srgbClr val="FFFF00"/>
                </a:solidFill>
              </a:rPr>
              <a:t>Disease morphology</a:t>
            </a:r>
          </a:p>
          <a:p>
            <a:pPr marL="457200" lvl="1" indent="0">
              <a:buNone/>
            </a:pPr>
            <a:endParaRPr lang="en-GB" sz="1800" dirty="0">
              <a:solidFill>
                <a:srgbClr val="FFFF00"/>
              </a:solidFill>
            </a:endParaRPr>
          </a:p>
          <a:p>
            <a:pPr marL="457200" lvl="1" indent="0">
              <a:buNone/>
            </a:pPr>
            <a:r>
              <a:rPr lang="en-GB" sz="2800" dirty="0">
                <a:solidFill>
                  <a:srgbClr val="FFFF00"/>
                </a:solidFill>
              </a:rPr>
              <a:t>Thrombosis</a:t>
            </a:r>
          </a:p>
          <a:p>
            <a:pPr marL="457200" lvl="1" indent="0">
              <a:buNone/>
            </a:pPr>
            <a:endParaRPr lang="en-GB" sz="2800" dirty="0">
              <a:solidFill>
                <a:srgbClr val="FFFF00"/>
              </a:solidFill>
            </a:endParaRPr>
          </a:p>
          <a:p>
            <a:pPr marL="457200" lvl="1" indent="0">
              <a:buNone/>
            </a:pPr>
            <a:r>
              <a:rPr lang="en-GB" sz="2800" dirty="0">
                <a:solidFill>
                  <a:srgbClr val="FFFF00"/>
                </a:solidFill>
              </a:rPr>
              <a:t>Fibrosis</a:t>
            </a:r>
          </a:p>
          <a:p>
            <a:pPr marL="457200" lvl="1" indent="0">
              <a:buNone/>
            </a:pPr>
            <a:endParaRPr lang="en-GB" sz="2800" dirty="0">
              <a:solidFill>
                <a:srgbClr val="FFFF00"/>
              </a:solidFill>
            </a:endParaRPr>
          </a:p>
          <a:p>
            <a:pPr marL="457200" lvl="1" indent="0">
              <a:buNone/>
            </a:pPr>
            <a:r>
              <a:rPr lang="en-GB" sz="2800" dirty="0">
                <a:solidFill>
                  <a:srgbClr val="FFFF00"/>
                </a:solidFill>
              </a:rPr>
              <a:t>Thrombosis + fibrosis</a:t>
            </a:r>
          </a:p>
          <a:p>
            <a:pPr marL="0" indent="0">
              <a:buNone/>
            </a:pPr>
            <a:endParaRPr lang="en-GB" dirty="0"/>
          </a:p>
        </p:txBody>
      </p:sp>
      <p:grpSp>
        <p:nvGrpSpPr>
          <p:cNvPr id="4" name="Group 3">
            <a:extLst>
              <a:ext uri="{FF2B5EF4-FFF2-40B4-BE49-F238E27FC236}">
                <a16:creationId xmlns:a16="http://schemas.microsoft.com/office/drawing/2014/main" id="{627FBE32-3ED4-4C31-9694-935495EBF4CD}"/>
              </a:ext>
            </a:extLst>
          </p:cNvPr>
          <p:cNvGrpSpPr/>
          <p:nvPr/>
        </p:nvGrpSpPr>
        <p:grpSpPr>
          <a:xfrm>
            <a:off x="4170998" y="1820525"/>
            <a:ext cx="2654470" cy="4779504"/>
            <a:chOff x="2133436" y="1743070"/>
            <a:chExt cx="1595601" cy="3138493"/>
          </a:xfrm>
        </p:grpSpPr>
        <p:pic>
          <p:nvPicPr>
            <p:cNvPr id="5" name="Picture 4">
              <a:extLst>
                <a:ext uri="{FF2B5EF4-FFF2-40B4-BE49-F238E27FC236}">
                  <a16:creationId xmlns:a16="http://schemas.microsoft.com/office/drawing/2014/main" id="{E8A2E993-5D0A-4EBD-9EA1-E48B3004A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436" y="1743070"/>
              <a:ext cx="1595601" cy="3138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CC635FDC-FF00-4F2C-A130-ED2391BFFEFB}"/>
                </a:ext>
              </a:extLst>
            </p:cNvPr>
            <p:cNvSpPr/>
            <p:nvPr/>
          </p:nvSpPr>
          <p:spPr>
            <a:xfrm>
              <a:off x="2133436" y="1743070"/>
              <a:ext cx="138277" cy="309567"/>
            </a:xfrm>
            <a:prstGeom prst="rect">
              <a:avLst/>
            </a:prstGeom>
            <a:solidFill>
              <a:schemeClr val="bg1"/>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D44F8E79-6E53-418C-A369-5C448DE69A02}"/>
              </a:ext>
            </a:extLst>
          </p:cNvPr>
          <p:cNvGrpSpPr/>
          <p:nvPr/>
        </p:nvGrpSpPr>
        <p:grpSpPr>
          <a:xfrm>
            <a:off x="9726977" y="1049734"/>
            <a:ext cx="1897931" cy="1704975"/>
            <a:chOff x="6772993" y="1200150"/>
            <a:chExt cx="1897931" cy="1704975"/>
          </a:xfrm>
        </p:grpSpPr>
        <p:pic>
          <p:nvPicPr>
            <p:cNvPr id="9" name="Picture 2" descr="Image result for The four pillars">
              <a:extLst>
                <a:ext uri="{FF2B5EF4-FFF2-40B4-BE49-F238E27FC236}">
                  <a16:creationId xmlns:a16="http://schemas.microsoft.com/office/drawing/2014/main" id="{74050DFB-09A3-4428-9813-DFDFEE58FC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993" y="1200150"/>
              <a:ext cx="1897931" cy="17049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6D11A64-228A-448F-AFF3-B2F024EC212E}"/>
                </a:ext>
              </a:extLst>
            </p:cNvPr>
            <p:cNvSpPr txBox="1"/>
            <p:nvPr/>
          </p:nvSpPr>
          <p:spPr>
            <a:xfrm>
              <a:off x="7315210" y="1871657"/>
              <a:ext cx="367408" cy="523220"/>
            </a:xfrm>
            <a:prstGeom prst="rect">
              <a:avLst/>
            </a:prstGeom>
            <a:noFill/>
          </p:spPr>
          <p:txBody>
            <a:bodyPr wrap="none" rtlCol="0">
              <a:spAutoFit/>
            </a:bodyPr>
            <a:lstStyle/>
            <a:p>
              <a:r>
                <a:rPr lang="en-GB" sz="2800" b="1" dirty="0">
                  <a:solidFill>
                    <a:srgbClr val="FF0000"/>
                  </a:solidFill>
                </a:rPr>
                <a:t>2</a:t>
              </a:r>
            </a:p>
          </p:txBody>
        </p:sp>
      </p:grpSp>
      <p:pic>
        <p:nvPicPr>
          <p:cNvPr id="7" name="Picture 6" descr="Image result for post thrombotic vein">
            <a:extLst>
              <a:ext uri="{FF2B5EF4-FFF2-40B4-BE49-F238E27FC236}">
                <a16:creationId xmlns:a16="http://schemas.microsoft.com/office/drawing/2014/main" id="{E84D94BB-7911-4DE6-A80C-D89EB0DC7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955239" y="2809368"/>
            <a:ext cx="4811612" cy="27697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ivs-online.co.uk/uploads/ivs/ivs-logo.png">
            <a:extLst>
              <a:ext uri="{FF2B5EF4-FFF2-40B4-BE49-F238E27FC236}">
                <a16:creationId xmlns:a16="http://schemas.microsoft.com/office/drawing/2014/main" id="{551669A2-93A3-4678-B5A7-59D1F71092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DC22-D0A9-4A09-AA2F-8E4EAA7E2919}"/>
              </a:ext>
            </a:extLst>
          </p:cNvPr>
          <p:cNvSpPr>
            <a:spLocks noGrp="1"/>
          </p:cNvSpPr>
          <p:nvPr>
            <p:ph type="title"/>
          </p:nvPr>
        </p:nvSpPr>
        <p:spPr/>
        <p:txBody>
          <a:bodyPr/>
          <a:lstStyle/>
          <a:p>
            <a:pPr algn="ctr"/>
            <a:r>
              <a:rPr lang="en-GB" dirty="0">
                <a:solidFill>
                  <a:srgbClr val="FFFF00"/>
                </a:solidFill>
              </a:rPr>
              <a:t>The Four Pillars of Duplex in Deep Venous Disease</a:t>
            </a:r>
            <a:endParaRPr lang="en-GB" dirty="0"/>
          </a:p>
        </p:txBody>
      </p:sp>
      <p:sp>
        <p:nvSpPr>
          <p:cNvPr id="3" name="Content Placeholder 2">
            <a:extLst>
              <a:ext uri="{FF2B5EF4-FFF2-40B4-BE49-F238E27FC236}">
                <a16:creationId xmlns:a16="http://schemas.microsoft.com/office/drawing/2014/main" id="{DD60E4AF-EAC0-4F32-AA72-B3C34BC982AC}"/>
              </a:ext>
            </a:extLst>
          </p:cNvPr>
          <p:cNvSpPr>
            <a:spLocks noGrp="1"/>
          </p:cNvSpPr>
          <p:nvPr>
            <p:ph idx="1"/>
          </p:nvPr>
        </p:nvSpPr>
        <p:spPr/>
        <p:txBody>
          <a:bodyPr/>
          <a:lstStyle/>
          <a:p>
            <a:pPr marL="0" indent="0">
              <a:buNone/>
            </a:pPr>
            <a:r>
              <a:rPr lang="en-GB" sz="2400" dirty="0">
                <a:solidFill>
                  <a:srgbClr val="FFFF00"/>
                </a:solidFill>
              </a:rPr>
              <a:t>Flow + patency</a:t>
            </a:r>
          </a:p>
          <a:p>
            <a:pPr marL="457200" lvl="1" indent="0">
              <a:buNone/>
            </a:pPr>
            <a:r>
              <a:rPr lang="en-GB" sz="2200" dirty="0">
                <a:solidFill>
                  <a:srgbClr val="FFFF00"/>
                </a:solidFill>
              </a:rPr>
              <a:t>Inflow: PFV + SFV</a:t>
            </a:r>
          </a:p>
          <a:p>
            <a:pPr marL="457200" lvl="1" indent="0">
              <a:buNone/>
            </a:pPr>
            <a:r>
              <a:rPr lang="en-GB" sz="2200" dirty="0">
                <a:solidFill>
                  <a:srgbClr val="FFFF00"/>
                </a:solidFill>
              </a:rPr>
              <a:t>Flow through the diseased vessel</a:t>
            </a:r>
          </a:p>
          <a:p>
            <a:pPr marL="457200" lvl="1" indent="0">
              <a:buNone/>
            </a:pPr>
            <a:r>
              <a:rPr lang="en-GB" sz="2200" dirty="0">
                <a:solidFill>
                  <a:srgbClr val="FFFF00"/>
                </a:solidFill>
              </a:rPr>
              <a:t> Outflow: IVC</a:t>
            </a:r>
          </a:p>
          <a:p>
            <a:endParaRPr lang="en-GB" sz="1200" dirty="0">
              <a:solidFill>
                <a:srgbClr val="FFFF00"/>
              </a:solidFill>
            </a:endParaRPr>
          </a:p>
          <a:p>
            <a:pPr marL="0" indent="0">
              <a:buNone/>
            </a:pPr>
            <a:r>
              <a:rPr lang="en-GB" sz="2400" dirty="0">
                <a:solidFill>
                  <a:srgbClr val="FFFF00"/>
                </a:solidFill>
              </a:rPr>
              <a:t>Competence</a:t>
            </a:r>
          </a:p>
          <a:p>
            <a:endParaRPr lang="en-GB" sz="1200" dirty="0">
              <a:solidFill>
                <a:srgbClr val="FFFF00"/>
              </a:solidFill>
            </a:endParaRPr>
          </a:p>
          <a:p>
            <a:pPr marL="0" indent="0">
              <a:buNone/>
            </a:pPr>
            <a:r>
              <a:rPr lang="en-GB" sz="2400" dirty="0">
                <a:solidFill>
                  <a:srgbClr val="FFFF00"/>
                </a:solidFill>
              </a:rPr>
              <a:t>Superficial venous flow</a:t>
            </a:r>
          </a:p>
          <a:p>
            <a:pPr marL="457200" lvl="1" indent="0">
              <a:buNone/>
            </a:pPr>
            <a:r>
              <a:rPr lang="en-GB" sz="2000" dirty="0">
                <a:solidFill>
                  <a:srgbClr val="FFFF00"/>
                </a:solidFill>
              </a:rPr>
              <a:t>GSV</a:t>
            </a:r>
          </a:p>
          <a:p>
            <a:pPr marL="457200" lvl="1" indent="0">
              <a:buNone/>
            </a:pPr>
            <a:r>
              <a:rPr lang="en-GB" sz="2000" dirty="0">
                <a:solidFill>
                  <a:srgbClr val="FFFF00"/>
                </a:solidFill>
              </a:rPr>
              <a:t>Collaterals</a:t>
            </a:r>
          </a:p>
          <a:p>
            <a:pPr marL="0" indent="0">
              <a:buNone/>
            </a:pPr>
            <a:endParaRPr lang="en-GB" dirty="0"/>
          </a:p>
        </p:txBody>
      </p:sp>
      <p:grpSp>
        <p:nvGrpSpPr>
          <p:cNvPr id="4" name="Group 3">
            <a:extLst>
              <a:ext uri="{FF2B5EF4-FFF2-40B4-BE49-F238E27FC236}">
                <a16:creationId xmlns:a16="http://schemas.microsoft.com/office/drawing/2014/main" id="{715CF1C2-3822-4EE7-956C-CF3A441722DE}"/>
              </a:ext>
            </a:extLst>
          </p:cNvPr>
          <p:cNvGrpSpPr/>
          <p:nvPr/>
        </p:nvGrpSpPr>
        <p:grpSpPr>
          <a:xfrm>
            <a:off x="9711504" y="1079595"/>
            <a:ext cx="1897931" cy="1704975"/>
            <a:chOff x="6809172" y="1318070"/>
            <a:chExt cx="1897931" cy="1704975"/>
          </a:xfrm>
        </p:grpSpPr>
        <p:pic>
          <p:nvPicPr>
            <p:cNvPr id="5" name="Picture 2" descr="Image result for The four pillars">
              <a:extLst>
                <a:ext uri="{FF2B5EF4-FFF2-40B4-BE49-F238E27FC236}">
                  <a16:creationId xmlns:a16="http://schemas.microsoft.com/office/drawing/2014/main" id="{281C9712-6861-4F5D-92CC-F4896B1B9A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172" y="1318070"/>
              <a:ext cx="1897931" cy="1704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A0DC24-72D7-47B7-85D6-A5C9D154E297}"/>
                </a:ext>
              </a:extLst>
            </p:cNvPr>
            <p:cNvSpPr txBox="1"/>
            <p:nvPr/>
          </p:nvSpPr>
          <p:spPr>
            <a:xfrm>
              <a:off x="7758138" y="1871657"/>
              <a:ext cx="367408" cy="523220"/>
            </a:xfrm>
            <a:prstGeom prst="rect">
              <a:avLst/>
            </a:prstGeom>
            <a:noFill/>
          </p:spPr>
          <p:txBody>
            <a:bodyPr wrap="none" rtlCol="0">
              <a:spAutoFit/>
            </a:bodyPr>
            <a:lstStyle/>
            <a:p>
              <a:r>
                <a:rPr lang="en-GB" sz="2800" b="1" dirty="0">
                  <a:solidFill>
                    <a:srgbClr val="FF0000"/>
                  </a:solidFill>
                </a:rPr>
                <a:t>3</a:t>
              </a:r>
            </a:p>
          </p:txBody>
        </p:sp>
      </p:grpSp>
      <p:pic>
        <p:nvPicPr>
          <p:cNvPr id="7" name="Picture 6" descr="http://www.ivs-online.co.uk/uploads/ivs/ivs-logo.png">
            <a:extLst>
              <a:ext uri="{FF2B5EF4-FFF2-40B4-BE49-F238E27FC236}">
                <a16:creationId xmlns:a16="http://schemas.microsoft.com/office/drawing/2014/main" id="{BF304B6A-0FEC-49C2-9EBC-82C5629593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7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4296-6B8D-4DF2-82D8-56C1F39D3FA6}"/>
              </a:ext>
            </a:extLst>
          </p:cNvPr>
          <p:cNvSpPr>
            <a:spLocks noGrp="1"/>
          </p:cNvSpPr>
          <p:nvPr>
            <p:ph type="title"/>
          </p:nvPr>
        </p:nvSpPr>
        <p:spPr/>
        <p:txBody>
          <a:bodyPr/>
          <a:lstStyle/>
          <a:p>
            <a:pPr algn="ctr"/>
            <a:r>
              <a:rPr lang="en-GB" dirty="0">
                <a:solidFill>
                  <a:srgbClr val="FFFF00"/>
                </a:solidFill>
              </a:rPr>
              <a:t>The Four Pillars of Duplex in Deep Venous Disease</a:t>
            </a:r>
            <a:endParaRPr lang="en-GB" dirty="0"/>
          </a:p>
        </p:txBody>
      </p:sp>
      <p:sp>
        <p:nvSpPr>
          <p:cNvPr id="3" name="Content Placeholder 2">
            <a:extLst>
              <a:ext uri="{FF2B5EF4-FFF2-40B4-BE49-F238E27FC236}">
                <a16:creationId xmlns:a16="http://schemas.microsoft.com/office/drawing/2014/main" id="{B150ACBF-9AF9-4C4A-878E-E17818EB174B}"/>
              </a:ext>
            </a:extLst>
          </p:cNvPr>
          <p:cNvSpPr>
            <a:spLocks noGrp="1"/>
          </p:cNvSpPr>
          <p:nvPr>
            <p:ph idx="1"/>
          </p:nvPr>
        </p:nvSpPr>
        <p:spPr>
          <a:xfrm>
            <a:off x="252984" y="2055513"/>
            <a:ext cx="10515600" cy="4351338"/>
          </a:xfrm>
        </p:spPr>
        <p:txBody>
          <a:bodyPr/>
          <a:lstStyle/>
          <a:p>
            <a:pPr marL="0" indent="0">
              <a:buNone/>
            </a:pPr>
            <a:r>
              <a:rPr lang="en-GB" dirty="0">
                <a:solidFill>
                  <a:srgbClr val="FFFF00"/>
                </a:solidFill>
              </a:rPr>
              <a:t>External Compression</a:t>
            </a:r>
          </a:p>
          <a:p>
            <a:pPr marL="457200" lvl="1" indent="0">
              <a:buNone/>
            </a:pPr>
            <a:endParaRPr lang="en-GB" sz="2800" dirty="0">
              <a:solidFill>
                <a:srgbClr val="FFFF00"/>
              </a:solidFill>
            </a:endParaRPr>
          </a:p>
          <a:p>
            <a:pPr marL="457200" lvl="1" indent="0">
              <a:buNone/>
            </a:pPr>
            <a:r>
              <a:rPr lang="en-GB" sz="2800" dirty="0">
                <a:solidFill>
                  <a:srgbClr val="FFFF00"/>
                </a:solidFill>
              </a:rPr>
              <a:t>May-</a:t>
            </a:r>
            <a:r>
              <a:rPr lang="en-GB" sz="2800" dirty="0" err="1">
                <a:solidFill>
                  <a:srgbClr val="FFFF00"/>
                </a:solidFill>
              </a:rPr>
              <a:t>Thurner</a:t>
            </a:r>
            <a:endParaRPr lang="en-GB" sz="2800" dirty="0">
              <a:solidFill>
                <a:srgbClr val="FFFF00"/>
              </a:solidFill>
            </a:endParaRPr>
          </a:p>
          <a:p>
            <a:pPr marL="457200" lvl="1" indent="0">
              <a:buNone/>
            </a:pPr>
            <a:endParaRPr lang="en-GB" sz="2800" dirty="0">
              <a:solidFill>
                <a:srgbClr val="FFFF00"/>
              </a:solidFill>
            </a:endParaRPr>
          </a:p>
          <a:p>
            <a:pPr marL="457200" lvl="1" indent="0">
              <a:buNone/>
            </a:pPr>
            <a:r>
              <a:rPr lang="en-GB" sz="2800" dirty="0">
                <a:solidFill>
                  <a:srgbClr val="FFFF00"/>
                </a:solidFill>
              </a:rPr>
              <a:t>Surrounding organs </a:t>
            </a:r>
          </a:p>
          <a:p>
            <a:pPr marL="457200" lvl="1" indent="0">
              <a:buNone/>
            </a:pPr>
            <a:r>
              <a:rPr lang="en-GB" sz="2800" dirty="0">
                <a:solidFill>
                  <a:srgbClr val="FFFF00"/>
                </a:solidFill>
              </a:rPr>
              <a:t>e.g. fibroids</a:t>
            </a:r>
          </a:p>
          <a:p>
            <a:pPr marL="0" indent="0">
              <a:buNone/>
            </a:pPr>
            <a:endParaRPr lang="en-GB" dirty="0"/>
          </a:p>
        </p:txBody>
      </p:sp>
      <p:grpSp>
        <p:nvGrpSpPr>
          <p:cNvPr id="8" name="Group 7">
            <a:extLst>
              <a:ext uri="{FF2B5EF4-FFF2-40B4-BE49-F238E27FC236}">
                <a16:creationId xmlns:a16="http://schemas.microsoft.com/office/drawing/2014/main" id="{F85FE33E-B797-4208-B8B7-325A5242D024}"/>
              </a:ext>
            </a:extLst>
          </p:cNvPr>
          <p:cNvGrpSpPr/>
          <p:nvPr/>
        </p:nvGrpSpPr>
        <p:grpSpPr>
          <a:xfrm>
            <a:off x="9655456" y="1089557"/>
            <a:ext cx="1897931" cy="1704975"/>
            <a:chOff x="6772993" y="1200150"/>
            <a:chExt cx="1897931" cy="1704975"/>
          </a:xfrm>
        </p:grpSpPr>
        <p:pic>
          <p:nvPicPr>
            <p:cNvPr id="9" name="Picture 2" descr="Image result for The four pillars">
              <a:extLst>
                <a:ext uri="{FF2B5EF4-FFF2-40B4-BE49-F238E27FC236}">
                  <a16:creationId xmlns:a16="http://schemas.microsoft.com/office/drawing/2014/main" id="{CF5DD7C7-0D18-443F-A7AD-C114D863C2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993" y="1200150"/>
              <a:ext cx="1897931" cy="17049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37F87B-DF73-4527-B34F-6DA48008623A}"/>
                </a:ext>
              </a:extLst>
            </p:cNvPr>
            <p:cNvSpPr txBox="1"/>
            <p:nvPr/>
          </p:nvSpPr>
          <p:spPr>
            <a:xfrm>
              <a:off x="8186778" y="1871657"/>
              <a:ext cx="367408" cy="523220"/>
            </a:xfrm>
            <a:prstGeom prst="rect">
              <a:avLst/>
            </a:prstGeom>
            <a:noFill/>
          </p:spPr>
          <p:txBody>
            <a:bodyPr wrap="none" rtlCol="0">
              <a:spAutoFit/>
            </a:bodyPr>
            <a:lstStyle/>
            <a:p>
              <a:r>
                <a:rPr lang="en-GB" sz="2800" b="1" dirty="0">
                  <a:solidFill>
                    <a:srgbClr val="FF0000"/>
                  </a:solidFill>
                </a:rPr>
                <a:t>4</a:t>
              </a:r>
            </a:p>
          </p:txBody>
        </p:sp>
      </p:grpSp>
      <p:pic>
        <p:nvPicPr>
          <p:cNvPr id="7" name="Picture 4" descr="Image result for May-Thurner">
            <a:extLst>
              <a:ext uri="{FF2B5EF4-FFF2-40B4-BE49-F238E27FC236}">
                <a16:creationId xmlns:a16="http://schemas.microsoft.com/office/drawing/2014/main" id="{C2D5C1F3-5C98-4811-A580-95C37024F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880" y="2055513"/>
            <a:ext cx="5092606" cy="40999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ivs-online.co.uk/uploads/ivs/ivs-logo.png">
            <a:extLst>
              <a:ext uri="{FF2B5EF4-FFF2-40B4-BE49-F238E27FC236}">
                <a16:creationId xmlns:a16="http://schemas.microsoft.com/office/drawing/2014/main" id="{20A0C8A2-6967-4732-BF25-569E93376D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24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56C8-4607-4B14-8AB9-C7AE3EE10F4F}"/>
              </a:ext>
            </a:extLst>
          </p:cNvPr>
          <p:cNvSpPr>
            <a:spLocks noGrp="1"/>
          </p:cNvSpPr>
          <p:nvPr>
            <p:ph type="title"/>
          </p:nvPr>
        </p:nvSpPr>
        <p:spPr/>
        <p:txBody>
          <a:bodyPr/>
          <a:lstStyle/>
          <a:p>
            <a:r>
              <a:rPr lang="en-GB" dirty="0">
                <a:solidFill>
                  <a:srgbClr val="FFFF00"/>
                </a:solidFill>
              </a:rPr>
              <a:t>Documentation + Communication</a:t>
            </a:r>
          </a:p>
        </p:txBody>
      </p:sp>
      <p:sp>
        <p:nvSpPr>
          <p:cNvPr id="3" name="Content Placeholder 2">
            <a:extLst>
              <a:ext uri="{FF2B5EF4-FFF2-40B4-BE49-F238E27FC236}">
                <a16:creationId xmlns:a16="http://schemas.microsoft.com/office/drawing/2014/main" id="{593D0593-319D-44BC-9BBC-8E9E146DDC0A}"/>
              </a:ext>
            </a:extLst>
          </p:cNvPr>
          <p:cNvSpPr>
            <a:spLocks noGrp="1"/>
          </p:cNvSpPr>
          <p:nvPr>
            <p:ph idx="1"/>
          </p:nvPr>
        </p:nvSpPr>
        <p:spPr/>
        <p:txBody>
          <a:bodyPr/>
          <a:lstStyle/>
          <a:p>
            <a:pPr marL="0" indent="0">
              <a:buNone/>
            </a:pPr>
            <a:r>
              <a:rPr lang="en-GB" dirty="0">
                <a:solidFill>
                  <a:srgbClr val="FFFF00"/>
                </a:solidFill>
              </a:rPr>
              <a:t>Essential</a:t>
            </a:r>
          </a:p>
          <a:p>
            <a:pPr marL="0" indent="0">
              <a:buNone/>
            </a:pPr>
            <a:endParaRPr lang="en-GB" dirty="0">
              <a:solidFill>
                <a:srgbClr val="FFFF00"/>
              </a:solidFill>
            </a:endParaRPr>
          </a:p>
          <a:p>
            <a:pPr marL="0" indent="0">
              <a:buNone/>
            </a:pPr>
            <a:r>
              <a:rPr lang="en-GB" dirty="0">
                <a:solidFill>
                  <a:srgbClr val="FFFF00"/>
                </a:solidFill>
              </a:rPr>
              <a:t>Detailed</a:t>
            </a:r>
          </a:p>
          <a:p>
            <a:pPr marL="0" indent="0">
              <a:buNone/>
            </a:pPr>
            <a:endParaRPr lang="en-GB" dirty="0">
              <a:solidFill>
                <a:srgbClr val="FFFF00"/>
              </a:solidFill>
            </a:endParaRPr>
          </a:p>
          <a:p>
            <a:pPr marL="0" indent="0">
              <a:buNone/>
            </a:pPr>
            <a:r>
              <a:rPr lang="en-GB" dirty="0">
                <a:solidFill>
                  <a:srgbClr val="FFFF00"/>
                </a:solidFill>
              </a:rPr>
              <a:t>Accurate</a:t>
            </a:r>
          </a:p>
          <a:p>
            <a:pPr marL="0" indent="0">
              <a:buNone/>
            </a:pPr>
            <a:endParaRPr lang="en-GB" dirty="0"/>
          </a:p>
          <a:p>
            <a:pPr marL="0" indent="0">
              <a:buNone/>
            </a:pPr>
            <a:r>
              <a:rPr lang="en-GB" dirty="0">
                <a:solidFill>
                  <a:srgbClr val="FFFF00"/>
                </a:solidFill>
              </a:rPr>
              <a:t>Good Relationship</a:t>
            </a:r>
          </a:p>
        </p:txBody>
      </p:sp>
      <p:pic>
        <p:nvPicPr>
          <p:cNvPr id="4" name="Picture 3" descr="http://www.ivs-online.co.uk/uploads/ivs/ivs-logo.png">
            <a:extLst>
              <a:ext uri="{FF2B5EF4-FFF2-40B4-BE49-F238E27FC236}">
                <a16:creationId xmlns:a16="http://schemas.microsoft.com/office/drawing/2014/main" id="{C1FF2D11-EC24-41A8-9461-82104447A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3539" y="0"/>
            <a:ext cx="1218461"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91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CTIVEKEYPADS" val="1,2,3,4,5,6,7,8,9,10,11,12,13,14,15,16,17,18,19,20,21,22,23,24,25,26,27,28,29,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4929</TotalTime>
  <Words>1263</Words>
  <Application>Microsoft Office PowerPoint</Application>
  <PresentationFormat>Widescreen</PresentationFormat>
  <Paragraphs>179</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Ultrasound - A Tool for  Deep Venous Disease  Assessment</vt:lpstr>
      <vt:lpstr>Imaging the Deep Venous system</vt:lpstr>
      <vt:lpstr>Why is Ultrasound Useful?</vt:lpstr>
      <vt:lpstr>The four pillars of deep venous duplex scanning:</vt:lpstr>
      <vt:lpstr>The Four Pillars of Duplex in Deep Venous Disease</vt:lpstr>
      <vt:lpstr>The Four Pillars of Duplex in Deep Venous Disease</vt:lpstr>
      <vt:lpstr>The Four Pillars of Duplex in Deep Venous Disease</vt:lpstr>
      <vt:lpstr>The Four Pillars of Duplex in Deep Venous Disease</vt:lpstr>
      <vt:lpstr>Documentation + Communication</vt:lpstr>
      <vt:lpstr> 43yr F - 7th January 2019</vt:lpstr>
      <vt:lpstr>Day 3 Post-stent - 14th January 2019</vt:lpstr>
      <vt:lpstr>Day 3 Post-stent - 14th January 2019</vt:lpstr>
      <vt:lpstr>1 year post stent – 14th January 2020</vt:lpstr>
      <vt:lpstr>45y F – 11th November 2019</vt:lpstr>
      <vt:lpstr>45y F – 25th November 2019</vt:lpstr>
      <vt:lpstr>45y F – ????th November 2019</vt:lpstr>
      <vt:lpstr>Challenges</vt:lpstr>
      <vt:lpstr>IN CONCLUSION</vt:lpstr>
      <vt:lpstr>QUESTIONS?</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Rogers</dc:creator>
  <cp:lastModifiedBy>Vikki Galgerud</cp:lastModifiedBy>
  <cp:revision>76</cp:revision>
  <cp:lastPrinted>2020-02-10T12:26:46Z</cp:lastPrinted>
  <dcterms:created xsi:type="dcterms:W3CDTF">2019-11-21T11:45:06Z</dcterms:created>
  <dcterms:modified xsi:type="dcterms:W3CDTF">2021-11-11T10:25:42Z</dcterms:modified>
</cp:coreProperties>
</file>