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277" r:id="rId4"/>
    <p:sldId id="289" r:id="rId5"/>
    <p:sldId id="290" r:id="rId6"/>
    <p:sldId id="291" r:id="rId7"/>
    <p:sldId id="292" r:id="rId8"/>
    <p:sldId id="293" r:id="rId9"/>
    <p:sldId id="294" r:id="rId10"/>
    <p:sldId id="296" r:id="rId11"/>
    <p:sldId id="297" r:id="rId12"/>
    <p:sldId id="287" r:id="rId13"/>
    <p:sldId id="298" r:id="rId14"/>
    <p:sldId id="257" r:id="rId15"/>
    <p:sldId id="259" r:id="rId16"/>
    <p:sldId id="261" r:id="rId17"/>
    <p:sldId id="311" r:id="rId18"/>
    <p:sldId id="309" r:id="rId19"/>
    <p:sldId id="307" r:id="rId20"/>
    <p:sldId id="319" r:id="rId21"/>
    <p:sldId id="341" r:id="rId22"/>
    <p:sldId id="308" r:id="rId23"/>
    <p:sldId id="323" r:id="rId24"/>
    <p:sldId id="322" r:id="rId25"/>
    <p:sldId id="325" r:id="rId26"/>
    <p:sldId id="312" r:id="rId27"/>
    <p:sldId id="314" r:id="rId28"/>
    <p:sldId id="262" r:id="rId29"/>
    <p:sldId id="313" r:id="rId30"/>
    <p:sldId id="263" r:id="rId31"/>
    <p:sldId id="264" r:id="rId32"/>
    <p:sldId id="315" r:id="rId33"/>
    <p:sldId id="318" r:id="rId34"/>
    <p:sldId id="326" r:id="rId35"/>
    <p:sldId id="327" r:id="rId36"/>
    <p:sldId id="301" r:id="rId37"/>
    <p:sldId id="299" r:id="rId38"/>
    <p:sldId id="300" r:id="rId39"/>
    <p:sldId id="331" r:id="rId40"/>
    <p:sldId id="330" r:id="rId41"/>
    <p:sldId id="328" r:id="rId42"/>
    <p:sldId id="268" r:id="rId43"/>
    <p:sldId id="269" r:id="rId44"/>
    <p:sldId id="270" r:id="rId45"/>
    <p:sldId id="271" r:id="rId46"/>
    <p:sldId id="272" r:id="rId47"/>
    <p:sldId id="273" r:id="rId48"/>
    <p:sldId id="275" r:id="rId49"/>
    <p:sldId id="276" r:id="rId50"/>
    <p:sldId id="332" r:id="rId51"/>
    <p:sldId id="335" r:id="rId52"/>
    <p:sldId id="303" r:id="rId53"/>
    <p:sldId id="336" r:id="rId54"/>
    <p:sldId id="337" r:id="rId55"/>
    <p:sldId id="334" r:id="rId56"/>
    <p:sldId id="304" r:id="rId57"/>
    <p:sldId id="333" r:id="rId58"/>
    <p:sldId id="344" r:id="rId59"/>
    <p:sldId id="347" r:id="rId60"/>
    <p:sldId id="354" r:id="rId61"/>
    <p:sldId id="345" r:id="rId62"/>
    <p:sldId id="350" r:id="rId63"/>
    <p:sldId id="346" r:id="rId64"/>
    <p:sldId id="349" r:id="rId65"/>
    <p:sldId id="355" r:id="rId66"/>
    <p:sldId id="351" r:id="rId67"/>
    <p:sldId id="339" r:id="rId68"/>
    <p:sldId id="274" r:id="rId69"/>
    <p:sldId id="34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48" autoAdjust="0"/>
    <p:restoredTop sz="94660"/>
  </p:normalViewPr>
  <p:slideViewPr>
    <p:cSldViewPr>
      <p:cViewPr>
        <p:scale>
          <a:sx n="100" d="100"/>
          <a:sy n="100" d="100"/>
        </p:scale>
        <p:origin x="-660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383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6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31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7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90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7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97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43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04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57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1001-6F27-4E3F-BA25-DED85993D8AF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0C152-117D-4C49-A42D-4B7F2468C0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89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21491381" TargetMode="External"/><Relationship Id="rId2" Type="http://schemas.openxmlformats.org/officeDocument/2006/relationships/hyperlink" Target="http://www.thelancet.com/journals/lancet/article/PIIS0140-6736(16)00378-0/fulltex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cus.org/subclavian.pdf.%20Last%20accessed%2028/04/2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Extracranial Arterial </a:t>
            </a:r>
            <a:r>
              <a:rPr lang="en-GB" dirty="0"/>
              <a:t>Duplex Imaging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Ben Warner-Michel</a:t>
            </a:r>
          </a:p>
          <a:p>
            <a:r>
              <a:rPr lang="en-GB" dirty="0" smtClean="0"/>
              <a:t>Your friendly neighbourhood vascular scientist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4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5AE7C3-F1A4-469C-B78B-6E8581E6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Haemodynamics – carotid bulb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A45ACE-D544-4BB9-9152-A1EDE5E3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The carotid bulb is a fairly variable structure between patients and so flow division patterns will depend upon the shape, location and size of the carotid bulb</a:t>
            </a:r>
          </a:p>
          <a:p>
            <a:r>
              <a:rPr lang="en-GB" dirty="0"/>
              <a:t>Haemodynamic changes caused by the changing calibre of the carotid bulb and flow division at the bifurcation strongly contribute towards carotid atherosclerosis</a:t>
            </a:r>
          </a:p>
        </p:txBody>
      </p:sp>
      <p:pic>
        <p:nvPicPr>
          <p:cNvPr id="5" name="Picture 4" descr="Zierler-ch008-image009">
            <a:extLst>
              <a:ext uri="{FF2B5EF4-FFF2-40B4-BE49-F238E27FC236}">
                <a16:creationId xmlns="" xmlns:a16="http://schemas.microsoft.com/office/drawing/2014/main" id="{F2C980AF-7000-4BE7-B64B-678FD1654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 bwMode="auto">
          <a:xfrm>
            <a:off x="5983390" y="4946584"/>
            <a:ext cx="3093023" cy="19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Zierler-ch008-image010a">
            <a:extLst>
              <a:ext uri="{FF2B5EF4-FFF2-40B4-BE49-F238E27FC236}">
                <a16:creationId xmlns="" xmlns:a16="http://schemas.microsoft.com/office/drawing/2014/main" id="{49D5FE43-0CF1-4FE2-8E32-011AB41CC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/>
          <a:stretch/>
        </p:blipFill>
        <p:spPr bwMode="auto">
          <a:xfrm>
            <a:off x="5983390" y="2999660"/>
            <a:ext cx="3093023" cy="19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Zierler-ch008-image010b">
            <a:extLst>
              <a:ext uri="{FF2B5EF4-FFF2-40B4-BE49-F238E27FC236}">
                <a16:creationId xmlns="" xmlns:a16="http://schemas.microsoft.com/office/drawing/2014/main" id="{2A4493E2-4726-4F52-A502-E0EA0A9E1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/>
          <a:stretch/>
        </p:blipFill>
        <p:spPr bwMode="auto">
          <a:xfrm>
            <a:off x="5985392" y="1052736"/>
            <a:ext cx="3093023" cy="19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ierler-ch008-image008">
            <a:extLst>
              <a:ext uri="{FF2B5EF4-FFF2-40B4-BE49-F238E27FC236}">
                <a16:creationId xmlns="" xmlns:a16="http://schemas.microsoft.com/office/drawing/2014/main" id="{02B085D7-B8EB-4E69-AF21-102319B3F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32" y="1196752"/>
            <a:ext cx="4366816" cy="27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9B2855-42D3-4D3D-A9A2-29BC2DF9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Haemodynamics – carotid bulb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7F1379-896C-4996-AEED-7C6138A6B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1. 	Carotid bulb located at  	the ICA origin – flow 	reversal predominantly 	affects proximal ICA</a:t>
            </a:r>
          </a:p>
          <a:p>
            <a:pPr marL="0" indent="0">
              <a:buNone/>
            </a:pPr>
            <a:r>
              <a:rPr lang="en-GB" dirty="0"/>
              <a:t>2 &amp; 4. 	Carotid bulb begins at 	bifurcation and 	extends 	into proximal ICA – flow 	reversal occurs at 	bifurcation extending into 	proximal ICA</a:t>
            </a:r>
          </a:p>
          <a:p>
            <a:pPr marL="0" indent="0">
              <a:buNone/>
            </a:pPr>
            <a:r>
              <a:rPr lang="en-GB" dirty="0"/>
              <a:t>3 &amp; 5. 	Carotid bulb localised to 	bifurcation – flow 	reversal occurs at 	bifurcation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A47C75-9EDA-49E1-92E3-0D02E7FC8240}"/>
              </a:ext>
            </a:extLst>
          </p:cNvPr>
          <p:cNvSpPr txBox="1"/>
          <p:nvPr/>
        </p:nvSpPr>
        <p:spPr>
          <a:xfrm>
            <a:off x="4788024" y="3429000"/>
            <a:ext cx="406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1            2             3               4             5</a:t>
            </a:r>
          </a:p>
        </p:txBody>
      </p:sp>
      <p:pic>
        <p:nvPicPr>
          <p:cNvPr id="7" name="Picture 2" descr="Normal Findings and Technical Aspects of Carotid Sonography ...">
            <a:extLst>
              <a:ext uri="{FF2B5EF4-FFF2-40B4-BE49-F238E27FC236}">
                <a16:creationId xmlns="" xmlns:a16="http://schemas.microsoft.com/office/drawing/2014/main" id="{C10CE06A-A784-4EC3-97D2-6F6FB1CE9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32" y="3953344"/>
            <a:ext cx="4366816" cy="27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Dynamics of plaque formation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The presence of atherosclerotic plaques is closely related to vessel geometry – carotid bifurcation, coronary arteries, infrarenal aorta &amp; lower limb vessels</a:t>
            </a:r>
          </a:p>
          <a:p>
            <a:r>
              <a:rPr lang="en-GB" dirty="0"/>
              <a:t>Positive correlation between plaque thickness and presence of low shear stress, departure of unidirectional flow and regions of low separation and recirculation</a:t>
            </a:r>
          </a:p>
          <a:p>
            <a:r>
              <a:rPr lang="en-GB" dirty="0"/>
              <a:t>Comparison between flow velocity measurements and plaque distribution shows that the outer wall of the carotid sinus (shear stress/velocities = low) has maximal plaque thickness compared to inner wall</a:t>
            </a:r>
          </a:p>
          <a:p>
            <a:endParaRPr lang="en-GB" dirty="0"/>
          </a:p>
        </p:txBody>
      </p:sp>
      <p:pic>
        <p:nvPicPr>
          <p:cNvPr id="6" name="Picture 4" descr="Image result for ultrasound carotid artery anatomy">
            <a:extLst>
              <a:ext uri="{FF2B5EF4-FFF2-40B4-BE49-F238E27FC236}">
                <a16:creationId xmlns="" xmlns:a16="http://schemas.microsoft.com/office/drawing/2014/main" id="{01BDD78E-C3CB-4EEC-B860-9377E69E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89" y="2341084"/>
            <a:ext cx="4389959" cy="173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44408" y="-3667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Ref: 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181248-493B-4A29-86B2-F65A06E6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Dynamics of plaque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7C92C8-5D45-4D75-BC7E-1AA1D4454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4896544" cy="551517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“Hydrogen bubble flow visualization in a glass model carotid bifurcation. Flow is laminar along the inner wall of the internal carotid artery (arrow), where velocity and shear stress are high</a:t>
            </a:r>
            <a:r>
              <a:rPr lang="en-GB" dirty="0" smtClean="0"/>
              <a:t>.”</a:t>
            </a:r>
          </a:p>
          <a:p>
            <a:r>
              <a:rPr lang="en-GB" dirty="0" smtClean="0"/>
              <a:t>“The </a:t>
            </a:r>
            <a:r>
              <a:rPr lang="en-GB" dirty="0"/>
              <a:t>cross-sectional diameter of the carotid bulb is twice that of the distal internal carotid artery, which results in a larger area of flow separation and stasis, low shear stress, increased particle residence time, and oscillation of shear stress direction (∗</a:t>
            </a:r>
            <a:r>
              <a:rPr lang="en-GB" dirty="0" smtClean="0"/>
              <a:t>).” </a:t>
            </a:r>
          </a:p>
          <a:p>
            <a:r>
              <a:rPr lang="en-GB" dirty="0" smtClean="0"/>
              <a:t>“These </a:t>
            </a:r>
            <a:r>
              <a:rPr lang="en-GB" dirty="0"/>
              <a:t>hemodynamic features are associated with plaque deposition in this region of the carotid bifurcation</a:t>
            </a:r>
            <a:r>
              <a:rPr lang="en-GB" dirty="0" smtClean="0"/>
              <a:t>.”</a:t>
            </a:r>
            <a:endParaRPr lang="en-GB" dirty="0"/>
          </a:p>
        </p:txBody>
      </p:sp>
      <p:pic>
        <p:nvPicPr>
          <p:cNvPr id="4098" name="Picture 2" descr="image">
            <a:extLst>
              <a:ext uri="{FF2B5EF4-FFF2-40B4-BE49-F238E27FC236}">
                <a16:creationId xmlns="" xmlns:a16="http://schemas.microsoft.com/office/drawing/2014/main" id="{DA6EB538-5F1D-439C-9CA9-B8D626CFB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02" y="1124744"/>
            <a:ext cx="3896494" cy="56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60432" y="-366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Ref: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5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Extracranial US Imaging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5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rebrovascular Evalua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0"/>
          <a:stretch/>
        </p:blipFill>
        <p:spPr bwMode="auto">
          <a:xfrm>
            <a:off x="-4680" y="0"/>
            <a:ext cx="9144000" cy="687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3442684"/>
            <a:ext cx="3263514" cy="646331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Distal CCA</a:t>
            </a:r>
          </a:p>
          <a:p>
            <a:pPr algn="ctr"/>
            <a:r>
              <a:rPr lang="en-GB" dirty="0"/>
              <a:t>(~1cm proximal to bifurcation)</a:t>
            </a:r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flipH="1" flipV="1">
            <a:off x="6948264" y="2204864"/>
            <a:ext cx="479629" cy="12378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1137518"/>
            <a:ext cx="3132349" cy="92333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Proximal ECA</a:t>
            </a:r>
          </a:p>
          <a:p>
            <a:pPr algn="ctr"/>
            <a:r>
              <a:rPr lang="en-GB" dirty="0"/>
              <a:t>(Beyond the origin to allow for normalisation of entry flow)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1673679" y="2060848"/>
            <a:ext cx="1386153" cy="39604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19672" y="5085184"/>
            <a:ext cx="3888432" cy="92333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Proximal ICA – </a:t>
            </a:r>
            <a:r>
              <a:rPr lang="en-GB" b="1" dirty="0"/>
              <a:t>no significant stenosis</a:t>
            </a:r>
          </a:p>
          <a:p>
            <a:pPr algn="ctr"/>
            <a:r>
              <a:rPr lang="en-GB" dirty="0"/>
              <a:t>(Beyond the origin to allow for normalisation of entry flow)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2915818" y="3284984"/>
            <a:ext cx="648070" cy="18002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Where to sample?</a:t>
            </a:r>
          </a:p>
        </p:txBody>
      </p:sp>
    </p:spTree>
    <p:extLst>
      <p:ext uri="{BB962C8B-B14F-4D97-AF65-F5344CB8AC3E}">
        <p14:creationId xmlns:p14="http://schemas.microsoft.com/office/powerpoint/2010/main" val="22985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56176" y="1378513"/>
            <a:ext cx="3263514" cy="646331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Distal CCA</a:t>
            </a:r>
          </a:p>
          <a:p>
            <a:pPr algn="ctr"/>
            <a:r>
              <a:rPr lang="en-GB" dirty="0"/>
              <a:t>(~1cm proximal to bifurcation)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7308304" y="2024844"/>
            <a:ext cx="479629" cy="65986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504" y="1281534"/>
            <a:ext cx="3263514" cy="92333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Proximal ECA</a:t>
            </a:r>
          </a:p>
          <a:p>
            <a:pPr algn="ctr"/>
            <a:r>
              <a:rPr lang="en-GB" dirty="0"/>
              <a:t>(Beyond the origin to allow for normalisation of entry flow)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1739261" y="2204864"/>
            <a:ext cx="1200345" cy="7920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3848" y="5546849"/>
            <a:ext cx="5688632" cy="92333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Proximal ICA –</a:t>
            </a:r>
            <a:r>
              <a:rPr lang="en-GB" b="1" dirty="0"/>
              <a:t> haemodynamically significant stenosis</a:t>
            </a:r>
          </a:p>
          <a:p>
            <a:pPr algn="ctr"/>
            <a:r>
              <a:rPr lang="en-GB" dirty="0"/>
              <a:t>(Adjust colour gain + PRF to highlight the point of highest velocity)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4572000" y="4221089"/>
            <a:ext cx="1476164" cy="132576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Where to sample?</a:t>
            </a:r>
          </a:p>
        </p:txBody>
      </p:sp>
    </p:spTree>
    <p:extLst>
      <p:ext uri="{BB962C8B-B14F-4D97-AF65-F5344CB8AC3E}">
        <p14:creationId xmlns:p14="http://schemas.microsoft.com/office/powerpoint/2010/main" val="10179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Case study – normal carotid duplex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87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" r="16124"/>
          <a:stretch/>
        </p:blipFill>
        <p:spPr bwMode="auto">
          <a:xfrm>
            <a:off x="0" y="0"/>
            <a:ext cx="457582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3"/>
          <a:stretch/>
        </p:blipFill>
        <p:spPr bwMode="auto">
          <a:xfrm>
            <a:off x="4575821" y="3429001"/>
            <a:ext cx="4568180" cy="343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20"/>
          <a:stretch/>
        </p:blipFill>
        <p:spPr bwMode="auto">
          <a:xfrm>
            <a:off x="0" y="3428999"/>
            <a:ext cx="456818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r="13585"/>
          <a:stretch/>
        </p:blipFill>
        <p:spPr bwMode="auto">
          <a:xfrm>
            <a:off x="4575821" y="0"/>
            <a:ext cx="4575821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7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r="11190" b="5129"/>
          <a:stretch/>
        </p:blipFill>
        <p:spPr bwMode="auto">
          <a:xfrm>
            <a:off x="0" y="1"/>
            <a:ext cx="4576440" cy="34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10751" b="4997"/>
          <a:stretch/>
        </p:blipFill>
        <p:spPr bwMode="auto">
          <a:xfrm>
            <a:off x="4572000" y="-2108"/>
            <a:ext cx="4572000" cy="343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r="9850" b="7265"/>
          <a:stretch/>
        </p:blipFill>
        <p:spPr bwMode="auto">
          <a:xfrm>
            <a:off x="0" y="3411329"/>
            <a:ext cx="4572000" cy="344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r="10441" b="7555"/>
          <a:stretch/>
        </p:blipFill>
        <p:spPr bwMode="auto">
          <a:xfrm>
            <a:off x="4576440" y="3429001"/>
            <a:ext cx="458792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4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Anatomy</a:t>
            </a:r>
          </a:p>
        </p:txBody>
      </p:sp>
      <p:pic>
        <p:nvPicPr>
          <p:cNvPr id="13" name="Picture 2" descr="Image result for carotid artery anatom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3"/>
          <a:stretch/>
        </p:blipFill>
        <p:spPr bwMode="auto">
          <a:xfrm>
            <a:off x="5292080" y="1868545"/>
            <a:ext cx="3850010" cy="50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4" descr="Image result for ultrasound carotid artery anato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6" descr="Image result for ultrasound carotid artery anatom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8" descr="Image result for ultrasound carotid artery anatom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820728"/>
            <a:ext cx="2519065" cy="19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GB" dirty="0"/>
              <a:t>Main </a:t>
            </a:r>
            <a:r>
              <a:rPr lang="en-GB" dirty="0" err="1"/>
              <a:t>extracranial</a:t>
            </a:r>
            <a:r>
              <a:rPr lang="en-GB" dirty="0"/>
              <a:t> vessels</a:t>
            </a:r>
          </a:p>
          <a:p>
            <a:pPr lvl="1"/>
            <a:r>
              <a:rPr lang="en-GB" sz="2400" dirty="0"/>
              <a:t>Brachiocephalic trunk</a:t>
            </a:r>
          </a:p>
          <a:p>
            <a:pPr lvl="1"/>
            <a:r>
              <a:rPr lang="en-GB" sz="2400" dirty="0"/>
              <a:t>Subclavian artery</a:t>
            </a:r>
          </a:p>
          <a:p>
            <a:pPr lvl="1"/>
            <a:r>
              <a:rPr lang="en-GB" sz="2400" dirty="0"/>
              <a:t>Common carotid artery</a:t>
            </a:r>
          </a:p>
          <a:p>
            <a:pPr lvl="1"/>
            <a:r>
              <a:rPr lang="en-GB" sz="2400" dirty="0"/>
              <a:t>External carotid artery</a:t>
            </a:r>
          </a:p>
          <a:p>
            <a:pPr lvl="1"/>
            <a:r>
              <a:rPr lang="en-GB" sz="2400" dirty="0"/>
              <a:t>Internal carotid artery</a:t>
            </a:r>
          </a:p>
          <a:p>
            <a:pPr lvl="1"/>
            <a:r>
              <a:rPr lang="en-GB" sz="2400" dirty="0"/>
              <a:t>Vertebral artery</a:t>
            </a:r>
          </a:p>
        </p:txBody>
      </p:sp>
    </p:spTree>
    <p:extLst>
      <p:ext uri="{BB962C8B-B14F-4D97-AF65-F5344CB8AC3E}">
        <p14:creationId xmlns:p14="http://schemas.microsoft.com/office/powerpoint/2010/main" val="375178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NASCET Trial, 1998</a:t>
            </a:r>
            <a:br>
              <a:rPr lang="en-GB" dirty="0" smtClean="0"/>
            </a:br>
            <a:r>
              <a:rPr lang="en-GB" sz="3100" dirty="0" smtClean="0"/>
              <a:t>(North American Symptomatic Endarterectomy Trial)</a:t>
            </a:r>
            <a:endParaRPr lang="en-GB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 first large, well-designed trial to study carotid endarterectomy in patients with low-moderate (&lt;50%), high-moderate (50-69%) and severe (70-99%) stenosis</a:t>
            </a:r>
          </a:p>
          <a:p>
            <a:r>
              <a:rPr lang="en-GB" dirty="0" smtClean="0"/>
              <a:t>2,226 patients with symptomatic carotid stenosis</a:t>
            </a:r>
          </a:p>
          <a:p>
            <a:r>
              <a:rPr lang="en-GB" dirty="0" smtClean="0"/>
              <a:t>Outcomes (CEA vs medical management):</a:t>
            </a:r>
          </a:p>
          <a:p>
            <a:pPr lvl="1"/>
            <a:r>
              <a:rPr lang="en-GB" dirty="0" smtClean="0"/>
              <a:t>Ipsilateral stroke at 5yrs (50-69% stenosis) – 15.7% vs 22.2%</a:t>
            </a:r>
          </a:p>
          <a:p>
            <a:pPr lvl="1"/>
            <a:r>
              <a:rPr lang="en-GB" dirty="0" smtClean="0"/>
              <a:t>Ipsilateral stroke at 5yrs (&lt;50% stenosis) – 14.9% vs 18.7%</a:t>
            </a:r>
          </a:p>
          <a:p>
            <a:pPr lvl="1"/>
            <a:r>
              <a:rPr lang="en-GB" dirty="0" smtClean="0"/>
              <a:t>Death or stroke at 30 days (50-69% stenosis) – 33.2% vs 43.3%</a:t>
            </a:r>
          </a:p>
          <a:p>
            <a:pPr lvl="1"/>
            <a:r>
              <a:rPr lang="en-GB" dirty="0" smtClean="0"/>
              <a:t>Death or stroke at 30 days (&lt;50% stenosis) – 36.2% vs 37%</a:t>
            </a:r>
          </a:p>
          <a:p>
            <a:pPr lvl="1"/>
            <a:r>
              <a:rPr lang="en-GB" dirty="0" smtClean="0"/>
              <a:t>Patients in the 70-99% stenosis subgroup received such a dramatic benefit that this study arm was prematurely stopped and all patients were subsequently referred for CEA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460432" y="-366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Ref: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2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ECST Trial, 1998</a:t>
            </a:r>
            <a:br>
              <a:rPr lang="en-GB" dirty="0" smtClean="0"/>
            </a:br>
            <a:r>
              <a:rPr lang="en-GB" sz="3100" dirty="0" smtClean="0"/>
              <a:t>(European Carotid Surgery Trial)</a:t>
            </a:r>
            <a:endParaRPr lang="en-GB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3,024 patients with symptomatic carotid stenosis</a:t>
            </a:r>
          </a:p>
          <a:p>
            <a:r>
              <a:rPr lang="en-GB" dirty="0" smtClean="0"/>
              <a:t>CEA significantly reduced the rate of major stroke or death compared to usual medical care (14.9% vs 26.5%) in patients with 80-99% stenosis, but not in patients with &lt;80% stenosis</a:t>
            </a:r>
          </a:p>
          <a:p>
            <a:r>
              <a:rPr lang="en-GB" dirty="0" smtClean="0"/>
              <a:t>This is a notably different finding to the NASCET study  likely due to the differences in grading stenoses between the two studies</a:t>
            </a:r>
          </a:p>
          <a:p>
            <a:r>
              <a:rPr lang="en-GB" dirty="0" smtClean="0"/>
              <a:t>Subsequent analyses of patient-level data shows that CEA is of moderate benefit in patients with 50-69% symptomatic stenosis, and is highly beneficial in patients with 70-99% stenosis.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460432" y="-366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Ref: 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2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Grading Stenoses:</a:t>
            </a:r>
            <a:br>
              <a:rPr lang="en-GB" dirty="0" smtClean="0"/>
            </a:br>
            <a:r>
              <a:rPr lang="en-GB" dirty="0" smtClean="0"/>
              <a:t>Velocity Criteria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9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5496" y="2780928"/>
            <a:ext cx="6696744" cy="4032449"/>
          </a:xfrm>
        </p:spPr>
        <p:txBody>
          <a:bodyPr>
            <a:normAutofit/>
          </a:bodyPr>
          <a:lstStyle/>
          <a:p>
            <a:r>
              <a:rPr lang="en-GB" sz="2800" b="0" i="1" dirty="0" smtClean="0">
                <a:latin typeface="Cambria Math" panose="02040503050406030204" pitchFamily="18" charset="0"/>
              </a:rPr>
              <a:t>Q = Av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i="1" dirty="0" smtClean="0"/>
              <a:t>Volume flow = area x velocity</a:t>
            </a:r>
          </a:p>
          <a:p>
            <a:pPr lvl="1"/>
            <a:endParaRPr lang="en-GB" sz="2400" b="0" i="1" dirty="0"/>
          </a:p>
          <a:p>
            <a:pPr lvl="1"/>
            <a:endParaRPr lang="en-GB" sz="2400" b="0" i="1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-828600" y="764704"/>
            <a:ext cx="11449272" cy="1800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-828600" y="764704"/>
            <a:ext cx="11449272" cy="180020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779912" y="177455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</a:t>
            </a:r>
            <a:endParaRPr lang="en-GB" baseline="-25000" dirty="0"/>
          </a:p>
        </p:txBody>
      </p:sp>
      <p:sp>
        <p:nvSpPr>
          <p:cNvPr id="16" name="Right Arrow 15"/>
          <p:cNvSpPr/>
          <p:nvPr/>
        </p:nvSpPr>
        <p:spPr>
          <a:xfrm>
            <a:off x="3995936" y="1627059"/>
            <a:ext cx="1296144" cy="217765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355976" y="779674"/>
            <a:ext cx="468052" cy="1777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6660232" y="4005064"/>
            <a:ext cx="2483768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Q = volume flow</a:t>
            </a:r>
          </a:p>
          <a:p>
            <a:r>
              <a:rPr lang="en-GB" b="1" dirty="0" smtClean="0"/>
              <a:t>A = intraluminal area</a:t>
            </a:r>
          </a:p>
          <a:p>
            <a:r>
              <a:rPr lang="en-GB" b="1" dirty="0" smtClean="0"/>
              <a:t>v = blood velocity</a:t>
            </a:r>
          </a:p>
          <a:p>
            <a:r>
              <a:rPr lang="en-GB" b="1" dirty="0" smtClean="0"/>
              <a:t>E = total energy</a:t>
            </a:r>
          </a:p>
          <a:p>
            <a:r>
              <a:rPr lang="en-GB" b="1" dirty="0" smtClean="0"/>
              <a:t>P = pressure</a:t>
            </a:r>
          </a:p>
          <a:p>
            <a:r>
              <a:rPr lang="en-GB" b="1" dirty="0" smtClean="0"/>
              <a:t>ρ = blood density</a:t>
            </a:r>
          </a:p>
          <a:p>
            <a:r>
              <a:rPr lang="en-GB" b="1" dirty="0" smtClean="0"/>
              <a:t>h = height above heart</a:t>
            </a:r>
          </a:p>
          <a:p>
            <a:r>
              <a:rPr lang="en-GB" b="1" dirty="0" smtClean="0"/>
              <a:t>g = gravitational acceleration (9.81m</a:t>
            </a:r>
            <a:r>
              <a:rPr lang="en-GB" b="1" baseline="30000" dirty="0" smtClean="0"/>
              <a:t>2</a:t>
            </a:r>
            <a:r>
              <a:rPr lang="en-GB" b="1" dirty="0" smtClean="0"/>
              <a:t>)</a:t>
            </a:r>
          </a:p>
          <a:p>
            <a:r>
              <a:rPr lang="en-GB" b="1" dirty="0" smtClean="0"/>
              <a:t>v = blood velocity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2080" y="141451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v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9992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496" y="2780928"/>
                <a:ext cx="6696744" cy="4032449"/>
              </a:xfrm>
            </p:spPr>
            <p:txBody>
              <a:bodyPr>
                <a:normAutofit/>
              </a:bodyPr>
              <a:lstStyle/>
              <a:p>
                <a:r>
                  <a:rPr lang="en-GB" sz="2800" b="0" i="1" dirty="0" smtClean="0">
                    <a:latin typeface="Cambria Math" panose="02040503050406030204" pitchFamily="18" charset="0"/>
                  </a:rPr>
                  <a:t>Q = Av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sz="2400" i="1" dirty="0" smtClean="0"/>
                  <a:t>Volume flow = area x velocity</a:t>
                </a:r>
              </a:p>
              <a:p>
                <a:pPr lvl="1"/>
                <a:endParaRPr lang="en-GB" sz="2400" b="0" i="1" dirty="0"/>
              </a:p>
              <a:p>
                <a:pPr lvl="1"/>
                <a:endParaRPr lang="en-GB" sz="2400" b="0" i="1" dirty="0" smtClean="0"/>
              </a:p>
              <a:p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800" i="1">
                        <a:latin typeface="Cambria Math"/>
                      </a:rPr>
                      <m:t>+</m:t>
                    </m:r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𝑔h</m:t>
                    </m:r>
                    <m:r>
                      <a:rPr lang="en-GB" sz="28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GB" sz="28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GB" sz="28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  <m:sub>
                            <m:r>
                              <a:rPr lang="en-GB" sz="2800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</m:num>
                      <m:den>
                        <m:r>
                          <a:rPr lang="en-GB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GB" i="1" dirty="0" smtClean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sz="2400" i="1" dirty="0" smtClean="0"/>
                  <a:t>Total energy = pressure energy + gravitational energy + kinetic energy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2780928"/>
                <a:ext cx="6696744" cy="4032449"/>
              </a:xfrm>
              <a:blipFill rotWithShape="0">
                <a:blip r:embed="rId2"/>
                <a:stretch>
                  <a:fillRect l="-1639" t="-1511" r="-8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-828600" y="764704"/>
            <a:ext cx="11449272" cy="1800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-828600" y="764704"/>
            <a:ext cx="11449272" cy="180020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779912" y="177455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</a:t>
            </a:r>
            <a:endParaRPr lang="en-GB" baseline="-25000" dirty="0"/>
          </a:p>
        </p:txBody>
      </p:sp>
      <p:sp>
        <p:nvSpPr>
          <p:cNvPr id="14" name="Right Arrow 13"/>
          <p:cNvSpPr/>
          <p:nvPr/>
        </p:nvSpPr>
        <p:spPr>
          <a:xfrm>
            <a:off x="3995936" y="1627059"/>
            <a:ext cx="1296144" cy="217765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355976" y="779674"/>
            <a:ext cx="468052" cy="1777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660232" y="4005064"/>
            <a:ext cx="2483768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Q = volume flow</a:t>
            </a:r>
          </a:p>
          <a:p>
            <a:r>
              <a:rPr lang="en-GB" b="1" dirty="0" smtClean="0"/>
              <a:t>A = intraluminal area</a:t>
            </a:r>
          </a:p>
          <a:p>
            <a:r>
              <a:rPr lang="en-GB" b="1" dirty="0" smtClean="0"/>
              <a:t>v = blood velocity</a:t>
            </a:r>
          </a:p>
          <a:p>
            <a:r>
              <a:rPr lang="en-GB" b="1" dirty="0" smtClean="0"/>
              <a:t>E = total energy</a:t>
            </a:r>
          </a:p>
          <a:p>
            <a:r>
              <a:rPr lang="en-GB" b="1" dirty="0" smtClean="0"/>
              <a:t>P = pressure</a:t>
            </a:r>
          </a:p>
          <a:p>
            <a:r>
              <a:rPr lang="en-GB" b="1" dirty="0" smtClean="0"/>
              <a:t>ρ = blood density</a:t>
            </a:r>
          </a:p>
          <a:p>
            <a:r>
              <a:rPr lang="en-GB" b="1" dirty="0" smtClean="0"/>
              <a:t>h = height above heart</a:t>
            </a:r>
          </a:p>
          <a:p>
            <a:r>
              <a:rPr lang="en-GB" b="1" dirty="0" smtClean="0"/>
              <a:t>g = gravitational acceleration (9.81m</a:t>
            </a:r>
            <a:r>
              <a:rPr lang="en-GB" b="1" baseline="30000" dirty="0" smtClean="0"/>
              <a:t>2</a:t>
            </a:r>
            <a:r>
              <a:rPr lang="en-GB" b="1" dirty="0" smtClean="0"/>
              <a:t>)</a:t>
            </a:r>
          </a:p>
          <a:p>
            <a:r>
              <a:rPr lang="en-GB" b="1" dirty="0" smtClean="0"/>
              <a:t>v = blood velocity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2080" y="141451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v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315918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496" y="2780928"/>
                <a:ext cx="6696744" cy="4032449"/>
              </a:xfrm>
            </p:spPr>
            <p:txBody>
              <a:bodyPr>
                <a:normAutofit/>
              </a:bodyPr>
              <a:lstStyle/>
              <a:p>
                <a:r>
                  <a:rPr lang="en-GB" i="1" dirty="0" smtClean="0">
                    <a:latin typeface="Cambria Math" panose="02040503050406030204" pitchFamily="18" charset="0"/>
                  </a:rPr>
                  <a:t>Q</a:t>
                </a:r>
                <a:r>
                  <a:rPr lang="en-GB" i="1" baseline="-25000" dirty="0" smtClean="0">
                    <a:latin typeface="Cambria Math" panose="02040503050406030204" pitchFamily="18" charset="0"/>
                  </a:rPr>
                  <a:t>1</a:t>
                </a:r>
                <a:r>
                  <a:rPr lang="en-GB" i="1" dirty="0" smtClean="0">
                    <a:latin typeface="Cambria Math" panose="02040503050406030204" pitchFamily="18" charset="0"/>
                  </a:rPr>
                  <a:t>=Q</a:t>
                </a:r>
                <a:r>
                  <a:rPr lang="en-GB" i="1" baseline="-25000" dirty="0" smtClean="0">
                    <a:latin typeface="Cambria Math" panose="02040503050406030204" pitchFamily="18" charset="0"/>
                  </a:rPr>
                  <a:t>2</a:t>
                </a:r>
              </a:p>
              <a:p>
                <a:endParaRPr lang="en-GB" i="1" baseline="-2500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baseline="-25000" dirty="0" smtClean="0"/>
                  <a:t> </a:t>
                </a:r>
              </a:p>
              <a:p>
                <a:pPr lvl="1"/>
                <a:r>
                  <a:rPr lang="en-GB" dirty="0" smtClean="0"/>
                  <a:t>Therefore as A</a:t>
                </a:r>
                <a:r>
                  <a:rPr lang="en-GB" baseline="-25000" dirty="0" smtClean="0"/>
                  <a:t>2</a:t>
                </a:r>
                <a:r>
                  <a:rPr lang="en-GB" dirty="0" smtClean="0"/>
                  <a:t> decreases, v</a:t>
                </a:r>
                <a:r>
                  <a:rPr lang="en-GB" baseline="-25000" dirty="0" smtClean="0"/>
                  <a:t>2</a:t>
                </a:r>
                <a:r>
                  <a:rPr lang="en-GB" dirty="0" smtClean="0"/>
                  <a:t> increases proportionally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Area reduction = velocity increase</a:t>
                </a:r>
                <a:endParaRPr lang="en-GB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2780928"/>
                <a:ext cx="6696744" cy="4032449"/>
              </a:xfrm>
              <a:blipFill rotWithShape="0">
                <a:blip r:embed="rId2"/>
                <a:stretch>
                  <a:fillRect l="-2368" t="-1964" r="-5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-828600" y="764704"/>
            <a:ext cx="11449272" cy="1800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486488" y="1988840"/>
            <a:ext cx="1677800" cy="568725"/>
          </a:xfrm>
          <a:custGeom>
            <a:avLst/>
            <a:gdLst>
              <a:gd name="connsiteX0" fmla="*/ 0 w 1677800"/>
              <a:gd name="connsiteY0" fmla="*/ 504497 h 568725"/>
              <a:gd name="connsiteX1" fmla="*/ 15766 w 1677800"/>
              <a:gd name="connsiteY1" fmla="*/ 425669 h 568725"/>
              <a:gd name="connsiteX2" fmla="*/ 63062 w 1677800"/>
              <a:gd name="connsiteY2" fmla="*/ 409904 h 568725"/>
              <a:gd name="connsiteX3" fmla="*/ 110359 w 1677800"/>
              <a:gd name="connsiteY3" fmla="*/ 378373 h 568725"/>
              <a:gd name="connsiteX4" fmla="*/ 204952 w 1677800"/>
              <a:gd name="connsiteY4" fmla="*/ 346842 h 568725"/>
              <a:gd name="connsiteX5" fmla="*/ 283779 w 1677800"/>
              <a:gd name="connsiteY5" fmla="*/ 268014 h 568725"/>
              <a:gd name="connsiteX6" fmla="*/ 331076 w 1677800"/>
              <a:gd name="connsiteY6" fmla="*/ 141890 h 568725"/>
              <a:gd name="connsiteX7" fmla="*/ 583324 w 1677800"/>
              <a:gd name="connsiteY7" fmla="*/ 94594 h 568725"/>
              <a:gd name="connsiteX8" fmla="*/ 709448 w 1677800"/>
              <a:gd name="connsiteY8" fmla="*/ 0 h 568725"/>
              <a:gd name="connsiteX9" fmla="*/ 930166 w 1677800"/>
              <a:gd name="connsiteY9" fmla="*/ 47297 h 568725"/>
              <a:gd name="connsiteX10" fmla="*/ 977462 w 1677800"/>
              <a:gd name="connsiteY10" fmla="*/ 63062 h 568725"/>
              <a:gd name="connsiteX11" fmla="*/ 1008993 w 1677800"/>
              <a:gd name="connsiteY11" fmla="*/ 94594 h 568725"/>
              <a:gd name="connsiteX12" fmla="*/ 1040524 w 1677800"/>
              <a:gd name="connsiteY12" fmla="*/ 141890 h 568725"/>
              <a:gd name="connsiteX13" fmla="*/ 1418897 w 1677800"/>
              <a:gd name="connsiteY13" fmla="*/ 189187 h 568725"/>
              <a:gd name="connsiteX14" fmla="*/ 1513490 w 1677800"/>
              <a:gd name="connsiteY14" fmla="*/ 252249 h 568725"/>
              <a:gd name="connsiteX15" fmla="*/ 1560786 w 1677800"/>
              <a:gd name="connsiteY15" fmla="*/ 283780 h 568725"/>
              <a:gd name="connsiteX16" fmla="*/ 1608083 w 1677800"/>
              <a:gd name="connsiteY16" fmla="*/ 299545 h 568725"/>
              <a:gd name="connsiteX17" fmla="*/ 1655379 w 1677800"/>
              <a:gd name="connsiteY17" fmla="*/ 504497 h 568725"/>
              <a:gd name="connsiteX18" fmla="*/ 1608083 w 1677800"/>
              <a:gd name="connsiteY18" fmla="*/ 520262 h 568725"/>
              <a:gd name="connsiteX19" fmla="*/ 1576552 w 1677800"/>
              <a:gd name="connsiteY19" fmla="*/ 551794 h 568725"/>
              <a:gd name="connsiteX20" fmla="*/ 1450428 w 1677800"/>
              <a:gd name="connsiteY20" fmla="*/ 520262 h 568725"/>
              <a:gd name="connsiteX21" fmla="*/ 1387366 w 1677800"/>
              <a:gd name="connsiteY21" fmla="*/ 536028 h 568725"/>
              <a:gd name="connsiteX22" fmla="*/ 1292773 w 1677800"/>
              <a:gd name="connsiteY22" fmla="*/ 567559 h 568725"/>
              <a:gd name="connsiteX23" fmla="*/ 882869 w 1677800"/>
              <a:gd name="connsiteY23" fmla="*/ 551794 h 568725"/>
              <a:gd name="connsiteX24" fmla="*/ 772510 w 1677800"/>
              <a:gd name="connsiteY24" fmla="*/ 536028 h 568725"/>
              <a:gd name="connsiteX25" fmla="*/ 709448 w 1677800"/>
              <a:gd name="connsiteY25" fmla="*/ 551794 h 568725"/>
              <a:gd name="connsiteX26" fmla="*/ 504497 w 1677800"/>
              <a:gd name="connsiteY26" fmla="*/ 567559 h 568725"/>
              <a:gd name="connsiteX27" fmla="*/ 331076 w 1677800"/>
              <a:gd name="connsiteY27" fmla="*/ 551794 h 568725"/>
              <a:gd name="connsiteX28" fmla="*/ 173421 w 1677800"/>
              <a:gd name="connsiteY28" fmla="*/ 567559 h 568725"/>
              <a:gd name="connsiteX29" fmla="*/ 15766 w 1677800"/>
              <a:gd name="connsiteY29" fmla="*/ 567559 h 56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77800" h="568725">
                <a:moveTo>
                  <a:pt x="0" y="504497"/>
                </a:moveTo>
                <a:cubicBezTo>
                  <a:pt x="5255" y="478221"/>
                  <a:pt x="902" y="447965"/>
                  <a:pt x="15766" y="425669"/>
                </a:cubicBezTo>
                <a:cubicBezTo>
                  <a:pt x="24984" y="411842"/>
                  <a:pt x="48198" y="417336"/>
                  <a:pt x="63062" y="409904"/>
                </a:cubicBezTo>
                <a:cubicBezTo>
                  <a:pt x="80010" y="401430"/>
                  <a:pt x="93044" y="386068"/>
                  <a:pt x="110359" y="378373"/>
                </a:cubicBezTo>
                <a:cubicBezTo>
                  <a:pt x="140731" y="364874"/>
                  <a:pt x="204952" y="346842"/>
                  <a:pt x="204952" y="346842"/>
                </a:cubicBezTo>
                <a:cubicBezTo>
                  <a:pt x="243490" y="321149"/>
                  <a:pt x="266261" y="314727"/>
                  <a:pt x="283779" y="268014"/>
                </a:cubicBezTo>
                <a:cubicBezTo>
                  <a:pt x="297405" y="231678"/>
                  <a:pt x="288822" y="168299"/>
                  <a:pt x="331076" y="141890"/>
                </a:cubicBezTo>
                <a:cubicBezTo>
                  <a:pt x="395386" y="101696"/>
                  <a:pt x="520334" y="100893"/>
                  <a:pt x="583324" y="94594"/>
                </a:cubicBezTo>
                <a:cubicBezTo>
                  <a:pt x="673903" y="4015"/>
                  <a:pt x="626899" y="27517"/>
                  <a:pt x="709448" y="0"/>
                </a:cubicBezTo>
                <a:cubicBezTo>
                  <a:pt x="868555" y="19889"/>
                  <a:pt x="795377" y="2368"/>
                  <a:pt x="930166" y="47297"/>
                </a:cubicBezTo>
                <a:lnTo>
                  <a:pt x="977462" y="63062"/>
                </a:lnTo>
                <a:cubicBezTo>
                  <a:pt x="987972" y="73573"/>
                  <a:pt x="999708" y="82987"/>
                  <a:pt x="1008993" y="94594"/>
                </a:cubicBezTo>
                <a:cubicBezTo>
                  <a:pt x="1020829" y="109390"/>
                  <a:pt x="1027126" y="128492"/>
                  <a:pt x="1040524" y="141890"/>
                </a:cubicBezTo>
                <a:cubicBezTo>
                  <a:pt x="1131021" y="232385"/>
                  <a:pt x="1353028" y="186050"/>
                  <a:pt x="1418897" y="189187"/>
                </a:cubicBezTo>
                <a:lnTo>
                  <a:pt x="1513490" y="252249"/>
                </a:lnTo>
                <a:cubicBezTo>
                  <a:pt x="1529255" y="262759"/>
                  <a:pt x="1542811" y="277788"/>
                  <a:pt x="1560786" y="283780"/>
                </a:cubicBezTo>
                <a:lnTo>
                  <a:pt x="1608083" y="299545"/>
                </a:lnTo>
                <a:cubicBezTo>
                  <a:pt x="1660982" y="378894"/>
                  <a:pt x="1706682" y="401890"/>
                  <a:pt x="1655379" y="504497"/>
                </a:cubicBezTo>
                <a:cubicBezTo>
                  <a:pt x="1647947" y="519361"/>
                  <a:pt x="1623848" y="515007"/>
                  <a:pt x="1608083" y="520262"/>
                </a:cubicBezTo>
                <a:cubicBezTo>
                  <a:pt x="1597573" y="530773"/>
                  <a:pt x="1591267" y="549692"/>
                  <a:pt x="1576552" y="551794"/>
                </a:cubicBezTo>
                <a:cubicBezTo>
                  <a:pt x="1549917" y="555599"/>
                  <a:pt x="1480671" y="530344"/>
                  <a:pt x="1450428" y="520262"/>
                </a:cubicBezTo>
                <a:cubicBezTo>
                  <a:pt x="1429407" y="525517"/>
                  <a:pt x="1408120" y="529802"/>
                  <a:pt x="1387366" y="536028"/>
                </a:cubicBezTo>
                <a:cubicBezTo>
                  <a:pt x="1355531" y="545579"/>
                  <a:pt x="1292773" y="567559"/>
                  <a:pt x="1292773" y="567559"/>
                </a:cubicBezTo>
                <a:cubicBezTo>
                  <a:pt x="1156138" y="562304"/>
                  <a:pt x="1019354" y="560066"/>
                  <a:pt x="882869" y="551794"/>
                </a:cubicBezTo>
                <a:cubicBezTo>
                  <a:pt x="845777" y="549546"/>
                  <a:pt x="809670" y="536028"/>
                  <a:pt x="772510" y="536028"/>
                </a:cubicBezTo>
                <a:cubicBezTo>
                  <a:pt x="750842" y="536028"/>
                  <a:pt x="730967" y="549262"/>
                  <a:pt x="709448" y="551794"/>
                </a:cubicBezTo>
                <a:cubicBezTo>
                  <a:pt x="641399" y="559800"/>
                  <a:pt x="572814" y="562304"/>
                  <a:pt x="504497" y="567559"/>
                </a:cubicBezTo>
                <a:cubicBezTo>
                  <a:pt x="446690" y="562304"/>
                  <a:pt x="389121" y="551794"/>
                  <a:pt x="331076" y="551794"/>
                </a:cubicBezTo>
                <a:cubicBezTo>
                  <a:pt x="278262" y="551794"/>
                  <a:pt x="226169" y="564922"/>
                  <a:pt x="173421" y="567559"/>
                </a:cubicBezTo>
                <a:cubicBezTo>
                  <a:pt x="120935" y="570183"/>
                  <a:pt x="68318" y="567559"/>
                  <a:pt x="15766" y="567559"/>
                </a:cubicBezTo>
              </a:path>
            </a:pathLst>
          </a:cu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5514207" y="779673"/>
            <a:ext cx="1430850" cy="561095"/>
          </a:xfrm>
          <a:custGeom>
            <a:avLst/>
            <a:gdLst>
              <a:gd name="connsiteX0" fmla="*/ 0 w 2222938"/>
              <a:gd name="connsiteY0" fmla="*/ 0 h 777119"/>
              <a:gd name="connsiteX1" fmla="*/ 141889 w 2222938"/>
              <a:gd name="connsiteY1" fmla="*/ 15766 h 777119"/>
              <a:gd name="connsiteX2" fmla="*/ 1182413 w 2222938"/>
              <a:gd name="connsiteY2" fmla="*/ 47297 h 777119"/>
              <a:gd name="connsiteX3" fmla="*/ 1277007 w 2222938"/>
              <a:gd name="connsiteY3" fmla="*/ 63062 h 777119"/>
              <a:gd name="connsiteX4" fmla="*/ 1655379 w 2222938"/>
              <a:gd name="connsiteY4" fmla="*/ 31531 h 777119"/>
              <a:gd name="connsiteX5" fmla="*/ 1702676 w 2222938"/>
              <a:gd name="connsiteY5" fmla="*/ 15766 h 777119"/>
              <a:gd name="connsiteX6" fmla="*/ 2112579 w 2222938"/>
              <a:gd name="connsiteY6" fmla="*/ 47297 h 777119"/>
              <a:gd name="connsiteX7" fmla="*/ 2191407 w 2222938"/>
              <a:gd name="connsiteY7" fmla="*/ 204952 h 777119"/>
              <a:gd name="connsiteX8" fmla="*/ 2207172 w 2222938"/>
              <a:gd name="connsiteY8" fmla="*/ 252248 h 777119"/>
              <a:gd name="connsiteX9" fmla="*/ 2222938 w 2222938"/>
              <a:gd name="connsiteY9" fmla="*/ 299545 h 777119"/>
              <a:gd name="connsiteX10" fmla="*/ 2207172 w 2222938"/>
              <a:gd name="connsiteY10" fmla="*/ 346841 h 777119"/>
              <a:gd name="connsiteX11" fmla="*/ 2159876 w 2222938"/>
              <a:gd name="connsiteY11" fmla="*/ 362607 h 777119"/>
              <a:gd name="connsiteX12" fmla="*/ 2112579 w 2222938"/>
              <a:gd name="connsiteY12" fmla="*/ 394138 h 777119"/>
              <a:gd name="connsiteX13" fmla="*/ 2096813 w 2222938"/>
              <a:gd name="connsiteY13" fmla="*/ 441435 h 777119"/>
              <a:gd name="connsiteX14" fmla="*/ 2065282 w 2222938"/>
              <a:gd name="connsiteY14" fmla="*/ 488731 h 777119"/>
              <a:gd name="connsiteX15" fmla="*/ 2096813 w 2222938"/>
              <a:gd name="connsiteY15" fmla="*/ 583324 h 777119"/>
              <a:gd name="connsiteX16" fmla="*/ 2112579 w 2222938"/>
              <a:gd name="connsiteY16" fmla="*/ 630621 h 777119"/>
              <a:gd name="connsiteX17" fmla="*/ 2065282 w 2222938"/>
              <a:gd name="connsiteY17" fmla="*/ 662152 h 777119"/>
              <a:gd name="connsiteX18" fmla="*/ 2033751 w 2222938"/>
              <a:gd name="connsiteY18" fmla="*/ 709448 h 777119"/>
              <a:gd name="connsiteX19" fmla="*/ 1939158 w 2222938"/>
              <a:gd name="connsiteY19" fmla="*/ 740979 h 777119"/>
              <a:gd name="connsiteX20" fmla="*/ 1765738 w 2222938"/>
              <a:gd name="connsiteY20" fmla="*/ 740979 h 777119"/>
              <a:gd name="connsiteX21" fmla="*/ 1671145 w 2222938"/>
              <a:gd name="connsiteY21" fmla="*/ 709448 h 777119"/>
              <a:gd name="connsiteX22" fmla="*/ 1639613 w 2222938"/>
              <a:gd name="connsiteY22" fmla="*/ 677917 h 777119"/>
              <a:gd name="connsiteX23" fmla="*/ 1545020 w 2222938"/>
              <a:gd name="connsiteY23" fmla="*/ 646386 h 777119"/>
              <a:gd name="connsiteX24" fmla="*/ 1387365 w 2222938"/>
              <a:gd name="connsiteY24" fmla="*/ 662152 h 777119"/>
              <a:gd name="connsiteX25" fmla="*/ 1292772 w 2222938"/>
              <a:gd name="connsiteY25" fmla="*/ 709448 h 777119"/>
              <a:gd name="connsiteX26" fmla="*/ 1245476 w 2222938"/>
              <a:gd name="connsiteY26" fmla="*/ 725214 h 777119"/>
              <a:gd name="connsiteX27" fmla="*/ 1166648 w 2222938"/>
              <a:gd name="connsiteY27" fmla="*/ 709448 h 777119"/>
              <a:gd name="connsiteX28" fmla="*/ 1150882 w 2222938"/>
              <a:gd name="connsiteY28" fmla="*/ 662152 h 777119"/>
              <a:gd name="connsiteX29" fmla="*/ 1119351 w 2222938"/>
              <a:gd name="connsiteY29" fmla="*/ 614855 h 777119"/>
              <a:gd name="connsiteX30" fmla="*/ 961696 w 2222938"/>
              <a:gd name="connsiteY30" fmla="*/ 567559 h 777119"/>
              <a:gd name="connsiteX31" fmla="*/ 835572 w 2222938"/>
              <a:gd name="connsiteY31" fmla="*/ 599090 h 777119"/>
              <a:gd name="connsiteX32" fmla="*/ 740979 w 2222938"/>
              <a:gd name="connsiteY32" fmla="*/ 662152 h 777119"/>
              <a:gd name="connsiteX33" fmla="*/ 693682 w 2222938"/>
              <a:gd name="connsiteY33" fmla="*/ 693683 h 777119"/>
              <a:gd name="connsiteX34" fmla="*/ 599089 w 2222938"/>
              <a:gd name="connsiteY34" fmla="*/ 725214 h 777119"/>
              <a:gd name="connsiteX35" fmla="*/ 551793 w 2222938"/>
              <a:gd name="connsiteY35" fmla="*/ 740979 h 777119"/>
              <a:gd name="connsiteX36" fmla="*/ 378372 w 2222938"/>
              <a:gd name="connsiteY36" fmla="*/ 725214 h 777119"/>
              <a:gd name="connsiteX37" fmla="*/ 283779 w 2222938"/>
              <a:gd name="connsiteY37" fmla="*/ 693683 h 777119"/>
              <a:gd name="connsiteX38" fmla="*/ 189186 w 2222938"/>
              <a:gd name="connsiteY38" fmla="*/ 599090 h 777119"/>
              <a:gd name="connsiteX39" fmla="*/ 157655 w 2222938"/>
              <a:gd name="connsiteY39" fmla="*/ 504497 h 777119"/>
              <a:gd name="connsiteX40" fmla="*/ 141889 w 2222938"/>
              <a:gd name="connsiteY40" fmla="*/ 457200 h 777119"/>
              <a:gd name="connsiteX41" fmla="*/ 157655 w 2222938"/>
              <a:gd name="connsiteY41" fmla="*/ 331076 h 777119"/>
              <a:gd name="connsiteX42" fmla="*/ 189186 w 2222938"/>
              <a:gd name="connsiteY42" fmla="*/ 283779 h 777119"/>
              <a:gd name="connsiteX43" fmla="*/ 157655 w 2222938"/>
              <a:gd name="connsiteY43" fmla="*/ 236483 h 777119"/>
              <a:gd name="connsiteX44" fmla="*/ 141889 w 2222938"/>
              <a:gd name="connsiteY44" fmla="*/ 189186 h 777119"/>
              <a:gd name="connsiteX45" fmla="*/ 94593 w 2222938"/>
              <a:gd name="connsiteY45" fmla="*/ 63062 h 777119"/>
              <a:gd name="connsiteX46" fmla="*/ 47296 w 2222938"/>
              <a:gd name="connsiteY46" fmla="*/ 31531 h 77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22938" h="777119">
                <a:moveTo>
                  <a:pt x="0" y="0"/>
                </a:moveTo>
                <a:cubicBezTo>
                  <a:pt x="47296" y="5255"/>
                  <a:pt x="94423" y="12376"/>
                  <a:pt x="141889" y="15766"/>
                </a:cubicBezTo>
                <a:cubicBezTo>
                  <a:pt x="483384" y="40158"/>
                  <a:pt x="847390" y="40169"/>
                  <a:pt x="1182413" y="47297"/>
                </a:cubicBezTo>
                <a:cubicBezTo>
                  <a:pt x="1213944" y="52552"/>
                  <a:pt x="1245041" y="63062"/>
                  <a:pt x="1277007" y="63062"/>
                </a:cubicBezTo>
                <a:cubicBezTo>
                  <a:pt x="1355133" y="63062"/>
                  <a:pt x="1564149" y="40654"/>
                  <a:pt x="1655379" y="31531"/>
                </a:cubicBezTo>
                <a:cubicBezTo>
                  <a:pt x="1671145" y="26276"/>
                  <a:pt x="1686058" y="15766"/>
                  <a:pt x="1702676" y="15766"/>
                </a:cubicBezTo>
                <a:cubicBezTo>
                  <a:pt x="1945748" y="15766"/>
                  <a:pt x="1945824" y="19504"/>
                  <a:pt x="2112579" y="47297"/>
                </a:cubicBezTo>
                <a:cubicBezTo>
                  <a:pt x="2179818" y="136948"/>
                  <a:pt x="2151567" y="85432"/>
                  <a:pt x="2191407" y="204952"/>
                </a:cubicBezTo>
                <a:lnTo>
                  <a:pt x="2207172" y="252248"/>
                </a:lnTo>
                <a:lnTo>
                  <a:pt x="2222938" y="299545"/>
                </a:lnTo>
                <a:cubicBezTo>
                  <a:pt x="2217683" y="315310"/>
                  <a:pt x="2218923" y="335090"/>
                  <a:pt x="2207172" y="346841"/>
                </a:cubicBezTo>
                <a:cubicBezTo>
                  <a:pt x="2195421" y="358592"/>
                  <a:pt x="2174740" y="355175"/>
                  <a:pt x="2159876" y="362607"/>
                </a:cubicBezTo>
                <a:cubicBezTo>
                  <a:pt x="2142929" y="371081"/>
                  <a:pt x="2128345" y="383628"/>
                  <a:pt x="2112579" y="394138"/>
                </a:cubicBezTo>
                <a:cubicBezTo>
                  <a:pt x="2107324" y="409904"/>
                  <a:pt x="2104245" y="426571"/>
                  <a:pt x="2096813" y="441435"/>
                </a:cubicBezTo>
                <a:cubicBezTo>
                  <a:pt x="2088339" y="458382"/>
                  <a:pt x="2065282" y="469783"/>
                  <a:pt x="2065282" y="488731"/>
                </a:cubicBezTo>
                <a:cubicBezTo>
                  <a:pt x="2065282" y="521968"/>
                  <a:pt x="2086303" y="551793"/>
                  <a:pt x="2096813" y="583324"/>
                </a:cubicBezTo>
                <a:lnTo>
                  <a:pt x="2112579" y="630621"/>
                </a:lnTo>
                <a:cubicBezTo>
                  <a:pt x="2096813" y="641131"/>
                  <a:pt x="2078680" y="648754"/>
                  <a:pt x="2065282" y="662152"/>
                </a:cubicBezTo>
                <a:cubicBezTo>
                  <a:pt x="2051884" y="675550"/>
                  <a:pt x="2049819" y="699406"/>
                  <a:pt x="2033751" y="709448"/>
                </a:cubicBezTo>
                <a:cubicBezTo>
                  <a:pt x="2005566" y="727063"/>
                  <a:pt x="1939158" y="740979"/>
                  <a:pt x="1939158" y="740979"/>
                </a:cubicBezTo>
                <a:cubicBezTo>
                  <a:pt x="1861070" y="793038"/>
                  <a:pt x="1898202" y="785134"/>
                  <a:pt x="1765738" y="740979"/>
                </a:cubicBezTo>
                <a:lnTo>
                  <a:pt x="1671145" y="709448"/>
                </a:lnTo>
                <a:cubicBezTo>
                  <a:pt x="1660634" y="698938"/>
                  <a:pt x="1652908" y="684564"/>
                  <a:pt x="1639613" y="677917"/>
                </a:cubicBezTo>
                <a:cubicBezTo>
                  <a:pt x="1609885" y="663053"/>
                  <a:pt x="1545020" y="646386"/>
                  <a:pt x="1545020" y="646386"/>
                </a:cubicBezTo>
                <a:cubicBezTo>
                  <a:pt x="1492468" y="651641"/>
                  <a:pt x="1439565" y="654121"/>
                  <a:pt x="1387365" y="662152"/>
                </a:cubicBezTo>
                <a:cubicBezTo>
                  <a:pt x="1330127" y="670958"/>
                  <a:pt x="1344736" y="683466"/>
                  <a:pt x="1292772" y="709448"/>
                </a:cubicBezTo>
                <a:cubicBezTo>
                  <a:pt x="1277908" y="716880"/>
                  <a:pt x="1261241" y="719959"/>
                  <a:pt x="1245476" y="725214"/>
                </a:cubicBezTo>
                <a:cubicBezTo>
                  <a:pt x="1219200" y="719959"/>
                  <a:pt x="1188944" y="724312"/>
                  <a:pt x="1166648" y="709448"/>
                </a:cubicBezTo>
                <a:cubicBezTo>
                  <a:pt x="1152821" y="700230"/>
                  <a:pt x="1158314" y="677016"/>
                  <a:pt x="1150882" y="662152"/>
                </a:cubicBezTo>
                <a:cubicBezTo>
                  <a:pt x="1142408" y="645205"/>
                  <a:pt x="1135419" y="624897"/>
                  <a:pt x="1119351" y="614855"/>
                </a:cubicBezTo>
                <a:cubicBezTo>
                  <a:pt x="1093761" y="598861"/>
                  <a:pt x="998617" y="576789"/>
                  <a:pt x="961696" y="567559"/>
                </a:cubicBezTo>
                <a:cubicBezTo>
                  <a:pt x="939852" y="571928"/>
                  <a:pt x="862843" y="583939"/>
                  <a:pt x="835572" y="599090"/>
                </a:cubicBezTo>
                <a:cubicBezTo>
                  <a:pt x="802445" y="617494"/>
                  <a:pt x="772510" y="641131"/>
                  <a:pt x="740979" y="662152"/>
                </a:cubicBezTo>
                <a:cubicBezTo>
                  <a:pt x="725213" y="672662"/>
                  <a:pt x="711658" y="687691"/>
                  <a:pt x="693682" y="693683"/>
                </a:cubicBezTo>
                <a:lnTo>
                  <a:pt x="599089" y="725214"/>
                </a:lnTo>
                <a:lnTo>
                  <a:pt x="551793" y="740979"/>
                </a:lnTo>
                <a:cubicBezTo>
                  <a:pt x="493986" y="735724"/>
                  <a:pt x="435534" y="735301"/>
                  <a:pt x="378372" y="725214"/>
                </a:cubicBezTo>
                <a:cubicBezTo>
                  <a:pt x="345641" y="719438"/>
                  <a:pt x="283779" y="693683"/>
                  <a:pt x="283779" y="693683"/>
                </a:cubicBezTo>
                <a:cubicBezTo>
                  <a:pt x="252248" y="662152"/>
                  <a:pt x="203287" y="641393"/>
                  <a:pt x="189186" y="599090"/>
                </a:cubicBezTo>
                <a:lnTo>
                  <a:pt x="157655" y="504497"/>
                </a:lnTo>
                <a:lnTo>
                  <a:pt x="141889" y="457200"/>
                </a:lnTo>
                <a:cubicBezTo>
                  <a:pt x="147144" y="415159"/>
                  <a:pt x="146507" y="371952"/>
                  <a:pt x="157655" y="331076"/>
                </a:cubicBezTo>
                <a:cubicBezTo>
                  <a:pt x="162641" y="312796"/>
                  <a:pt x="189186" y="302727"/>
                  <a:pt x="189186" y="283779"/>
                </a:cubicBezTo>
                <a:cubicBezTo>
                  <a:pt x="189186" y="264831"/>
                  <a:pt x="166129" y="253430"/>
                  <a:pt x="157655" y="236483"/>
                </a:cubicBezTo>
                <a:cubicBezTo>
                  <a:pt x="150223" y="221619"/>
                  <a:pt x="145920" y="205308"/>
                  <a:pt x="141889" y="189186"/>
                </a:cubicBezTo>
                <a:cubicBezTo>
                  <a:pt x="130672" y="144319"/>
                  <a:pt x="135144" y="95502"/>
                  <a:pt x="94593" y="63062"/>
                </a:cubicBezTo>
                <a:cubicBezTo>
                  <a:pt x="42310" y="21236"/>
                  <a:pt x="47296" y="71631"/>
                  <a:pt x="47296" y="31531"/>
                </a:cubicBezTo>
              </a:path>
            </a:pathLst>
          </a:custGeom>
          <a:solidFill>
            <a:srgbClr val="FFC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-828600" y="764704"/>
            <a:ext cx="11449272" cy="180020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95536" y="-2738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Q</a:t>
            </a:r>
            <a:r>
              <a:rPr lang="en-GB" sz="3600" baseline="-25000" dirty="0" smtClean="0"/>
              <a:t>1</a:t>
            </a:r>
            <a:endParaRPr lang="en-GB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-2738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Q</a:t>
            </a:r>
            <a:r>
              <a:rPr lang="en-GB" sz="3600" baseline="-25000" dirty="0" smtClean="0"/>
              <a:t>2</a:t>
            </a:r>
            <a:endParaRPr lang="en-GB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187624" y="177455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</a:t>
            </a:r>
            <a:r>
              <a:rPr lang="en-GB" sz="3600" baseline="-25000" dirty="0" smtClean="0"/>
              <a:t>1</a:t>
            </a:r>
            <a:endParaRPr lang="en-GB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84168" y="1918573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</a:t>
            </a:r>
            <a:r>
              <a:rPr lang="en-GB" sz="3600" baseline="-25000" dirty="0" smtClean="0"/>
              <a:t>2</a:t>
            </a:r>
            <a:endParaRPr lang="en-GB" baseline="-25000" dirty="0"/>
          </a:p>
        </p:txBody>
      </p:sp>
      <p:sp>
        <p:nvSpPr>
          <p:cNvPr id="13" name="Right Arrow 12"/>
          <p:cNvSpPr/>
          <p:nvPr/>
        </p:nvSpPr>
        <p:spPr>
          <a:xfrm>
            <a:off x="1403648" y="1627059"/>
            <a:ext cx="1296144" cy="217765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763688" y="779674"/>
            <a:ext cx="468052" cy="1777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156176" y="1340768"/>
            <a:ext cx="286584" cy="6480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699792" y="141451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v</a:t>
            </a:r>
            <a:r>
              <a:rPr lang="en-GB" sz="3600" baseline="-25000" dirty="0" smtClean="0"/>
              <a:t>1</a:t>
            </a:r>
            <a:endParaRPr lang="en-GB" baseline="-25000" dirty="0"/>
          </a:p>
        </p:txBody>
      </p:sp>
      <p:sp>
        <p:nvSpPr>
          <p:cNvPr id="18" name="Right Arrow 17"/>
          <p:cNvSpPr/>
          <p:nvPr/>
        </p:nvSpPr>
        <p:spPr>
          <a:xfrm>
            <a:off x="5652120" y="1412776"/>
            <a:ext cx="1296144" cy="57606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948264" y="134250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v</a:t>
            </a:r>
            <a:r>
              <a:rPr lang="en-GB" sz="3600" baseline="-25000" dirty="0" smtClean="0"/>
              <a:t>2</a:t>
            </a:r>
            <a:endParaRPr lang="en-GB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6660232" y="4005064"/>
            <a:ext cx="2483768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Q = volume flow</a:t>
            </a:r>
          </a:p>
          <a:p>
            <a:r>
              <a:rPr lang="en-GB" b="1" dirty="0" smtClean="0"/>
              <a:t>A = intraluminal area</a:t>
            </a:r>
          </a:p>
          <a:p>
            <a:r>
              <a:rPr lang="en-GB" b="1" dirty="0" smtClean="0"/>
              <a:t>v = blood velocity</a:t>
            </a:r>
          </a:p>
          <a:p>
            <a:r>
              <a:rPr lang="en-GB" b="1" dirty="0" smtClean="0"/>
              <a:t>E = total energy</a:t>
            </a:r>
          </a:p>
          <a:p>
            <a:r>
              <a:rPr lang="en-GB" b="1" dirty="0" smtClean="0"/>
              <a:t>P = pressure</a:t>
            </a:r>
          </a:p>
          <a:p>
            <a:r>
              <a:rPr lang="en-GB" b="1" dirty="0" smtClean="0"/>
              <a:t>ρ = blood density</a:t>
            </a:r>
          </a:p>
          <a:p>
            <a:r>
              <a:rPr lang="en-GB" b="1" dirty="0" smtClean="0"/>
              <a:t>h = height above heart</a:t>
            </a:r>
          </a:p>
          <a:p>
            <a:r>
              <a:rPr lang="en-GB" b="1" dirty="0" smtClean="0"/>
              <a:t>g = gravitational acceleration (9.81m</a:t>
            </a:r>
            <a:r>
              <a:rPr lang="en-GB" b="1" baseline="30000" dirty="0" smtClean="0"/>
              <a:t>2</a:t>
            </a:r>
            <a:r>
              <a:rPr lang="en-GB" b="1" dirty="0" smtClean="0"/>
              <a:t>)</a:t>
            </a:r>
          </a:p>
          <a:p>
            <a:r>
              <a:rPr lang="en-GB" b="1" dirty="0" smtClean="0"/>
              <a:t>v = blood velocity</a:t>
            </a:r>
          </a:p>
        </p:txBody>
      </p:sp>
    </p:spTree>
    <p:extLst>
      <p:ext uri="{BB962C8B-B14F-4D97-AF65-F5344CB8AC3E}">
        <p14:creationId xmlns:p14="http://schemas.microsoft.com/office/powerpoint/2010/main" val="23406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20272" y="-2738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P</a:t>
            </a:r>
            <a:r>
              <a:rPr lang="en-GB" sz="3600" baseline="-25000" dirty="0"/>
              <a:t>2</a:t>
            </a:r>
            <a:endParaRPr lang="en-GB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496" y="2780928"/>
                <a:ext cx="6696744" cy="403244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sz="2800" i="1" dirty="0" smtClean="0">
                    <a:latin typeface="Cambria Math" panose="02040503050406030204" pitchFamily="18" charset="0"/>
                  </a:rPr>
                  <a:t>Energy must be conserved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GB" sz="2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GB" sz="28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sz="2800" i="1">
                            <a:latin typeface="Cambria Math"/>
                            <a:ea typeface="Cambria Math"/>
                          </a:rPr>
                          <m:t>𝑔h</m:t>
                        </m:r>
                      </m:e>
                      <m:sub>
                        <m:r>
                          <a:rPr lang="en-GB" sz="2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GB" sz="28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GB" sz="28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GB" sz="28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2800" i="1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sz="28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  <m:sub>
                            <m:r>
                              <a:rPr lang="en-GB" sz="2800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</m:num>
                      <m:den>
                        <m:r>
                          <a:rPr lang="en-GB" sz="2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GB" sz="28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GB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GB" sz="2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GB" sz="28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GB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sz="2800" i="1">
                            <a:latin typeface="Cambria Math"/>
                            <a:ea typeface="Cambria Math"/>
                          </a:rPr>
                          <m:t>𝑔h</m:t>
                        </m:r>
                      </m:e>
                      <m:sub>
                        <m:r>
                          <a:rPr lang="en-GB" sz="2800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GB" sz="28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GB" sz="28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GB" sz="2800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GB" sz="28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i="1"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2800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sz="28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  <m:sub>
                            <m:r>
                              <a:rPr lang="en-GB" sz="2800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</m:num>
                      <m:den>
                        <m:r>
                          <a:rPr lang="en-GB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GB" sz="2800" i="1" dirty="0" smtClean="0">
                  <a:latin typeface="Cambria Math" panose="02040503050406030204" pitchFamily="18" charset="0"/>
                </a:endParaRPr>
              </a:p>
              <a:p>
                <a:r>
                  <a:rPr lang="en-GB" sz="2800" i="1" dirty="0" smtClean="0">
                    <a:latin typeface="Cambria Math" panose="02040503050406030204" pitchFamily="18" charset="0"/>
                  </a:rPr>
                  <a:t>Velocity increase = pressure drop</a:t>
                </a:r>
                <a:endParaRPr lang="en-GB" dirty="0" smtClean="0"/>
              </a:p>
              <a:p>
                <a:r>
                  <a:rPr lang="en-GB" i="1" dirty="0" smtClean="0"/>
                  <a:t>ρ</a:t>
                </a:r>
                <a:r>
                  <a:rPr lang="en-GB" dirty="0" smtClean="0"/>
                  <a:t>, </a:t>
                </a:r>
                <a:r>
                  <a:rPr lang="en-GB" i="1" dirty="0" smtClean="0"/>
                  <a:t>h</a:t>
                </a:r>
                <a:r>
                  <a:rPr lang="en-GB" dirty="0" smtClean="0"/>
                  <a:t> and </a:t>
                </a:r>
                <a:r>
                  <a:rPr lang="en-GB" i="1" dirty="0" smtClean="0"/>
                  <a:t>g</a:t>
                </a:r>
                <a:r>
                  <a:rPr lang="en-GB" dirty="0" smtClean="0"/>
                  <a:t> remain constant</a:t>
                </a:r>
              </a:p>
              <a:p>
                <a:r>
                  <a:rPr lang="en-GB" dirty="0" smtClean="0"/>
                  <a:t>P↓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  <m:sSup>
                              <m:sSupPr>
                                <m:ctrlPr>
                                  <a:rPr lang="en-GB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  <m:sub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sub>
                        </m:sSub>
                      </m:num>
                      <m:den>
                        <m:r>
                          <a:rPr lang="en-GB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dirty="0" smtClean="0"/>
                  <a:t>↑</a:t>
                </a:r>
              </a:p>
              <a:p>
                <a:r>
                  <a:rPr lang="en-GB" b="1" dirty="0" smtClean="0"/>
                  <a:t>Therefore P</a:t>
                </a:r>
                <a:r>
                  <a:rPr lang="en-GB" b="1" baseline="-25000" dirty="0" smtClean="0"/>
                  <a:t>1</a:t>
                </a:r>
                <a:r>
                  <a:rPr lang="en-GB" b="1" dirty="0" smtClean="0"/>
                  <a:t> &gt; P</a:t>
                </a:r>
                <a:r>
                  <a:rPr lang="en-GB" b="1" baseline="-25000" dirty="0" smtClean="0"/>
                  <a:t>2</a:t>
                </a:r>
                <a:r>
                  <a:rPr lang="en-GB" b="1" dirty="0" smtClean="0"/>
                  <a:t>, leading to a pressure drop</a:t>
                </a:r>
                <a:endParaRPr lang="en-GB" b="1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2780928"/>
                <a:ext cx="6696744" cy="4032449"/>
              </a:xfrm>
              <a:blipFill rotWithShape="0">
                <a:blip r:embed="rId2"/>
                <a:stretch>
                  <a:fillRect l="-1913" t="-2417" r="-2914" b="-7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-828600" y="764704"/>
            <a:ext cx="11449272" cy="1800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486488" y="1988840"/>
            <a:ext cx="1677800" cy="568725"/>
          </a:xfrm>
          <a:custGeom>
            <a:avLst/>
            <a:gdLst>
              <a:gd name="connsiteX0" fmla="*/ 0 w 1677800"/>
              <a:gd name="connsiteY0" fmla="*/ 504497 h 568725"/>
              <a:gd name="connsiteX1" fmla="*/ 15766 w 1677800"/>
              <a:gd name="connsiteY1" fmla="*/ 425669 h 568725"/>
              <a:gd name="connsiteX2" fmla="*/ 63062 w 1677800"/>
              <a:gd name="connsiteY2" fmla="*/ 409904 h 568725"/>
              <a:gd name="connsiteX3" fmla="*/ 110359 w 1677800"/>
              <a:gd name="connsiteY3" fmla="*/ 378373 h 568725"/>
              <a:gd name="connsiteX4" fmla="*/ 204952 w 1677800"/>
              <a:gd name="connsiteY4" fmla="*/ 346842 h 568725"/>
              <a:gd name="connsiteX5" fmla="*/ 283779 w 1677800"/>
              <a:gd name="connsiteY5" fmla="*/ 268014 h 568725"/>
              <a:gd name="connsiteX6" fmla="*/ 331076 w 1677800"/>
              <a:gd name="connsiteY6" fmla="*/ 141890 h 568725"/>
              <a:gd name="connsiteX7" fmla="*/ 583324 w 1677800"/>
              <a:gd name="connsiteY7" fmla="*/ 94594 h 568725"/>
              <a:gd name="connsiteX8" fmla="*/ 709448 w 1677800"/>
              <a:gd name="connsiteY8" fmla="*/ 0 h 568725"/>
              <a:gd name="connsiteX9" fmla="*/ 930166 w 1677800"/>
              <a:gd name="connsiteY9" fmla="*/ 47297 h 568725"/>
              <a:gd name="connsiteX10" fmla="*/ 977462 w 1677800"/>
              <a:gd name="connsiteY10" fmla="*/ 63062 h 568725"/>
              <a:gd name="connsiteX11" fmla="*/ 1008993 w 1677800"/>
              <a:gd name="connsiteY11" fmla="*/ 94594 h 568725"/>
              <a:gd name="connsiteX12" fmla="*/ 1040524 w 1677800"/>
              <a:gd name="connsiteY12" fmla="*/ 141890 h 568725"/>
              <a:gd name="connsiteX13" fmla="*/ 1418897 w 1677800"/>
              <a:gd name="connsiteY13" fmla="*/ 189187 h 568725"/>
              <a:gd name="connsiteX14" fmla="*/ 1513490 w 1677800"/>
              <a:gd name="connsiteY14" fmla="*/ 252249 h 568725"/>
              <a:gd name="connsiteX15" fmla="*/ 1560786 w 1677800"/>
              <a:gd name="connsiteY15" fmla="*/ 283780 h 568725"/>
              <a:gd name="connsiteX16" fmla="*/ 1608083 w 1677800"/>
              <a:gd name="connsiteY16" fmla="*/ 299545 h 568725"/>
              <a:gd name="connsiteX17" fmla="*/ 1655379 w 1677800"/>
              <a:gd name="connsiteY17" fmla="*/ 504497 h 568725"/>
              <a:gd name="connsiteX18" fmla="*/ 1608083 w 1677800"/>
              <a:gd name="connsiteY18" fmla="*/ 520262 h 568725"/>
              <a:gd name="connsiteX19" fmla="*/ 1576552 w 1677800"/>
              <a:gd name="connsiteY19" fmla="*/ 551794 h 568725"/>
              <a:gd name="connsiteX20" fmla="*/ 1450428 w 1677800"/>
              <a:gd name="connsiteY20" fmla="*/ 520262 h 568725"/>
              <a:gd name="connsiteX21" fmla="*/ 1387366 w 1677800"/>
              <a:gd name="connsiteY21" fmla="*/ 536028 h 568725"/>
              <a:gd name="connsiteX22" fmla="*/ 1292773 w 1677800"/>
              <a:gd name="connsiteY22" fmla="*/ 567559 h 568725"/>
              <a:gd name="connsiteX23" fmla="*/ 882869 w 1677800"/>
              <a:gd name="connsiteY23" fmla="*/ 551794 h 568725"/>
              <a:gd name="connsiteX24" fmla="*/ 772510 w 1677800"/>
              <a:gd name="connsiteY24" fmla="*/ 536028 h 568725"/>
              <a:gd name="connsiteX25" fmla="*/ 709448 w 1677800"/>
              <a:gd name="connsiteY25" fmla="*/ 551794 h 568725"/>
              <a:gd name="connsiteX26" fmla="*/ 504497 w 1677800"/>
              <a:gd name="connsiteY26" fmla="*/ 567559 h 568725"/>
              <a:gd name="connsiteX27" fmla="*/ 331076 w 1677800"/>
              <a:gd name="connsiteY27" fmla="*/ 551794 h 568725"/>
              <a:gd name="connsiteX28" fmla="*/ 173421 w 1677800"/>
              <a:gd name="connsiteY28" fmla="*/ 567559 h 568725"/>
              <a:gd name="connsiteX29" fmla="*/ 15766 w 1677800"/>
              <a:gd name="connsiteY29" fmla="*/ 567559 h 56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77800" h="568725">
                <a:moveTo>
                  <a:pt x="0" y="504497"/>
                </a:moveTo>
                <a:cubicBezTo>
                  <a:pt x="5255" y="478221"/>
                  <a:pt x="902" y="447965"/>
                  <a:pt x="15766" y="425669"/>
                </a:cubicBezTo>
                <a:cubicBezTo>
                  <a:pt x="24984" y="411842"/>
                  <a:pt x="48198" y="417336"/>
                  <a:pt x="63062" y="409904"/>
                </a:cubicBezTo>
                <a:cubicBezTo>
                  <a:pt x="80010" y="401430"/>
                  <a:pt x="93044" y="386068"/>
                  <a:pt x="110359" y="378373"/>
                </a:cubicBezTo>
                <a:cubicBezTo>
                  <a:pt x="140731" y="364874"/>
                  <a:pt x="204952" y="346842"/>
                  <a:pt x="204952" y="346842"/>
                </a:cubicBezTo>
                <a:cubicBezTo>
                  <a:pt x="243490" y="321149"/>
                  <a:pt x="266261" y="314727"/>
                  <a:pt x="283779" y="268014"/>
                </a:cubicBezTo>
                <a:cubicBezTo>
                  <a:pt x="297405" y="231678"/>
                  <a:pt x="288822" y="168299"/>
                  <a:pt x="331076" y="141890"/>
                </a:cubicBezTo>
                <a:cubicBezTo>
                  <a:pt x="395386" y="101696"/>
                  <a:pt x="520334" y="100893"/>
                  <a:pt x="583324" y="94594"/>
                </a:cubicBezTo>
                <a:cubicBezTo>
                  <a:pt x="673903" y="4015"/>
                  <a:pt x="626899" y="27517"/>
                  <a:pt x="709448" y="0"/>
                </a:cubicBezTo>
                <a:cubicBezTo>
                  <a:pt x="868555" y="19889"/>
                  <a:pt x="795377" y="2368"/>
                  <a:pt x="930166" y="47297"/>
                </a:cubicBezTo>
                <a:lnTo>
                  <a:pt x="977462" y="63062"/>
                </a:lnTo>
                <a:cubicBezTo>
                  <a:pt x="987972" y="73573"/>
                  <a:pt x="999708" y="82987"/>
                  <a:pt x="1008993" y="94594"/>
                </a:cubicBezTo>
                <a:cubicBezTo>
                  <a:pt x="1020829" y="109390"/>
                  <a:pt x="1027126" y="128492"/>
                  <a:pt x="1040524" y="141890"/>
                </a:cubicBezTo>
                <a:cubicBezTo>
                  <a:pt x="1131021" y="232385"/>
                  <a:pt x="1353028" y="186050"/>
                  <a:pt x="1418897" y="189187"/>
                </a:cubicBezTo>
                <a:lnTo>
                  <a:pt x="1513490" y="252249"/>
                </a:lnTo>
                <a:cubicBezTo>
                  <a:pt x="1529255" y="262759"/>
                  <a:pt x="1542811" y="277788"/>
                  <a:pt x="1560786" y="283780"/>
                </a:cubicBezTo>
                <a:lnTo>
                  <a:pt x="1608083" y="299545"/>
                </a:lnTo>
                <a:cubicBezTo>
                  <a:pt x="1660982" y="378894"/>
                  <a:pt x="1706682" y="401890"/>
                  <a:pt x="1655379" y="504497"/>
                </a:cubicBezTo>
                <a:cubicBezTo>
                  <a:pt x="1647947" y="519361"/>
                  <a:pt x="1623848" y="515007"/>
                  <a:pt x="1608083" y="520262"/>
                </a:cubicBezTo>
                <a:cubicBezTo>
                  <a:pt x="1597573" y="530773"/>
                  <a:pt x="1591267" y="549692"/>
                  <a:pt x="1576552" y="551794"/>
                </a:cubicBezTo>
                <a:cubicBezTo>
                  <a:pt x="1549917" y="555599"/>
                  <a:pt x="1480671" y="530344"/>
                  <a:pt x="1450428" y="520262"/>
                </a:cubicBezTo>
                <a:cubicBezTo>
                  <a:pt x="1429407" y="525517"/>
                  <a:pt x="1408120" y="529802"/>
                  <a:pt x="1387366" y="536028"/>
                </a:cubicBezTo>
                <a:cubicBezTo>
                  <a:pt x="1355531" y="545579"/>
                  <a:pt x="1292773" y="567559"/>
                  <a:pt x="1292773" y="567559"/>
                </a:cubicBezTo>
                <a:cubicBezTo>
                  <a:pt x="1156138" y="562304"/>
                  <a:pt x="1019354" y="560066"/>
                  <a:pt x="882869" y="551794"/>
                </a:cubicBezTo>
                <a:cubicBezTo>
                  <a:pt x="845777" y="549546"/>
                  <a:pt x="809670" y="536028"/>
                  <a:pt x="772510" y="536028"/>
                </a:cubicBezTo>
                <a:cubicBezTo>
                  <a:pt x="750842" y="536028"/>
                  <a:pt x="730967" y="549262"/>
                  <a:pt x="709448" y="551794"/>
                </a:cubicBezTo>
                <a:cubicBezTo>
                  <a:pt x="641399" y="559800"/>
                  <a:pt x="572814" y="562304"/>
                  <a:pt x="504497" y="567559"/>
                </a:cubicBezTo>
                <a:cubicBezTo>
                  <a:pt x="446690" y="562304"/>
                  <a:pt x="389121" y="551794"/>
                  <a:pt x="331076" y="551794"/>
                </a:cubicBezTo>
                <a:cubicBezTo>
                  <a:pt x="278262" y="551794"/>
                  <a:pt x="226169" y="564922"/>
                  <a:pt x="173421" y="567559"/>
                </a:cubicBezTo>
                <a:cubicBezTo>
                  <a:pt x="120935" y="570183"/>
                  <a:pt x="68318" y="567559"/>
                  <a:pt x="15766" y="567559"/>
                </a:cubicBezTo>
              </a:path>
            </a:pathLst>
          </a:cu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5514207" y="779673"/>
            <a:ext cx="1430850" cy="561095"/>
          </a:xfrm>
          <a:custGeom>
            <a:avLst/>
            <a:gdLst>
              <a:gd name="connsiteX0" fmla="*/ 0 w 2222938"/>
              <a:gd name="connsiteY0" fmla="*/ 0 h 777119"/>
              <a:gd name="connsiteX1" fmla="*/ 141889 w 2222938"/>
              <a:gd name="connsiteY1" fmla="*/ 15766 h 777119"/>
              <a:gd name="connsiteX2" fmla="*/ 1182413 w 2222938"/>
              <a:gd name="connsiteY2" fmla="*/ 47297 h 777119"/>
              <a:gd name="connsiteX3" fmla="*/ 1277007 w 2222938"/>
              <a:gd name="connsiteY3" fmla="*/ 63062 h 777119"/>
              <a:gd name="connsiteX4" fmla="*/ 1655379 w 2222938"/>
              <a:gd name="connsiteY4" fmla="*/ 31531 h 777119"/>
              <a:gd name="connsiteX5" fmla="*/ 1702676 w 2222938"/>
              <a:gd name="connsiteY5" fmla="*/ 15766 h 777119"/>
              <a:gd name="connsiteX6" fmla="*/ 2112579 w 2222938"/>
              <a:gd name="connsiteY6" fmla="*/ 47297 h 777119"/>
              <a:gd name="connsiteX7" fmla="*/ 2191407 w 2222938"/>
              <a:gd name="connsiteY7" fmla="*/ 204952 h 777119"/>
              <a:gd name="connsiteX8" fmla="*/ 2207172 w 2222938"/>
              <a:gd name="connsiteY8" fmla="*/ 252248 h 777119"/>
              <a:gd name="connsiteX9" fmla="*/ 2222938 w 2222938"/>
              <a:gd name="connsiteY9" fmla="*/ 299545 h 777119"/>
              <a:gd name="connsiteX10" fmla="*/ 2207172 w 2222938"/>
              <a:gd name="connsiteY10" fmla="*/ 346841 h 777119"/>
              <a:gd name="connsiteX11" fmla="*/ 2159876 w 2222938"/>
              <a:gd name="connsiteY11" fmla="*/ 362607 h 777119"/>
              <a:gd name="connsiteX12" fmla="*/ 2112579 w 2222938"/>
              <a:gd name="connsiteY12" fmla="*/ 394138 h 777119"/>
              <a:gd name="connsiteX13" fmla="*/ 2096813 w 2222938"/>
              <a:gd name="connsiteY13" fmla="*/ 441435 h 777119"/>
              <a:gd name="connsiteX14" fmla="*/ 2065282 w 2222938"/>
              <a:gd name="connsiteY14" fmla="*/ 488731 h 777119"/>
              <a:gd name="connsiteX15" fmla="*/ 2096813 w 2222938"/>
              <a:gd name="connsiteY15" fmla="*/ 583324 h 777119"/>
              <a:gd name="connsiteX16" fmla="*/ 2112579 w 2222938"/>
              <a:gd name="connsiteY16" fmla="*/ 630621 h 777119"/>
              <a:gd name="connsiteX17" fmla="*/ 2065282 w 2222938"/>
              <a:gd name="connsiteY17" fmla="*/ 662152 h 777119"/>
              <a:gd name="connsiteX18" fmla="*/ 2033751 w 2222938"/>
              <a:gd name="connsiteY18" fmla="*/ 709448 h 777119"/>
              <a:gd name="connsiteX19" fmla="*/ 1939158 w 2222938"/>
              <a:gd name="connsiteY19" fmla="*/ 740979 h 777119"/>
              <a:gd name="connsiteX20" fmla="*/ 1765738 w 2222938"/>
              <a:gd name="connsiteY20" fmla="*/ 740979 h 777119"/>
              <a:gd name="connsiteX21" fmla="*/ 1671145 w 2222938"/>
              <a:gd name="connsiteY21" fmla="*/ 709448 h 777119"/>
              <a:gd name="connsiteX22" fmla="*/ 1639613 w 2222938"/>
              <a:gd name="connsiteY22" fmla="*/ 677917 h 777119"/>
              <a:gd name="connsiteX23" fmla="*/ 1545020 w 2222938"/>
              <a:gd name="connsiteY23" fmla="*/ 646386 h 777119"/>
              <a:gd name="connsiteX24" fmla="*/ 1387365 w 2222938"/>
              <a:gd name="connsiteY24" fmla="*/ 662152 h 777119"/>
              <a:gd name="connsiteX25" fmla="*/ 1292772 w 2222938"/>
              <a:gd name="connsiteY25" fmla="*/ 709448 h 777119"/>
              <a:gd name="connsiteX26" fmla="*/ 1245476 w 2222938"/>
              <a:gd name="connsiteY26" fmla="*/ 725214 h 777119"/>
              <a:gd name="connsiteX27" fmla="*/ 1166648 w 2222938"/>
              <a:gd name="connsiteY27" fmla="*/ 709448 h 777119"/>
              <a:gd name="connsiteX28" fmla="*/ 1150882 w 2222938"/>
              <a:gd name="connsiteY28" fmla="*/ 662152 h 777119"/>
              <a:gd name="connsiteX29" fmla="*/ 1119351 w 2222938"/>
              <a:gd name="connsiteY29" fmla="*/ 614855 h 777119"/>
              <a:gd name="connsiteX30" fmla="*/ 961696 w 2222938"/>
              <a:gd name="connsiteY30" fmla="*/ 567559 h 777119"/>
              <a:gd name="connsiteX31" fmla="*/ 835572 w 2222938"/>
              <a:gd name="connsiteY31" fmla="*/ 599090 h 777119"/>
              <a:gd name="connsiteX32" fmla="*/ 740979 w 2222938"/>
              <a:gd name="connsiteY32" fmla="*/ 662152 h 777119"/>
              <a:gd name="connsiteX33" fmla="*/ 693682 w 2222938"/>
              <a:gd name="connsiteY33" fmla="*/ 693683 h 777119"/>
              <a:gd name="connsiteX34" fmla="*/ 599089 w 2222938"/>
              <a:gd name="connsiteY34" fmla="*/ 725214 h 777119"/>
              <a:gd name="connsiteX35" fmla="*/ 551793 w 2222938"/>
              <a:gd name="connsiteY35" fmla="*/ 740979 h 777119"/>
              <a:gd name="connsiteX36" fmla="*/ 378372 w 2222938"/>
              <a:gd name="connsiteY36" fmla="*/ 725214 h 777119"/>
              <a:gd name="connsiteX37" fmla="*/ 283779 w 2222938"/>
              <a:gd name="connsiteY37" fmla="*/ 693683 h 777119"/>
              <a:gd name="connsiteX38" fmla="*/ 189186 w 2222938"/>
              <a:gd name="connsiteY38" fmla="*/ 599090 h 777119"/>
              <a:gd name="connsiteX39" fmla="*/ 157655 w 2222938"/>
              <a:gd name="connsiteY39" fmla="*/ 504497 h 777119"/>
              <a:gd name="connsiteX40" fmla="*/ 141889 w 2222938"/>
              <a:gd name="connsiteY40" fmla="*/ 457200 h 777119"/>
              <a:gd name="connsiteX41" fmla="*/ 157655 w 2222938"/>
              <a:gd name="connsiteY41" fmla="*/ 331076 h 777119"/>
              <a:gd name="connsiteX42" fmla="*/ 189186 w 2222938"/>
              <a:gd name="connsiteY42" fmla="*/ 283779 h 777119"/>
              <a:gd name="connsiteX43" fmla="*/ 157655 w 2222938"/>
              <a:gd name="connsiteY43" fmla="*/ 236483 h 777119"/>
              <a:gd name="connsiteX44" fmla="*/ 141889 w 2222938"/>
              <a:gd name="connsiteY44" fmla="*/ 189186 h 777119"/>
              <a:gd name="connsiteX45" fmla="*/ 94593 w 2222938"/>
              <a:gd name="connsiteY45" fmla="*/ 63062 h 777119"/>
              <a:gd name="connsiteX46" fmla="*/ 47296 w 2222938"/>
              <a:gd name="connsiteY46" fmla="*/ 31531 h 77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222938" h="777119">
                <a:moveTo>
                  <a:pt x="0" y="0"/>
                </a:moveTo>
                <a:cubicBezTo>
                  <a:pt x="47296" y="5255"/>
                  <a:pt x="94423" y="12376"/>
                  <a:pt x="141889" y="15766"/>
                </a:cubicBezTo>
                <a:cubicBezTo>
                  <a:pt x="483384" y="40158"/>
                  <a:pt x="847390" y="40169"/>
                  <a:pt x="1182413" y="47297"/>
                </a:cubicBezTo>
                <a:cubicBezTo>
                  <a:pt x="1213944" y="52552"/>
                  <a:pt x="1245041" y="63062"/>
                  <a:pt x="1277007" y="63062"/>
                </a:cubicBezTo>
                <a:cubicBezTo>
                  <a:pt x="1355133" y="63062"/>
                  <a:pt x="1564149" y="40654"/>
                  <a:pt x="1655379" y="31531"/>
                </a:cubicBezTo>
                <a:cubicBezTo>
                  <a:pt x="1671145" y="26276"/>
                  <a:pt x="1686058" y="15766"/>
                  <a:pt x="1702676" y="15766"/>
                </a:cubicBezTo>
                <a:cubicBezTo>
                  <a:pt x="1945748" y="15766"/>
                  <a:pt x="1945824" y="19504"/>
                  <a:pt x="2112579" y="47297"/>
                </a:cubicBezTo>
                <a:cubicBezTo>
                  <a:pt x="2179818" y="136948"/>
                  <a:pt x="2151567" y="85432"/>
                  <a:pt x="2191407" y="204952"/>
                </a:cubicBezTo>
                <a:lnTo>
                  <a:pt x="2207172" y="252248"/>
                </a:lnTo>
                <a:lnTo>
                  <a:pt x="2222938" y="299545"/>
                </a:lnTo>
                <a:cubicBezTo>
                  <a:pt x="2217683" y="315310"/>
                  <a:pt x="2218923" y="335090"/>
                  <a:pt x="2207172" y="346841"/>
                </a:cubicBezTo>
                <a:cubicBezTo>
                  <a:pt x="2195421" y="358592"/>
                  <a:pt x="2174740" y="355175"/>
                  <a:pt x="2159876" y="362607"/>
                </a:cubicBezTo>
                <a:cubicBezTo>
                  <a:pt x="2142929" y="371081"/>
                  <a:pt x="2128345" y="383628"/>
                  <a:pt x="2112579" y="394138"/>
                </a:cubicBezTo>
                <a:cubicBezTo>
                  <a:pt x="2107324" y="409904"/>
                  <a:pt x="2104245" y="426571"/>
                  <a:pt x="2096813" y="441435"/>
                </a:cubicBezTo>
                <a:cubicBezTo>
                  <a:pt x="2088339" y="458382"/>
                  <a:pt x="2065282" y="469783"/>
                  <a:pt x="2065282" y="488731"/>
                </a:cubicBezTo>
                <a:cubicBezTo>
                  <a:pt x="2065282" y="521968"/>
                  <a:pt x="2086303" y="551793"/>
                  <a:pt x="2096813" y="583324"/>
                </a:cubicBezTo>
                <a:lnTo>
                  <a:pt x="2112579" y="630621"/>
                </a:lnTo>
                <a:cubicBezTo>
                  <a:pt x="2096813" y="641131"/>
                  <a:pt x="2078680" y="648754"/>
                  <a:pt x="2065282" y="662152"/>
                </a:cubicBezTo>
                <a:cubicBezTo>
                  <a:pt x="2051884" y="675550"/>
                  <a:pt x="2049819" y="699406"/>
                  <a:pt x="2033751" y="709448"/>
                </a:cubicBezTo>
                <a:cubicBezTo>
                  <a:pt x="2005566" y="727063"/>
                  <a:pt x="1939158" y="740979"/>
                  <a:pt x="1939158" y="740979"/>
                </a:cubicBezTo>
                <a:cubicBezTo>
                  <a:pt x="1861070" y="793038"/>
                  <a:pt x="1898202" y="785134"/>
                  <a:pt x="1765738" y="740979"/>
                </a:cubicBezTo>
                <a:lnTo>
                  <a:pt x="1671145" y="709448"/>
                </a:lnTo>
                <a:cubicBezTo>
                  <a:pt x="1660634" y="698938"/>
                  <a:pt x="1652908" y="684564"/>
                  <a:pt x="1639613" y="677917"/>
                </a:cubicBezTo>
                <a:cubicBezTo>
                  <a:pt x="1609885" y="663053"/>
                  <a:pt x="1545020" y="646386"/>
                  <a:pt x="1545020" y="646386"/>
                </a:cubicBezTo>
                <a:cubicBezTo>
                  <a:pt x="1492468" y="651641"/>
                  <a:pt x="1439565" y="654121"/>
                  <a:pt x="1387365" y="662152"/>
                </a:cubicBezTo>
                <a:cubicBezTo>
                  <a:pt x="1330127" y="670958"/>
                  <a:pt x="1344736" y="683466"/>
                  <a:pt x="1292772" y="709448"/>
                </a:cubicBezTo>
                <a:cubicBezTo>
                  <a:pt x="1277908" y="716880"/>
                  <a:pt x="1261241" y="719959"/>
                  <a:pt x="1245476" y="725214"/>
                </a:cubicBezTo>
                <a:cubicBezTo>
                  <a:pt x="1219200" y="719959"/>
                  <a:pt x="1188944" y="724312"/>
                  <a:pt x="1166648" y="709448"/>
                </a:cubicBezTo>
                <a:cubicBezTo>
                  <a:pt x="1152821" y="700230"/>
                  <a:pt x="1158314" y="677016"/>
                  <a:pt x="1150882" y="662152"/>
                </a:cubicBezTo>
                <a:cubicBezTo>
                  <a:pt x="1142408" y="645205"/>
                  <a:pt x="1135419" y="624897"/>
                  <a:pt x="1119351" y="614855"/>
                </a:cubicBezTo>
                <a:cubicBezTo>
                  <a:pt x="1093761" y="598861"/>
                  <a:pt x="998617" y="576789"/>
                  <a:pt x="961696" y="567559"/>
                </a:cubicBezTo>
                <a:cubicBezTo>
                  <a:pt x="939852" y="571928"/>
                  <a:pt x="862843" y="583939"/>
                  <a:pt x="835572" y="599090"/>
                </a:cubicBezTo>
                <a:cubicBezTo>
                  <a:pt x="802445" y="617494"/>
                  <a:pt x="772510" y="641131"/>
                  <a:pt x="740979" y="662152"/>
                </a:cubicBezTo>
                <a:cubicBezTo>
                  <a:pt x="725213" y="672662"/>
                  <a:pt x="711658" y="687691"/>
                  <a:pt x="693682" y="693683"/>
                </a:cubicBezTo>
                <a:lnTo>
                  <a:pt x="599089" y="725214"/>
                </a:lnTo>
                <a:lnTo>
                  <a:pt x="551793" y="740979"/>
                </a:lnTo>
                <a:cubicBezTo>
                  <a:pt x="493986" y="735724"/>
                  <a:pt x="435534" y="735301"/>
                  <a:pt x="378372" y="725214"/>
                </a:cubicBezTo>
                <a:cubicBezTo>
                  <a:pt x="345641" y="719438"/>
                  <a:pt x="283779" y="693683"/>
                  <a:pt x="283779" y="693683"/>
                </a:cubicBezTo>
                <a:cubicBezTo>
                  <a:pt x="252248" y="662152"/>
                  <a:pt x="203287" y="641393"/>
                  <a:pt x="189186" y="599090"/>
                </a:cubicBezTo>
                <a:lnTo>
                  <a:pt x="157655" y="504497"/>
                </a:lnTo>
                <a:lnTo>
                  <a:pt x="141889" y="457200"/>
                </a:lnTo>
                <a:cubicBezTo>
                  <a:pt x="147144" y="415159"/>
                  <a:pt x="146507" y="371952"/>
                  <a:pt x="157655" y="331076"/>
                </a:cubicBezTo>
                <a:cubicBezTo>
                  <a:pt x="162641" y="312796"/>
                  <a:pt x="189186" y="302727"/>
                  <a:pt x="189186" y="283779"/>
                </a:cubicBezTo>
                <a:cubicBezTo>
                  <a:pt x="189186" y="264831"/>
                  <a:pt x="166129" y="253430"/>
                  <a:pt x="157655" y="236483"/>
                </a:cubicBezTo>
                <a:cubicBezTo>
                  <a:pt x="150223" y="221619"/>
                  <a:pt x="145920" y="205308"/>
                  <a:pt x="141889" y="189186"/>
                </a:cubicBezTo>
                <a:cubicBezTo>
                  <a:pt x="130672" y="144319"/>
                  <a:pt x="135144" y="95502"/>
                  <a:pt x="94593" y="63062"/>
                </a:cubicBezTo>
                <a:cubicBezTo>
                  <a:pt x="42310" y="21236"/>
                  <a:pt x="47296" y="71631"/>
                  <a:pt x="47296" y="31531"/>
                </a:cubicBezTo>
              </a:path>
            </a:pathLst>
          </a:custGeom>
          <a:solidFill>
            <a:srgbClr val="FFC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-828600" y="764704"/>
            <a:ext cx="11449272" cy="180020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95536" y="-27384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P</a:t>
            </a:r>
            <a:r>
              <a:rPr lang="en-GB" sz="3600" baseline="-25000" dirty="0" smtClean="0"/>
              <a:t>1</a:t>
            </a:r>
            <a:endParaRPr lang="en-GB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187624" y="177455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</a:t>
            </a:r>
            <a:r>
              <a:rPr lang="en-GB" sz="3600" baseline="-25000" dirty="0" smtClean="0"/>
              <a:t>1</a:t>
            </a:r>
            <a:endParaRPr lang="en-GB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84168" y="1918573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</a:t>
            </a:r>
            <a:r>
              <a:rPr lang="en-GB" sz="3600" baseline="-25000" dirty="0" smtClean="0"/>
              <a:t>2</a:t>
            </a:r>
            <a:endParaRPr lang="en-GB" baseline="-25000" dirty="0"/>
          </a:p>
        </p:txBody>
      </p:sp>
      <p:sp>
        <p:nvSpPr>
          <p:cNvPr id="13" name="Right Arrow 12"/>
          <p:cNvSpPr/>
          <p:nvPr/>
        </p:nvSpPr>
        <p:spPr>
          <a:xfrm>
            <a:off x="1403648" y="1627059"/>
            <a:ext cx="1296144" cy="217765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763688" y="779674"/>
            <a:ext cx="468052" cy="17778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156176" y="1340768"/>
            <a:ext cx="286584" cy="6480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699792" y="1414517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v</a:t>
            </a:r>
            <a:r>
              <a:rPr lang="en-GB" sz="3600" baseline="-25000" dirty="0" smtClean="0"/>
              <a:t>1</a:t>
            </a:r>
            <a:endParaRPr lang="en-GB" baseline="-25000" dirty="0"/>
          </a:p>
        </p:txBody>
      </p:sp>
      <p:sp>
        <p:nvSpPr>
          <p:cNvPr id="18" name="Right Arrow 17"/>
          <p:cNvSpPr/>
          <p:nvPr/>
        </p:nvSpPr>
        <p:spPr>
          <a:xfrm>
            <a:off x="5652120" y="1412776"/>
            <a:ext cx="1296144" cy="576064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948264" y="134250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v</a:t>
            </a:r>
            <a:r>
              <a:rPr lang="en-GB" sz="3600" baseline="-25000" dirty="0" smtClean="0"/>
              <a:t>2</a:t>
            </a:r>
            <a:endParaRPr lang="en-GB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6660232" y="4005064"/>
            <a:ext cx="2483768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Q = volume flow</a:t>
            </a:r>
          </a:p>
          <a:p>
            <a:r>
              <a:rPr lang="en-GB" b="1" dirty="0" smtClean="0"/>
              <a:t>A = intraluminal area</a:t>
            </a:r>
          </a:p>
          <a:p>
            <a:r>
              <a:rPr lang="en-GB" b="1" dirty="0" smtClean="0"/>
              <a:t>v = blood velocity</a:t>
            </a:r>
          </a:p>
          <a:p>
            <a:r>
              <a:rPr lang="en-GB" b="1" dirty="0" smtClean="0"/>
              <a:t>E = total energy</a:t>
            </a:r>
          </a:p>
          <a:p>
            <a:r>
              <a:rPr lang="en-GB" b="1" dirty="0" smtClean="0"/>
              <a:t>P = pressure</a:t>
            </a:r>
          </a:p>
          <a:p>
            <a:r>
              <a:rPr lang="en-GB" b="1" dirty="0" smtClean="0"/>
              <a:t>ρ = blood density</a:t>
            </a:r>
          </a:p>
          <a:p>
            <a:r>
              <a:rPr lang="en-GB" b="1" dirty="0" smtClean="0"/>
              <a:t>h = height above heart</a:t>
            </a:r>
          </a:p>
          <a:p>
            <a:r>
              <a:rPr lang="en-GB" b="1" dirty="0" smtClean="0"/>
              <a:t>g = gravitational acceleration (9.81m</a:t>
            </a:r>
            <a:r>
              <a:rPr lang="en-GB" b="1" baseline="30000" dirty="0" smtClean="0"/>
              <a:t>2</a:t>
            </a:r>
            <a:r>
              <a:rPr lang="en-GB" b="1" dirty="0" smtClean="0"/>
              <a:t>)</a:t>
            </a:r>
          </a:p>
          <a:p>
            <a:r>
              <a:rPr lang="en-GB" b="1" dirty="0" smtClean="0"/>
              <a:t>v = blood velocity</a:t>
            </a:r>
          </a:p>
        </p:txBody>
      </p:sp>
    </p:spTree>
    <p:extLst>
      <p:ext uri="{BB962C8B-B14F-4D97-AF65-F5344CB8AC3E}">
        <p14:creationId xmlns:p14="http://schemas.microsoft.com/office/powerpoint/2010/main" val="8672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0000" t="6951" b="16400"/>
          <a:stretch/>
        </p:blipFill>
        <p:spPr>
          <a:xfrm>
            <a:off x="4785378" y="54433"/>
            <a:ext cx="4254208" cy="674495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0D219AF1-9171-4D9E-9E41-14F3B7FBF4F8}"/>
              </a:ext>
            </a:extLst>
          </p:cNvPr>
          <p:cNvCxnSpPr>
            <a:cxnSpLocks/>
          </p:cNvCxnSpPr>
          <p:nvPr/>
        </p:nvCxnSpPr>
        <p:spPr>
          <a:xfrm>
            <a:off x="7164288" y="5445224"/>
            <a:ext cx="576064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1" y="747311"/>
            <a:ext cx="4553280" cy="6110689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As intraluminal area decreases, velocity increases</a:t>
            </a:r>
          </a:p>
          <a:p>
            <a:pPr algn="ctr"/>
            <a:r>
              <a:rPr lang="en-GB" dirty="0" smtClean="0"/>
              <a:t>As the velocity increase is proportional to the reduction in vessel diameter, the change in velocity can be used to grade the degree of stenosis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3264" y="-306288"/>
            <a:ext cx="8229600" cy="1143000"/>
          </a:xfrm>
        </p:spPr>
        <p:txBody>
          <a:bodyPr/>
          <a:lstStyle/>
          <a:p>
            <a:r>
              <a:rPr lang="en-GB" dirty="0" smtClean="0"/>
              <a:t>Simply put: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5517232"/>
            <a:ext cx="3931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FF0000"/>
                </a:solidFill>
              </a:rPr>
              <a:t>CCA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Diameter = 6.0mm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Velocity = </a:t>
            </a:r>
            <a:r>
              <a:rPr lang="en-GB" sz="2800" b="1" u="sng" dirty="0" smtClean="0">
                <a:solidFill>
                  <a:srgbClr val="FF0000"/>
                </a:solidFill>
              </a:rPr>
              <a:t>70</a:t>
            </a:r>
            <a:r>
              <a:rPr lang="en-GB" sz="2800" dirty="0" smtClean="0">
                <a:solidFill>
                  <a:srgbClr val="FF0000"/>
                </a:solidFill>
              </a:rPr>
              <a:t>cm/s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192" y="188640"/>
            <a:ext cx="2952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FF0000"/>
                </a:solidFill>
              </a:rPr>
              <a:t>ICA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Diameter = 3.0mm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Velocity = </a:t>
            </a:r>
            <a:r>
              <a:rPr lang="en-GB" sz="2800" b="1" u="sng" dirty="0" smtClean="0">
                <a:solidFill>
                  <a:srgbClr val="FF0000"/>
                </a:solidFill>
              </a:rPr>
              <a:t>140</a:t>
            </a:r>
            <a:r>
              <a:rPr lang="en-GB" sz="2800" dirty="0" smtClean="0">
                <a:solidFill>
                  <a:srgbClr val="FF0000"/>
                </a:solidFill>
              </a:rPr>
              <a:t>cm/s</a:t>
            </a:r>
            <a:endParaRPr lang="en-GB" sz="28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0D219AF1-9171-4D9E-9E41-14F3B7FBF4F8}"/>
              </a:ext>
            </a:extLst>
          </p:cNvPr>
          <p:cNvCxnSpPr>
            <a:cxnSpLocks/>
          </p:cNvCxnSpPr>
          <p:nvPr/>
        </p:nvCxnSpPr>
        <p:spPr>
          <a:xfrm flipV="1">
            <a:off x="7020272" y="3819520"/>
            <a:ext cx="203036" cy="7949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150284" y="1502788"/>
            <a:ext cx="921655" cy="22998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912482" y="5541585"/>
            <a:ext cx="539838" cy="5778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1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NASCET velocity criteria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267264"/>
              </p:ext>
            </p:extLst>
          </p:nvPr>
        </p:nvGraphicFramePr>
        <p:xfrm>
          <a:off x="457200" y="1600200"/>
          <a:ext cx="8229600" cy="4781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6937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Stenosis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ICA PSV (cm/s)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ICA EDV (cm/s)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/>
                        <a:t>PSV ratio</a:t>
                      </a:r>
                    </a:p>
                    <a:p>
                      <a:pPr algn="ctr"/>
                      <a:r>
                        <a:rPr lang="en-GB" baseline="0" dirty="0"/>
                        <a:t>(ICA</a:t>
                      </a:r>
                      <a:r>
                        <a:rPr lang="en-GB" baseline="-25000" dirty="0"/>
                        <a:t>PSV</a:t>
                      </a:r>
                      <a:r>
                        <a:rPr lang="en-GB" baseline="0" dirty="0"/>
                        <a:t>/CCA</a:t>
                      </a:r>
                      <a:r>
                        <a:rPr lang="en-GB" baseline="-25000" dirty="0"/>
                        <a:t>PSV</a:t>
                      </a:r>
                      <a:r>
                        <a:rPr lang="en-GB" baseline="0" dirty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St.</a:t>
                      </a:r>
                      <a:r>
                        <a:rPr lang="en-GB" baseline="0" dirty="0"/>
                        <a:t> Mary’s ratio</a:t>
                      </a:r>
                    </a:p>
                    <a:p>
                      <a:pPr algn="ctr"/>
                      <a:r>
                        <a:rPr lang="en-GB" baseline="0" dirty="0"/>
                        <a:t>(ICA</a:t>
                      </a:r>
                      <a:r>
                        <a:rPr lang="en-GB" baseline="-25000" dirty="0"/>
                        <a:t>PSV</a:t>
                      </a:r>
                      <a:r>
                        <a:rPr lang="en-GB" baseline="0" dirty="0"/>
                        <a:t>/CCA</a:t>
                      </a:r>
                      <a:r>
                        <a:rPr lang="en-GB" baseline="-25000" dirty="0"/>
                        <a:t>EDV</a:t>
                      </a:r>
                      <a:r>
                        <a:rPr lang="en-GB" baseline="0" dirty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0-29%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30-49%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&lt;110-130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50-59%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≥2.0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 –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60-69%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40-110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3.2</a:t>
                      </a:r>
                      <a:r>
                        <a:rPr lang="en-GB" baseline="0" dirty="0"/>
                        <a:t> – </a:t>
                      </a:r>
                      <a:r>
                        <a:rPr lang="en-GB" dirty="0"/>
                        <a:t>4.0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 – 13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70-79%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≥230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110-140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 – 21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80-89%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≥230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 – 29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&gt;90%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≥400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Sub-occlusion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Trickle</a:t>
                      </a:r>
                      <a:r>
                        <a:rPr lang="en-GB" baseline="0" dirty="0"/>
                        <a:t> flow – likely damped waveforms with low flow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Total occlusion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 flow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7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NASCET velocity criteria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163545"/>
              </p:ext>
            </p:extLst>
          </p:nvPr>
        </p:nvGraphicFramePr>
        <p:xfrm>
          <a:off x="457200" y="1600200"/>
          <a:ext cx="8229600" cy="4781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6937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Stenosis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ICA PSV (cm/s)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ICA EDV (cm/s)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/>
                        <a:t>PSV ratio</a:t>
                      </a:r>
                    </a:p>
                    <a:p>
                      <a:pPr algn="ctr"/>
                      <a:r>
                        <a:rPr lang="en-GB" baseline="0" dirty="0"/>
                        <a:t>(ICA</a:t>
                      </a:r>
                      <a:r>
                        <a:rPr lang="en-GB" baseline="-25000" dirty="0"/>
                        <a:t>PSV</a:t>
                      </a:r>
                      <a:r>
                        <a:rPr lang="en-GB" baseline="0" dirty="0"/>
                        <a:t>/CCA</a:t>
                      </a:r>
                      <a:r>
                        <a:rPr lang="en-GB" baseline="-25000" dirty="0"/>
                        <a:t>PSV</a:t>
                      </a:r>
                      <a:r>
                        <a:rPr lang="en-GB" baseline="0" dirty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St.</a:t>
                      </a:r>
                      <a:r>
                        <a:rPr lang="en-GB" baseline="0" dirty="0"/>
                        <a:t> Mary’s ratio</a:t>
                      </a:r>
                    </a:p>
                    <a:p>
                      <a:pPr algn="ctr"/>
                      <a:r>
                        <a:rPr lang="en-GB" baseline="0" dirty="0"/>
                        <a:t>(ICA</a:t>
                      </a:r>
                      <a:r>
                        <a:rPr lang="en-GB" baseline="-25000" dirty="0"/>
                        <a:t>PSV</a:t>
                      </a:r>
                      <a:r>
                        <a:rPr lang="en-GB" baseline="0" dirty="0"/>
                        <a:t>/CCA</a:t>
                      </a:r>
                      <a:r>
                        <a:rPr lang="en-GB" baseline="-25000" dirty="0"/>
                        <a:t>EDV</a:t>
                      </a:r>
                      <a:r>
                        <a:rPr lang="en-GB" baseline="0" dirty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0-29%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30-49%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&lt;110-130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50-59%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&lt;40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≥2.0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 –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60-69%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40-110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3.2</a:t>
                      </a:r>
                      <a:r>
                        <a:rPr lang="en-GB" baseline="0" dirty="0"/>
                        <a:t> – </a:t>
                      </a:r>
                      <a:r>
                        <a:rPr lang="en-GB" dirty="0"/>
                        <a:t>4.0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 – 13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70-79%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≥230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110-140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 – 21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80-89%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≥230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 – 29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&gt;90%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≥400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Sub-occlusion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Trickle</a:t>
                      </a:r>
                      <a:r>
                        <a:rPr lang="en-GB" baseline="0" dirty="0"/>
                        <a:t> flow – likely damped waveforms with low flow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575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Total occlusion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 flow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2123728" y="3140968"/>
            <a:ext cx="6563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123728" y="4077072"/>
            <a:ext cx="6563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95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Anatomy</a:t>
            </a:r>
          </a:p>
        </p:txBody>
      </p:sp>
      <p:pic>
        <p:nvPicPr>
          <p:cNvPr id="1026" name="Picture 2" descr="Image result for carotid artery anatom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3"/>
          <a:stretch/>
        </p:blipFill>
        <p:spPr bwMode="auto">
          <a:xfrm>
            <a:off x="5292080" y="1868545"/>
            <a:ext cx="3850010" cy="50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ultrasound carotid artery anato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ultrasound carotid artery anatom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Image result for ultrasound carotid artery anatom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820728"/>
            <a:ext cx="2519065" cy="19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Main </a:t>
            </a:r>
            <a:r>
              <a:rPr lang="en-GB" dirty="0" err="1"/>
              <a:t>extracranial</a:t>
            </a:r>
            <a:r>
              <a:rPr lang="en-GB" dirty="0"/>
              <a:t> vessels</a:t>
            </a:r>
          </a:p>
          <a:p>
            <a:pPr lvl="1"/>
            <a:r>
              <a:rPr lang="en-GB" sz="2400" dirty="0"/>
              <a:t>Brachiocephalic trunk</a:t>
            </a:r>
          </a:p>
          <a:p>
            <a:pPr lvl="1"/>
            <a:r>
              <a:rPr lang="en-GB" sz="2400" dirty="0"/>
              <a:t>Subclavian artery</a:t>
            </a:r>
          </a:p>
          <a:p>
            <a:pPr lvl="1"/>
            <a:r>
              <a:rPr lang="en-GB" sz="2400" dirty="0"/>
              <a:t>Common carotid artery</a:t>
            </a:r>
          </a:p>
          <a:p>
            <a:pPr lvl="1"/>
            <a:r>
              <a:rPr lang="en-GB" sz="2400" dirty="0"/>
              <a:t>External carotid artery</a:t>
            </a:r>
          </a:p>
          <a:p>
            <a:pPr lvl="1"/>
            <a:r>
              <a:rPr lang="en-GB" sz="2400" dirty="0"/>
              <a:t>Internal carotid artery</a:t>
            </a:r>
          </a:p>
          <a:p>
            <a:pPr lvl="1"/>
            <a:r>
              <a:rPr lang="en-GB" sz="2400" dirty="0"/>
              <a:t>Vertebral artery</a:t>
            </a:r>
          </a:p>
        </p:txBody>
      </p:sp>
      <p:sp>
        <p:nvSpPr>
          <p:cNvPr id="7" name="Rectangle 6"/>
          <p:cNvSpPr/>
          <p:nvPr/>
        </p:nvSpPr>
        <p:spPr>
          <a:xfrm>
            <a:off x="6660232" y="3573016"/>
            <a:ext cx="1656184" cy="2736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1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496" y="3717032"/>
            <a:ext cx="4114800" cy="2592288"/>
          </a:xfrm>
        </p:spPr>
        <p:txBody>
          <a:bodyPr/>
          <a:lstStyle/>
          <a:p>
            <a:r>
              <a:rPr lang="en-GB" dirty="0"/>
              <a:t>ICA</a:t>
            </a:r>
            <a:r>
              <a:rPr lang="en-GB" baseline="-25000" dirty="0"/>
              <a:t>PSV</a:t>
            </a:r>
            <a:r>
              <a:rPr lang="en-GB" dirty="0"/>
              <a:t> – </a:t>
            </a:r>
            <a:r>
              <a:rPr lang="en-GB" dirty="0" smtClean="0"/>
              <a:t>73cm/s</a:t>
            </a:r>
            <a:endParaRPr lang="en-GB" dirty="0"/>
          </a:p>
          <a:p>
            <a:r>
              <a:rPr lang="en-GB" dirty="0"/>
              <a:t>ICA</a:t>
            </a:r>
            <a:r>
              <a:rPr lang="en-GB" baseline="-25000" dirty="0"/>
              <a:t>EDV</a:t>
            </a:r>
            <a:r>
              <a:rPr lang="en-GB" dirty="0"/>
              <a:t> – </a:t>
            </a:r>
            <a:r>
              <a:rPr lang="en-GB" dirty="0" smtClean="0"/>
              <a:t>28cm/s</a:t>
            </a:r>
            <a:endParaRPr lang="en-GB" dirty="0"/>
          </a:p>
          <a:p>
            <a:r>
              <a:rPr lang="en-GB" dirty="0"/>
              <a:t>ICA</a:t>
            </a:r>
            <a:r>
              <a:rPr lang="en-GB" baseline="-25000" dirty="0"/>
              <a:t>PSV</a:t>
            </a:r>
            <a:r>
              <a:rPr lang="en-GB" dirty="0"/>
              <a:t>/CCA</a:t>
            </a:r>
            <a:r>
              <a:rPr lang="en-GB" baseline="-25000" dirty="0"/>
              <a:t>PSV</a:t>
            </a:r>
            <a:r>
              <a:rPr lang="en-GB" dirty="0"/>
              <a:t> – </a:t>
            </a:r>
            <a:r>
              <a:rPr lang="en-GB" dirty="0" smtClean="0"/>
              <a:t>0.9</a:t>
            </a:r>
            <a:endParaRPr lang="en-GB" dirty="0"/>
          </a:p>
          <a:p>
            <a:r>
              <a:rPr lang="en-GB" dirty="0"/>
              <a:t>ICA</a:t>
            </a:r>
            <a:r>
              <a:rPr lang="en-GB" baseline="-25000" dirty="0"/>
              <a:t>PSV</a:t>
            </a:r>
            <a:r>
              <a:rPr lang="en-GB" dirty="0"/>
              <a:t>/CCA</a:t>
            </a:r>
            <a:r>
              <a:rPr lang="en-GB" baseline="-25000" dirty="0"/>
              <a:t>EDV</a:t>
            </a:r>
            <a:r>
              <a:rPr lang="en-GB" dirty="0"/>
              <a:t> – </a:t>
            </a:r>
            <a:r>
              <a:rPr lang="en-GB" dirty="0" smtClean="0"/>
              <a:t>1.1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02224" y="3717032"/>
            <a:ext cx="41148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024F285-01F6-4B5C-B7AC-D031671C8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"/>
          <a:stretch/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C221F2-5132-4DD3-B15C-7BE4296A5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2" b="7768"/>
          <a:stretch/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31334" r="55313" b="12334"/>
          <a:stretch/>
        </p:blipFill>
        <p:spPr bwMode="auto">
          <a:xfrm>
            <a:off x="3699597" y="3573016"/>
            <a:ext cx="5359055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 flipV="1">
            <a:off x="4832623" y="4005064"/>
            <a:ext cx="422602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r="11190" b="5129"/>
          <a:stretch/>
        </p:blipFill>
        <p:spPr bwMode="auto">
          <a:xfrm>
            <a:off x="4567560" y="-3443"/>
            <a:ext cx="4576440" cy="34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10751" b="4997"/>
          <a:stretch/>
        </p:blipFill>
        <p:spPr bwMode="auto">
          <a:xfrm>
            <a:off x="0" y="-2108"/>
            <a:ext cx="4572000" cy="343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08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3717032"/>
            <a:ext cx="4114800" cy="2592288"/>
          </a:xfrm>
        </p:spPr>
        <p:txBody>
          <a:bodyPr/>
          <a:lstStyle/>
          <a:p>
            <a:r>
              <a:rPr lang="en-GB" dirty="0"/>
              <a:t>ICA</a:t>
            </a:r>
            <a:r>
              <a:rPr lang="en-GB" baseline="-25000" dirty="0"/>
              <a:t>PSV</a:t>
            </a:r>
            <a:r>
              <a:rPr lang="en-GB" dirty="0"/>
              <a:t> – 701cm/s</a:t>
            </a:r>
          </a:p>
          <a:p>
            <a:r>
              <a:rPr lang="en-GB" dirty="0"/>
              <a:t>ICA</a:t>
            </a:r>
            <a:r>
              <a:rPr lang="en-GB" baseline="-25000" dirty="0"/>
              <a:t>EDV</a:t>
            </a:r>
            <a:r>
              <a:rPr lang="en-GB" dirty="0"/>
              <a:t> – 254cm/s</a:t>
            </a:r>
          </a:p>
          <a:p>
            <a:r>
              <a:rPr lang="en-GB" dirty="0"/>
              <a:t>ICA</a:t>
            </a:r>
            <a:r>
              <a:rPr lang="en-GB" baseline="-25000" dirty="0"/>
              <a:t>PSV</a:t>
            </a:r>
            <a:r>
              <a:rPr lang="en-GB" dirty="0"/>
              <a:t>/CCA</a:t>
            </a:r>
            <a:r>
              <a:rPr lang="en-GB" baseline="-25000" dirty="0"/>
              <a:t>PSV</a:t>
            </a:r>
            <a:r>
              <a:rPr lang="en-GB" dirty="0"/>
              <a:t> – 8.5</a:t>
            </a:r>
          </a:p>
          <a:p>
            <a:r>
              <a:rPr lang="en-GB" dirty="0"/>
              <a:t>ICA</a:t>
            </a:r>
            <a:r>
              <a:rPr lang="en-GB" baseline="-25000" dirty="0"/>
              <a:t>PSV</a:t>
            </a:r>
            <a:r>
              <a:rPr lang="en-GB" dirty="0"/>
              <a:t>/CCA</a:t>
            </a:r>
            <a:r>
              <a:rPr lang="en-GB" baseline="-25000" dirty="0"/>
              <a:t>EDV</a:t>
            </a:r>
            <a:r>
              <a:rPr lang="en-GB" dirty="0"/>
              <a:t> - 37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/>
          <a:stretch/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/>
          <a:stretch/>
        </p:blipFill>
        <p:spPr bwMode="auto">
          <a:xfrm>
            <a:off x="0" y="1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3717032"/>
            <a:ext cx="4114800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81736" y="4581128"/>
            <a:ext cx="41148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&gt;90% stenosis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31334" r="55313" b="12334"/>
          <a:stretch/>
        </p:blipFill>
        <p:spPr bwMode="auto">
          <a:xfrm>
            <a:off x="3699597" y="3573016"/>
            <a:ext cx="5359055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 flipV="1">
            <a:off x="4832623" y="5733256"/>
            <a:ext cx="422602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78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Grading Stenoses:</a:t>
            </a:r>
            <a:br>
              <a:rPr lang="en-GB" dirty="0" smtClean="0"/>
            </a:br>
            <a:r>
              <a:rPr lang="en-GB" dirty="0" smtClean="0"/>
              <a:t>Luminal Reduction Criteria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7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DAEA68-8E43-434F-B537-E030CC83A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6840" t="4648"/>
          <a:stretch/>
        </p:blipFill>
        <p:spPr>
          <a:xfrm>
            <a:off x="5428247" y="31145"/>
            <a:ext cx="3032185" cy="52700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146C8423-0EFE-4E10-9AE1-47977F2B1D9F}"/>
              </a:ext>
            </a:extLst>
          </p:cNvPr>
          <p:cNvCxnSpPr>
            <a:cxnSpLocks/>
          </p:cNvCxnSpPr>
          <p:nvPr/>
        </p:nvCxnSpPr>
        <p:spPr>
          <a:xfrm flipV="1">
            <a:off x="6178123" y="2177680"/>
            <a:ext cx="734646" cy="35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90AD153F-D324-43AE-BE4B-D49FED3FEF0C}"/>
              </a:ext>
            </a:extLst>
          </p:cNvPr>
          <p:cNvCxnSpPr>
            <a:cxnSpLocks/>
          </p:cNvCxnSpPr>
          <p:nvPr/>
        </p:nvCxnSpPr>
        <p:spPr>
          <a:xfrm flipV="1">
            <a:off x="6643356" y="2105673"/>
            <a:ext cx="244298" cy="10966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BDAEA68-8E43-434F-B537-E030CC83A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3679" t="6678" r="37557"/>
          <a:stretch/>
        </p:blipFill>
        <p:spPr>
          <a:xfrm>
            <a:off x="717710" y="-727"/>
            <a:ext cx="2630154" cy="5157919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53211A32-B9BC-41E2-A746-2ED48CF6CB3B}"/>
              </a:ext>
            </a:extLst>
          </p:cNvPr>
          <p:cNvCxnSpPr>
            <a:cxnSpLocks/>
          </p:cNvCxnSpPr>
          <p:nvPr/>
        </p:nvCxnSpPr>
        <p:spPr>
          <a:xfrm flipV="1">
            <a:off x="1221435" y="559042"/>
            <a:ext cx="320430" cy="97693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D7259E55-CC09-486F-AFD7-DD98A8A9469A}"/>
              </a:ext>
            </a:extLst>
          </p:cNvPr>
          <p:cNvCxnSpPr>
            <a:cxnSpLocks/>
          </p:cNvCxnSpPr>
          <p:nvPr/>
        </p:nvCxnSpPr>
        <p:spPr>
          <a:xfrm flipV="1">
            <a:off x="1994056" y="2020519"/>
            <a:ext cx="262917" cy="11349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0" y="4149080"/>
                <a:ext cx="4572000" cy="29964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b="1" dirty="0" smtClean="0"/>
                  <a:t>North American Symptomatic Carotid Endarterectomy Trial (NASCET):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R</a:t>
                </a:r>
                <a:r>
                  <a:rPr lang="en-GB" sz="1600" dirty="0" smtClean="0"/>
                  <a:t>atio </a:t>
                </a:r>
                <a:r>
                  <a:rPr lang="en-GB" sz="1600" dirty="0"/>
                  <a:t>between residual luminal </a:t>
                </a:r>
                <a:r>
                  <a:rPr lang="en-GB" sz="1600" dirty="0" smtClean="0"/>
                  <a:t>diameter at </a:t>
                </a:r>
                <a:r>
                  <a:rPr lang="en-GB" sz="1600" dirty="0"/>
                  <a:t>the stenosis and the </a:t>
                </a:r>
                <a:r>
                  <a:rPr lang="en-GB" sz="1600" dirty="0" smtClean="0"/>
                  <a:t>diameter of </a:t>
                </a:r>
                <a:r>
                  <a:rPr lang="en-GB" sz="1600" dirty="0"/>
                  <a:t>the distal normal lumen </a:t>
                </a:r>
                <a:endParaRPr lang="en-GB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/>
                      </a:rPr>
                      <m:t>𝑁𝐴𝑆𝐶𝐸𝑇</m:t>
                    </m:r>
                    <m:r>
                      <a:rPr lang="en-GB" sz="1600" b="0" i="1" smtClean="0">
                        <a:latin typeface="Cambria Math"/>
                      </a:rPr>
                      <m:t> %=</m:t>
                    </m:r>
                    <m:f>
                      <m:fPr>
                        <m:ctrlPr>
                          <a:rPr lang="en-GB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/>
                          </a:rPr>
                          <m:t>𝐴</m:t>
                        </m:r>
                        <m:r>
                          <a:rPr lang="en-GB" sz="1600" b="0" i="1" smtClean="0">
                            <a:latin typeface="Cambria Math"/>
                          </a:rPr>
                          <m:t> −</m:t>
                        </m:r>
                        <m:r>
                          <a:rPr lang="en-GB" sz="1600" b="0" i="1" smtClean="0">
                            <a:latin typeface="Cambria Math"/>
                          </a:rPr>
                          <m:t>𝐵</m:t>
                        </m:r>
                      </m:num>
                      <m:den>
                        <m:r>
                          <a:rPr lang="en-GB" sz="1600" b="0" i="1" smtClean="0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en-GB" sz="1600" b="0" i="1" smtClean="0">
                        <a:latin typeface="Cambria Math"/>
                      </a:rPr>
                      <m:t> ∗100</m:t>
                    </m:r>
                  </m:oMath>
                </a14:m>
                <a:endParaRPr lang="en-GB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Allows for direct comparability between duplex and angiography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Corrects for larger vessel calibre at carotid bulb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Indicates effect of plaque on distal perfusion</a:t>
                </a:r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49080"/>
                <a:ext cx="4572000" cy="2996461"/>
              </a:xfrm>
              <a:prstGeom prst="rect">
                <a:avLst/>
              </a:prstGeom>
              <a:blipFill rotWithShape="0">
                <a:blip r:embed="rId4"/>
                <a:stretch>
                  <a:fillRect l="-533" t="-12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87624" y="2606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07704" y="169151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16216" y="169151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72200" y="23395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608512" y="4452222"/>
                <a:ext cx="4572000" cy="27211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b="1" dirty="0" smtClean="0"/>
                  <a:t>European Carotid Surgery Trial (ECST):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Ratio </a:t>
                </a:r>
                <a:r>
                  <a:rPr lang="en-GB" sz="1600" dirty="0"/>
                  <a:t>between the residual luminal </a:t>
                </a:r>
                <a:r>
                  <a:rPr lang="en-GB" sz="1600" dirty="0" smtClean="0"/>
                  <a:t>diameter at </a:t>
                </a:r>
                <a:r>
                  <a:rPr lang="en-GB" sz="1600" dirty="0"/>
                  <a:t>the stenosis and the total </a:t>
                </a:r>
                <a:r>
                  <a:rPr lang="en-GB" sz="1600" dirty="0" smtClean="0"/>
                  <a:t>diameter at the same point</a:t>
                </a:r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𝐸𝐶𝑆𝑇</m:t>
                    </m:r>
                    <m:r>
                      <a:rPr lang="en-GB" sz="1600" b="0" i="1" smtClean="0">
                        <a:latin typeface="Cambria Math"/>
                      </a:rPr>
                      <m:t> %=</m:t>
                    </m:r>
                    <m:f>
                      <m:fPr>
                        <m:ctrlPr>
                          <a:rPr lang="en-GB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GB" sz="1600" b="0" i="1" smtClean="0">
                            <a:latin typeface="Cambria Math"/>
                          </a:rPr>
                          <m:t>−</m:t>
                        </m:r>
                        <m:r>
                          <a:rPr lang="en-GB" sz="1600" b="0" i="1" smtClean="0">
                            <a:latin typeface="Cambria Math"/>
                          </a:rPr>
                          <m:t>𝐵</m:t>
                        </m:r>
                      </m:num>
                      <m:den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  <m:r>
                      <a:rPr lang="en-GB" sz="1600" b="0" i="1" smtClean="0">
                        <a:latin typeface="Cambria Math"/>
                      </a:rPr>
                      <m:t> ∗100</m:t>
                    </m:r>
                  </m:oMath>
                </a14:m>
                <a:endParaRPr lang="en-GB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Less comparable with angiography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Does not consider larger vessel calibre at carotid bulb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 smtClean="0"/>
                  <a:t>Indicates plaque burden at site of stenosis</a:t>
                </a:r>
                <a:endParaRPr lang="en-GB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 smtClean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512" y="4452222"/>
                <a:ext cx="4572000" cy="2721194"/>
              </a:xfrm>
              <a:prstGeom prst="rect">
                <a:avLst/>
              </a:prstGeom>
              <a:blipFill rotWithShape="0">
                <a:blip r:embed="rId5"/>
                <a:stretch>
                  <a:fillRect l="-533" t="-11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>
          <a:xfrm>
            <a:off x="4572000" y="-727"/>
            <a:ext cx="0" cy="68587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70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8234" b="18140"/>
          <a:stretch/>
        </p:blipFill>
        <p:spPr>
          <a:xfrm>
            <a:off x="3059832" y="1107504"/>
            <a:ext cx="4758707" cy="56139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55776" y="1700808"/>
            <a:ext cx="576064" cy="57606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483768" y="3617640"/>
            <a:ext cx="1008112" cy="103549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2502997" y="3660038"/>
            <a:ext cx="736745" cy="969411"/>
          </a:xfrm>
          <a:custGeom>
            <a:avLst/>
            <a:gdLst>
              <a:gd name="connsiteX0" fmla="*/ 275306 w 736745"/>
              <a:gd name="connsiteY0" fmla="*/ 420 h 969411"/>
              <a:gd name="connsiteX1" fmla="*/ 343544 w 736745"/>
              <a:gd name="connsiteY1" fmla="*/ 41363 h 969411"/>
              <a:gd name="connsiteX2" fmla="*/ 384488 w 736745"/>
              <a:gd name="connsiteY2" fmla="*/ 55011 h 969411"/>
              <a:gd name="connsiteX3" fmla="*/ 480022 w 736745"/>
              <a:gd name="connsiteY3" fmla="*/ 150545 h 969411"/>
              <a:gd name="connsiteX4" fmla="*/ 520965 w 736745"/>
              <a:gd name="connsiteY4" fmla="*/ 232432 h 969411"/>
              <a:gd name="connsiteX5" fmla="*/ 561909 w 736745"/>
              <a:gd name="connsiteY5" fmla="*/ 368910 h 969411"/>
              <a:gd name="connsiteX6" fmla="*/ 616500 w 736745"/>
              <a:gd name="connsiteY6" fmla="*/ 491739 h 969411"/>
              <a:gd name="connsiteX7" fmla="*/ 657443 w 736745"/>
              <a:gd name="connsiteY7" fmla="*/ 505387 h 969411"/>
              <a:gd name="connsiteX8" fmla="*/ 712034 w 736745"/>
              <a:gd name="connsiteY8" fmla="*/ 628217 h 969411"/>
              <a:gd name="connsiteX9" fmla="*/ 712034 w 736745"/>
              <a:gd name="connsiteY9" fmla="*/ 928468 h 969411"/>
              <a:gd name="connsiteX10" fmla="*/ 630147 w 736745"/>
              <a:gd name="connsiteY10" fmla="*/ 942116 h 969411"/>
              <a:gd name="connsiteX11" fmla="*/ 548261 w 736745"/>
              <a:gd name="connsiteY11" fmla="*/ 969411 h 969411"/>
              <a:gd name="connsiteX12" fmla="*/ 329897 w 736745"/>
              <a:gd name="connsiteY12" fmla="*/ 955763 h 969411"/>
              <a:gd name="connsiteX13" fmla="*/ 248010 w 736745"/>
              <a:gd name="connsiteY13" fmla="*/ 901172 h 969411"/>
              <a:gd name="connsiteX14" fmla="*/ 207067 w 736745"/>
              <a:gd name="connsiteY14" fmla="*/ 887525 h 969411"/>
              <a:gd name="connsiteX15" fmla="*/ 193419 w 736745"/>
              <a:gd name="connsiteY15" fmla="*/ 846581 h 969411"/>
              <a:gd name="connsiteX16" fmla="*/ 111533 w 736745"/>
              <a:gd name="connsiteY16" fmla="*/ 805638 h 969411"/>
              <a:gd name="connsiteX17" fmla="*/ 56942 w 736745"/>
              <a:gd name="connsiteY17" fmla="*/ 682808 h 969411"/>
              <a:gd name="connsiteX18" fmla="*/ 43294 w 736745"/>
              <a:gd name="connsiteY18" fmla="*/ 641865 h 969411"/>
              <a:gd name="connsiteX19" fmla="*/ 15998 w 736745"/>
              <a:gd name="connsiteY19" fmla="*/ 600922 h 969411"/>
              <a:gd name="connsiteX20" fmla="*/ 15998 w 736745"/>
              <a:gd name="connsiteY20" fmla="*/ 300671 h 969411"/>
              <a:gd name="connsiteX21" fmla="*/ 43294 w 736745"/>
              <a:gd name="connsiteY21" fmla="*/ 259727 h 969411"/>
              <a:gd name="connsiteX22" fmla="*/ 56942 w 736745"/>
              <a:gd name="connsiteY22" fmla="*/ 218784 h 969411"/>
              <a:gd name="connsiteX23" fmla="*/ 152476 w 736745"/>
              <a:gd name="connsiteY23" fmla="*/ 109602 h 969411"/>
              <a:gd name="connsiteX24" fmla="*/ 179771 w 736745"/>
              <a:gd name="connsiteY24" fmla="*/ 68659 h 969411"/>
              <a:gd name="connsiteX25" fmla="*/ 275306 w 736745"/>
              <a:gd name="connsiteY25" fmla="*/ 420 h 96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36745" h="969411">
                <a:moveTo>
                  <a:pt x="275306" y="420"/>
                </a:moveTo>
                <a:cubicBezTo>
                  <a:pt x="302601" y="-4129"/>
                  <a:pt x="319818" y="29500"/>
                  <a:pt x="343544" y="41363"/>
                </a:cubicBezTo>
                <a:cubicBezTo>
                  <a:pt x="356411" y="47797"/>
                  <a:pt x="374315" y="44838"/>
                  <a:pt x="384488" y="55011"/>
                </a:cubicBezTo>
                <a:cubicBezTo>
                  <a:pt x="493987" y="164510"/>
                  <a:pt x="387378" y="119665"/>
                  <a:pt x="480022" y="150545"/>
                </a:cubicBezTo>
                <a:cubicBezTo>
                  <a:pt x="529796" y="299866"/>
                  <a:pt x="450415" y="73695"/>
                  <a:pt x="520965" y="232432"/>
                </a:cubicBezTo>
                <a:cubicBezTo>
                  <a:pt x="550658" y="299242"/>
                  <a:pt x="543587" y="307835"/>
                  <a:pt x="561909" y="368910"/>
                </a:cubicBezTo>
                <a:cubicBezTo>
                  <a:pt x="569153" y="393056"/>
                  <a:pt x="587632" y="468645"/>
                  <a:pt x="616500" y="491739"/>
                </a:cubicBezTo>
                <a:cubicBezTo>
                  <a:pt x="627734" y="500726"/>
                  <a:pt x="643795" y="500838"/>
                  <a:pt x="657443" y="505387"/>
                </a:cubicBezTo>
                <a:cubicBezTo>
                  <a:pt x="689926" y="602835"/>
                  <a:pt x="668779" y="563334"/>
                  <a:pt x="712034" y="628217"/>
                </a:cubicBezTo>
                <a:cubicBezTo>
                  <a:pt x="732311" y="729599"/>
                  <a:pt x="755648" y="816318"/>
                  <a:pt x="712034" y="928468"/>
                </a:cubicBezTo>
                <a:cubicBezTo>
                  <a:pt x="702004" y="954259"/>
                  <a:pt x="656993" y="935405"/>
                  <a:pt x="630147" y="942116"/>
                </a:cubicBezTo>
                <a:cubicBezTo>
                  <a:pt x="602234" y="949094"/>
                  <a:pt x="548261" y="969411"/>
                  <a:pt x="548261" y="969411"/>
                </a:cubicBezTo>
                <a:cubicBezTo>
                  <a:pt x="475473" y="964862"/>
                  <a:pt x="402426" y="963398"/>
                  <a:pt x="329897" y="955763"/>
                </a:cubicBezTo>
                <a:cubicBezTo>
                  <a:pt x="272089" y="949678"/>
                  <a:pt x="297184" y="933955"/>
                  <a:pt x="248010" y="901172"/>
                </a:cubicBezTo>
                <a:cubicBezTo>
                  <a:pt x="236040" y="893192"/>
                  <a:pt x="220715" y="892074"/>
                  <a:pt x="207067" y="887525"/>
                </a:cubicBezTo>
                <a:cubicBezTo>
                  <a:pt x="202518" y="873877"/>
                  <a:pt x="202406" y="857815"/>
                  <a:pt x="193419" y="846581"/>
                </a:cubicBezTo>
                <a:cubicBezTo>
                  <a:pt x="174179" y="822531"/>
                  <a:pt x="138504" y="814628"/>
                  <a:pt x="111533" y="805638"/>
                </a:cubicBezTo>
                <a:cubicBezTo>
                  <a:pt x="68276" y="740754"/>
                  <a:pt x="89425" y="780257"/>
                  <a:pt x="56942" y="682808"/>
                </a:cubicBezTo>
                <a:cubicBezTo>
                  <a:pt x="52393" y="669160"/>
                  <a:pt x="51274" y="653835"/>
                  <a:pt x="43294" y="641865"/>
                </a:cubicBezTo>
                <a:lnTo>
                  <a:pt x="15998" y="600922"/>
                </a:lnTo>
                <a:cubicBezTo>
                  <a:pt x="126" y="473944"/>
                  <a:pt x="-10178" y="449002"/>
                  <a:pt x="15998" y="300671"/>
                </a:cubicBezTo>
                <a:cubicBezTo>
                  <a:pt x="18849" y="284518"/>
                  <a:pt x="35958" y="274398"/>
                  <a:pt x="43294" y="259727"/>
                </a:cubicBezTo>
                <a:cubicBezTo>
                  <a:pt x="49728" y="246860"/>
                  <a:pt x="49956" y="231360"/>
                  <a:pt x="56942" y="218784"/>
                </a:cubicBezTo>
                <a:cubicBezTo>
                  <a:pt x="103773" y="134490"/>
                  <a:pt x="92667" y="149475"/>
                  <a:pt x="152476" y="109602"/>
                </a:cubicBezTo>
                <a:cubicBezTo>
                  <a:pt x="161574" y="95954"/>
                  <a:pt x="165862" y="77352"/>
                  <a:pt x="179771" y="68659"/>
                </a:cubicBezTo>
                <a:cubicBezTo>
                  <a:pt x="204170" y="53410"/>
                  <a:pt x="248011" y="4969"/>
                  <a:pt x="275306" y="42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584174" y="1872128"/>
            <a:ext cx="516835" cy="23058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5"/>
          </p:cNvCxnSpPr>
          <p:nvPr/>
        </p:nvCxnSpPr>
        <p:spPr>
          <a:xfrm flipV="1">
            <a:off x="3064906" y="3891758"/>
            <a:ext cx="370057" cy="13719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3528" y="1196752"/>
            <a:ext cx="2689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Distal 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Contrast fills non-diseased distal ICA, allowing for measurement of distal lumen</a:t>
            </a:r>
            <a:endParaRPr lang="en-GB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GB" dirty="0" smtClean="0"/>
              <a:t>Comparison with CTA</a:t>
            </a:r>
            <a:endParaRPr lang="en-GB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39742" y="1988840"/>
            <a:ext cx="219635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635896" y="4149080"/>
            <a:ext cx="24482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3212976"/>
            <a:ext cx="2519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Proximal ICA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Contrast fills residual lumen, allowing for measurement of patent segment at the stenosis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Contrast doesn’t fill diseased vessel due to plaque, making total vessel measurement less reliable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85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887" t="39833" r="10627" b="10781"/>
          <a:stretch/>
        </p:blipFill>
        <p:spPr>
          <a:xfrm>
            <a:off x="1115616" y="3541040"/>
            <a:ext cx="6840760" cy="3303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889" t="24788" r="10625" b="30391"/>
          <a:stretch/>
        </p:blipFill>
        <p:spPr>
          <a:xfrm>
            <a:off x="899592" y="0"/>
            <a:ext cx="7272808" cy="318808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99992" y="4509120"/>
            <a:ext cx="2880320" cy="6839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316416" y="-366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Ref: 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18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72A6CB-CB9F-4058-BF15-8C99E64B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en-GB" sz="2800" dirty="0"/>
              <a:t>NASCET and ECST agreement depends upon degree of stenosis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36EAD3-DB59-4992-AED7-B9A10B3FF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5220072" cy="4525963"/>
          </a:xfrm>
        </p:spPr>
        <p:txBody>
          <a:bodyPr>
            <a:noAutofit/>
          </a:bodyPr>
          <a:lstStyle/>
          <a:p>
            <a:r>
              <a:rPr lang="en-GB" sz="1900" dirty="0"/>
              <a:t>NASCET criteria: ratio between residual luminal surface at the stenosis and the surface of the distal normal </a:t>
            </a:r>
            <a:r>
              <a:rPr lang="en-GB" sz="1900" dirty="0" smtClean="0"/>
              <a:t>lumen </a:t>
            </a:r>
            <a:endParaRPr lang="en-GB" sz="1900" dirty="0"/>
          </a:p>
          <a:p>
            <a:r>
              <a:rPr lang="en-GB" sz="1900" dirty="0"/>
              <a:t>ECST criteria: ratio between the residual luminal surface at the stenosis and the total surface</a:t>
            </a:r>
          </a:p>
          <a:p>
            <a:r>
              <a:rPr lang="en-GB" sz="1900" dirty="0"/>
              <a:t>Pearson coefficient = 0.962 (p&lt;0.00001</a:t>
            </a:r>
            <a:r>
              <a:rPr lang="en-GB" sz="1900" dirty="0" smtClean="0"/>
              <a:t>)</a:t>
            </a:r>
          </a:p>
          <a:p>
            <a:endParaRPr lang="en-GB" sz="1900" dirty="0"/>
          </a:p>
          <a:p>
            <a:r>
              <a:rPr lang="en-GB" sz="1900" b="1" dirty="0"/>
              <a:t>NASCET stenosis of 50% ≈ ECST stenosis of 70</a:t>
            </a:r>
            <a:r>
              <a:rPr lang="en-GB" sz="1900" b="1" dirty="0" smtClean="0"/>
              <a:t>%</a:t>
            </a:r>
          </a:p>
          <a:p>
            <a:endParaRPr lang="en-GB" sz="1900" b="1" dirty="0"/>
          </a:p>
          <a:p>
            <a:r>
              <a:rPr lang="en-GB" sz="1900" b="1" dirty="0"/>
              <a:t>NASCET stenosis of 70% ≈ ECST stenosis of 83%</a:t>
            </a:r>
          </a:p>
          <a:p>
            <a:endParaRPr lang="en-GB" sz="1900" dirty="0" smtClean="0"/>
          </a:p>
          <a:p>
            <a:r>
              <a:rPr lang="en-GB" sz="1900" dirty="0" smtClean="0"/>
              <a:t>Differences </a:t>
            </a:r>
            <a:r>
              <a:rPr lang="en-GB" sz="1900" dirty="0"/>
              <a:t>were larger in low-grade stenosis (&lt;70%); high-grade stenosis (&gt;70%) shows better agreement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953FA5-026E-46BD-989B-EF529FF675C8}"/>
              </a:ext>
            </a:extLst>
          </p:cNvPr>
          <p:cNvPicPr/>
          <p:nvPr/>
        </p:nvPicPr>
        <p:blipFill rotWithShape="1">
          <a:blip r:embed="rId2"/>
          <a:srcRect l="51220" t="45233" r="8990" b="9705"/>
          <a:stretch/>
        </p:blipFill>
        <p:spPr bwMode="auto">
          <a:xfrm>
            <a:off x="5527973" y="1124744"/>
            <a:ext cx="3404245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0237" t="41596" r="8263" b="15724"/>
          <a:stretch/>
        </p:blipFill>
        <p:spPr>
          <a:xfrm>
            <a:off x="5292080" y="4017856"/>
            <a:ext cx="3764285" cy="2867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24328" y="-366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Refs: 11, 13, 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65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BDAEA68-8E43-434F-B537-E030CC83A1C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5511"/>
            <a:ext cx="9144000" cy="552697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94816761-7721-456D-A29A-610D7326FF7A}"/>
              </a:ext>
            </a:extLst>
          </p:cNvPr>
          <p:cNvCxnSpPr>
            <a:cxnSpLocks/>
          </p:cNvCxnSpPr>
          <p:nvPr/>
        </p:nvCxnSpPr>
        <p:spPr>
          <a:xfrm flipV="1">
            <a:off x="793262" y="1735015"/>
            <a:ext cx="320430" cy="97693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0D219AF1-9171-4D9E-9E41-14F3B7FBF4F8}"/>
              </a:ext>
            </a:extLst>
          </p:cNvPr>
          <p:cNvCxnSpPr>
            <a:cxnSpLocks/>
          </p:cNvCxnSpPr>
          <p:nvPr/>
        </p:nvCxnSpPr>
        <p:spPr>
          <a:xfrm flipV="1">
            <a:off x="1094154" y="3196492"/>
            <a:ext cx="734646" cy="35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53211A32-B9BC-41E2-A746-2ED48CF6CB3B}"/>
              </a:ext>
            </a:extLst>
          </p:cNvPr>
          <p:cNvCxnSpPr>
            <a:cxnSpLocks/>
          </p:cNvCxnSpPr>
          <p:nvPr/>
        </p:nvCxnSpPr>
        <p:spPr>
          <a:xfrm flipV="1">
            <a:off x="3583355" y="1594338"/>
            <a:ext cx="320430" cy="97693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7259E55-CC09-486F-AFD7-DD98A8A9469A}"/>
              </a:ext>
            </a:extLst>
          </p:cNvPr>
          <p:cNvCxnSpPr>
            <a:cxnSpLocks/>
          </p:cNvCxnSpPr>
          <p:nvPr/>
        </p:nvCxnSpPr>
        <p:spPr>
          <a:xfrm flipV="1">
            <a:off x="4355976" y="3055815"/>
            <a:ext cx="262917" cy="11349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146C8423-0EFE-4E10-9AE1-47977F2B1D9F}"/>
              </a:ext>
            </a:extLst>
          </p:cNvPr>
          <p:cNvCxnSpPr>
            <a:cxnSpLocks/>
          </p:cNvCxnSpPr>
          <p:nvPr/>
        </p:nvCxnSpPr>
        <p:spPr>
          <a:xfrm flipV="1">
            <a:off x="6861690" y="3068960"/>
            <a:ext cx="734646" cy="35169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AA386D0-8486-4CA1-9CDB-AE7AA0553DDE}"/>
              </a:ext>
            </a:extLst>
          </p:cNvPr>
          <p:cNvSpPr txBox="1"/>
          <p:nvPr/>
        </p:nvSpPr>
        <p:spPr>
          <a:xfrm>
            <a:off x="179512" y="182100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4.0mm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B3DE6BA-42BF-46A4-8A4C-0D142C933860}"/>
              </a:ext>
            </a:extLst>
          </p:cNvPr>
          <p:cNvSpPr txBox="1"/>
          <p:nvPr/>
        </p:nvSpPr>
        <p:spPr>
          <a:xfrm>
            <a:off x="395536" y="342900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8.0mm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4F784B9-88D6-4971-B6AD-DA9812EAC926}"/>
              </a:ext>
            </a:extLst>
          </p:cNvPr>
          <p:cNvSpPr txBox="1"/>
          <p:nvPr/>
        </p:nvSpPr>
        <p:spPr>
          <a:xfrm>
            <a:off x="2987824" y="1685751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4.0mm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E61589E-6E2E-4DC2-B474-1D82A5F9AEEC}"/>
              </a:ext>
            </a:extLst>
          </p:cNvPr>
          <p:cNvSpPr txBox="1"/>
          <p:nvPr/>
        </p:nvSpPr>
        <p:spPr>
          <a:xfrm>
            <a:off x="4572000" y="270236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3.0mm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90AD153F-D324-43AE-BE4B-D49FED3FEF0C}"/>
              </a:ext>
            </a:extLst>
          </p:cNvPr>
          <p:cNvCxnSpPr>
            <a:cxnSpLocks/>
          </p:cNvCxnSpPr>
          <p:nvPr/>
        </p:nvCxnSpPr>
        <p:spPr>
          <a:xfrm flipV="1">
            <a:off x="7326923" y="2996953"/>
            <a:ext cx="244298" cy="10966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4C17EC0-2FF7-4D44-912D-6EE41AD96B0E}"/>
              </a:ext>
            </a:extLst>
          </p:cNvPr>
          <p:cNvSpPr txBox="1"/>
          <p:nvPr/>
        </p:nvSpPr>
        <p:spPr>
          <a:xfrm>
            <a:off x="6228184" y="337233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8.0mm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99972732-AE33-487C-B2AD-F70B170C3DFB}"/>
                  </a:ext>
                </a:extLst>
              </p:cNvPr>
              <p:cNvSpPr txBox="1"/>
              <p:nvPr/>
            </p:nvSpPr>
            <p:spPr>
              <a:xfrm>
                <a:off x="3779912" y="5301208"/>
                <a:ext cx="2036367" cy="99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NASCET stenosis calculation: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 −3.0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num>
                        <m:den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den>
                      </m:f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sz="1200" b="1" dirty="0"/>
              </a:p>
              <a:p>
                <a:pPr algn="ctr"/>
                <a:endParaRPr lang="en-GB" sz="1200" dirty="0"/>
              </a:p>
              <a:p>
                <a:pPr algn="ctr"/>
                <a:endParaRPr lang="en-GB" sz="1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9972732-AE33-487C-B2AD-F70B170C3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301208"/>
                <a:ext cx="2036367" cy="9932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A9ACEF22-745E-4080-A3C9-B241B40154C0}"/>
                  </a:ext>
                </a:extLst>
              </p:cNvPr>
              <p:cNvSpPr txBox="1"/>
              <p:nvPr/>
            </p:nvSpPr>
            <p:spPr>
              <a:xfrm>
                <a:off x="6804248" y="5301208"/>
                <a:ext cx="2036367" cy="99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ESCT stenosis calculation: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8.0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 −3.0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num>
                        <m:den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8.0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den>
                      </m:f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𝟔𝟐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sz="1200" b="1" dirty="0"/>
              </a:p>
              <a:p>
                <a:pPr algn="ctr"/>
                <a:endParaRPr lang="en-GB" sz="1200" dirty="0"/>
              </a:p>
              <a:p>
                <a:pPr algn="ctr"/>
                <a:endParaRPr lang="en-GB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9ACEF22-745E-4080-A3C9-B241B4015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5301208"/>
                <a:ext cx="2036367" cy="9932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395F3E1-DD7B-42E5-BC6D-3A4ED254C3C7}"/>
              </a:ext>
            </a:extLst>
          </p:cNvPr>
          <p:cNvSpPr txBox="1"/>
          <p:nvPr/>
        </p:nvSpPr>
        <p:spPr>
          <a:xfrm>
            <a:off x="7524328" y="264794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3.0mm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31A8BD1-4767-4255-A664-84012D64BFD6}"/>
              </a:ext>
            </a:extLst>
          </p:cNvPr>
          <p:cNvSpPr txBox="1"/>
          <p:nvPr/>
        </p:nvSpPr>
        <p:spPr>
          <a:xfrm>
            <a:off x="1043608" y="5388107"/>
            <a:ext cx="2036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Large carotid bulb – proximal ICA ~2x the diameter of the mid-distal ICA</a:t>
            </a:r>
          </a:p>
          <a:p>
            <a:pPr algn="ctr"/>
            <a:endParaRPr lang="en-GB" sz="1200" dirty="0"/>
          </a:p>
          <a:p>
            <a:pPr algn="ctr"/>
            <a:endParaRPr lang="en-GB" sz="1200" dirty="0"/>
          </a:p>
        </p:txBody>
      </p:sp>
      <p:sp>
        <p:nvSpPr>
          <p:cNvPr id="31" name="Title 1">
            <a:extLst>
              <a:ext uri="{FF2B5EF4-FFF2-40B4-BE49-F238E27FC236}">
                <a16:creationId xmlns="" xmlns:a16="http://schemas.microsoft.com/office/drawing/2014/main" id="{01F832F1-9B78-40EB-877B-AEAE471B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/>
              <a:t>NASCET and ECST agreement is highly dependent on carotid anatomy</a:t>
            </a:r>
          </a:p>
        </p:txBody>
      </p:sp>
      <p:sp>
        <p:nvSpPr>
          <p:cNvPr id="32" name="Title 1">
            <a:extLst>
              <a:ext uri="{FF2B5EF4-FFF2-40B4-BE49-F238E27FC236}">
                <a16:creationId xmlns="" xmlns:a16="http://schemas.microsoft.com/office/drawing/2014/main" id="{C35CD386-5F69-41FF-B57A-4C1267CD5ACC}"/>
              </a:ext>
            </a:extLst>
          </p:cNvPr>
          <p:cNvSpPr txBox="1">
            <a:spLocks/>
          </p:cNvSpPr>
          <p:nvPr/>
        </p:nvSpPr>
        <p:spPr>
          <a:xfrm>
            <a:off x="446856" y="6024063"/>
            <a:ext cx="8229600" cy="774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Large bulb compared to </a:t>
            </a:r>
            <a:r>
              <a:rPr lang="en-GB" sz="2400" dirty="0" smtClean="0"/>
              <a:t>distal ICA </a:t>
            </a:r>
            <a:r>
              <a:rPr lang="en-GB" sz="2400" dirty="0"/>
              <a:t>– ECST grading will be significantly higher than NASCET grading</a:t>
            </a:r>
          </a:p>
        </p:txBody>
      </p:sp>
    </p:spTree>
    <p:extLst>
      <p:ext uri="{BB962C8B-B14F-4D97-AF65-F5344CB8AC3E}">
        <p14:creationId xmlns:p14="http://schemas.microsoft.com/office/powerpoint/2010/main" val="9049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B5F824-767F-47F8-A80B-8EDE449A4394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5511"/>
            <a:ext cx="9144000" cy="5526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60455420-6C10-48EE-8F98-59D236FA0341}"/>
                  </a:ext>
                </a:extLst>
              </p:cNvPr>
              <p:cNvSpPr txBox="1"/>
              <p:nvPr/>
            </p:nvSpPr>
            <p:spPr>
              <a:xfrm>
                <a:off x="3779912" y="5301208"/>
                <a:ext cx="2036367" cy="99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NASCET stenosis calculation: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 −1.5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num>
                        <m:den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4.0</m:t>
                          </m:r>
                        </m:den>
                      </m:f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1" i="1" smtClean="0">
                          <a:latin typeface="Cambria Math"/>
                        </a:rPr>
                        <m:t>𝟕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sz="1200" b="1" dirty="0"/>
              </a:p>
              <a:p>
                <a:pPr algn="ctr"/>
                <a:endParaRPr lang="en-GB" sz="1200" dirty="0"/>
              </a:p>
              <a:p>
                <a:pPr algn="ctr"/>
                <a:endParaRPr lang="en-GB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455420-6C10-48EE-8F98-59D236FA0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301208"/>
                <a:ext cx="2036367" cy="9932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EB5A74A2-81A1-41F5-9B5A-CA8CE77A93F0}"/>
                  </a:ext>
                </a:extLst>
              </p:cNvPr>
              <p:cNvSpPr txBox="1"/>
              <p:nvPr/>
            </p:nvSpPr>
            <p:spPr>
              <a:xfrm>
                <a:off x="6804248" y="5301208"/>
                <a:ext cx="2036367" cy="993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ESCT stenosis calculation: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5.0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 −1.0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num>
                        <m:den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5.0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𝑚𝑚</m:t>
                          </m:r>
                        </m:den>
                      </m:f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1" i="1" smtClean="0">
                          <a:latin typeface="Cambria Math"/>
                        </a:rPr>
                        <m:t>𝟖𝟎</m:t>
                      </m:r>
                      <m:r>
                        <a:rPr lang="en-GB" sz="1200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GB" sz="1200" b="1" dirty="0"/>
              </a:p>
              <a:p>
                <a:pPr algn="ctr"/>
                <a:endParaRPr lang="en-GB" sz="1200" dirty="0"/>
              </a:p>
              <a:p>
                <a:pPr algn="ctr"/>
                <a:endParaRPr lang="en-GB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B5A74A2-81A1-41F5-9B5A-CA8CE77A9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5301208"/>
                <a:ext cx="2036367" cy="99322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41154B-F524-4AF1-8544-160B5AA6FDEB}"/>
              </a:ext>
            </a:extLst>
          </p:cNvPr>
          <p:cNvSpPr txBox="1"/>
          <p:nvPr/>
        </p:nvSpPr>
        <p:spPr>
          <a:xfrm>
            <a:off x="1043608" y="5388107"/>
            <a:ext cx="2036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Small carotid bulb – ICA roughly the same size throughout</a:t>
            </a:r>
          </a:p>
          <a:p>
            <a:pPr algn="ctr"/>
            <a:endParaRPr lang="en-GB" sz="1200" dirty="0"/>
          </a:p>
          <a:p>
            <a:pPr algn="ctr"/>
            <a:endParaRPr lang="en-GB" sz="1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158CE7F9-B62B-4032-84FE-2242A4315324}"/>
              </a:ext>
            </a:extLst>
          </p:cNvPr>
          <p:cNvCxnSpPr>
            <a:cxnSpLocks/>
          </p:cNvCxnSpPr>
          <p:nvPr/>
        </p:nvCxnSpPr>
        <p:spPr>
          <a:xfrm flipV="1">
            <a:off x="739377" y="1844824"/>
            <a:ext cx="376239" cy="7675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E846930-A719-4F53-9EED-E3508FCD0A5F}"/>
              </a:ext>
            </a:extLst>
          </p:cNvPr>
          <p:cNvSpPr txBox="1"/>
          <p:nvPr/>
        </p:nvSpPr>
        <p:spPr>
          <a:xfrm>
            <a:off x="83798" y="188320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4.0mm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290F409-D83A-48FC-97BC-639CD022A624}"/>
              </a:ext>
            </a:extLst>
          </p:cNvPr>
          <p:cNvSpPr txBox="1"/>
          <p:nvPr/>
        </p:nvSpPr>
        <p:spPr>
          <a:xfrm>
            <a:off x="572520" y="358175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5.0mm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2C864F82-D2A4-46F0-813C-37FF1B6A1AB6}"/>
              </a:ext>
            </a:extLst>
          </p:cNvPr>
          <p:cNvCxnSpPr>
            <a:cxnSpLocks/>
          </p:cNvCxnSpPr>
          <p:nvPr/>
        </p:nvCxnSpPr>
        <p:spPr>
          <a:xfrm flipV="1">
            <a:off x="1219200" y="3403601"/>
            <a:ext cx="488462" cy="19929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9FABD41F-B378-4D85-8799-C4FBAEE5A393}"/>
              </a:ext>
            </a:extLst>
          </p:cNvPr>
          <p:cNvCxnSpPr>
            <a:cxnSpLocks/>
          </p:cNvCxnSpPr>
          <p:nvPr/>
        </p:nvCxnSpPr>
        <p:spPr>
          <a:xfrm flipV="1">
            <a:off x="3603715" y="1844824"/>
            <a:ext cx="376239" cy="76752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381961C-155D-44CC-9B9D-9EF22354BE68}"/>
              </a:ext>
            </a:extLst>
          </p:cNvPr>
          <p:cNvSpPr txBox="1"/>
          <p:nvPr/>
        </p:nvSpPr>
        <p:spPr>
          <a:xfrm>
            <a:off x="2948136" y="188320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4.0mm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E05A3AA-49CA-4D34-B697-92B52A7BE36A}"/>
              </a:ext>
            </a:extLst>
          </p:cNvPr>
          <p:cNvSpPr txBox="1"/>
          <p:nvPr/>
        </p:nvSpPr>
        <p:spPr>
          <a:xfrm>
            <a:off x="4460673" y="2979971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1.0mm</a:t>
            </a:r>
            <a:endParaRPr lang="en-GB" sz="1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F1204ADB-D165-416F-A3F4-E979A544D676}"/>
              </a:ext>
            </a:extLst>
          </p:cNvPr>
          <p:cNvCxnSpPr>
            <a:cxnSpLocks/>
          </p:cNvCxnSpPr>
          <p:nvPr/>
        </p:nvCxnSpPr>
        <p:spPr>
          <a:xfrm flipV="1">
            <a:off x="4489938" y="3380154"/>
            <a:ext cx="152400" cy="8597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CE41B14-0312-436A-9DDC-5AA7551F673E}"/>
              </a:ext>
            </a:extLst>
          </p:cNvPr>
          <p:cNvSpPr txBox="1"/>
          <p:nvPr/>
        </p:nvSpPr>
        <p:spPr>
          <a:xfrm>
            <a:off x="6372200" y="358404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5.0mm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D3B60640-4990-448A-AB29-3CF7CE39440A}"/>
              </a:ext>
            </a:extLst>
          </p:cNvPr>
          <p:cNvCxnSpPr>
            <a:cxnSpLocks/>
          </p:cNvCxnSpPr>
          <p:nvPr/>
        </p:nvCxnSpPr>
        <p:spPr>
          <a:xfrm flipV="1">
            <a:off x="6991526" y="3376246"/>
            <a:ext cx="476074" cy="24066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CD42157-7697-4EB9-9EFC-7C2CC1FC142F}"/>
              </a:ext>
            </a:extLst>
          </p:cNvPr>
          <p:cNvSpPr txBox="1"/>
          <p:nvPr/>
        </p:nvSpPr>
        <p:spPr>
          <a:xfrm>
            <a:off x="7236296" y="28529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1.0mm</a:t>
            </a:r>
            <a:endParaRPr lang="en-GB" sz="1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97599403-5C0D-428D-ABCA-7BCCA792983F}"/>
              </a:ext>
            </a:extLst>
          </p:cNvPr>
          <p:cNvCxnSpPr>
            <a:cxnSpLocks/>
          </p:cNvCxnSpPr>
          <p:nvPr/>
        </p:nvCxnSpPr>
        <p:spPr>
          <a:xfrm flipV="1">
            <a:off x="7249434" y="3256970"/>
            <a:ext cx="152400" cy="8597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99E9586B-31DD-4E19-8959-A062F8A61AFA}"/>
              </a:ext>
            </a:extLst>
          </p:cNvPr>
          <p:cNvSpPr txBox="1">
            <a:spLocks/>
          </p:cNvSpPr>
          <p:nvPr/>
        </p:nvSpPr>
        <p:spPr>
          <a:xfrm>
            <a:off x="446856" y="6024063"/>
            <a:ext cx="8229600" cy="774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Small bulb compared </a:t>
            </a:r>
            <a:r>
              <a:rPr lang="en-GB" sz="2400" dirty="0" smtClean="0"/>
              <a:t>to distal </a:t>
            </a:r>
            <a:r>
              <a:rPr lang="en-GB" sz="2400" dirty="0"/>
              <a:t>ICA – ECST and NASCET gradings are more likely to agree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5F2102B8-EFD4-4D3A-B7D2-D83C47A28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/>
              <a:t>NASCET and ECST agreement is highly dependent on carotid anatomy</a:t>
            </a:r>
          </a:p>
        </p:txBody>
      </p:sp>
    </p:spTree>
    <p:extLst>
      <p:ext uri="{BB962C8B-B14F-4D97-AF65-F5344CB8AC3E}">
        <p14:creationId xmlns:p14="http://schemas.microsoft.com/office/powerpoint/2010/main" val="33493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Case study – diseased carotid duplex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81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0D9D19-A296-408A-AFDD-4771E660C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Haemodynamics – subclavian artery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23CF1D0-4DA5-47E9-BC3A-EBFD82A30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Triphasic peripheral waveform – three phases characterised by crossing the zero flow baseline twice in each cardiac cycle</a:t>
            </a:r>
          </a:p>
          <a:p>
            <a:pPr lvl="1"/>
            <a:r>
              <a:rPr lang="en-GB" sz="2400" dirty="0"/>
              <a:t>Systolic antegrade flow</a:t>
            </a:r>
          </a:p>
          <a:p>
            <a:pPr lvl="1"/>
            <a:r>
              <a:rPr lang="en-GB" sz="2400" dirty="0"/>
              <a:t>Early diastolic flow reversal</a:t>
            </a:r>
          </a:p>
          <a:p>
            <a:pPr lvl="1"/>
            <a:r>
              <a:rPr lang="en-GB" sz="2400" dirty="0"/>
              <a:t>Late diastolic forward flow (may continue throughout diastolic into the next systolic pulse if distal resistance is low)</a:t>
            </a:r>
          </a:p>
          <a:p>
            <a:endParaRPr lang="en-GB" dirty="0"/>
          </a:p>
        </p:txBody>
      </p:sp>
      <p:pic>
        <p:nvPicPr>
          <p:cNvPr id="4" name="Picture 2" descr="Image result for triphasic doppler waveform">
            <a:extLst>
              <a:ext uri="{FF2B5EF4-FFF2-40B4-BE49-F238E27FC236}">
                <a16:creationId xmlns="" xmlns:a16="http://schemas.microsoft.com/office/drawing/2014/main" id="{26F3CA57-B3D4-4880-AF85-6B05A127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0200"/>
            <a:ext cx="3606157" cy="257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CAFA6EAB-CD66-4206-A562-B0E347DB9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33438"/>
            <a:ext cx="3599331" cy="2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D74996E3-7657-4171-872D-ED0203375557}"/>
              </a:ext>
            </a:extLst>
          </p:cNvPr>
          <p:cNvCxnSpPr>
            <a:cxnSpLocks/>
          </p:cNvCxnSpPr>
          <p:nvPr/>
        </p:nvCxnSpPr>
        <p:spPr>
          <a:xfrm flipV="1">
            <a:off x="3995936" y="3068960"/>
            <a:ext cx="1512168" cy="576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99CDF225-360B-43CC-AD90-5C4DE33E1880}"/>
              </a:ext>
            </a:extLst>
          </p:cNvPr>
          <p:cNvCxnSpPr>
            <a:cxnSpLocks/>
          </p:cNvCxnSpPr>
          <p:nvPr/>
        </p:nvCxnSpPr>
        <p:spPr>
          <a:xfrm flipV="1">
            <a:off x="4427984" y="3501008"/>
            <a:ext cx="1119002" cy="4680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5C8A7C99-6400-454B-8578-057799A3833A}"/>
              </a:ext>
            </a:extLst>
          </p:cNvPr>
          <p:cNvCxnSpPr>
            <a:cxnSpLocks/>
          </p:cNvCxnSpPr>
          <p:nvPr/>
        </p:nvCxnSpPr>
        <p:spPr>
          <a:xfrm flipV="1">
            <a:off x="4355976" y="3375003"/>
            <a:ext cx="2304256" cy="102608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D1CE6A2D-0442-4B50-86DB-2805BCF5B073}"/>
              </a:ext>
            </a:extLst>
          </p:cNvPr>
          <p:cNvCxnSpPr>
            <a:cxnSpLocks/>
          </p:cNvCxnSpPr>
          <p:nvPr/>
        </p:nvCxnSpPr>
        <p:spPr>
          <a:xfrm>
            <a:off x="3707904" y="5296346"/>
            <a:ext cx="2376264" cy="108498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1222E7-38C9-4BA3-B785-AB7823F55D51}"/>
              </a:ext>
            </a:extLst>
          </p:cNvPr>
          <p:cNvSpPr txBox="1"/>
          <p:nvPr/>
        </p:nvSpPr>
        <p:spPr>
          <a:xfrm>
            <a:off x="7092280" y="2708920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6B46DD6-D548-455E-8343-D9B27948CDCC}"/>
              </a:ext>
            </a:extLst>
          </p:cNvPr>
          <p:cNvSpPr txBox="1"/>
          <p:nvPr/>
        </p:nvSpPr>
        <p:spPr>
          <a:xfrm>
            <a:off x="7164288" y="3558208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5AFB3C3-0938-4BF8-9DCE-784A06066BB2}"/>
              </a:ext>
            </a:extLst>
          </p:cNvPr>
          <p:cNvSpPr txBox="1"/>
          <p:nvPr/>
        </p:nvSpPr>
        <p:spPr>
          <a:xfrm>
            <a:off x="7236296" y="3140968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C38D48-81C7-4638-B78E-6DC5C6A7BE76}"/>
              </a:ext>
            </a:extLst>
          </p:cNvPr>
          <p:cNvSpPr txBox="1"/>
          <p:nvPr/>
        </p:nvSpPr>
        <p:spPr>
          <a:xfrm>
            <a:off x="7596336" y="5661248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3D9D06D-8281-4CC2-A0FD-BCF040D79BF7}"/>
              </a:ext>
            </a:extLst>
          </p:cNvPr>
          <p:cNvSpPr txBox="1"/>
          <p:nvPr/>
        </p:nvSpPr>
        <p:spPr>
          <a:xfrm>
            <a:off x="7740352" y="6597352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1F4E677-4DAC-470F-A6E3-BBC688DD2AD3}"/>
              </a:ext>
            </a:extLst>
          </p:cNvPr>
          <p:cNvSpPr txBox="1"/>
          <p:nvPr/>
        </p:nvSpPr>
        <p:spPr>
          <a:xfrm>
            <a:off x="7812360" y="6006480"/>
            <a:ext cx="2160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B9D5041-A6B3-4E93-AA4A-93BF4333FF33}"/>
              </a:ext>
            </a:extLst>
          </p:cNvPr>
          <p:cNvSpPr txBox="1"/>
          <p:nvPr/>
        </p:nvSpPr>
        <p:spPr>
          <a:xfrm>
            <a:off x="5241500" y="2097450"/>
            <a:ext cx="533208" cy="2000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bg1">
                    <a:lumMod val="85000"/>
                  </a:schemeClr>
                </a:solidFill>
              </a:rPr>
              <a:t>RT SCA</a:t>
            </a:r>
          </a:p>
        </p:txBody>
      </p:sp>
      <p:sp>
        <p:nvSpPr>
          <p:cNvPr id="6" name="Rectangle 5"/>
          <p:cNvSpPr/>
          <p:nvPr/>
        </p:nvSpPr>
        <p:spPr>
          <a:xfrm>
            <a:off x="5508104" y="4401090"/>
            <a:ext cx="576064" cy="1080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93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528" b="9339"/>
          <a:stretch/>
        </p:blipFill>
        <p:spPr bwMode="auto">
          <a:xfrm>
            <a:off x="4572001" y="3572100"/>
            <a:ext cx="4572000" cy="310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760" b="9193"/>
          <a:stretch/>
        </p:blipFill>
        <p:spPr bwMode="auto">
          <a:xfrm>
            <a:off x="1" y="3581671"/>
            <a:ext cx="4571999" cy="308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6" r="16658" b="1"/>
          <a:stretch/>
        </p:blipFill>
        <p:spPr bwMode="auto">
          <a:xfrm>
            <a:off x="4571999" y="274637"/>
            <a:ext cx="4457483" cy="31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3" b="4769"/>
          <a:stretch/>
        </p:blipFill>
        <p:spPr bwMode="auto">
          <a:xfrm>
            <a:off x="114518" y="223820"/>
            <a:ext cx="4457482" cy="313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510" y="5795972"/>
            <a:ext cx="114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NASCET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1022" y="5805264"/>
            <a:ext cx="114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ECST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6528" b="9339"/>
          <a:stretch/>
        </p:blipFill>
        <p:spPr bwMode="auto">
          <a:xfrm>
            <a:off x="4572001" y="3572100"/>
            <a:ext cx="4572000" cy="310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760" b="9193"/>
          <a:stretch/>
        </p:blipFill>
        <p:spPr bwMode="auto">
          <a:xfrm>
            <a:off x="1" y="3581671"/>
            <a:ext cx="4571999" cy="308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6" r="16658" b="1"/>
          <a:stretch/>
        </p:blipFill>
        <p:spPr bwMode="auto">
          <a:xfrm>
            <a:off x="4571999" y="274637"/>
            <a:ext cx="4457483" cy="31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3" b="4769"/>
          <a:stretch/>
        </p:blipFill>
        <p:spPr bwMode="auto">
          <a:xfrm>
            <a:off x="114518" y="223820"/>
            <a:ext cx="4457482" cy="313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545432" y="1772816"/>
            <a:ext cx="4114800" cy="2592288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ICA</a:t>
            </a:r>
            <a:r>
              <a:rPr lang="en-GB" baseline="-25000" dirty="0" smtClean="0"/>
              <a:t>PSV</a:t>
            </a:r>
            <a:r>
              <a:rPr lang="en-GB" dirty="0" smtClean="0"/>
              <a:t> = 130cm/s</a:t>
            </a:r>
          </a:p>
          <a:p>
            <a:r>
              <a:rPr lang="en-GB" dirty="0" smtClean="0"/>
              <a:t>ICA</a:t>
            </a:r>
            <a:r>
              <a:rPr lang="en-GB" baseline="-25000" dirty="0" smtClean="0"/>
              <a:t>EDV</a:t>
            </a:r>
            <a:r>
              <a:rPr lang="en-GB" dirty="0" smtClean="0"/>
              <a:t> = 61cm/s</a:t>
            </a:r>
          </a:p>
          <a:p>
            <a:r>
              <a:rPr lang="en-GB" dirty="0" smtClean="0"/>
              <a:t>ICA</a:t>
            </a:r>
            <a:r>
              <a:rPr lang="en-GB" baseline="-25000" dirty="0" smtClean="0"/>
              <a:t>PSV</a:t>
            </a:r>
            <a:r>
              <a:rPr lang="en-GB" dirty="0" smtClean="0"/>
              <a:t>/CCA</a:t>
            </a:r>
            <a:r>
              <a:rPr lang="en-GB" baseline="-25000" dirty="0" smtClean="0"/>
              <a:t>PSV</a:t>
            </a:r>
            <a:r>
              <a:rPr lang="en-GB" dirty="0" smtClean="0"/>
              <a:t> = 2.04</a:t>
            </a:r>
          </a:p>
          <a:p>
            <a:r>
              <a:rPr lang="en-GB" dirty="0" smtClean="0"/>
              <a:t>NASCET caliper reduction = 57%</a:t>
            </a:r>
          </a:p>
          <a:p>
            <a:r>
              <a:rPr lang="en-GB" dirty="0" smtClean="0"/>
              <a:t>Grading: </a:t>
            </a:r>
            <a:r>
              <a:rPr lang="en-GB" b="1" u="sng" dirty="0" smtClean="0"/>
              <a:t>50-59% stenosis</a:t>
            </a:r>
            <a:endParaRPr lang="en-GB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42510" y="5795972"/>
            <a:ext cx="114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NASCET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1022" y="5805264"/>
            <a:ext cx="114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ECST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Carotid plaque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Plaque descriptors:</a:t>
            </a:r>
          </a:p>
          <a:p>
            <a:pPr lvl="1"/>
            <a:r>
              <a:rPr lang="en-GB" b="1" dirty="0"/>
              <a:t>Surface </a:t>
            </a:r>
            <a:r>
              <a:rPr lang="en-GB" dirty="0"/>
              <a:t>– smooth, irregular, ulcerated</a:t>
            </a:r>
          </a:p>
          <a:p>
            <a:pPr lvl="1"/>
            <a:r>
              <a:rPr lang="en-GB" b="1" dirty="0"/>
              <a:t>Morphology </a:t>
            </a:r>
            <a:r>
              <a:rPr lang="en-GB" dirty="0"/>
              <a:t>– echogenic, echolucent, mixed, calcified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Echogenicity:</a:t>
            </a:r>
          </a:p>
          <a:p>
            <a:pPr lvl="1"/>
            <a:r>
              <a:rPr lang="en-GB" dirty="0"/>
              <a:t>Dense plaques tend to be harder and more </a:t>
            </a:r>
            <a:r>
              <a:rPr lang="en-GB" dirty="0" smtClean="0"/>
              <a:t>fibrous/calcified</a:t>
            </a:r>
          </a:p>
          <a:p>
            <a:pPr lvl="2"/>
            <a:r>
              <a:rPr lang="en-GB" dirty="0" smtClean="0"/>
              <a:t>These plaques generate stronger echo signals, and thus appear bright on US imaging (echogenic)</a:t>
            </a:r>
          </a:p>
          <a:p>
            <a:pPr lvl="2"/>
            <a:endParaRPr lang="en-GB" dirty="0" smtClean="0"/>
          </a:p>
          <a:p>
            <a:pPr lvl="1"/>
            <a:r>
              <a:rPr lang="en-GB" dirty="0" smtClean="0"/>
              <a:t>Less </a:t>
            </a:r>
            <a:r>
              <a:rPr lang="en-GB" dirty="0"/>
              <a:t>dense plaques tend to be softer and contain intraplaque haemorrhage or a necrotic </a:t>
            </a:r>
            <a:r>
              <a:rPr lang="en-GB" dirty="0" smtClean="0"/>
              <a:t>core</a:t>
            </a:r>
          </a:p>
          <a:p>
            <a:pPr lvl="2"/>
            <a:r>
              <a:rPr lang="en-GB" dirty="0" smtClean="0"/>
              <a:t>These plaques generate weaker echo signals, and thus </a:t>
            </a:r>
            <a:r>
              <a:rPr lang="en-GB" dirty="0"/>
              <a:t>appear darker on US imaging (echolucent)</a:t>
            </a:r>
          </a:p>
          <a:p>
            <a:pPr lvl="1"/>
            <a:endParaRPr lang="en-GB" dirty="0"/>
          </a:p>
          <a:p>
            <a:pPr marL="5715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810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Plaque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r>
              <a:rPr lang="en-GB" dirty="0"/>
              <a:t>Echolucent / hypoechoic plaque</a:t>
            </a:r>
          </a:p>
          <a:p>
            <a:pPr marL="114300" indent="0">
              <a:buNone/>
            </a:pPr>
            <a:endParaRPr lang="en-GB" dirty="0"/>
          </a:p>
        </p:txBody>
      </p:sp>
      <p:pic>
        <p:nvPicPr>
          <p:cNvPr id="4" name="Picture 3" descr="An external file that holds a picture, illustration, etc.&#10;Object name is gr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252520" cy="47251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14364842">
            <a:off x="4565545" y="4978215"/>
            <a:ext cx="1147291" cy="34623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69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Plaque morphology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>
            <a:normAutofit/>
          </a:bodyPr>
          <a:lstStyle/>
          <a:p>
            <a:r>
              <a:rPr lang="en-GB" dirty="0"/>
              <a:t>Mixed, predominantly echolucent plaque</a:t>
            </a:r>
          </a:p>
        </p:txBody>
      </p:sp>
      <p:pic>
        <p:nvPicPr>
          <p:cNvPr id="7" name="Picture 6" descr="An external file that holds a picture, illustration, etc.&#10;Object name is gr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252520" cy="472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Arrow 5"/>
          <p:cNvSpPr/>
          <p:nvPr/>
        </p:nvSpPr>
        <p:spPr>
          <a:xfrm rot="3670537">
            <a:off x="2778026" y="3317915"/>
            <a:ext cx="1147291" cy="34623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89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Plaque morphology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>
            <a:normAutofit/>
          </a:bodyPr>
          <a:lstStyle/>
          <a:p>
            <a:r>
              <a:rPr lang="en-GB" dirty="0"/>
              <a:t>Mixed, predominantly echogenic plaque</a:t>
            </a:r>
          </a:p>
        </p:txBody>
      </p:sp>
      <p:pic>
        <p:nvPicPr>
          <p:cNvPr id="7" name="Picture 6" descr="An external file that holds a picture, illustration, etc.&#10;Object name is gr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5743"/>
            <a:ext cx="9144000" cy="47222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Arrow 5"/>
          <p:cNvSpPr/>
          <p:nvPr/>
        </p:nvSpPr>
        <p:spPr>
          <a:xfrm rot="15276773">
            <a:off x="4461496" y="4646988"/>
            <a:ext cx="1147291" cy="34623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Plaque morphology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>
            <a:normAutofit/>
          </a:bodyPr>
          <a:lstStyle/>
          <a:p>
            <a:r>
              <a:rPr lang="en-GB" dirty="0"/>
              <a:t>Echogenic plaque</a:t>
            </a:r>
          </a:p>
        </p:txBody>
      </p:sp>
      <p:pic>
        <p:nvPicPr>
          <p:cNvPr id="8" name="Picture 7" descr="An external file that holds a picture, illustration, etc.&#10;Object name is gr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5743"/>
            <a:ext cx="9144000" cy="47222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ight Arrow 6"/>
          <p:cNvSpPr/>
          <p:nvPr/>
        </p:nvSpPr>
        <p:spPr>
          <a:xfrm rot="3428634">
            <a:off x="2821627" y="3184131"/>
            <a:ext cx="1147291" cy="34623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Plaque morphology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>
            <a:normAutofit/>
          </a:bodyPr>
          <a:lstStyle/>
          <a:p>
            <a:r>
              <a:rPr lang="en-GB" dirty="0"/>
              <a:t>Calcified plaque – causing acoustic shadowing</a:t>
            </a:r>
          </a:p>
        </p:txBody>
      </p:sp>
      <p:pic>
        <p:nvPicPr>
          <p:cNvPr id="7" name="Picture 6" descr="An external file that holds a picture, illustration, etc.&#10;Object name is gr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" y="2135742"/>
            <a:ext cx="9140661" cy="47222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Arrow 5"/>
          <p:cNvSpPr/>
          <p:nvPr/>
        </p:nvSpPr>
        <p:spPr>
          <a:xfrm rot="4312009">
            <a:off x="3117275" y="3232909"/>
            <a:ext cx="1147291" cy="34623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64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Pitfalls and limitations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Calcified plaque causes acoustic shadowing</a:t>
            </a:r>
          </a:p>
          <a:p>
            <a:pPr lvl="1"/>
            <a:r>
              <a:rPr lang="en-GB" dirty="0"/>
              <a:t>Adjust the scan plane to avoid the plaque</a:t>
            </a:r>
          </a:p>
          <a:p>
            <a:pPr lvl="1"/>
            <a:r>
              <a:rPr lang="en-GB" dirty="0"/>
              <a:t>Sample immediately proximal and distal to the plaque to investigate flow changes</a:t>
            </a:r>
          </a:p>
          <a:p>
            <a:pPr lvl="1"/>
            <a:r>
              <a:rPr lang="en-GB" dirty="0"/>
              <a:t>Use a lower frequency probe</a:t>
            </a:r>
          </a:p>
          <a:p>
            <a:r>
              <a:rPr lang="en-GB" dirty="0"/>
              <a:t>Imaging complicated by tortuous vessels</a:t>
            </a:r>
          </a:p>
          <a:p>
            <a:pPr lvl="1"/>
            <a:r>
              <a:rPr lang="en-GB" dirty="0"/>
              <a:t>Use a curved-array probe to gain a wider field of view to follow the vessels more easily</a:t>
            </a:r>
          </a:p>
          <a:p>
            <a:r>
              <a:rPr lang="en-GB" dirty="0"/>
              <a:t>Unable to differentiate between ICA and ECA</a:t>
            </a:r>
          </a:p>
          <a:p>
            <a:pPr lvl="1"/>
            <a:r>
              <a:rPr lang="en-GB" dirty="0"/>
              <a:t>Look for proximal branches (ECA)</a:t>
            </a:r>
          </a:p>
          <a:p>
            <a:pPr lvl="1"/>
            <a:r>
              <a:rPr lang="en-GB" dirty="0"/>
              <a:t>Follow distally to see if the artery dives deep (ICA)</a:t>
            </a:r>
          </a:p>
          <a:p>
            <a:pPr lvl="1"/>
            <a:r>
              <a:rPr lang="en-GB" dirty="0"/>
              <a:t>Tap the temple and look for percussive waves (ECA, but can transmit to the ICA if done too hard)</a:t>
            </a:r>
          </a:p>
        </p:txBody>
      </p:sp>
      <p:sp>
        <p:nvSpPr>
          <p:cNvPr id="6" name="AutoShape 6" descr="Images in vascular ultras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1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Pitfalls and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Calcified plaque causes acoustic shadowing</a:t>
            </a:r>
          </a:p>
          <a:p>
            <a:pPr lvl="1"/>
            <a:r>
              <a:rPr lang="en-GB" dirty="0"/>
              <a:t>Adjust the scan plane to avoid the plaque</a:t>
            </a:r>
          </a:p>
          <a:p>
            <a:pPr lvl="1"/>
            <a:r>
              <a:rPr lang="en-GB" dirty="0"/>
              <a:t>Sample immediately proximal and distal to the plaque to investigate flow changes</a:t>
            </a:r>
          </a:p>
          <a:p>
            <a:pPr lvl="1"/>
            <a:r>
              <a:rPr lang="en-GB" dirty="0"/>
              <a:t>Use a lower frequency probe</a:t>
            </a:r>
          </a:p>
          <a:p>
            <a:r>
              <a:rPr lang="en-GB" dirty="0"/>
              <a:t>Imaging complicated by tortuous vessels</a:t>
            </a:r>
          </a:p>
          <a:p>
            <a:pPr lvl="1"/>
            <a:r>
              <a:rPr lang="en-GB" dirty="0"/>
              <a:t>Use a curved-array probe to gain a wider field of view to follow the vessels more easily</a:t>
            </a:r>
          </a:p>
          <a:p>
            <a:r>
              <a:rPr lang="en-GB" dirty="0"/>
              <a:t>Unable to differentiate between ICA and ECA</a:t>
            </a:r>
          </a:p>
          <a:p>
            <a:pPr lvl="1"/>
            <a:r>
              <a:rPr lang="en-GB" dirty="0"/>
              <a:t>Look for proximal branches (ECA)</a:t>
            </a:r>
          </a:p>
          <a:p>
            <a:pPr lvl="1"/>
            <a:r>
              <a:rPr lang="en-GB" dirty="0"/>
              <a:t>Follow distally to see if the artery dives deep (ICA)</a:t>
            </a:r>
          </a:p>
          <a:p>
            <a:pPr lvl="1"/>
            <a:r>
              <a:rPr lang="en-GB" dirty="0"/>
              <a:t>Tap the temple and look for percussive waves (ECA, but can transmit to the ICA if done too hard)</a:t>
            </a:r>
          </a:p>
        </p:txBody>
      </p:sp>
      <p:sp>
        <p:nvSpPr>
          <p:cNvPr id="6" name="AutoShape 6" descr="Images in vascular ultras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47" y="4535714"/>
            <a:ext cx="5471554" cy="2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Tortuous carotid artery under Carotid Doppler Ultrasound. I see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/>
          <a:stretch/>
        </p:blipFill>
        <p:spPr bwMode="auto">
          <a:xfrm>
            <a:off x="3672447" y="2142698"/>
            <a:ext cx="5474681" cy="239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Figure 1 from Usefulness of contrast-enhanced ultrasound for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r="3332" b="60417"/>
          <a:stretch/>
        </p:blipFill>
        <p:spPr bwMode="auto">
          <a:xfrm>
            <a:off x="6372200" y="-16464"/>
            <a:ext cx="2771800" cy="215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Evaluating Carotid Plaque and Carotid Intima-Media Thickness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19806" b="-1"/>
          <a:stretch/>
        </p:blipFill>
        <p:spPr bwMode="auto">
          <a:xfrm>
            <a:off x="3672447" y="0"/>
            <a:ext cx="2699753" cy="219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244F1C-6D7D-4514-8766-0C0AC87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Haemodynamics – common carotid artery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BEEF83-1EF3-4A9B-91E5-89010B51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Relatively low resistance waveform – ~70% of flow supplies the ICA and cerebral vascular bed</a:t>
            </a:r>
          </a:p>
          <a:p>
            <a:pPr lvl="1"/>
            <a:r>
              <a:rPr lang="en-GB" dirty="0"/>
              <a:t>Rapid systolic upstroke</a:t>
            </a:r>
          </a:p>
          <a:p>
            <a:pPr lvl="1"/>
            <a:r>
              <a:rPr lang="en-GB" dirty="0"/>
              <a:t>Continued forward flow throughout diastole</a:t>
            </a:r>
          </a:p>
          <a:p>
            <a:pPr lvl="1"/>
            <a:r>
              <a:rPr lang="en-GB" dirty="0"/>
              <a:t>Relatively high end-diastolic volume flow</a:t>
            </a:r>
          </a:p>
          <a:p>
            <a:pPr lvl="1"/>
            <a:r>
              <a:rPr lang="en-GB" dirty="0"/>
              <a:t>Window under peak indicates laminar flow</a:t>
            </a:r>
          </a:p>
          <a:p>
            <a:endParaRPr lang="en-GB" dirty="0"/>
          </a:p>
        </p:txBody>
      </p:sp>
      <p:pic>
        <p:nvPicPr>
          <p:cNvPr id="4" name="Picture 4" descr="Zierler-ch008-image006">
            <a:extLst>
              <a:ext uri="{FF2B5EF4-FFF2-40B4-BE49-F238E27FC236}">
                <a16:creationId xmlns="" xmlns:a16="http://schemas.microsoft.com/office/drawing/2014/main" id="{664C7B73-A52B-411B-848B-E775239F0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32" y="1772816"/>
            <a:ext cx="4366816" cy="26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FED5CF9-F864-4A46-B45B-FDF30586C16C}"/>
              </a:ext>
            </a:extLst>
          </p:cNvPr>
          <p:cNvCxnSpPr>
            <a:cxnSpLocks/>
          </p:cNvCxnSpPr>
          <p:nvPr/>
        </p:nvCxnSpPr>
        <p:spPr>
          <a:xfrm flipV="1">
            <a:off x="4391969" y="3573016"/>
            <a:ext cx="828103" cy="1440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4D57EC4B-9191-4950-86C1-2E8A8410D68E}"/>
              </a:ext>
            </a:extLst>
          </p:cNvPr>
          <p:cNvCxnSpPr>
            <a:cxnSpLocks/>
          </p:cNvCxnSpPr>
          <p:nvPr/>
        </p:nvCxnSpPr>
        <p:spPr>
          <a:xfrm flipV="1">
            <a:off x="3995936" y="4135250"/>
            <a:ext cx="1872208" cy="3018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2488853E-A081-4591-9467-14AF853C08CD}"/>
              </a:ext>
            </a:extLst>
          </p:cNvPr>
          <p:cNvCxnSpPr>
            <a:cxnSpLocks/>
          </p:cNvCxnSpPr>
          <p:nvPr/>
        </p:nvCxnSpPr>
        <p:spPr>
          <a:xfrm flipV="1">
            <a:off x="4067944" y="4175721"/>
            <a:ext cx="2016224" cy="112548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0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Case study – the importance of colour Doppler!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52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71" b="4747"/>
          <a:stretch/>
        </p:blipFill>
        <p:spPr bwMode="auto">
          <a:xfrm>
            <a:off x="4514727" y="0"/>
            <a:ext cx="4608513" cy="346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08" b="7608"/>
          <a:stretch/>
        </p:blipFill>
        <p:spPr bwMode="auto">
          <a:xfrm>
            <a:off x="2339752" y="3501008"/>
            <a:ext cx="439248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4238" b="6815"/>
          <a:stretch/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92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ICA occlusion – the importance of colour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" b="1318"/>
          <a:stretch/>
        </p:blipFill>
        <p:spPr bwMode="auto">
          <a:xfrm>
            <a:off x="4690855" y="2189851"/>
            <a:ext cx="3625561" cy="2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2" b="4747"/>
          <a:stretch/>
        </p:blipFill>
        <p:spPr bwMode="auto">
          <a:xfrm>
            <a:off x="322939" y="2132856"/>
            <a:ext cx="3456974" cy="209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"/>
          <a:stretch/>
        </p:blipFill>
        <p:spPr bwMode="auto">
          <a:xfrm>
            <a:off x="322938" y="4314027"/>
            <a:ext cx="3507038" cy="213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8" b="5136"/>
          <a:stretch/>
        </p:blipFill>
        <p:spPr bwMode="auto">
          <a:xfrm>
            <a:off x="4716016" y="4263272"/>
            <a:ext cx="3796991" cy="22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94" b="6815"/>
          <a:stretch/>
        </p:blipFill>
        <p:spPr bwMode="auto">
          <a:xfrm>
            <a:off x="322938" y="-27384"/>
            <a:ext cx="338496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" b="5157"/>
          <a:stretch/>
        </p:blipFill>
        <p:spPr bwMode="auto">
          <a:xfrm>
            <a:off x="4716016" y="-27384"/>
            <a:ext cx="3644995" cy="216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37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429000"/>
          </a:xfrm>
        </p:spPr>
        <p:txBody>
          <a:bodyPr>
            <a:normAutofit fontScale="92500" lnSpcReduction="10000"/>
          </a:bodyPr>
          <a:lstStyle/>
          <a:p>
            <a:r>
              <a:rPr lang="en-GB" b="1" u="sng" dirty="0" smtClean="0"/>
              <a:t>Remember</a:t>
            </a:r>
            <a:r>
              <a:rPr lang="en-GB" dirty="0" smtClean="0"/>
              <a:t> – never just rely on B-mode imaging alone</a:t>
            </a:r>
          </a:p>
          <a:p>
            <a:r>
              <a:rPr lang="en-GB" dirty="0" smtClean="0"/>
              <a:t>Hypoechoic plaque/thrombus may appear dark on US imaging and may not be immediately visible</a:t>
            </a:r>
          </a:p>
          <a:p>
            <a:r>
              <a:rPr lang="en-GB" dirty="0" smtClean="0"/>
              <a:t>Use B-mode, colour and spectral Doppler to assess patency of vessels</a:t>
            </a:r>
            <a:endParaRPr lang="en-GB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41" y="151209"/>
            <a:ext cx="5281117" cy="320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8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Case study – assess the whole vessel!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46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4" b="12014"/>
          <a:stretch/>
        </p:blipFill>
        <p:spPr bwMode="auto">
          <a:xfrm>
            <a:off x="5018388" y="0"/>
            <a:ext cx="3658068" cy="23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06" b="12014"/>
          <a:stretch/>
        </p:blipFill>
        <p:spPr bwMode="auto">
          <a:xfrm>
            <a:off x="615529" y="-27384"/>
            <a:ext cx="3596431" cy="255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4" b="12014"/>
          <a:stretch/>
        </p:blipFill>
        <p:spPr bwMode="auto">
          <a:xfrm>
            <a:off x="615528" y="2249858"/>
            <a:ext cx="3596432" cy="233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5"/>
          <a:stretch/>
        </p:blipFill>
        <p:spPr bwMode="auto">
          <a:xfrm>
            <a:off x="615528" y="4417660"/>
            <a:ext cx="3596432" cy="240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4" b="16880"/>
          <a:stretch/>
        </p:blipFill>
        <p:spPr bwMode="auto">
          <a:xfrm>
            <a:off x="5018387" y="4437112"/>
            <a:ext cx="3658068" cy="238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7" b="11592"/>
          <a:stretch/>
        </p:blipFill>
        <p:spPr bwMode="auto">
          <a:xfrm>
            <a:off x="5018388" y="2204864"/>
            <a:ext cx="3658067" cy="239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81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6"/>
          <a:stretch/>
        </p:blipFill>
        <p:spPr bwMode="auto">
          <a:xfrm>
            <a:off x="4587897" y="-14120"/>
            <a:ext cx="4592615" cy="344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4"/>
          <a:stretch/>
        </p:blipFill>
        <p:spPr bwMode="auto">
          <a:xfrm>
            <a:off x="1" y="3425552"/>
            <a:ext cx="4572000" cy="34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0"/>
          <a:stretch/>
        </p:blipFill>
        <p:spPr bwMode="auto">
          <a:xfrm>
            <a:off x="4587897" y="3429000"/>
            <a:ext cx="459261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1"/>
          <a:stretch/>
        </p:blipFill>
        <p:spPr bwMode="auto">
          <a:xfrm>
            <a:off x="1" y="-17568"/>
            <a:ext cx="4572001" cy="344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45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429000"/>
          </a:xfrm>
        </p:spPr>
        <p:txBody>
          <a:bodyPr>
            <a:noAutofit/>
          </a:bodyPr>
          <a:lstStyle/>
          <a:p>
            <a:r>
              <a:rPr lang="en-GB" sz="2750" b="1" u="sng" dirty="0" smtClean="0"/>
              <a:t>Remember</a:t>
            </a:r>
            <a:r>
              <a:rPr lang="en-GB" sz="2750" dirty="0" smtClean="0"/>
              <a:t> – whilst the carotid bulb is the most common site for atherosclerotic disease, cerebrovascular events may arise as a result of lesions in the proximal or distal </a:t>
            </a:r>
            <a:r>
              <a:rPr lang="en-GB" sz="2750" dirty="0" err="1" smtClean="0"/>
              <a:t>extracranial</a:t>
            </a:r>
            <a:r>
              <a:rPr lang="en-GB" sz="2750" dirty="0" smtClean="0"/>
              <a:t> vessels also</a:t>
            </a:r>
          </a:p>
          <a:p>
            <a:r>
              <a:rPr lang="en-GB" sz="2750" dirty="0" smtClean="0"/>
              <a:t>Be sure to assess the proximal common carotid artery to investigate for central stenosis, and scan as distally as possible in the internal carotid artery to assess for distal disease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66" y="93943"/>
            <a:ext cx="5150668" cy="340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7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Transient or complete reversal of flow in the vertebral artery</a:t>
            </a:r>
          </a:p>
          <a:p>
            <a:r>
              <a:rPr lang="en-GB" dirty="0" smtClean="0"/>
              <a:t>Caused by proximal obstruction in the subclavian artery</a:t>
            </a:r>
          </a:p>
          <a:p>
            <a:r>
              <a:rPr lang="en-GB" dirty="0" smtClean="0"/>
              <a:t>Collateralisation of flow via the contralateral vertebral vessel</a:t>
            </a:r>
          </a:p>
          <a:p>
            <a:r>
              <a:rPr lang="en-GB" dirty="0" smtClean="0"/>
              <a:t>‘Steals’ from vertebrobasilar circulation to perfuse the upper limb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Additional pathology – subclavian steal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47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38675"/>
            <a:ext cx="8229600" cy="210269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No subclavian disease – </a:t>
            </a:r>
            <a:r>
              <a:rPr lang="en-GB" b="1" dirty="0" smtClean="0"/>
              <a:t>no steal</a:t>
            </a:r>
          </a:p>
          <a:p>
            <a:r>
              <a:rPr lang="en-GB" dirty="0" smtClean="0"/>
              <a:t>Orthograde flow in both vertebral arteries, converging at the basilar artery to perfuse the posterior cerebral circulation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"/>
            <a:ext cx="6011863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419872" y="3456385"/>
            <a:ext cx="216024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763688" y="2774633"/>
            <a:ext cx="944488" cy="888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47864" y="1368153"/>
            <a:ext cx="612068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256076" y="1368153"/>
            <a:ext cx="612068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580112" y="3456385"/>
            <a:ext cx="216024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588224" y="2774633"/>
            <a:ext cx="864096" cy="888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602608" y="72009"/>
            <a:ext cx="0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63688" y="215094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SCA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708176" y="1440161"/>
            <a:ext cx="49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923928" y="14401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E22836-1455-4848-B7AB-B0FC5C30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Haemodynamics – internal carotid artery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F93FFA1-3C22-4897-8C1E-D3FC183CB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Typical damped, low resistance waveform - supplies a large, low-resistance cerebral vascular bed</a:t>
            </a:r>
          </a:p>
          <a:p>
            <a:r>
              <a:rPr lang="en-GB" dirty="0"/>
              <a:t>Usually more damped than common carotid</a:t>
            </a:r>
          </a:p>
          <a:p>
            <a:pPr lvl="1"/>
            <a:r>
              <a:rPr lang="en-GB" dirty="0"/>
              <a:t>Rapid systolic upstroke</a:t>
            </a:r>
          </a:p>
          <a:p>
            <a:pPr lvl="1"/>
            <a:r>
              <a:rPr lang="en-GB" dirty="0"/>
              <a:t>Continued forward flow throughout diastole</a:t>
            </a:r>
          </a:p>
          <a:p>
            <a:pPr lvl="1"/>
            <a:r>
              <a:rPr lang="en-GB" dirty="0"/>
              <a:t>Less sharp peak than CCA/ECA</a:t>
            </a:r>
          </a:p>
          <a:p>
            <a:pPr lvl="1"/>
            <a:r>
              <a:rPr lang="en-GB" dirty="0"/>
              <a:t>High end-diastolic volume flow</a:t>
            </a:r>
          </a:p>
        </p:txBody>
      </p:sp>
      <p:pic>
        <p:nvPicPr>
          <p:cNvPr id="4" name="Picture 2" descr="Zierler-ch008-image007">
            <a:extLst>
              <a:ext uri="{FF2B5EF4-FFF2-40B4-BE49-F238E27FC236}">
                <a16:creationId xmlns="" xmlns:a16="http://schemas.microsoft.com/office/drawing/2014/main" id="{4E6528E3-02A6-469A-995D-FC926C44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32" y="1766278"/>
            <a:ext cx="4366816" cy="27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F27FDB0C-A9FB-43AC-BB39-958328E08A29}"/>
              </a:ext>
            </a:extLst>
          </p:cNvPr>
          <p:cNvCxnSpPr>
            <a:cxnSpLocks/>
          </p:cNvCxnSpPr>
          <p:nvPr/>
        </p:nvCxnSpPr>
        <p:spPr>
          <a:xfrm flipV="1">
            <a:off x="3923928" y="4005064"/>
            <a:ext cx="1440160" cy="720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15D6DE41-A2A1-4C8E-A1E5-F176E3759FD0}"/>
              </a:ext>
            </a:extLst>
          </p:cNvPr>
          <p:cNvCxnSpPr>
            <a:cxnSpLocks/>
          </p:cNvCxnSpPr>
          <p:nvPr/>
        </p:nvCxnSpPr>
        <p:spPr>
          <a:xfrm flipV="1">
            <a:off x="3779912" y="4293096"/>
            <a:ext cx="1872208" cy="3600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">
            <a:extLst>
              <a:ext uri="{FF2B5EF4-FFF2-40B4-BE49-F238E27FC236}">
                <a16:creationId xmlns="" xmlns:a16="http://schemas.microsoft.com/office/drawing/2014/main" id="{4B62CD5A-9F30-40A1-8B5D-9D238B138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48355"/>
            <a:ext cx="7367671" cy="454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638675"/>
            <a:ext cx="8229600" cy="221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No steal – normal vertebral waveform, continuous low-resistance orthograde flow throughout the cardiac cycle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461"/>
            <a:ext cx="6011863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638675"/>
            <a:ext cx="8229600" cy="210269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Proximal subclavian occlusion – </a:t>
            </a:r>
            <a:r>
              <a:rPr lang="en-GB" b="1" dirty="0" smtClean="0"/>
              <a:t>complete steal</a:t>
            </a:r>
          </a:p>
          <a:p>
            <a:r>
              <a:rPr lang="en-GB" dirty="0" smtClean="0"/>
              <a:t>Retrograde collateralisation of the left vertebral artery via the right side to perfuse the left upper limb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419872" y="3456385"/>
            <a:ext cx="216024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1763688" y="2774633"/>
            <a:ext cx="944488" cy="888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47864" y="1368153"/>
            <a:ext cx="612068" cy="5040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652120" y="1484784"/>
            <a:ext cx="432048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588224" y="2774633"/>
            <a:ext cx="864096" cy="888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55976" y="1470107"/>
            <a:ext cx="905496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63688" y="215094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SCA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708176" y="1440161"/>
            <a:ext cx="49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923928" y="14401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15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8" t="47707" r="50000" b="18880"/>
          <a:stretch/>
        </p:blipFill>
        <p:spPr bwMode="auto">
          <a:xfrm>
            <a:off x="1331640" y="-48355"/>
            <a:ext cx="6431780" cy="45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4638675"/>
            <a:ext cx="8229600" cy="221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Complete steal waveform – retrograde flow throughout the cardiac cycle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118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665220"/>
            <a:ext cx="4608512" cy="355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638675"/>
            <a:ext cx="8229600" cy="221932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Proximal subclavian stenosis – </a:t>
            </a:r>
            <a:r>
              <a:rPr lang="en-GB" b="1" dirty="0" smtClean="0"/>
              <a:t>transient steal</a:t>
            </a:r>
          </a:p>
          <a:p>
            <a:r>
              <a:rPr lang="en-GB" dirty="0" smtClean="0"/>
              <a:t>Orthograde flow in left vertebral artery during systole due to pressure of ventricular contraction</a:t>
            </a:r>
          </a:p>
          <a:p>
            <a:r>
              <a:rPr lang="en-GB" dirty="0" smtClean="0"/>
              <a:t>Retrograde flow in left vertebral artery during diastole as pressure decreases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323256" y="3356992"/>
            <a:ext cx="19060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652120" y="1484784"/>
            <a:ext cx="432048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588224" y="2774633"/>
            <a:ext cx="864096" cy="888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016" y="223407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SCA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27584" y="1628800"/>
            <a:ext cx="49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547665" y="69420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</a:t>
            </a:r>
            <a:endParaRPr lang="en-GB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608512" cy="355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>
            <a:stCxn id="6" idx="0"/>
          </p:cNvCxnSpPr>
          <p:nvPr/>
        </p:nvCxnSpPr>
        <p:spPr>
          <a:xfrm flipV="1">
            <a:off x="4572000" y="1"/>
            <a:ext cx="1" cy="4638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18864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/>
              <a:t>Systole</a:t>
            </a:r>
            <a:endParaRPr lang="en-GB" b="1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0" y="18864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/>
              <a:t>Diastole</a:t>
            </a:r>
            <a:endParaRPr lang="en-GB" b="1" u="sng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87448" y="2774633"/>
            <a:ext cx="550648" cy="888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106520" y="1916832"/>
            <a:ext cx="297128" cy="4124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255869" y="919525"/>
            <a:ext cx="0" cy="4212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059832" y="3212220"/>
            <a:ext cx="288032" cy="576064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064024" y="1891724"/>
            <a:ext cx="296416" cy="342353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851920" y="2792734"/>
            <a:ext cx="555104" cy="60202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5965568" y="3356992"/>
            <a:ext cx="19060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4829760" y="2774633"/>
            <a:ext cx="550648" cy="888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748832" y="1916832"/>
            <a:ext cx="297128" cy="4124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6516216" y="1844824"/>
            <a:ext cx="648072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790515" y="1997226"/>
            <a:ext cx="252028" cy="4215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8532440" y="2791473"/>
            <a:ext cx="504056" cy="614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3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638675"/>
            <a:ext cx="8229600" cy="221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Transient steal waveform – orthograde flow during systole with retrograde flow during diastole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22396" r="22604" b="17318"/>
          <a:stretch/>
        </p:blipFill>
        <p:spPr bwMode="auto">
          <a:xfrm>
            <a:off x="1998589" y="-48355"/>
            <a:ext cx="5165699" cy="45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2206605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Systole – orthograde flow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7170836" y="2206605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Diastole– retrograde flow</a:t>
            </a:r>
            <a:endParaRPr lang="en-GB" dirty="0"/>
          </a:p>
        </p:txBody>
      </p:sp>
      <p:cxnSp>
        <p:nvCxnSpPr>
          <p:cNvPr id="5120" name="Straight Arrow Connector 5119"/>
          <p:cNvCxnSpPr/>
          <p:nvPr/>
        </p:nvCxnSpPr>
        <p:spPr>
          <a:xfrm>
            <a:off x="1835696" y="2529770"/>
            <a:ext cx="1296144" cy="8272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084168" y="2636912"/>
            <a:ext cx="122413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08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Figure 2 from An Update on Doppler Ultrasound of Vertebral Arteries: Subclavian  Steal Syndrome | Semantic Schol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Figure 2 from An Update on Doppler Ultrasound of Vertebral Arteries: Subclavian  Steal Syndrome | Semantic Schol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0" name="Picture 6" descr="Figure 2 from An Update on Doppler Ultrasound of Vertebral Arteries: Subclavian  Steal Syndrome | Semantic Schol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3937" r="2582" b="2511"/>
          <a:stretch/>
        </p:blipFill>
        <p:spPr bwMode="auto">
          <a:xfrm>
            <a:off x="1475656" y="-48355"/>
            <a:ext cx="6120680" cy="452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4638675"/>
            <a:ext cx="8229600" cy="2219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Pre-steal waveform – “the vertebral bunny”</a:t>
            </a:r>
          </a:p>
          <a:p>
            <a:r>
              <a:rPr lang="en-GB" dirty="0" smtClean="0"/>
              <a:t>Usually seen with mild-moderate subclavian stenosis</a:t>
            </a:r>
          </a:p>
          <a:p>
            <a:r>
              <a:rPr lang="en-GB" dirty="0" smtClean="0"/>
              <a:t>Characteristic mid-systolic deceleration indicative of proximal obstruction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0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) Doppler ultrasound image of the proximal left mammary artery to... |  Download Scientific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6169" r="3548" b="3687"/>
          <a:stretch/>
        </p:blipFill>
        <p:spPr bwMode="auto">
          <a:xfrm>
            <a:off x="1" y="-27384"/>
            <a:ext cx="9144000" cy="364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457200" y="3789041"/>
            <a:ext cx="8229600" cy="3068960"/>
          </a:xfrm>
        </p:spPr>
        <p:txBody>
          <a:bodyPr>
            <a:normAutofit/>
          </a:bodyPr>
          <a:lstStyle/>
          <a:p>
            <a:r>
              <a:rPr lang="en-GB" dirty="0" smtClean="0"/>
              <a:t>Inflation and rapid deflation of a pressure cuff on the ipsilateral arm can generate a hyperaemic response in the limb, which will turn the transient steal waveform (A) into the total steal waveform (B)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9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53752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Additional pathology – </a:t>
            </a:r>
            <a:r>
              <a:rPr lang="en-GB" dirty="0"/>
              <a:t>carotid </a:t>
            </a:r>
            <a:r>
              <a:rPr lang="en-GB" dirty="0" smtClean="0"/>
              <a:t>dissection</a:t>
            </a:r>
            <a:endParaRPr lang="en-GB" dirty="0"/>
          </a:p>
        </p:txBody>
      </p:sp>
      <p:pic>
        <p:nvPicPr>
          <p:cNvPr id="1026" name="Picture 2" descr="Traumatic carotid artery dissection caused by bungee jumping - ppt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6738" r="9659" b="11689"/>
          <a:stretch/>
        </p:blipFill>
        <p:spPr bwMode="auto">
          <a:xfrm>
            <a:off x="4858137" y="952120"/>
            <a:ext cx="396233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49"/>
          <a:stretch/>
        </p:blipFill>
        <p:spPr>
          <a:xfrm>
            <a:off x="191799" y="952120"/>
            <a:ext cx="4342812" cy="276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7" y="3676650"/>
            <a:ext cx="65246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3752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Additional pathology – </a:t>
            </a:r>
            <a:r>
              <a:rPr lang="en-GB" dirty="0"/>
              <a:t>carotid body tumour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4653137"/>
            <a:ext cx="8229600" cy="2204864"/>
          </a:xfrm>
        </p:spPr>
        <p:txBody>
          <a:bodyPr/>
          <a:lstStyle/>
          <a:p>
            <a:r>
              <a:rPr lang="en-GB" dirty="0"/>
              <a:t>Identifiable by ‘splaying’ ICA and ECA around the tumour</a:t>
            </a:r>
          </a:p>
          <a:p>
            <a:r>
              <a:rPr lang="en-GB" dirty="0"/>
              <a:t>May be highly vascularised – can be detected using colour Doppler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26" y="1196752"/>
            <a:ext cx="459397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Duplex ultrasound – longitudinal view: carotid body tumour a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9" y="1196752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7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en-GB" sz="900" dirty="0"/>
              <a:t>Barnett </a:t>
            </a:r>
            <a:r>
              <a:rPr lang="en-GB" sz="900" dirty="0" err="1" smtClean="0"/>
              <a:t>HJ.,Taylor</a:t>
            </a:r>
            <a:r>
              <a:rPr lang="en-GB" sz="900" dirty="0" smtClean="0"/>
              <a:t> </a:t>
            </a:r>
            <a:r>
              <a:rPr lang="en-GB" sz="900" dirty="0"/>
              <a:t>DW., </a:t>
            </a:r>
            <a:r>
              <a:rPr lang="en-GB" sz="900" dirty="0" err="1"/>
              <a:t>Eliasziw</a:t>
            </a:r>
            <a:r>
              <a:rPr lang="en-GB" sz="900" dirty="0"/>
              <a:t> M., Fox AJ., Ferguson GG., Haynes RB., Rankin RN., </a:t>
            </a:r>
            <a:r>
              <a:rPr lang="en-GB" sz="900" dirty="0" err="1"/>
              <a:t>Clagett</a:t>
            </a:r>
            <a:r>
              <a:rPr lang="en-GB" sz="900" dirty="0"/>
              <a:t> GP., </a:t>
            </a:r>
            <a:r>
              <a:rPr lang="en-GB" sz="900" dirty="0" err="1"/>
              <a:t>Hachinski</a:t>
            </a:r>
            <a:r>
              <a:rPr lang="en-GB" sz="900" dirty="0"/>
              <a:t> VC., </a:t>
            </a:r>
            <a:r>
              <a:rPr lang="en-GB" sz="900" dirty="0" err="1"/>
              <a:t>Sackett</a:t>
            </a:r>
            <a:r>
              <a:rPr lang="en-GB" sz="900" dirty="0"/>
              <a:t> DL., Thorpe KE., Meldrum HE., Spence JD. Benefit of carotid </a:t>
            </a:r>
            <a:r>
              <a:rPr lang="en-GB" sz="900" dirty="0" err="1"/>
              <a:t>endarterectomy</a:t>
            </a:r>
            <a:r>
              <a:rPr lang="en-GB" sz="900" dirty="0"/>
              <a:t> in patients with symptomatic moderate or severe stenosis. </a:t>
            </a:r>
            <a:r>
              <a:rPr lang="en-GB" sz="900" i="1" dirty="0"/>
              <a:t>The New England Journal of Medicine</a:t>
            </a:r>
            <a:r>
              <a:rPr lang="en-GB" sz="900" dirty="0"/>
              <a:t>. 1998. 339(20):1415-25.</a:t>
            </a:r>
          </a:p>
          <a:p>
            <a:pPr lvl="0">
              <a:buFont typeface="+mj-lt"/>
              <a:buAutoNum type="arabicPeriod"/>
            </a:pPr>
            <a:r>
              <a:rPr lang="en-GB" sz="900" dirty="0"/>
              <a:t>Borne RT., </a:t>
            </a:r>
            <a:r>
              <a:rPr lang="en-GB" sz="900" dirty="0" err="1"/>
              <a:t>Aghel</a:t>
            </a:r>
            <a:r>
              <a:rPr lang="en-GB" sz="900" dirty="0"/>
              <a:t> A., Patel AC., Rogers RK. Innominate Steal Syndrome: A Two Patient Case Report and Review. </a:t>
            </a:r>
            <a:r>
              <a:rPr lang="en-GB" sz="900" i="1" dirty="0"/>
              <a:t>AIMS Medical Science</a:t>
            </a:r>
            <a:r>
              <a:rPr lang="en-GB" sz="900" dirty="0"/>
              <a:t>. 2015. 2 (4), 360-370.</a:t>
            </a:r>
          </a:p>
          <a:p>
            <a:pPr lvl="0">
              <a:buFont typeface="+mj-lt"/>
              <a:buAutoNum type="arabicPeriod"/>
            </a:pPr>
            <a:r>
              <a:rPr lang="en-GB" sz="900" dirty="0" err="1"/>
              <a:t>Boßelmann</a:t>
            </a:r>
            <a:r>
              <a:rPr lang="en-GB" sz="900" dirty="0"/>
              <a:t>, C., </a:t>
            </a:r>
            <a:r>
              <a:rPr lang="en-GB" sz="900" dirty="0" err="1" smtClean="0"/>
              <a:t>Poli</a:t>
            </a:r>
            <a:r>
              <a:rPr lang="en-GB" sz="900" dirty="0" smtClean="0"/>
              <a:t> </a:t>
            </a:r>
            <a:r>
              <a:rPr lang="en-GB" sz="900" dirty="0"/>
              <a:t>S. </a:t>
            </a:r>
            <a:r>
              <a:rPr lang="en-GB" sz="900" dirty="0" err="1"/>
              <a:t>Sonographic</a:t>
            </a:r>
            <a:r>
              <a:rPr lang="en-GB" sz="900" dirty="0"/>
              <a:t> features of carotid artery dissection due to extension of aortic dissection: a case report. </a:t>
            </a:r>
            <a:r>
              <a:rPr lang="en-GB" sz="900" i="1" dirty="0"/>
              <a:t>Ultrasound Journal. 2019. </a:t>
            </a:r>
            <a:r>
              <a:rPr lang="en-GB" sz="900" b="1" dirty="0"/>
              <a:t>11, </a:t>
            </a:r>
            <a:r>
              <a:rPr lang="en-GB" sz="900" dirty="0"/>
              <a:t>32/</a:t>
            </a:r>
          </a:p>
          <a:p>
            <a:pPr lvl="0">
              <a:buFont typeface="+mj-lt"/>
              <a:buAutoNum type="arabicPeriod"/>
            </a:pPr>
            <a:r>
              <a:rPr lang="en-GB" sz="900" dirty="0" err="1" smtClean="0"/>
              <a:t>Botnar</a:t>
            </a:r>
            <a:r>
              <a:rPr lang="en-GB" sz="900" dirty="0" smtClean="0"/>
              <a:t> </a:t>
            </a:r>
            <a:r>
              <a:rPr lang="en-GB" sz="900" dirty="0"/>
              <a:t>R., </a:t>
            </a:r>
            <a:r>
              <a:rPr lang="en-GB" sz="900" dirty="0" err="1"/>
              <a:t>Rappitsch</a:t>
            </a:r>
            <a:r>
              <a:rPr lang="en-GB" sz="900" dirty="0"/>
              <a:t>, G., </a:t>
            </a:r>
            <a:r>
              <a:rPr lang="en-GB" sz="900" dirty="0" err="1"/>
              <a:t>Scheidegger</a:t>
            </a:r>
            <a:r>
              <a:rPr lang="en-GB" sz="900" dirty="0"/>
              <a:t>, M.B., </a:t>
            </a:r>
            <a:r>
              <a:rPr lang="en-GB" sz="900" dirty="0" err="1"/>
              <a:t>Liepsch</a:t>
            </a:r>
            <a:r>
              <a:rPr lang="en-GB" sz="900" dirty="0"/>
              <a:t>, D., </a:t>
            </a:r>
            <a:r>
              <a:rPr lang="en-GB" sz="900" dirty="0" err="1"/>
              <a:t>Perktold</a:t>
            </a:r>
            <a:r>
              <a:rPr lang="en-GB" sz="900" dirty="0"/>
              <a:t>, K., </a:t>
            </a:r>
            <a:r>
              <a:rPr lang="en-GB" sz="900" dirty="0" err="1"/>
              <a:t>Boesiger</a:t>
            </a:r>
            <a:r>
              <a:rPr lang="en-GB" sz="900" dirty="0"/>
              <a:t>, P. </a:t>
            </a:r>
            <a:r>
              <a:rPr lang="en-GB" sz="900" dirty="0" err="1"/>
              <a:t>Hemodynamics</a:t>
            </a:r>
            <a:r>
              <a:rPr lang="en-GB" sz="900" dirty="0"/>
              <a:t> in the carotid artery bifurcation: a comparison between numerical simulations and in vitro MRI measurements. Journal of Biomechanics. 2000. 33, 137–144.</a:t>
            </a:r>
          </a:p>
          <a:p>
            <a:pPr lvl="0">
              <a:buFont typeface="+mj-lt"/>
              <a:buAutoNum type="arabicPeriod"/>
            </a:pPr>
            <a:r>
              <a:rPr lang="en-GB" sz="900" dirty="0"/>
              <a:t>Charlton-</a:t>
            </a:r>
            <a:r>
              <a:rPr lang="en-GB" sz="900" dirty="0" err="1"/>
              <a:t>Ouw</a:t>
            </a:r>
            <a:r>
              <a:rPr lang="en-GB" sz="900" dirty="0"/>
              <a:t> KM., </a:t>
            </a:r>
            <a:r>
              <a:rPr lang="en-GB" sz="900" dirty="0" err="1"/>
              <a:t>Sandhu</a:t>
            </a:r>
            <a:r>
              <a:rPr lang="en-GB" sz="900" dirty="0"/>
              <a:t> HK., Burgess W., Vasquez M., </a:t>
            </a:r>
            <a:r>
              <a:rPr lang="en-GB" sz="900" dirty="0" err="1"/>
              <a:t>Estrera</a:t>
            </a:r>
            <a:r>
              <a:rPr lang="en-GB" sz="900" dirty="0"/>
              <a:t> AL., </a:t>
            </a:r>
            <a:r>
              <a:rPr lang="en-GB" sz="900" dirty="0" err="1"/>
              <a:t>Azizzadeh</a:t>
            </a:r>
            <a:r>
              <a:rPr lang="en-GB" sz="900" dirty="0"/>
              <a:t> A., </a:t>
            </a:r>
            <a:r>
              <a:rPr lang="en-GB" sz="900" dirty="0" err="1"/>
              <a:t>Coogan</a:t>
            </a:r>
            <a:r>
              <a:rPr lang="en-GB" sz="900" dirty="0"/>
              <a:t> SM., Safi HJ. Duplex Ultrasound Protocol and Findings in Common Carotid Artery Dissection Extending from the Aortic Arch. </a:t>
            </a:r>
            <a:r>
              <a:rPr lang="en-GB" sz="900" i="1" dirty="0"/>
              <a:t>Journal for Vascular Ultrasound</a:t>
            </a:r>
            <a:r>
              <a:rPr lang="en-GB" sz="900" dirty="0"/>
              <a:t>. 2018. 38 (2), 80-86.</a:t>
            </a:r>
          </a:p>
          <a:p>
            <a:pPr lvl="0">
              <a:buFont typeface="+mj-lt"/>
              <a:buAutoNum type="arabicPeriod"/>
            </a:pPr>
            <a:r>
              <a:rPr lang="en-GB" sz="900" dirty="0"/>
              <a:t>Deng, F., </a:t>
            </a:r>
            <a:r>
              <a:rPr lang="en-GB" sz="900" dirty="0" err="1"/>
              <a:t>Goel</a:t>
            </a:r>
            <a:r>
              <a:rPr lang="en-GB" sz="900" dirty="0"/>
              <a:t>, A.. (2021). </a:t>
            </a:r>
            <a:r>
              <a:rPr lang="en-GB" sz="900" i="1" dirty="0"/>
              <a:t>Doppler waveforms.</a:t>
            </a:r>
            <a:r>
              <a:rPr lang="en-GB" sz="900" dirty="0"/>
              <a:t> Available: https://radiopaedia.org/articles/doppler-waveforms?lang=gb. Last accessed 28/04/2021.</a:t>
            </a:r>
          </a:p>
          <a:p>
            <a:pPr lvl="0">
              <a:buFont typeface="+mj-lt"/>
              <a:buAutoNum type="arabicPeriod"/>
            </a:pPr>
            <a:r>
              <a:rPr lang="en-GB" sz="900" dirty="0"/>
              <a:t>ECST Writers. Randomised trial of </a:t>
            </a:r>
            <a:r>
              <a:rPr lang="en-GB" sz="900" dirty="0" err="1"/>
              <a:t>endarterectomy</a:t>
            </a:r>
            <a:r>
              <a:rPr lang="en-GB" sz="900" dirty="0"/>
              <a:t> for recently symptomatic carotid stenosis: Final results of the MRC European Carotid Surgery Trial (ECST). </a:t>
            </a:r>
            <a:r>
              <a:rPr lang="en-GB" sz="900" i="1" dirty="0"/>
              <a:t>The Lancet</a:t>
            </a:r>
            <a:r>
              <a:rPr lang="en-GB" sz="900" dirty="0"/>
              <a:t>. 1998. 351(9113):1379-1387.</a:t>
            </a:r>
          </a:p>
          <a:p>
            <a:pPr lvl="0">
              <a:buFont typeface="+mj-lt"/>
              <a:buAutoNum type="arabicPeriod"/>
            </a:pPr>
            <a:r>
              <a:rPr lang="en-GB" sz="900" dirty="0"/>
              <a:t>Francolin P., </a:t>
            </a:r>
            <a:r>
              <a:rPr lang="en-GB" sz="900" dirty="0" err="1"/>
              <a:t>Chierighini</a:t>
            </a:r>
            <a:r>
              <a:rPr lang="en-GB" sz="900" dirty="0"/>
              <a:t> L., </a:t>
            </a:r>
            <a:r>
              <a:rPr lang="en-GB" sz="900" dirty="0" err="1"/>
              <a:t>Romualdo</a:t>
            </a:r>
            <a:r>
              <a:rPr lang="en-GB" sz="900" dirty="0"/>
              <a:t> A., </a:t>
            </a:r>
            <a:r>
              <a:rPr lang="en-GB" sz="900" dirty="0" err="1"/>
              <a:t>Chammas</a:t>
            </a:r>
            <a:r>
              <a:rPr lang="en-GB" sz="900" dirty="0"/>
              <a:t> M., </a:t>
            </a:r>
            <a:r>
              <a:rPr lang="en-GB" sz="900" dirty="0" err="1"/>
              <a:t>Cerri</a:t>
            </a:r>
            <a:r>
              <a:rPr lang="en-GB" sz="900" dirty="0"/>
              <a:t> G. Collateral circulation in carotid and vertebral territory: </a:t>
            </a:r>
            <a:r>
              <a:rPr lang="en-GB" sz="900" dirty="0" err="1"/>
              <a:t>Color</a:t>
            </a:r>
            <a:r>
              <a:rPr lang="en-GB" sz="900" dirty="0"/>
              <a:t> Doppler analysis. 2015. 10.1594/ecr2015/C-0069.</a:t>
            </a:r>
          </a:p>
          <a:p>
            <a:pPr lvl="0">
              <a:buFont typeface="+mj-lt"/>
              <a:buAutoNum type="arabicPeriod"/>
            </a:pPr>
            <a:r>
              <a:rPr lang="en-GB" sz="900" dirty="0" err="1"/>
              <a:t>Gustavson</a:t>
            </a:r>
            <a:r>
              <a:rPr lang="en-GB" sz="900" dirty="0"/>
              <a:t> S., Olin JW. Images in vascular ultrasound: A clue to the diagnosis of internal carotid artery occlusion. </a:t>
            </a:r>
            <a:r>
              <a:rPr lang="en-GB" sz="900" i="1" dirty="0"/>
              <a:t>Vascular Medicine</a:t>
            </a:r>
            <a:r>
              <a:rPr lang="en-GB" sz="900" dirty="0"/>
              <a:t>. 2002. 7, 333-335.</a:t>
            </a:r>
          </a:p>
          <a:p>
            <a:pPr lvl="0">
              <a:buFont typeface="+mj-lt"/>
              <a:buAutoNum type="arabicPeriod"/>
            </a:pPr>
            <a:r>
              <a:rPr lang="en-GB" sz="900" u="sng" dirty="0">
                <a:hlinkClick r:id="rId2"/>
              </a:rPr>
              <a:t>Kaufman JD., Adar SD., Barr RB., </a:t>
            </a:r>
            <a:r>
              <a:rPr lang="en-GB" sz="900" u="sng" dirty="0" err="1">
                <a:hlinkClick r:id="rId2"/>
              </a:rPr>
              <a:t>Budoff</a:t>
            </a:r>
            <a:r>
              <a:rPr lang="en-GB" sz="900" u="sng" dirty="0">
                <a:hlinkClick r:id="rId2"/>
              </a:rPr>
              <a:t> M., Burke GL., Curl CL., </a:t>
            </a:r>
            <a:r>
              <a:rPr lang="en-GB" sz="900" u="sng" dirty="0" err="1">
                <a:hlinkClick r:id="rId2"/>
              </a:rPr>
              <a:t>Daviglus</a:t>
            </a:r>
            <a:r>
              <a:rPr lang="en-GB" sz="900" u="sng" dirty="0">
                <a:hlinkClick r:id="rId2"/>
              </a:rPr>
              <a:t> ML., </a:t>
            </a:r>
            <a:r>
              <a:rPr lang="en-GB" sz="900" u="sng" dirty="0" err="1">
                <a:hlinkClick r:id="rId2"/>
              </a:rPr>
              <a:t>Diez</a:t>
            </a:r>
            <a:r>
              <a:rPr lang="en-GB" sz="900" u="sng" dirty="0">
                <a:hlinkClick r:id="rId2"/>
              </a:rPr>
              <a:t> Roux AV., </a:t>
            </a:r>
            <a:r>
              <a:rPr lang="en-GB" sz="900" u="sng" dirty="0" err="1">
                <a:hlinkClick r:id="rId2"/>
              </a:rPr>
              <a:t>Gassett</a:t>
            </a:r>
            <a:r>
              <a:rPr lang="en-GB" sz="900" u="sng" dirty="0">
                <a:hlinkClick r:id="rId2"/>
              </a:rPr>
              <a:t> AJ., Jacobs DR., </a:t>
            </a:r>
            <a:r>
              <a:rPr lang="en-GB" sz="900" u="sng" dirty="0" err="1">
                <a:hlinkClick r:id="rId2"/>
              </a:rPr>
              <a:t>Kronmal</a:t>
            </a:r>
            <a:r>
              <a:rPr lang="en-GB" sz="900" u="sng" dirty="0">
                <a:hlinkClick r:id="rId2"/>
              </a:rPr>
              <a:t> R., Larson TV., </a:t>
            </a:r>
            <a:r>
              <a:rPr lang="en-GB" sz="900" u="sng" dirty="0" err="1">
                <a:hlinkClick r:id="rId2"/>
              </a:rPr>
              <a:t>Navas-Acien</a:t>
            </a:r>
            <a:r>
              <a:rPr lang="en-GB" sz="900" dirty="0"/>
              <a:t> A., Olives C., Sampson PD., Sheppard L., </a:t>
            </a:r>
            <a:r>
              <a:rPr lang="en-GB" sz="900" u="sng" dirty="0" err="1">
                <a:hlinkClick r:id="rId2"/>
              </a:rPr>
              <a:t>Siscovick</a:t>
            </a:r>
            <a:r>
              <a:rPr lang="en-GB" sz="900" u="sng" dirty="0">
                <a:hlinkClick r:id="rId2"/>
              </a:rPr>
              <a:t> DS., Stein JH., </a:t>
            </a:r>
            <a:r>
              <a:rPr lang="en-GB" sz="900" u="sng" dirty="0" err="1">
                <a:hlinkClick r:id="rId2"/>
              </a:rPr>
              <a:t>Szpiro</a:t>
            </a:r>
            <a:r>
              <a:rPr lang="en-GB" sz="900" dirty="0"/>
              <a:t> AA., Watson KE. Association between air pollution and coronary artery calcification within six metropolitan areas in the USA (The Multi-Ethnic Study of Atherosclerosis and Air Pollution): a longitudinal cohort study. The Lancet. 2016.</a:t>
            </a:r>
          </a:p>
          <a:p>
            <a:pPr lvl="0">
              <a:buFont typeface="+mj-lt"/>
              <a:buAutoNum type="arabicPeriod"/>
            </a:pPr>
            <a:r>
              <a:rPr lang="en-GB" sz="900" dirty="0"/>
              <a:t>Oates CP., Naylor AR., Hartshorne T., Fail T., Humphries K., </a:t>
            </a:r>
            <a:r>
              <a:rPr lang="en-GB" sz="900" dirty="0" err="1"/>
              <a:t>Aslam</a:t>
            </a:r>
            <a:r>
              <a:rPr lang="en-GB" sz="900" dirty="0"/>
              <a:t> M., </a:t>
            </a:r>
            <a:r>
              <a:rPr lang="en-GB" sz="900" dirty="0" err="1"/>
              <a:t>Khodabakhsh</a:t>
            </a:r>
            <a:r>
              <a:rPr lang="en-GB" sz="900" dirty="0"/>
              <a:t> P.. (2009). Joint recommendations for reporting carotid ultrasound investigations in the United Kingdom. </a:t>
            </a:r>
            <a:r>
              <a:rPr lang="en-GB" sz="900" i="1" dirty="0"/>
              <a:t>European Journal of Vascular and Endovascular Surgery</a:t>
            </a:r>
            <a:r>
              <a:rPr lang="en-GB" sz="900" dirty="0"/>
              <a:t>. 2009. 37 (3), 251-261.</a:t>
            </a:r>
          </a:p>
          <a:p>
            <a:pPr lvl="0">
              <a:buFont typeface="+mj-lt"/>
              <a:buAutoNum type="arabicPeriod"/>
            </a:pPr>
            <a:r>
              <a:rPr lang="en-GB" sz="900" dirty="0" err="1"/>
              <a:t>RadiologyKey</a:t>
            </a:r>
            <a:r>
              <a:rPr lang="en-GB" sz="900" dirty="0"/>
              <a:t>. (2016). </a:t>
            </a:r>
            <a:r>
              <a:rPr lang="en-GB" sz="900" i="1" dirty="0"/>
              <a:t>Ultrasound Assessment of the Vertebral Arteries.</a:t>
            </a:r>
            <a:r>
              <a:rPr lang="en-GB" sz="900" dirty="0"/>
              <a:t> Available: https://radiologykey.com/ultrasound-assessment-of-the-vertebral-arteries/. Last accessed 28/04/2021.</a:t>
            </a:r>
          </a:p>
          <a:p>
            <a:pPr lvl="0">
              <a:buFont typeface="+mj-lt"/>
              <a:buAutoNum type="arabicPeriod"/>
            </a:pPr>
            <a:r>
              <a:rPr lang="en-GB" sz="900" u="sng" dirty="0" err="1">
                <a:hlinkClick r:id="rId3"/>
              </a:rPr>
              <a:t>Rerkasem</a:t>
            </a:r>
            <a:r>
              <a:rPr lang="en-GB" sz="900" u="sng" dirty="0">
                <a:hlinkClick r:id="rId3"/>
              </a:rPr>
              <a:t> K., </a:t>
            </a:r>
            <a:r>
              <a:rPr lang="en-GB" sz="900" u="sng" dirty="0" err="1">
                <a:hlinkClick r:id="rId3"/>
              </a:rPr>
              <a:t>Rothwell</a:t>
            </a:r>
            <a:r>
              <a:rPr lang="en-GB" sz="900" u="sng" dirty="0">
                <a:hlinkClick r:id="rId3"/>
              </a:rPr>
              <a:t> PM. Carotid </a:t>
            </a:r>
            <a:r>
              <a:rPr lang="en-GB" sz="900" u="sng" dirty="0" err="1">
                <a:hlinkClick r:id="rId3"/>
              </a:rPr>
              <a:t>endarterectomy</a:t>
            </a:r>
            <a:r>
              <a:rPr lang="en-GB" sz="900" u="sng" dirty="0">
                <a:hlinkClick r:id="rId3"/>
              </a:rPr>
              <a:t> for symptomatic carotid stenosis. </a:t>
            </a:r>
            <a:r>
              <a:rPr lang="en-GB" sz="900" i="1" u="sng" dirty="0">
                <a:hlinkClick r:id="rId3"/>
              </a:rPr>
              <a:t>Cochrane Database of Systematic Reviews</a:t>
            </a:r>
            <a:r>
              <a:rPr lang="en-GB" sz="900" dirty="0"/>
              <a:t>. 2011.</a:t>
            </a:r>
            <a:r>
              <a:rPr lang="en-GB" sz="900" u="sng" dirty="0">
                <a:hlinkClick r:id="rId3"/>
              </a:rPr>
              <a:t> Issue 4.</a:t>
            </a:r>
            <a:endParaRPr lang="en-GB" sz="900" dirty="0"/>
          </a:p>
          <a:p>
            <a:pPr lvl="0">
              <a:buFont typeface="+mj-lt"/>
              <a:buAutoNum type="arabicPeriod"/>
            </a:pPr>
            <a:r>
              <a:rPr lang="en-GB" sz="900" dirty="0" err="1"/>
              <a:t>Saba</a:t>
            </a:r>
            <a:r>
              <a:rPr lang="en-GB" sz="900" dirty="0"/>
              <a:t> L., </a:t>
            </a:r>
            <a:r>
              <a:rPr lang="en-GB" sz="900" dirty="0" err="1"/>
              <a:t>Mallarini</a:t>
            </a:r>
            <a:r>
              <a:rPr lang="en-GB" sz="900" dirty="0"/>
              <a:t> G. A comparison between NASCET and ECST methods in the study of carotids evaluation using Multi-Detector-Row CT angiography. European Journal of Radiology. 2009. 76 (2010) 42-47.</a:t>
            </a:r>
          </a:p>
          <a:p>
            <a:pPr lvl="0">
              <a:buFont typeface="+mj-lt"/>
              <a:buAutoNum type="arabicPeriod"/>
            </a:pPr>
            <a:r>
              <a:rPr lang="en-GB" sz="900" dirty="0" err="1"/>
              <a:t>ThoracicKey</a:t>
            </a:r>
            <a:r>
              <a:rPr lang="en-GB" sz="900" dirty="0"/>
              <a:t>. (2017). </a:t>
            </a:r>
            <a:r>
              <a:rPr lang="en-GB" sz="900" i="1" dirty="0"/>
              <a:t>Extracranial Carotid and Vertebral Arteries.</a:t>
            </a:r>
            <a:r>
              <a:rPr lang="en-GB" sz="900" dirty="0"/>
              <a:t> Available: https://thoracickey.com/extracranial-carotid-and-vertebral-arteries-2/. Last accessed 28/04/2021.</a:t>
            </a:r>
          </a:p>
          <a:p>
            <a:pPr lvl="0">
              <a:buFont typeface="+mj-lt"/>
              <a:buAutoNum type="arabicPeriod"/>
            </a:pPr>
            <a:r>
              <a:rPr lang="en-GB" sz="900" dirty="0" err="1"/>
              <a:t>Thorup</a:t>
            </a:r>
            <a:r>
              <a:rPr lang="en-GB" sz="900" dirty="0"/>
              <a:t> M. (2021). </a:t>
            </a:r>
            <a:r>
              <a:rPr lang="en-GB" sz="900" i="1" dirty="0"/>
              <a:t>Subclavian Steal Syndrome.</a:t>
            </a:r>
            <a:r>
              <a:rPr lang="en-GB" sz="900" dirty="0"/>
              <a:t> Available: </a:t>
            </a:r>
            <a:r>
              <a:rPr lang="en-GB" sz="900" u="sng" dirty="0">
                <a:hlinkClick r:id="rId4"/>
              </a:rPr>
              <a:t>http://ncus.org/subclavian.pdf. Last accessed 28/04/21</a:t>
            </a:r>
            <a:r>
              <a:rPr lang="en-GB" sz="900" dirty="0"/>
              <a:t>.</a:t>
            </a:r>
          </a:p>
          <a:p>
            <a:pPr lvl="0">
              <a:buFont typeface="+mj-lt"/>
              <a:buAutoNum type="arabicPeriod"/>
            </a:pPr>
            <a:r>
              <a:rPr lang="en-GB" sz="900" dirty="0"/>
              <a:t>Tong, Y. Role of duplex ultrasound in the diagnosis and assessment of carotid body tumour: A literature review. Intractable &amp; rare diseases research. 2012. 1. 129-33. 10.5582/irdr.v1.3.129. </a:t>
            </a:r>
          </a:p>
          <a:p>
            <a:pPr lvl="0">
              <a:buFont typeface="+mj-lt"/>
              <a:buAutoNum type="arabicPeriod"/>
            </a:pPr>
            <a:r>
              <a:rPr lang="en-GB" sz="900" dirty="0" err="1"/>
              <a:t>Vecera</a:t>
            </a:r>
            <a:r>
              <a:rPr lang="en-GB" sz="900" dirty="0"/>
              <a:t> J., </a:t>
            </a:r>
            <a:r>
              <a:rPr lang="en-GB" sz="900" dirty="0" err="1"/>
              <a:t>Vojtísek</a:t>
            </a:r>
            <a:r>
              <a:rPr lang="en-GB" sz="900" dirty="0"/>
              <a:t> P., </a:t>
            </a:r>
            <a:r>
              <a:rPr lang="en-GB" sz="900" dirty="0" err="1"/>
              <a:t>Varvarovsky</a:t>
            </a:r>
            <a:r>
              <a:rPr lang="en-GB" sz="900" dirty="0"/>
              <a:t> I., </a:t>
            </a:r>
            <a:r>
              <a:rPr lang="en-GB" sz="900" dirty="0" err="1"/>
              <a:t>Lojík</a:t>
            </a:r>
            <a:r>
              <a:rPr lang="en-GB" sz="900" dirty="0"/>
              <a:t> M., </a:t>
            </a:r>
            <a:r>
              <a:rPr lang="en-GB" sz="900" dirty="0" err="1"/>
              <a:t>Másová</a:t>
            </a:r>
            <a:r>
              <a:rPr lang="en-GB" sz="900" dirty="0"/>
              <a:t> K., </a:t>
            </a:r>
            <a:r>
              <a:rPr lang="en-GB" sz="900" dirty="0" err="1"/>
              <a:t>Kvasnicka</a:t>
            </a:r>
            <a:r>
              <a:rPr lang="en-GB" sz="900" dirty="0"/>
              <a:t> J. Non-invasive diagnosis of coronary-subclavian steal: Role of the Doppler ultrasound. European journal of echocardiography : the journal of the Working Group on Echocardiography of the European Society of Cardiology. 2010. 11. E34. 10.1093/</a:t>
            </a:r>
            <a:r>
              <a:rPr lang="en-GB" sz="900" dirty="0" err="1"/>
              <a:t>ejechocard</a:t>
            </a:r>
            <a:r>
              <a:rPr lang="en-GB" sz="900" dirty="0"/>
              <a:t>/jeq068.</a:t>
            </a:r>
          </a:p>
          <a:p>
            <a:pPr lvl="0">
              <a:buFont typeface="+mj-lt"/>
              <a:buAutoNum type="arabicPeriod"/>
            </a:pPr>
            <a:r>
              <a:rPr lang="en-GB" sz="900" dirty="0" err="1"/>
              <a:t>Zarins</a:t>
            </a:r>
            <a:r>
              <a:rPr lang="en-GB" sz="900" dirty="0"/>
              <a:t>  CK., </a:t>
            </a:r>
            <a:r>
              <a:rPr lang="en-GB" sz="900" dirty="0" err="1"/>
              <a:t>Xu</a:t>
            </a:r>
            <a:r>
              <a:rPr lang="en-GB" sz="900" dirty="0"/>
              <a:t> C. (2016). </a:t>
            </a:r>
            <a:r>
              <a:rPr lang="en-GB" sz="900" i="1" dirty="0"/>
              <a:t>Pathology of Carotid Artery Atherosclerosis.</a:t>
            </a:r>
            <a:r>
              <a:rPr lang="en-GB" sz="900" dirty="0"/>
              <a:t> Available: https://thoracickey.com/pathology-of-carotid-artery-atherosclerosis/. Last accessed 28/04/2021.</a:t>
            </a:r>
          </a:p>
          <a:p>
            <a:pPr lvl="0">
              <a:buFont typeface="+mj-lt"/>
              <a:buAutoNum type="arabicPeriod"/>
            </a:pPr>
            <a:r>
              <a:rPr lang="en-GB" sz="900" dirty="0" err="1"/>
              <a:t>Zarins</a:t>
            </a:r>
            <a:r>
              <a:rPr lang="en-GB" sz="900" dirty="0"/>
              <a:t> CK., </a:t>
            </a:r>
            <a:r>
              <a:rPr lang="en-GB" sz="900" dirty="0" err="1"/>
              <a:t>Giddens</a:t>
            </a:r>
            <a:r>
              <a:rPr lang="en-GB" sz="900" dirty="0"/>
              <a:t> DP., </a:t>
            </a:r>
            <a:r>
              <a:rPr lang="en-GB" sz="900" dirty="0" err="1"/>
              <a:t>Bharadvaj</a:t>
            </a:r>
            <a:r>
              <a:rPr lang="en-GB" sz="900" dirty="0"/>
              <a:t> BK., </a:t>
            </a:r>
            <a:r>
              <a:rPr lang="en-GB" sz="900" dirty="0" err="1"/>
              <a:t>Sottiurai</a:t>
            </a:r>
            <a:r>
              <a:rPr lang="en-GB" sz="900" dirty="0"/>
              <a:t> VS., </a:t>
            </a:r>
            <a:r>
              <a:rPr lang="en-GB" sz="900" dirty="0" err="1"/>
              <a:t>Mabon</a:t>
            </a:r>
            <a:r>
              <a:rPr lang="en-GB" sz="900" dirty="0"/>
              <a:t> RF., </a:t>
            </a:r>
            <a:r>
              <a:rPr lang="en-GB" sz="900" dirty="0" err="1"/>
              <a:t>Glagov</a:t>
            </a:r>
            <a:r>
              <a:rPr lang="en-GB" sz="900" dirty="0"/>
              <a:t> S. Carotid bifurcation atherosclerosis: quantitative correlation of plaque localization with flow velocity profiles and wall shear stress. </a:t>
            </a:r>
            <a:r>
              <a:rPr lang="en-GB" sz="900" dirty="0" err="1"/>
              <a:t>Circ</a:t>
            </a:r>
            <a:r>
              <a:rPr lang="en-GB" sz="900" dirty="0"/>
              <a:t> Res. 1983. 53:502–514,.</a:t>
            </a:r>
          </a:p>
          <a:p>
            <a:pPr lvl="0">
              <a:buFont typeface="+mj-lt"/>
              <a:buAutoNum type="arabicPeriod"/>
            </a:pPr>
            <a:r>
              <a:rPr lang="en-GB" sz="900" dirty="0"/>
              <a:t>Zhou W., Huynh TT., </a:t>
            </a:r>
            <a:r>
              <a:rPr lang="en-GB" sz="900" dirty="0" err="1"/>
              <a:t>Kougias</a:t>
            </a:r>
            <a:r>
              <a:rPr lang="en-GB" sz="900" dirty="0"/>
              <a:t> P., El </a:t>
            </a:r>
            <a:r>
              <a:rPr lang="en-GB" sz="900" dirty="0" err="1"/>
              <a:t>Sayed</a:t>
            </a:r>
            <a:r>
              <a:rPr lang="en-GB" sz="900" dirty="0"/>
              <a:t> HF., Lin PH. Traumatic carotid artery dissection caused by bungee jumping. </a:t>
            </a:r>
            <a:r>
              <a:rPr lang="en-GB" sz="900" i="1" dirty="0"/>
              <a:t>Journal of Vascular Surgery</a:t>
            </a:r>
            <a:r>
              <a:rPr lang="en-GB" sz="900" dirty="0"/>
              <a:t>. 2007. 46 (5), 1044-1046</a:t>
            </a:r>
            <a:r>
              <a:rPr lang="en-GB" sz="900" dirty="0" smtClean="0"/>
              <a:t>.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5654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E28FF14F-E670-4E36-9F5F-00A568510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77"/>
          <a:stretch/>
        </p:blipFill>
        <p:spPr bwMode="auto">
          <a:xfrm>
            <a:off x="5213245" y="4233439"/>
            <a:ext cx="3606157" cy="25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B2080467-BDC3-4D78-8906-53E3D6D47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9"/>
          <a:stretch/>
        </p:blipFill>
        <p:spPr bwMode="auto">
          <a:xfrm>
            <a:off x="5220072" y="1599252"/>
            <a:ext cx="3606157" cy="257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3320E-4928-4958-A795-C8BEC863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Haemodynamics – external carotid artery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DF4B9A-2BCD-409C-8BE1-B98E6A649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Typical high resistance waveform – supplies smaller and more resistive vascular beds of the head and neck</a:t>
            </a:r>
          </a:p>
          <a:p>
            <a:pPr lvl="1"/>
            <a:r>
              <a:rPr lang="en-GB" dirty="0"/>
              <a:t>Rapid, sharp systolic upstroke</a:t>
            </a:r>
          </a:p>
          <a:p>
            <a:pPr lvl="1"/>
            <a:r>
              <a:rPr lang="en-GB" dirty="0"/>
              <a:t>Often flow reversal in early diastole </a:t>
            </a:r>
          </a:p>
          <a:p>
            <a:pPr lvl="1"/>
            <a:r>
              <a:rPr lang="en-GB" dirty="0"/>
              <a:t>Low or absent end-diastolic volume flow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27A4FD10-4231-49BC-8D67-02515CAF8146}"/>
              </a:ext>
            </a:extLst>
          </p:cNvPr>
          <p:cNvCxnSpPr>
            <a:cxnSpLocks/>
          </p:cNvCxnSpPr>
          <p:nvPr/>
        </p:nvCxnSpPr>
        <p:spPr>
          <a:xfrm>
            <a:off x="6763767" y="3140968"/>
            <a:ext cx="0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9A6DC0F-F014-4456-8E28-3660F57A8139}"/>
              </a:ext>
            </a:extLst>
          </p:cNvPr>
          <p:cNvSpPr/>
          <p:nvPr/>
        </p:nvSpPr>
        <p:spPr>
          <a:xfrm>
            <a:off x="7053530" y="6004619"/>
            <a:ext cx="130696" cy="252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08E4D86-B81E-4B19-8952-1D29AF4A91B8}"/>
              </a:ext>
            </a:extLst>
          </p:cNvPr>
          <p:cNvSpPr/>
          <p:nvPr/>
        </p:nvSpPr>
        <p:spPr>
          <a:xfrm>
            <a:off x="7053530" y="5949280"/>
            <a:ext cx="130696" cy="2520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332D725-05CB-4E86-8AC8-DB3FAAD16D92}"/>
              </a:ext>
            </a:extLst>
          </p:cNvPr>
          <p:cNvSpPr/>
          <p:nvPr/>
        </p:nvSpPr>
        <p:spPr>
          <a:xfrm rot="20798892">
            <a:off x="7028640" y="6093573"/>
            <a:ext cx="130696" cy="121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EA837064-3288-46B7-8A34-00166D2320FD}"/>
              </a:ext>
            </a:extLst>
          </p:cNvPr>
          <p:cNvCxnSpPr>
            <a:cxnSpLocks/>
          </p:cNvCxnSpPr>
          <p:nvPr/>
        </p:nvCxnSpPr>
        <p:spPr>
          <a:xfrm flipV="1">
            <a:off x="4427984" y="3212976"/>
            <a:ext cx="1656184" cy="80614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9698FDA5-5F67-4CD6-943A-588AD7771DEE}"/>
              </a:ext>
            </a:extLst>
          </p:cNvPr>
          <p:cNvCxnSpPr>
            <a:cxnSpLocks/>
          </p:cNvCxnSpPr>
          <p:nvPr/>
        </p:nvCxnSpPr>
        <p:spPr>
          <a:xfrm flipV="1">
            <a:off x="4211960" y="3781693"/>
            <a:ext cx="4392488" cy="6284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155ACB5B-A17F-40B0-B166-CAB130EB5295}"/>
              </a:ext>
            </a:extLst>
          </p:cNvPr>
          <p:cNvCxnSpPr>
            <a:cxnSpLocks/>
          </p:cNvCxnSpPr>
          <p:nvPr/>
        </p:nvCxnSpPr>
        <p:spPr>
          <a:xfrm flipV="1">
            <a:off x="4205133" y="3696481"/>
            <a:ext cx="2311083" cy="18241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7E5FF003-2A31-444A-8139-8E6225E297E1}"/>
              </a:ext>
            </a:extLst>
          </p:cNvPr>
          <p:cNvCxnSpPr>
            <a:cxnSpLocks/>
          </p:cNvCxnSpPr>
          <p:nvPr/>
        </p:nvCxnSpPr>
        <p:spPr>
          <a:xfrm>
            <a:off x="4211960" y="5520645"/>
            <a:ext cx="1656184" cy="88620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47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">
            <a:extLst>
              <a:ext uri="{FF2B5EF4-FFF2-40B4-BE49-F238E27FC236}">
                <a16:creationId xmlns="" xmlns:a16="http://schemas.microsoft.com/office/drawing/2014/main" id="{4B62CD5A-9F30-40A1-8B5D-9D238B138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32" y="1772816"/>
            <a:ext cx="4366816" cy="26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9E486A-AAE4-4101-9EDB-C0CDE20DC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Haemodynamics – vertebral artery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060A1C-BC3A-4C14-AFE9-1F3031EDC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Similar to internal carotid – low resistance waveform supplying a large cerebral vascular bed</a:t>
            </a:r>
          </a:p>
          <a:p>
            <a:pPr lvl="1"/>
            <a:r>
              <a:rPr lang="en-GB" dirty="0"/>
              <a:t>Rapid systolic upstroke</a:t>
            </a:r>
          </a:p>
          <a:p>
            <a:pPr lvl="1"/>
            <a:r>
              <a:rPr lang="en-GB" dirty="0"/>
              <a:t>Continued forward flow throughout diastole</a:t>
            </a:r>
          </a:p>
          <a:p>
            <a:pPr lvl="1"/>
            <a:r>
              <a:rPr lang="en-GB" dirty="0"/>
              <a:t>Rounded peak</a:t>
            </a:r>
          </a:p>
          <a:p>
            <a:pPr lvl="1"/>
            <a:r>
              <a:rPr lang="en-GB" dirty="0"/>
              <a:t>High end-diastolic volume flow</a:t>
            </a:r>
          </a:p>
          <a:p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572A18A6-7E53-4E7A-B6D5-D1BFE147543B}"/>
              </a:ext>
            </a:extLst>
          </p:cNvPr>
          <p:cNvCxnSpPr>
            <a:cxnSpLocks/>
          </p:cNvCxnSpPr>
          <p:nvPr/>
        </p:nvCxnSpPr>
        <p:spPr>
          <a:xfrm>
            <a:off x="4391969" y="3717032"/>
            <a:ext cx="1620191" cy="720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689CFC04-9A8A-41D6-89AC-55FBE4CACE44}"/>
              </a:ext>
            </a:extLst>
          </p:cNvPr>
          <p:cNvCxnSpPr>
            <a:cxnSpLocks/>
          </p:cNvCxnSpPr>
          <p:nvPr/>
        </p:nvCxnSpPr>
        <p:spPr>
          <a:xfrm flipV="1">
            <a:off x="4067944" y="4077072"/>
            <a:ext cx="1872208" cy="3600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2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11936D-1B48-4132-AB0D-3BB2C7F1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Haemodynamics – carotid bulb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A2EC3B-FCC8-44C6-9136-591073313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53136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The normal proximal ICA or bifurcation often includes a dilation or bulb of variable size that tapers gradually toward the mid-distal vessel</a:t>
            </a:r>
          </a:p>
          <a:p>
            <a:r>
              <a:rPr lang="en-GB" dirty="0"/>
              <a:t>Transient reversal of flow occurs at peak systole near the centre stream and at the outer wall opposite the flow divider – boundary layer/flow separation</a:t>
            </a:r>
          </a:p>
          <a:p>
            <a:r>
              <a:rPr lang="en-GB" dirty="0"/>
              <a:t>Sampling in this region will give an abnormally blunted waveform with antegrade and retrograde flow components</a:t>
            </a:r>
          </a:p>
          <a:p>
            <a:r>
              <a:rPr lang="en-GB" dirty="0"/>
              <a:t>May be identified on the colour Doppler image by an area of blue at the far wall opposite the flow divider</a:t>
            </a:r>
          </a:p>
          <a:p>
            <a:endParaRPr lang="en-GB" dirty="0"/>
          </a:p>
        </p:txBody>
      </p:sp>
      <p:pic>
        <p:nvPicPr>
          <p:cNvPr id="4" name="Picture 4" descr="Zierler-ch008-image009">
            <a:extLst>
              <a:ext uri="{FF2B5EF4-FFF2-40B4-BE49-F238E27FC236}">
                <a16:creationId xmlns="" xmlns:a16="http://schemas.microsoft.com/office/drawing/2014/main" id="{66301B93-21FA-459D-8596-0238D07C8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 bwMode="auto">
          <a:xfrm>
            <a:off x="5983390" y="4946584"/>
            <a:ext cx="3093023" cy="19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Zierler-ch008-image010a">
            <a:extLst>
              <a:ext uri="{FF2B5EF4-FFF2-40B4-BE49-F238E27FC236}">
                <a16:creationId xmlns="" xmlns:a16="http://schemas.microsoft.com/office/drawing/2014/main" id="{69B4CE30-07DA-4FA5-A47B-C48F7FD56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/>
          <a:stretch/>
        </p:blipFill>
        <p:spPr bwMode="auto">
          <a:xfrm>
            <a:off x="5983390" y="2999660"/>
            <a:ext cx="3093023" cy="19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Zierler-ch008-image010b">
            <a:extLst>
              <a:ext uri="{FF2B5EF4-FFF2-40B4-BE49-F238E27FC236}">
                <a16:creationId xmlns="" xmlns:a16="http://schemas.microsoft.com/office/drawing/2014/main" id="{30F9EC69-91F5-44F1-ACFE-8266FF562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/>
          <a:stretch/>
        </p:blipFill>
        <p:spPr bwMode="auto">
          <a:xfrm>
            <a:off x="5985392" y="1052736"/>
            <a:ext cx="3093023" cy="19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A836B35C-B9D2-43A7-9DEB-579E12C0589A}"/>
              </a:ext>
            </a:extLst>
          </p:cNvPr>
          <p:cNvCxnSpPr>
            <a:cxnSpLocks/>
          </p:cNvCxnSpPr>
          <p:nvPr/>
        </p:nvCxnSpPr>
        <p:spPr>
          <a:xfrm>
            <a:off x="4139952" y="4581128"/>
            <a:ext cx="2520280" cy="720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B3B50F9B-6245-4B82-B05B-A295345386FC}"/>
              </a:ext>
            </a:extLst>
          </p:cNvPr>
          <p:cNvCxnSpPr>
            <a:cxnSpLocks/>
          </p:cNvCxnSpPr>
          <p:nvPr/>
        </p:nvCxnSpPr>
        <p:spPr>
          <a:xfrm>
            <a:off x="4355976" y="5651816"/>
            <a:ext cx="2592288" cy="5113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25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2801</Words>
  <Application>Microsoft Office PowerPoint</Application>
  <PresentationFormat>On-screen Show (4:3)</PresentationFormat>
  <Paragraphs>476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Extracranial Arterial Duplex Imaging</vt:lpstr>
      <vt:lpstr>Anatomy</vt:lpstr>
      <vt:lpstr>Anatomy</vt:lpstr>
      <vt:lpstr>Haemodynamics – subclavian artery</vt:lpstr>
      <vt:lpstr>Haemodynamics – common carotid artery</vt:lpstr>
      <vt:lpstr>Haemodynamics – internal carotid artery</vt:lpstr>
      <vt:lpstr>Haemodynamics – external carotid artery</vt:lpstr>
      <vt:lpstr>Haemodynamics – vertebral artery</vt:lpstr>
      <vt:lpstr>Haemodynamics – carotid bulb</vt:lpstr>
      <vt:lpstr>Haemodynamics – carotid bulb</vt:lpstr>
      <vt:lpstr>Haemodynamics – carotid bulb</vt:lpstr>
      <vt:lpstr>Dynamics of plaque formation</vt:lpstr>
      <vt:lpstr>Dynamics of plaque formation</vt:lpstr>
      <vt:lpstr>Extracranial US Imaging</vt:lpstr>
      <vt:lpstr>Where to sample?</vt:lpstr>
      <vt:lpstr>Where to sample?</vt:lpstr>
      <vt:lpstr>Case study – normal carotid duplex</vt:lpstr>
      <vt:lpstr>PowerPoint Presentation</vt:lpstr>
      <vt:lpstr>PowerPoint Presentation</vt:lpstr>
      <vt:lpstr>NASCET Trial, 1998 (North American Symptomatic Endarterectomy Trial)</vt:lpstr>
      <vt:lpstr>ECST Trial, 1998 (European Carotid Surgery Trial)</vt:lpstr>
      <vt:lpstr>Grading Stenoses: Velocity Criteria</vt:lpstr>
      <vt:lpstr>PowerPoint Presentation</vt:lpstr>
      <vt:lpstr>PowerPoint Presentation</vt:lpstr>
      <vt:lpstr>PowerPoint Presentation</vt:lpstr>
      <vt:lpstr>PowerPoint Presentation</vt:lpstr>
      <vt:lpstr>Simply put:</vt:lpstr>
      <vt:lpstr>NASCET velocity criteria</vt:lpstr>
      <vt:lpstr>NASCET velocity criteria</vt:lpstr>
      <vt:lpstr>PowerPoint Presentation</vt:lpstr>
      <vt:lpstr>PowerPoint Presentation</vt:lpstr>
      <vt:lpstr>Grading Stenoses: Luminal Reduction Criteria</vt:lpstr>
      <vt:lpstr>PowerPoint Presentation</vt:lpstr>
      <vt:lpstr>Comparison with CTA</vt:lpstr>
      <vt:lpstr>PowerPoint Presentation</vt:lpstr>
      <vt:lpstr>NASCET and ECST agreement depends upon degree of stenosis</vt:lpstr>
      <vt:lpstr>NASCET and ECST agreement is highly dependent on carotid anatomy</vt:lpstr>
      <vt:lpstr>NASCET and ECST agreement is highly dependent on carotid anatomy</vt:lpstr>
      <vt:lpstr>Case study – diseased carotid duplex</vt:lpstr>
      <vt:lpstr>PowerPoint Presentation</vt:lpstr>
      <vt:lpstr>PowerPoint Presentation</vt:lpstr>
      <vt:lpstr>Carotid plaque morphology</vt:lpstr>
      <vt:lpstr>Plaque morphology</vt:lpstr>
      <vt:lpstr>Plaque morphology</vt:lpstr>
      <vt:lpstr>Plaque morphology</vt:lpstr>
      <vt:lpstr>Plaque morphology</vt:lpstr>
      <vt:lpstr>Plaque morphology</vt:lpstr>
      <vt:lpstr>Pitfalls and limitations</vt:lpstr>
      <vt:lpstr>Pitfalls and limitations</vt:lpstr>
      <vt:lpstr>Case study – the importance of colour Doppler!</vt:lpstr>
      <vt:lpstr>PowerPoint Presentation</vt:lpstr>
      <vt:lpstr>ICA occlusion – the importance of colour</vt:lpstr>
      <vt:lpstr>PowerPoint Presentation</vt:lpstr>
      <vt:lpstr>Case study – assess the whole vessel!</vt:lpstr>
      <vt:lpstr>PowerPoint Presentation</vt:lpstr>
      <vt:lpstr>PowerPoint Presentation</vt:lpstr>
      <vt:lpstr>PowerPoint Presentation</vt:lpstr>
      <vt:lpstr>Additional pathology – subclavian steal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pathology – carotid dissection</vt:lpstr>
      <vt:lpstr>Additional pathology – carotid body tumour</vt:lpstr>
      <vt:lpstr>References</vt:lpstr>
    </vt:vector>
  </TitlesOfParts>
  <Company>Salford Royal NHS Foundation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WarnerMichel Ben</dc:creator>
  <cp:lastModifiedBy>WarnerMichel Ben</cp:lastModifiedBy>
  <cp:revision>110</cp:revision>
  <dcterms:created xsi:type="dcterms:W3CDTF">2021-02-19T12:02:55Z</dcterms:created>
  <dcterms:modified xsi:type="dcterms:W3CDTF">2021-04-28T13:57:19Z</dcterms:modified>
</cp:coreProperties>
</file>