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8" r:id="rId8"/>
    <p:sldId id="269" r:id="rId9"/>
    <p:sldId id="270" r:id="rId10"/>
    <p:sldId id="271" r:id="rId11"/>
    <p:sldId id="261" r:id="rId12"/>
    <p:sldId id="265" r:id="rId13"/>
    <p:sldId id="262" r:id="rId14"/>
    <p:sldId id="263" r:id="rId15"/>
    <p:sldId id="273" r:id="rId16"/>
    <p:sldId id="264" r:id="rId17"/>
    <p:sldId id="267" r:id="rId18"/>
    <p:sldId id="272" r:id="rId1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EVAR and </a:t>
            </a:r>
            <a:r>
              <a:rPr lang="en-GB" dirty="0" err="1" smtClean="0"/>
              <a:t>Endoleaks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Josie Whitaker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8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 5 </a:t>
            </a:r>
            <a:r>
              <a:rPr lang="en-GB" dirty="0" err="1" smtClean="0"/>
              <a:t>Endoleaks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Growth of the aneurysm sac size</a:t>
            </a:r>
          </a:p>
          <a:p>
            <a:r>
              <a:rPr lang="en-GB" dirty="0" smtClean="0"/>
              <a:t>No detectable </a:t>
            </a:r>
            <a:r>
              <a:rPr lang="en-GB" dirty="0" err="1" smtClean="0"/>
              <a:t>endoleak</a:t>
            </a:r>
            <a:r>
              <a:rPr lang="en-GB" dirty="0" smtClean="0"/>
              <a:t> on imaging</a:t>
            </a:r>
          </a:p>
          <a:p>
            <a:r>
              <a:rPr lang="en-GB" dirty="0" smtClean="0"/>
              <a:t>Thought to be transmitted pressure?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5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the Ultrasound Right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Measure </a:t>
            </a:r>
            <a:r>
              <a:rPr lang="en-GB" dirty="0" smtClean="0"/>
              <a:t>the sac size and ensure you are comparing the same measurement</a:t>
            </a:r>
          </a:p>
          <a:p>
            <a:r>
              <a:rPr lang="en-GB" dirty="0" smtClean="0"/>
              <a:t>Use caution when comparing your measurement to CT</a:t>
            </a:r>
          </a:p>
          <a:p>
            <a:r>
              <a:rPr lang="en-GB" dirty="0" smtClean="0"/>
              <a:t>Look for echo poor areas within the sac on grayscale </a:t>
            </a:r>
          </a:p>
          <a:p>
            <a:r>
              <a:rPr lang="en-GB" dirty="0" smtClean="0"/>
              <a:t>Use Colour Doppler to try and locate flow outside of the stent graft</a:t>
            </a:r>
          </a:p>
          <a:p>
            <a:r>
              <a:rPr lang="en-GB" dirty="0" err="1" smtClean="0"/>
              <a:t>Endoleaks</a:t>
            </a:r>
            <a:r>
              <a:rPr lang="en-GB" dirty="0" smtClean="0"/>
              <a:t> can be high (Type 1)or low velocity flow (Type 2)</a:t>
            </a:r>
          </a:p>
          <a:p>
            <a:r>
              <a:rPr lang="en-GB" dirty="0" smtClean="0"/>
              <a:t>Take a Waveform to confirm flow outside the stent and this will help distinguish between type 2a and 2 b</a:t>
            </a:r>
            <a:r>
              <a:rPr lang="en-GB" dirty="0" smtClean="0"/>
              <a:t>.</a:t>
            </a:r>
          </a:p>
          <a:p>
            <a:r>
              <a:rPr lang="en-GB" dirty="0" smtClean="0"/>
              <a:t>If you can demonstrate an </a:t>
            </a:r>
            <a:r>
              <a:rPr lang="en-GB" dirty="0" err="1" smtClean="0"/>
              <a:t>endoleak</a:t>
            </a:r>
            <a:r>
              <a:rPr lang="en-GB" dirty="0" smtClean="0"/>
              <a:t> and are unable to detect where it is coming from arrange CTA after discussion with a Radiologist</a:t>
            </a:r>
            <a:endParaRPr lang="en-GB" dirty="0" smtClean="0"/>
          </a:p>
          <a:p>
            <a:r>
              <a:rPr lang="en-GB" dirty="0" smtClean="0"/>
              <a:t>Check fem-fem cross over graft if </a:t>
            </a:r>
            <a:r>
              <a:rPr lang="en-GB" dirty="0" err="1" smtClean="0"/>
              <a:t>uni</a:t>
            </a:r>
            <a:r>
              <a:rPr lang="en-GB" dirty="0" smtClean="0"/>
              <a:t>-iliac</a:t>
            </a:r>
          </a:p>
          <a:p>
            <a:r>
              <a:rPr lang="en-GB" dirty="0" smtClean="0"/>
              <a:t>Check for significant iliac limb kinking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3" y="2776352"/>
            <a:ext cx="4824412" cy="3070596"/>
          </a:xfrm>
        </p:spPr>
      </p:pic>
    </p:spTree>
    <p:extLst>
      <p:ext uri="{BB962C8B-B14F-4D97-AF65-F5344CB8AC3E}">
        <p14:creationId xmlns:p14="http://schemas.microsoft.com/office/powerpoint/2010/main" val="19350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Make of EVAR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Different Makes OF EVAR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688"/>
            <a:ext cx="4811713" cy="68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3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Contrast Ultrasound and EVAR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Contrast Enhanced Ultrasound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51" y="3179763"/>
            <a:ext cx="4240111" cy="2840037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Cost effective</a:t>
            </a:r>
          </a:p>
          <a:p>
            <a:r>
              <a:rPr lang="en-GB" dirty="0" smtClean="0"/>
              <a:t>Minimally invasive</a:t>
            </a:r>
          </a:p>
          <a:p>
            <a:r>
              <a:rPr lang="en-GB" dirty="0" smtClean="0"/>
              <a:t>Cannot accurately show stent position</a:t>
            </a:r>
          </a:p>
          <a:p>
            <a:r>
              <a:rPr lang="en-GB" dirty="0" smtClean="0"/>
              <a:t>Able to detect slow flow leaks which may be missed on CTA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3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consensus on Follow-up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smtClean="0"/>
              <a:t>Aim to identify and treat potentially life threatening type 1 or 3 </a:t>
            </a:r>
            <a:r>
              <a:rPr lang="en-GB" dirty="0" err="1" smtClean="0"/>
              <a:t>endoleaks</a:t>
            </a:r>
            <a:endParaRPr lang="en-GB" dirty="0" smtClean="0"/>
          </a:p>
          <a:p>
            <a:r>
              <a:rPr lang="en-GB" dirty="0" smtClean="0"/>
              <a:t>Lifelong surveillance </a:t>
            </a:r>
            <a:r>
              <a:rPr lang="en-GB" dirty="0" smtClean="0"/>
              <a:t>indicated and initial follow-up at 30 days with CTA</a:t>
            </a:r>
            <a:endParaRPr lang="en-GB" dirty="0" smtClean="0"/>
          </a:p>
          <a:p>
            <a:r>
              <a:rPr lang="en-GB" dirty="0" smtClean="0"/>
              <a:t>How best to identify these before symptoms occur</a:t>
            </a:r>
          </a:p>
          <a:p>
            <a:r>
              <a:rPr lang="en-GB" dirty="0" smtClean="0"/>
              <a:t>Currently no consensus between yearly CT and CDUS, but CTA indicated in the first year.</a:t>
            </a:r>
          </a:p>
          <a:p>
            <a:r>
              <a:rPr lang="en-GB" dirty="0" smtClean="0"/>
              <a:t>Both have shown </a:t>
            </a:r>
            <a:r>
              <a:rPr lang="en-GB" dirty="0" smtClean="0"/>
              <a:t>to be sufficiently </a:t>
            </a:r>
            <a:r>
              <a:rPr lang="en-GB" dirty="0" smtClean="0"/>
              <a:t>accurate in early detection of type 1 and 3 </a:t>
            </a:r>
            <a:r>
              <a:rPr lang="en-GB" dirty="0" err="1" smtClean="0"/>
              <a:t>endoleaks</a:t>
            </a:r>
            <a:endParaRPr lang="en-GB" dirty="0" smtClean="0"/>
          </a:p>
          <a:p>
            <a:r>
              <a:rPr lang="en-GB" dirty="0" smtClean="0"/>
              <a:t>Some studies report contrast ultrasound as the best imaging modality in detection of </a:t>
            </a:r>
            <a:r>
              <a:rPr lang="en-GB" dirty="0" err="1" smtClean="0"/>
              <a:t>endoleaks</a:t>
            </a:r>
            <a:endParaRPr lang="en-GB" dirty="0" smtClean="0"/>
          </a:p>
          <a:p>
            <a:r>
              <a:rPr lang="en-GB" dirty="0" smtClean="0"/>
              <a:t>Measurements are NOT comparable between CT and Ultrasound.</a:t>
            </a:r>
          </a:p>
          <a:p>
            <a:r>
              <a:rPr lang="en-GB" dirty="0" smtClean="0"/>
              <a:t>Should x-ray be performed when we do CDUS to assess for stent migration</a:t>
            </a:r>
            <a:r>
              <a:rPr lang="en-GB" dirty="0" smtClean="0"/>
              <a:t>? CEUS and CDUS unable to detect stent migration, need AXR as well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smtClean="0"/>
              <a:t>Future developments</a:t>
            </a:r>
          </a:p>
          <a:p>
            <a:r>
              <a:rPr lang="en-GB" dirty="0" smtClean="0"/>
              <a:t>Assess if there is sufficient seal on initial CTA (&gt;10mm seal considered low risk to develop type 1 </a:t>
            </a:r>
            <a:r>
              <a:rPr lang="en-GB" dirty="0" err="1" smtClean="0"/>
              <a:t>endoleak</a:t>
            </a:r>
            <a:r>
              <a:rPr lang="en-GB" dirty="0" smtClean="0"/>
              <a:t>)</a:t>
            </a:r>
          </a:p>
          <a:p>
            <a:r>
              <a:rPr lang="en-GB" dirty="0" smtClean="0"/>
              <a:t>Sac shrinkage &gt;5mm at 1 year suggests low risk to develop type 1 or 3 </a:t>
            </a:r>
            <a:r>
              <a:rPr lang="en-GB" dirty="0" err="1" smtClean="0"/>
              <a:t>endoleaks</a:t>
            </a:r>
            <a:endParaRPr lang="en-GB" dirty="0" smtClean="0"/>
          </a:p>
          <a:p>
            <a:r>
              <a:rPr lang="en-GB" dirty="0" smtClean="0"/>
              <a:t>CTA and CEUS comparable in studies at detecting </a:t>
            </a:r>
            <a:r>
              <a:rPr lang="en-GB" dirty="0" err="1" smtClean="0"/>
              <a:t>endoleaks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2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EVAR Clinical Trials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EVAR 1 – Compared  open repair versus EVAR</a:t>
            </a:r>
          </a:p>
          <a:p>
            <a:r>
              <a:rPr lang="en-GB" dirty="0" smtClean="0"/>
              <a:t>EVAR2 – Compared EVAR versus conservative management in patients unsuitable for open repair</a:t>
            </a:r>
          </a:p>
          <a:p>
            <a:r>
              <a:rPr lang="en-GB" dirty="0" smtClean="0"/>
              <a:t>DREAM-  Dutch Randomised Endovascular Aneurysm Management Trial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0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NICE Guidelines on EVAR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Do not offer EVAR for </a:t>
            </a:r>
            <a:r>
              <a:rPr lang="en-GB" dirty="0" err="1" smtClean="0"/>
              <a:t>unruptured</a:t>
            </a:r>
            <a:r>
              <a:rPr lang="en-GB" dirty="0" smtClean="0"/>
              <a:t> </a:t>
            </a:r>
            <a:r>
              <a:rPr lang="en-GB" dirty="0" err="1" smtClean="0"/>
              <a:t>infrarenal</a:t>
            </a:r>
            <a:r>
              <a:rPr lang="en-GB" dirty="0" smtClean="0"/>
              <a:t> AAA if open repair is suitable</a:t>
            </a:r>
          </a:p>
          <a:p>
            <a:r>
              <a:rPr lang="en-GB" dirty="0" smtClean="0"/>
              <a:t>Do not offer EVAR for </a:t>
            </a:r>
            <a:r>
              <a:rPr lang="en-GB" dirty="0" err="1" smtClean="0"/>
              <a:t>unrupture</a:t>
            </a:r>
            <a:r>
              <a:rPr lang="en-GB" dirty="0" smtClean="0"/>
              <a:t> </a:t>
            </a:r>
            <a:r>
              <a:rPr lang="en-GB" dirty="0" err="1" smtClean="0"/>
              <a:t>infrarenal</a:t>
            </a:r>
            <a:r>
              <a:rPr lang="en-GB" dirty="0" smtClean="0"/>
              <a:t> AAA if open repair is unsuitable because of their anaesthetic or medical condition</a:t>
            </a:r>
          </a:p>
          <a:p>
            <a:r>
              <a:rPr lang="en-GB" dirty="0" smtClean="0"/>
              <a:t>Do not offer complex EVAR for </a:t>
            </a:r>
            <a:r>
              <a:rPr lang="en-GB" dirty="0" err="1" smtClean="0"/>
              <a:t>unruptured</a:t>
            </a:r>
            <a:r>
              <a:rPr lang="en-GB" dirty="0" smtClean="0"/>
              <a:t> AAA if open repair is an option unless part of a randomised controlled trial comparing the two</a:t>
            </a:r>
          </a:p>
          <a:p>
            <a:r>
              <a:rPr lang="en-GB" dirty="0" smtClean="0"/>
              <a:t>Do not offer complex EVAR for </a:t>
            </a:r>
            <a:r>
              <a:rPr lang="en-GB" dirty="0" err="1" smtClean="0"/>
              <a:t>unruptured</a:t>
            </a:r>
            <a:r>
              <a:rPr lang="en-GB" dirty="0" smtClean="0"/>
              <a:t> AAA is open surgical repair is not an option because of their anaesthetic or medical condition</a:t>
            </a:r>
          </a:p>
          <a:p>
            <a:r>
              <a:rPr lang="en-GB" dirty="0" smtClean="0"/>
              <a:t>EVAR or open surgical repair be offered for ruptured AAA. (Evidence favours open surgery in younger men and women have better short term survival following EVAR)</a:t>
            </a:r>
          </a:p>
          <a:p>
            <a:r>
              <a:rPr lang="en-GB" dirty="0" smtClean="0"/>
              <a:t>Recommends further research into best methods/ modalities for surveillance protocols</a:t>
            </a:r>
          </a:p>
        </p:txBody>
      </p:sp>
    </p:spTree>
    <p:extLst>
      <p:ext uri="{BB962C8B-B14F-4D97-AF65-F5344CB8AC3E}">
        <p14:creationId xmlns:p14="http://schemas.microsoft.com/office/powerpoint/2010/main" val="186596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NICE Guidelines AAA Surveillance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Offer surveillance with aortic ultrasound every 3 months if AAA is 4.5-5.4cm and every 2 years if AAA is 3.0-4.4cm</a:t>
            </a:r>
          </a:p>
          <a:p>
            <a:r>
              <a:rPr lang="en-GB" dirty="0" smtClean="0"/>
              <a:t>Report AP diameter measurement inner to inner and clearly document any additional measurements taken.</a:t>
            </a:r>
          </a:p>
          <a:p>
            <a:r>
              <a:rPr lang="en-GB" dirty="0" smtClean="0"/>
              <a:t>Offer screening to all men aged 66 years and over who have not previously had abdominal imaging</a:t>
            </a:r>
          </a:p>
          <a:p>
            <a:r>
              <a:rPr lang="en-GB" dirty="0" smtClean="0"/>
              <a:t>Offer screening to all women aged 70 years and over who have not previously had abdominal imaging who have any of the following risk factors COPD, CAD/CVD/PAD, European family origin, family history AAA, hyperlipidaemia, hypertension, smoking history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8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8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Endovascular Aortic Aneurysm Repair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EVAR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Through a needle puncture or small incision in one or both common femoral arteries and guided by X-ray images a catheter is inserted and advanced to the aneurysm site</a:t>
            </a:r>
          </a:p>
          <a:p>
            <a:r>
              <a:rPr lang="en-GB" dirty="0" smtClean="0"/>
              <a:t>A guidewire and expandable stent are advanced through the thin tube</a:t>
            </a:r>
          </a:p>
          <a:p>
            <a:r>
              <a:rPr lang="en-GB" dirty="0" smtClean="0"/>
              <a:t>When positioned correctly the stent is expanded within the artery. The wire frame pushes against the healthy portion of the aorta to seal the device in place</a:t>
            </a:r>
          </a:p>
          <a:p>
            <a:r>
              <a:rPr lang="en-GB" dirty="0" smtClean="0"/>
              <a:t>Once in place blood flows through the stent and cannot enter the aneurysm.</a:t>
            </a:r>
          </a:p>
          <a:p>
            <a:r>
              <a:rPr lang="en-GB" dirty="0" smtClean="0"/>
              <a:t>The procedure normally take 1.5-2.5 hours and has a hospital stay of 1-5days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08712" y="2603500"/>
            <a:ext cx="5339036" cy="237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EVAR vs Open Repair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EVAR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15-45% will need a secondary procedure</a:t>
            </a:r>
          </a:p>
          <a:p>
            <a:r>
              <a:rPr lang="en-GB" dirty="0" smtClean="0"/>
              <a:t>Majority of ruptures will occur in first 3 years following EVAR and have a mortality rate of 60%</a:t>
            </a:r>
          </a:p>
          <a:p>
            <a:r>
              <a:rPr lang="en-GB" dirty="0" smtClean="0"/>
              <a:t>More costly</a:t>
            </a:r>
          </a:p>
          <a:p>
            <a:r>
              <a:rPr lang="en-GB" dirty="0" smtClean="0"/>
              <a:t>No long term survival benefit over OR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Open Repair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Higher operative mortality</a:t>
            </a:r>
          </a:p>
          <a:p>
            <a:r>
              <a:rPr lang="en-GB" dirty="0" smtClean="0"/>
              <a:t>Substantially lower mid term aneurysm related mortality than EVAR</a:t>
            </a:r>
          </a:p>
          <a:p>
            <a:r>
              <a:rPr lang="en-GB" dirty="0" smtClean="0"/>
              <a:t>Cheaper than </a:t>
            </a:r>
            <a:r>
              <a:rPr lang="en-GB" dirty="0" smtClean="0"/>
              <a:t>EVAR</a:t>
            </a:r>
          </a:p>
          <a:p>
            <a:r>
              <a:rPr lang="en-GB" dirty="0" smtClean="0"/>
              <a:t>Established procedure &gt;40 </a:t>
            </a:r>
            <a:r>
              <a:rPr lang="en-GB" dirty="0" err="1" smtClean="0"/>
              <a:t>yrs</a:t>
            </a:r>
            <a:r>
              <a:rPr lang="en-GB" dirty="0" smtClean="0"/>
              <a:t> experience</a:t>
            </a:r>
          </a:p>
          <a:p>
            <a:r>
              <a:rPr lang="en-GB" dirty="0" smtClean="0"/>
              <a:t>Proven long-term results</a:t>
            </a:r>
          </a:p>
          <a:p>
            <a:r>
              <a:rPr lang="en-GB" dirty="0" smtClean="0"/>
              <a:t>Long hospital stay (5-7 days and 1-2 days ITU)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3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Types of EVAR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Unruptured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 smtClean="0"/>
              <a:t>Uncomplicated</a:t>
            </a:r>
            <a:r>
              <a:rPr lang="en-GB" dirty="0" smtClean="0"/>
              <a:t>- </a:t>
            </a:r>
            <a:r>
              <a:rPr lang="en-GB" dirty="0" err="1" smtClean="0"/>
              <a:t>Infrarenal</a:t>
            </a:r>
            <a:r>
              <a:rPr lang="en-GB" dirty="0" smtClean="0"/>
              <a:t> AAA with neck length &gt;10mm and diameter &lt;30mm</a:t>
            </a:r>
          </a:p>
          <a:p>
            <a:r>
              <a:rPr lang="en-GB" dirty="0" smtClean="0"/>
              <a:t>Trouser graft or </a:t>
            </a:r>
            <a:r>
              <a:rPr lang="en-GB" dirty="0" err="1" smtClean="0"/>
              <a:t>uniliac</a:t>
            </a:r>
            <a:r>
              <a:rPr lang="en-GB" dirty="0" smtClean="0"/>
              <a:t> with fem-fem cross-over graft</a:t>
            </a:r>
          </a:p>
          <a:p>
            <a:endParaRPr lang="en-GB" dirty="0"/>
          </a:p>
          <a:p>
            <a:r>
              <a:rPr lang="en-GB" b="1" dirty="0" smtClean="0"/>
              <a:t>Complicated-</a:t>
            </a:r>
            <a:r>
              <a:rPr lang="en-GB" dirty="0" smtClean="0"/>
              <a:t> </a:t>
            </a:r>
            <a:r>
              <a:rPr lang="en-GB" dirty="0" err="1" smtClean="0"/>
              <a:t>Juxtarenal</a:t>
            </a:r>
            <a:r>
              <a:rPr lang="en-GB" dirty="0" smtClean="0"/>
              <a:t> and suprarenal AAA and patients with a conical neck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Ruptured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Can only be offered to patients with favourable aortic anatomy</a:t>
            </a:r>
          </a:p>
          <a:p>
            <a:r>
              <a:rPr lang="en-GB" dirty="0" smtClean="0"/>
              <a:t>Has reduced in –hospital mortality compared to open repair</a:t>
            </a:r>
          </a:p>
          <a:p>
            <a:r>
              <a:rPr lang="en-GB" dirty="0" smtClean="0"/>
              <a:t>However tends to only be done on haemodynamically stable patient’s because of the need for CTA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6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</a:t>
            </a:r>
            <a:r>
              <a:rPr lang="en-GB" dirty="0" err="1" smtClean="0"/>
              <a:t>Endoleak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54954" y="2314576"/>
            <a:ext cx="3723701" cy="39624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See the source imag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2" y="2371247"/>
            <a:ext cx="3665514" cy="39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 1 </a:t>
            </a:r>
            <a:r>
              <a:rPr lang="en-GB" dirty="0" err="1" smtClean="0"/>
              <a:t>Endoleaks</a:t>
            </a:r>
            <a:r>
              <a:rPr lang="en-GB" dirty="0" smtClean="0"/>
              <a:t>- Failure of proximal or distal anastomosis sites (2-12% 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Type 1 a- Proximal Anastomosis</a:t>
            </a:r>
          </a:p>
          <a:p>
            <a:r>
              <a:rPr lang="en-GB" dirty="0" smtClean="0"/>
              <a:t>Direct communication with systemic blood flow</a:t>
            </a:r>
          </a:p>
          <a:p>
            <a:r>
              <a:rPr lang="en-GB" dirty="0" smtClean="0"/>
              <a:t>For immediate repair when detected</a:t>
            </a:r>
          </a:p>
          <a:p>
            <a:r>
              <a:rPr lang="en-GB" dirty="0" smtClean="0"/>
              <a:t>Tend to occur as an early complication, insufficient seal</a:t>
            </a:r>
          </a:p>
          <a:p>
            <a:r>
              <a:rPr lang="en-GB" dirty="0" smtClean="0"/>
              <a:t>Graft can migrate so can present as a late complication</a:t>
            </a:r>
          </a:p>
          <a:p>
            <a:r>
              <a:rPr lang="en-GB" dirty="0" smtClean="0"/>
              <a:t>High risk if neck distance &lt;10mm (Measured on CT)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Type 1 b- Failure of distal anastomosis</a:t>
            </a:r>
          </a:p>
          <a:p>
            <a:r>
              <a:rPr lang="en-GB" dirty="0" smtClean="0"/>
              <a:t>Direct communication with systemic blood flow</a:t>
            </a:r>
          </a:p>
          <a:p>
            <a:r>
              <a:rPr lang="en-GB" dirty="0" smtClean="0"/>
              <a:t>For immediate repair when detected</a:t>
            </a:r>
          </a:p>
          <a:p>
            <a:r>
              <a:rPr lang="en-GB" dirty="0" smtClean="0"/>
              <a:t>Early complication, usually seen on initial follow up CT</a:t>
            </a:r>
          </a:p>
          <a:p>
            <a:r>
              <a:rPr lang="en-GB" dirty="0" smtClean="0"/>
              <a:t>Less likely to present as a late complication</a:t>
            </a:r>
          </a:p>
          <a:p>
            <a:r>
              <a:rPr lang="en-GB" dirty="0" smtClean="0"/>
              <a:t>Type 1 c-Iliac occlude</a:t>
            </a:r>
          </a:p>
        </p:txBody>
      </p:sp>
    </p:spTree>
    <p:extLst>
      <p:ext uri="{BB962C8B-B14F-4D97-AF65-F5344CB8AC3E}">
        <p14:creationId xmlns:p14="http://schemas.microsoft.com/office/powerpoint/2010/main" val="40105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 2 </a:t>
            </a:r>
            <a:r>
              <a:rPr lang="en-GB" dirty="0" err="1" smtClean="0"/>
              <a:t>Endoleaks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Account for 40% of </a:t>
            </a:r>
            <a:r>
              <a:rPr lang="en-GB" dirty="0" err="1" smtClean="0"/>
              <a:t>endoleaks</a:t>
            </a:r>
            <a:r>
              <a:rPr lang="en-GB" dirty="0" smtClean="0"/>
              <a:t>, of which approx. 20% will require intervention.(Increase in sac size &gt;10mm or present for &gt;6months)</a:t>
            </a:r>
          </a:p>
          <a:p>
            <a:r>
              <a:rPr lang="en-GB" dirty="0" smtClean="0"/>
              <a:t>Can be split into type a) involving 1 vessel with waveform similar to false aneurysm. Type b) Involving two or more vessels and will have an arterial waveform. Type 2 a is much more likely to spontaneously resolve.</a:t>
            </a:r>
          </a:p>
          <a:p>
            <a:r>
              <a:rPr lang="en-GB" dirty="0" smtClean="0"/>
              <a:t>Typically involve the lumbar arteries or IMA, less common accessory renal or sacral</a:t>
            </a:r>
          </a:p>
          <a:p>
            <a:r>
              <a:rPr lang="en-GB" dirty="0" smtClean="0"/>
              <a:t>May or may not result in sac pressurisation and sac growth</a:t>
            </a:r>
          </a:p>
          <a:p>
            <a:r>
              <a:rPr lang="en-GB" dirty="0" smtClean="0"/>
              <a:t>Difficult to treat as involve secondary procedures either via</a:t>
            </a:r>
          </a:p>
          <a:p>
            <a:r>
              <a:rPr lang="en-GB" dirty="0" smtClean="0"/>
              <a:t>A) Puncturing groin and passing guidewire under arterial wall into residual sac</a:t>
            </a:r>
          </a:p>
          <a:p>
            <a:r>
              <a:rPr lang="en-GB" dirty="0" smtClean="0"/>
              <a:t>B) Retroperitoneal approach</a:t>
            </a:r>
          </a:p>
          <a:p>
            <a:r>
              <a:rPr lang="en-GB" dirty="0" smtClean="0"/>
              <a:t>Both can have serious consequences if cause more serious </a:t>
            </a:r>
            <a:r>
              <a:rPr lang="en-GB" dirty="0" err="1" smtClean="0"/>
              <a:t>endoleaks</a:t>
            </a:r>
            <a:r>
              <a:rPr lang="en-GB" dirty="0" smtClean="0"/>
              <a:t> such as type 1 or 3. Coils not demonstrated to be very successful on their own and glue is often used.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8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 3 </a:t>
            </a:r>
            <a:r>
              <a:rPr lang="en-GB" dirty="0" err="1" smtClean="0"/>
              <a:t>Endoleaks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Secondary to structural failure of the graft</a:t>
            </a:r>
          </a:p>
          <a:p>
            <a:r>
              <a:rPr lang="en-GB" dirty="0" smtClean="0"/>
              <a:t>A) component disconnection</a:t>
            </a:r>
          </a:p>
          <a:p>
            <a:r>
              <a:rPr lang="en-GB" dirty="0" smtClean="0"/>
              <a:t>B) Stent fabric disturbance/tear due to angulation of the device</a:t>
            </a:r>
          </a:p>
          <a:p>
            <a:r>
              <a:rPr lang="en-GB" dirty="0" smtClean="0"/>
              <a:t>Can occur as either early or late complication</a:t>
            </a:r>
          </a:p>
          <a:p>
            <a:r>
              <a:rPr lang="en-GB" dirty="0" smtClean="0"/>
              <a:t>Direct communication with systemic blood flow</a:t>
            </a:r>
          </a:p>
          <a:p>
            <a:r>
              <a:rPr lang="en-GB" dirty="0" smtClean="0"/>
              <a:t>Requires immediate intervention</a:t>
            </a:r>
          </a:p>
          <a:p>
            <a:r>
              <a:rPr lang="en-GB" dirty="0" smtClean="0"/>
              <a:t>Commonly treated with a further stent to reline the graft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1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 4 </a:t>
            </a:r>
            <a:r>
              <a:rPr lang="en-GB" dirty="0" err="1" smtClean="0"/>
              <a:t>Endoleaks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Occurs due to porosity of certain graft materials </a:t>
            </a:r>
          </a:p>
          <a:p>
            <a:r>
              <a:rPr lang="en-GB" dirty="0" smtClean="0"/>
              <a:t>Occurs &lt;30 days after graft placement</a:t>
            </a:r>
          </a:p>
          <a:p>
            <a:r>
              <a:rPr lang="en-GB" dirty="0" smtClean="0"/>
              <a:t>Likely to resolve on its own once blood clotting has normalised</a:t>
            </a:r>
          </a:p>
          <a:p>
            <a:r>
              <a:rPr lang="en-GB" dirty="0" smtClean="0"/>
              <a:t>Now very rare due to improved endovascular stent grafts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7" t="1342" b="1"/>
          <a:stretch/>
        </p:blipFill>
        <p:spPr>
          <a:xfrm>
            <a:off x="7715250" y="2326676"/>
            <a:ext cx="1999645" cy="4293199"/>
          </a:xfrm>
        </p:spPr>
      </p:pic>
    </p:spTree>
    <p:extLst>
      <p:ext uri="{BB962C8B-B14F-4D97-AF65-F5344CB8AC3E}">
        <p14:creationId xmlns:p14="http://schemas.microsoft.com/office/powerpoint/2010/main" val="23740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541</TotalTime>
  <Words>1205</Words>
  <Application>Microsoft Office PowerPoint</Application>
  <PresentationFormat>Widescreen</PresentationFormat>
  <Paragraphs>120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 Boardroom</vt:lpstr>
      <vt:lpstr>EVAR and Endoleaks</vt:lpstr>
      <vt:lpstr>Endovascular Aortic Aneurysm Repair</vt:lpstr>
      <vt:lpstr>EVAR vs Open Repair</vt:lpstr>
      <vt:lpstr>Different Types of EVAR</vt:lpstr>
      <vt:lpstr>Types of Endoleak</vt:lpstr>
      <vt:lpstr>Type 1 Endoleaks- Failure of proximal or distal anastomosis sites (2-12% )</vt:lpstr>
      <vt:lpstr>Type 2 Endoleaks</vt:lpstr>
      <vt:lpstr>Type 3 Endoleaks</vt:lpstr>
      <vt:lpstr>Type 4 Endoleaks</vt:lpstr>
      <vt:lpstr>Type 5 Endoleaks</vt:lpstr>
      <vt:lpstr>Getting the Ultrasound Right</vt:lpstr>
      <vt:lpstr>Different Make of EVAR</vt:lpstr>
      <vt:lpstr>Contrast Ultrasound and EVAR</vt:lpstr>
      <vt:lpstr>Current consensus on Follow-up</vt:lpstr>
      <vt:lpstr>EVAR Clinical Trials</vt:lpstr>
      <vt:lpstr>NICE Guidelines on EVAR</vt:lpstr>
      <vt:lpstr>NICE Guidelines AAA Surveillance</vt:lpstr>
      <vt:lpstr>PowerPoint Presentation</vt:lpstr>
    </vt:vector>
  </TitlesOfParts>
  <Company>States Of Jersey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EVAR and Endoleaks</dc:title>
  <dc:creator>Josie Whitaker</dc:creator>
  <cp:lastModifiedBy>Josie Whitaker</cp:lastModifiedBy>
  <cp:revision>31</cp:revision>
  <cp:lastPrinted>2019-06-21T10:33:34Z</cp:lastPrinted>
  <dcterms:created xsi:type="dcterms:W3CDTF">2019-06-19T13:32:55Z</dcterms:created>
  <dcterms:modified xsi:type="dcterms:W3CDTF">2019-06-24T06:50:01Z</dcterms:modified>
</cp:coreProperties>
</file>