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1"/>
  </p:notesMasterIdLst>
  <p:sldIdLst>
    <p:sldId id="256" r:id="rId2"/>
    <p:sldId id="308" r:id="rId3"/>
    <p:sldId id="282" r:id="rId4"/>
    <p:sldId id="309" r:id="rId5"/>
    <p:sldId id="310" r:id="rId6"/>
    <p:sldId id="383" r:id="rId7"/>
    <p:sldId id="386" r:id="rId8"/>
    <p:sldId id="340" r:id="rId9"/>
    <p:sldId id="341" r:id="rId10"/>
    <p:sldId id="384" r:id="rId11"/>
    <p:sldId id="343" r:id="rId12"/>
    <p:sldId id="458" r:id="rId13"/>
    <p:sldId id="338" r:id="rId14"/>
    <p:sldId id="344" r:id="rId15"/>
    <p:sldId id="345" r:id="rId16"/>
    <p:sldId id="346" r:id="rId17"/>
    <p:sldId id="295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54" r:id="rId26"/>
    <p:sldId id="355" r:id="rId27"/>
    <p:sldId id="365" r:id="rId28"/>
    <p:sldId id="367" r:id="rId29"/>
    <p:sldId id="364" r:id="rId30"/>
    <p:sldId id="356" r:id="rId31"/>
    <p:sldId id="357" r:id="rId32"/>
    <p:sldId id="312" r:id="rId33"/>
    <p:sldId id="358" r:id="rId34"/>
    <p:sldId id="359" r:id="rId35"/>
    <p:sldId id="339" r:id="rId36"/>
    <p:sldId id="360" r:id="rId37"/>
    <p:sldId id="361" r:id="rId38"/>
    <p:sldId id="362" r:id="rId39"/>
    <p:sldId id="391" r:id="rId40"/>
    <p:sldId id="441" r:id="rId41"/>
    <p:sldId id="442" r:id="rId42"/>
    <p:sldId id="437" r:id="rId43"/>
    <p:sldId id="438" r:id="rId44"/>
    <p:sldId id="439" r:id="rId45"/>
    <p:sldId id="440" r:id="rId46"/>
    <p:sldId id="392" r:id="rId47"/>
    <p:sldId id="403" r:id="rId48"/>
    <p:sldId id="404" r:id="rId49"/>
    <p:sldId id="420" r:id="rId50"/>
    <p:sldId id="421" r:id="rId51"/>
    <p:sldId id="422" r:id="rId52"/>
    <p:sldId id="423" r:id="rId53"/>
    <p:sldId id="431" r:id="rId54"/>
    <p:sldId id="432" r:id="rId55"/>
    <p:sldId id="433" r:id="rId56"/>
    <p:sldId id="390" r:id="rId57"/>
    <p:sldId id="258" r:id="rId58"/>
    <p:sldId id="257" r:id="rId59"/>
    <p:sldId id="260" r:id="rId60"/>
    <p:sldId id="259" r:id="rId61"/>
    <p:sldId id="283" r:id="rId62"/>
    <p:sldId id="261" r:id="rId63"/>
    <p:sldId id="370" r:id="rId64"/>
    <p:sldId id="375" r:id="rId65"/>
    <p:sldId id="378" r:id="rId66"/>
    <p:sldId id="371" r:id="rId67"/>
    <p:sldId id="376" r:id="rId68"/>
    <p:sldId id="372" r:id="rId69"/>
    <p:sldId id="377" r:id="rId70"/>
    <p:sldId id="379" r:id="rId71"/>
    <p:sldId id="380" r:id="rId72"/>
    <p:sldId id="425" r:id="rId73"/>
    <p:sldId id="424" r:id="rId74"/>
    <p:sldId id="389" r:id="rId75"/>
    <p:sldId id="299" r:id="rId76"/>
    <p:sldId id="275" r:id="rId77"/>
    <p:sldId id="296" r:id="rId78"/>
    <p:sldId id="276" r:id="rId79"/>
    <p:sldId id="297" r:id="rId80"/>
    <p:sldId id="277" r:id="rId81"/>
    <p:sldId id="298" r:id="rId82"/>
    <p:sldId id="388" r:id="rId83"/>
    <p:sldId id="269" r:id="rId84"/>
    <p:sldId id="284" r:id="rId85"/>
    <p:sldId id="300" r:id="rId86"/>
    <p:sldId id="285" r:id="rId87"/>
    <p:sldId id="270" r:id="rId88"/>
    <p:sldId id="286" r:id="rId89"/>
    <p:sldId id="271" r:id="rId90"/>
    <p:sldId id="287" r:id="rId91"/>
    <p:sldId id="272" r:id="rId92"/>
    <p:sldId id="288" r:id="rId93"/>
    <p:sldId id="273" r:id="rId94"/>
    <p:sldId id="290" r:id="rId95"/>
    <p:sldId id="289" r:id="rId96"/>
    <p:sldId id="274" r:id="rId97"/>
    <p:sldId id="448" r:id="rId98"/>
    <p:sldId id="452" r:id="rId99"/>
    <p:sldId id="450" r:id="rId100"/>
    <p:sldId id="451" r:id="rId101"/>
    <p:sldId id="446" r:id="rId102"/>
    <p:sldId id="447" r:id="rId103"/>
    <p:sldId id="444" r:id="rId104"/>
    <p:sldId id="445" r:id="rId105"/>
    <p:sldId id="454" r:id="rId106"/>
    <p:sldId id="453" r:id="rId107"/>
    <p:sldId id="393" r:id="rId108"/>
    <p:sldId id="307" r:id="rId109"/>
    <p:sldId id="301" r:id="rId110"/>
    <p:sldId id="302" r:id="rId111"/>
    <p:sldId id="280" r:id="rId112"/>
    <p:sldId id="281" r:id="rId113"/>
    <p:sldId id="382" r:id="rId114"/>
    <p:sldId id="381" r:id="rId115"/>
    <p:sldId id="303" r:id="rId116"/>
    <p:sldId id="304" r:id="rId117"/>
    <p:sldId id="408" r:id="rId118"/>
    <p:sldId id="409" r:id="rId119"/>
    <p:sldId id="415" r:id="rId120"/>
    <p:sldId id="410" r:id="rId121"/>
    <p:sldId id="418" r:id="rId122"/>
    <p:sldId id="412" r:id="rId123"/>
    <p:sldId id="417" r:id="rId124"/>
    <p:sldId id="413" r:id="rId125"/>
    <p:sldId id="405" r:id="rId126"/>
    <p:sldId id="406" r:id="rId127"/>
    <p:sldId id="395" r:id="rId128"/>
    <p:sldId id="396" r:id="rId129"/>
    <p:sldId id="414" r:id="rId130"/>
    <p:sldId id="399" r:id="rId131"/>
    <p:sldId id="398" r:id="rId132"/>
    <p:sldId id="397" r:id="rId133"/>
    <p:sldId id="401" r:id="rId134"/>
    <p:sldId id="400" r:id="rId135"/>
    <p:sldId id="456" r:id="rId136"/>
    <p:sldId id="455" r:id="rId137"/>
    <p:sldId id="311" r:id="rId138"/>
    <p:sldId id="419" r:id="rId139"/>
    <p:sldId id="407" r:id="rId140"/>
    <p:sldId id="318" r:id="rId141"/>
    <p:sldId id="319" r:id="rId142"/>
    <p:sldId id="331" r:id="rId143"/>
    <p:sldId id="323" r:id="rId144"/>
    <p:sldId id="322" r:id="rId145"/>
    <p:sldId id="321" r:id="rId146"/>
    <p:sldId id="332" r:id="rId147"/>
    <p:sldId id="326" r:id="rId148"/>
    <p:sldId id="333" r:id="rId149"/>
    <p:sldId id="328" r:id="rId150"/>
    <p:sldId id="334" r:id="rId151"/>
    <p:sldId id="324" r:id="rId152"/>
    <p:sldId id="325" r:id="rId153"/>
    <p:sldId id="335" r:id="rId154"/>
    <p:sldId id="329" r:id="rId155"/>
    <p:sldId id="336" r:id="rId156"/>
    <p:sldId id="327" r:id="rId157"/>
    <p:sldId id="337" r:id="rId158"/>
    <p:sldId id="330" r:id="rId159"/>
    <p:sldId id="457" r:id="rId1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23" autoAdjust="0"/>
    <p:restoredTop sz="94650"/>
  </p:normalViewPr>
  <p:slideViewPr>
    <p:cSldViewPr snapToGrid="0">
      <p:cViewPr varScale="1">
        <p:scale>
          <a:sx n="84" d="100"/>
          <a:sy n="84" d="100"/>
        </p:scale>
        <p:origin x="102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ableStyles" Target="tableStyle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F811D-405C-4765-BA29-5E7BDCC6D5C0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E07A7-9BB9-4F09-AB2D-96C5995E07B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84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0615C-4BFE-40F2-92DB-B1DA9EFB6A52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961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0615C-4BFE-40F2-92DB-B1DA9EFB6A5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1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F995-BB3B-127C-9C99-91C1A8DE53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B6138F-3DD2-D7AE-0FDF-EC2749C565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29300E-6938-E7E6-4764-28AE4A9DA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81EC9-483E-D4EB-27AC-CA8B9615E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209D81-752B-1CF6-51EA-AEA2C320D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8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58FCF-92E8-F93A-0CE9-47E108BC1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771927-74B4-FD81-359A-B26DC2A85C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B4496-B992-6D83-CDE7-D99C5CB6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A22F7-E34C-1D8B-DBAE-41EFB78AA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37BA6-732E-A841-B20E-056DA2B2A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3542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482014-1366-A34F-13C3-30BED661B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B2053C-EADE-9A88-A5FA-A766FE396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9D627-422D-78D5-5900-4211A8E46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71313-9453-455C-F982-F2FEEA45E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268F6-7F89-E177-B9FB-8BA91BEDB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822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046C-CA66-4B13-D8FD-A03D487C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F2F0B-DD8D-8A63-246F-2299C4172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AF5F6-5D90-3CBE-879C-25AD39953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DE798-080B-71BC-0F8B-67BA32086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913E5-3C21-9CE6-A9AB-566F7EAA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61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73F7-9CB3-4A2A-AAB1-CE0A58792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E57E0-42C2-28E1-CBF7-AC16E0989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785D0-2808-B488-50C2-CAF11982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16D62-AAAB-A053-C113-87B8D9640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CE8E0-E095-FB18-E019-639D04243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33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A2753-1291-6D0E-4498-A36CCC89B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09D8E-FB4E-2352-7888-0A9EF1152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EEA31-300D-538D-A42E-440C914F9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10716-759C-2165-DCBB-F4B1964D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DABCA-EDDF-3079-3E5F-1666EF5B4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684C7-6E61-1C20-905B-CFCF06DBE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043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2A1A1-7C9D-67E9-5884-998F9B631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45CE2-AAAC-1C63-613C-2329BBB8F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0D379-1A0E-9DC3-7E26-92670B654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B12CF9-3677-8317-D665-995B70121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15EB9-17D0-43E9-69B2-EB28055D31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AA2F30-0BD0-0B7B-C5E4-0475B401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A3F78E-91C9-D718-B9A4-231A7DA97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B9D1AA-261E-CD4A-0C9D-DF09240F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612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258F9-B857-654C-B4CF-EB276CC68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63C098-BCE7-2E5F-E48E-3B8CAFFB7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8A4C4A-550E-71BD-335C-9E848FBAF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B32FCE-379C-FCB8-874C-8B7D5F168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82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B1C24E-EE1B-B67B-10F7-E51756E70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6A5E9E-99E2-AA59-6930-805ADB20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8A336-5C82-E50E-1AF5-F32A72068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98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9AEC-FF9C-6B4C-2ED7-570656F99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E79F50-8BC7-489B-B8E9-78ED54B40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4C46D-4374-580C-0E80-3D5002AF7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9AF44-8898-B98B-11B8-8B587A7A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86D85-446A-4424-C602-179806AAD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25C9A-A7CB-B2C3-54F9-302E3C1EC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52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77A6D-081E-D18E-8638-92B098AD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6EA579-1863-7B8C-33FA-653378E1B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8E067-C15F-76D2-E0C1-D864B32C7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4AD04-B456-EDC0-1446-09EC4E985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52E40-ACC7-6408-7456-0240B2D92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C9A9AA-9E30-27BC-21F7-25EB74D67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75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6BAE0B-AF2C-2A7F-679F-F786E225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DD8C7-DCDB-4B90-CC84-187A45FA7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9E8401-3F35-8D01-48C2-E0E7D3EA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3ED602-3F7E-42B4-9000-F06534A4A30B}" type="datetimeFigureOut">
              <a:rPr lang="en-GB" smtClean="0"/>
              <a:t>09/07/2024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357D3-4B6E-ADC1-5437-F8F0DF1F0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230A-8325-2F31-B559-4B17F4700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B4E930-DB1D-4990-90AB-4D72DCC73D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06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0.png"/><Relationship Id="rId4" Type="http://schemas.openxmlformats.org/officeDocument/2006/relationships/image" Target="../media/image60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ebp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C8DE5-871D-9E88-C11B-86E7765608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Doppler Explained (hopefully!)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020A5B-83DF-2579-8F8C-CD6607B5E1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Ben Warner-Michel</a:t>
            </a:r>
          </a:p>
          <a:p>
            <a:r>
              <a:rPr lang="en-GB" dirty="0"/>
              <a:t>Your friendly neighbourhood vascular scientist</a:t>
            </a:r>
          </a:p>
        </p:txBody>
      </p:sp>
    </p:spTree>
    <p:extLst>
      <p:ext uri="{BB962C8B-B14F-4D97-AF65-F5344CB8AC3E}">
        <p14:creationId xmlns:p14="http://schemas.microsoft.com/office/powerpoint/2010/main" val="20129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Doppler 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953000"/>
            <a:ext cx="4495800" cy="1905000"/>
          </a:xfrm>
        </p:spPr>
        <p:txBody>
          <a:bodyPr>
            <a:noAutofit/>
          </a:bodyPr>
          <a:lstStyle/>
          <a:p>
            <a:r>
              <a:rPr lang="en-GB" sz="2700" dirty="0"/>
              <a:t>θ</a:t>
            </a:r>
            <a:r>
              <a:rPr lang="en-GB" sz="2700" baseline="-25000" dirty="0"/>
              <a:t>D</a:t>
            </a:r>
            <a:r>
              <a:rPr lang="en-GB" sz="2700" dirty="0"/>
              <a:t> =  ~90°</a:t>
            </a:r>
          </a:p>
          <a:p>
            <a:r>
              <a:rPr lang="en-GB" sz="2700" dirty="0"/>
              <a:t>Blood flow perpendicular to beam axis</a:t>
            </a:r>
          </a:p>
          <a:p>
            <a:r>
              <a:rPr lang="en-GB" sz="2700" dirty="0"/>
              <a:t>Poor signal</a:t>
            </a:r>
          </a:p>
        </p:txBody>
      </p:sp>
      <p:pic>
        <p:nvPicPr>
          <p:cNvPr id="1026" name="Picture 2" descr="Basic ultrasound, echocardiography and Doppler ultras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r="52749"/>
          <a:stretch/>
        </p:blipFill>
        <p:spPr bwMode="auto">
          <a:xfrm>
            <a:off x="1447800" y="1371600"/>
            <a:ext cx="4600666" cy="3581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asic ultrasound, echocardiography and Doppler ultras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78"/>
          <a:stretch/>
        </p:blipFill>
        <p:spPr bwMode="auto">
          <a:xfrm>
            <a:off x="6047555" y="1371600"/>
            <a:ext cx="4626133" cy="358140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048466" y="4953000"/>
            <a:ext cx="4619534" cy="1905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θ</a:t>
            </a:r>
            <a:r>
              <a:rPr lang="en-GB" baseline="-25000" dirty="0"/>
              <a:t>D</a:t>
            </a:r>
            <a:r>
              <a:rPr lang="en-GB" dirty="0"/>
              <a:t> =  ~60°</a:t>
            </a:r>
          </a:p>
          <a:p>
            <a:r>
              <a:rPr lang="en-GB" dirty="0"/>
              <a:t>Blood flow not perpendicular to beam axis</a:t>
            </a:r>
          </a:p>
          <a:p>
            <a:r>
              <a:rPr lang="en-GB" dirty="0"/>
              <a:t>Good signal</a:t>
            </a:r>
          </a:p>
        </p:txBody>
      </p:sp>
    </p:spTree>
    <p:extLst>
      <p:ext uri="{BB962C8B-B14F-4D97-AF65-F5344CB8AC3E}">
        <p14:creationId xmlns:p14="http://schemas.microsoft.com/office/powerpoint/2010/main" val="358683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0F13-1210-E9D7-3295-5F2AD7532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1E2B1-D177-2A03-BFFA-FD36B1893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AC695A2F-5BC4-5DBB-6E79-9402D50D4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0" y="0"/>
            <a:ext cx="10817599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E6E83D9-AB38-A587-1655-7F9C7AF2A15F}"/>
              </a:ext>
            </a:extLst>
          </p:cNvPr>
          <p:cNvSpPr/>
          <p:nvPr/>
        </p:nvSpPr>
        <p:spPr>
          <a:xfrm>
            <a:off x="258330" y="619100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6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medical image&#10;&#10;Description automatically generated">
            <a:extLst>
              <a:ext uri="{FF2B5EF4-FFF2-40B4-BE49-F238E27FC236}">
                <a16:creationId xmlns:a16="http://schemas.microsoft.com/office/drawing/2014/main" id="{A1391324-309F-F741-1ADE-1E477F105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48" y="0"/>
            <a:ext cx="10786304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9571E9E-3B79-2E6E-746D-4AED31E25B5B}"/>
              </a:ext>
            </a:extLst>
          </p:cNvPr>
          <p:cNvSpPr/>
          <p:nvPr/>
        </p:nvSpPr>
        <p:spPr>
          <a:xfrm>
            <a:off x="258330" y="619100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48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medical scan&#10;&#10;Description automatically generated">
            <a:extLst>
              <a:ext uri="{FF2B5EF4-FFF2-40B4-BE49-F238E27FC236}">
                <a16:creationId xmlns:a16="http://schemas.microsoft.com/office/drawing/2014/main" id="{A78E7F39-E508-0CFF-A048-F9C48B9E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"/>
          <a:stretch/>
        </p:blipFill>
        <p:spPr>
          <a:xfrm>
            <a:off x="685800" y="0"/>
            <a:ext cx="10858794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4F985DF-63E5-276C-1B3D-91166174F508}"/>
              </a:ext>
            </a:extLst>
          </p:cNvPr>
          <p:cNvSpPr/>
          <p:nvPr/>
        </p:nvSpPr>
        <p:spPr>
          <a:xfrm>
            <a:off x="258330" y="619100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56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ultrasound&#10;&#10;Description automatically generated">
            <a:extLst>
              <a:ext uri="{FF2B5EF4-FFF2-40B4-BE49-F238E27FC236}">
                <a16:creationId xmlns:a16="http://schemas.microsoft.com/office/drawing/2014/main" id="{1C7F4833-FE0C-AB3F-CF9E-0A3B5EBAD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6" y="0"/>
            <a:ext cx="1153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medical image&#10;&#10;Description automatically generated">
            <a:extLst>
              <a:ext uri="{FF2B5EF4-FFF2-40B4-BE49-F238E27FC236}">
                <a16:creationId xmlns:a16="http://schemas.microsoft.com/office/drawing/2014/main" id="{034C1024-F995-F7B8-69E9-626C6CCB3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47" y="0"/>
            <a:ext cx="11493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C4A865-3E57-C6FF-8AA8-7EDCFDD55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1" t="29207" r="24942" b="26138"/>
          <a:stretch/>
        </p:blipFill>
        <p:spPr>
          <a:xfrm>
            <a:off x="952500" y="0"/>
            <a:ext cx="10234386" cy="686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FE2A74-830E-A322-1302-BB14A723B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1" t="29207" r="24942" b="26138"/>
          <a:stretch/>
        </p:blipFill>
        <p:spPr>
          <a:xfrm>
            <a:off x="952500" y="0"/>
            <a:ext cx="10234386" cy="68665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75203E-794C-B145-A694-D1973D9A7E61}"/>
              </a:ext>
            </a:extLst>
          </p:cNvPr>
          <p:cNvSpPr txBox="1"/>
          <p:nvPr/>
        </p:nvSpPr>
        <p:spPr>
          <a:xfrm>
            <a:off x="1625600" y="1477849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AE1E87-AC5C-A194-5FBE-D811AE4E9A7D}"/>
              </a:ext>
            </a:extLst>
          </p:cNvPr>
          <p:cNvSpPr txBox="1"/>
          <p:nvPr/>
        </p:nvSpPr>
        <p:spPr>
          <a:xfrm>
            <a:off x="4927600" y="1339963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68B7CA-3B26-4A7F-264D-A295FE168749}"/>
              </a:ext>
            </a:extLst>
          </p:cNvPr>
          <p:cNvSpPr txBox="1"/>
          <p:nvPr/>
        </p:nvSpPr>
        <p:spPr>
          <a:xfrm>
            <a:off x="8265885" y="937585"/>
            <a:ext cx="40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AD8874E-E79B-FF3B-2AE7-8FF566FC3BDB}"/>
              </a:ext>
            </a:extLst>
          </p:cNvPr>
          <p:cNvCxnSpPr>
            <a:cxnSpLocks/>
          </p:cNvCxnSpPr>
          <p:nvPr/>
        </p:nvCxnSpPr>
        <p:spPr>
          <a:xfrm flipV="1">
            <a:off x="1828800" y="1662515"/>
            <a:ext cx="8636000" cy="21142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4A4443-1CF5-B6F6-6EA5-65A492438554}"/>
              </a:ext>
            </a:extLst>
          </p:cNvPr>
          <p:cNvCxnSpPr>
            <a:cxnSpLocks/>
          </p:cNvCxnSpPr>
          <p:nvPr/>
        </p:nvCxnSpPr>
        <p:spPr>
          <a:xfrm flipV="1">
            <a:off x="5130800" y="1533987"/>
            <a:ext cx="5304971" cy="11784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A98F6F-5369-71AA-EC95-EC29D8B4CDDA}"/>
              </a:ext>
            </a:extLst>
          </p:cNvPr>
          <p:cNvCxnSpPr>
            <a:cxnSpLocks/>
          </p:cNvCxnSpPr>
          <p:nvPr/>
        </p:nvCxnSpPr>
        <p:spPr>
          <a:xfrm>
            <a:off x="8469085" y="1132117"/>
            <a:ext cx="1966686" cy="0"/>
          </a:xfrm>
          <a:prstGeom prst="line">
            <a:avLst/>
          </a:prstGeom>
          <a:ln>
            <a:solidFill>
              <a:srgbClr val="FFFF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1CCDD06-F78E-FF4B-A458-2B4DFEFDEC27}"/>
              </a:ext>
            </a:extLst>
          </p:cNvPr>
          <p:cNvSpPr txBox="1"/>
          <p:nvPr/>
        </p:nvSpPr>
        <p:spPr>
          <a:xfrm>
            <a:off x="1466611" y="1219981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52cm/s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A3A606F-8627-5F9D-5DC3-12B68F720B84}"/>
              </a:ext>
            </a:extLst>
          </p:cNvPr>
          <p:cNvSpPr txBox="1"/>
          <p:nvPr/>
        </p:nvSpPr>
        <p:spPr>
          <a:xfrm>
            <a:off x="4650348" y="1020360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55cm/s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694ECC-8350-DCE0-D952-516A0FD94FEB}"/>
              </a:ext>
            </a:extLst>
          </p:cNvPr>
          <p:cNvSpPr txBox="1"/>
          <p:nvPr/>
        </p:nvSpPr>
        <p:spPr>
          <a:xfrm>
            <a:off x="8075719" y="734889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63cm/s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5CF77-ED13-6CE8-08AC-2020ACFE3C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Umbilical artery Doppler</a:t>
            </a:r>
          </a:p>
        </p:txBody>
      </p:sp>
    </p:spTree>
    <p:extLst>
      <p:ext uri="{BB962C8B-B14F-4D97-AF65-F5344CB8AC3E}">
        <p14:creationId xmlns:p14="http://schemas.microsoft.com/office/powerpoint/2010/main" val="20074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gure 4a.">
            <a:extLst>
              <a:ext uri="{FF2B5EF4-FFF2-40B4-BE49-F238E27FC236}">
                <a16:creationId xmlns:a16="http://schemas.microsoft.com/office/drawing/2014/main" id="{3EC2D1E3-FC19-22D5-7E1C-022DF421F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" y="506002"/>
            <a:ext cx="5845996" cy="584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0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4a.">
            <a:extLst>
              <a:ext uri="{FF2B5EF4-FFF2-40B4-BE49-F238E27FC236}">
                <a16:creationId xmlns:a16="http://schemas.microsoft.com/office/drawing/2014/main" id="{050E1D6C-5E90-AFAE-E300-D0AE40D2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" y="506002"/>
            <a:ext cx="5845996" cy="584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gure 4b.">
            <a:extLst>
              <a:ext uri="{FF2B5EF4-FFF2-40B4-BE49-F238E27FC236}">
                <a16:creationId xmlns:a16="http://schemas.microsoft.com/office/drawing/2014/main" id="{929723D1-4D8E-0AB8-D49F-9C3ED226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68" y="506000"/>
            <a:ext cx="5845995" cy="58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03ECEB-3AA0-9753-769B-FF1905E85626}"/>
              </a:ext>
            </a:extLst>
          </p:cNvPr>
          <p:cNvSpPr txBox="1"/>
          <p:nvPr/>
        </p:nvSpPr>
        <p:spPr>
          <a:xfrm>
            <a:off x="7097090" y="6488668"/>
            <a:ext cx="5094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Kennedy &amp; Woodward, 2019 </a:t>
            </a:r>
            <a:r>
              <a:rPr lang="en-GB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RadioGraphics</a:t>
            </a:r>
            <a:endParaRPr lang="en-GB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E7DEFF3-0924-3BB1-E0F8-8456F14A564F}"/>
              </a:ext>
            </a:extLst>
          </p:cNvPr>
          <p:cNvSpPr/>
          <p:nvPr/>
        </p:nvSpPr>
        <p:spPr>
          <a:xfrm>
            <a:off x="5989834" y="506000"/>
            <a:ext cx="2181709" cy="11631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medical device&#10;&#10;Description automatically generated">
            <a:extLst>
              <a:ext uri="{FF2B5EF4-FFF2-40B4-BE49-F238E27FC236}">
                <a16:creationId xmlns:a16="http://schemas.microsoft.com/office/drawing/2014/main" id="{A22CEC4A-E4A9-0454-93CC-17327B209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33" y="0"/>
            <a:ext cx="10385334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F90B7DD-336C-EB3C-45FD-7357994479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73339" y="938149"/>
                <a:ext cx="2503715" cy="830787"/>
              </a:xfrm>
            </p:spPr>
            <p:txBody>
              <a:bodyPr numCol="2">
                <a:normAutofit fontScale="6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</m:t>
                      </m:r>
                      <m:r>
                        <a:rPr lang="en-GB" sz="40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</a:endParaRPr>
              </a:p>
              <a:p>
                <a:pPr marL="457200" lvl="1" indent="0">
                  <a:buNone/>
                </a:pPr>
                <a:endParaRPr lang="en-GB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F90B7DD-336C-EB3C-45FD-7357994479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73339" y="938149"/>
                <a:ext cx="2503715" cy="83078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C77274-3491-50CE-17F2-D1A1A88F041B}"/>
                  </a:ext>
                </a:extLst>
              </p:cNvPr>
              <p:cNvSpPr txBox="1"/>
              <p:nvPr/>
            </p:nvSpPr>
            <p:spPr>
              <a:xfrm>
                <a:off x="6391890" y="3096394"/>
                <a:ext cx="11756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2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C77274-3491-50CE-17F2-D1A1A88F0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890" y="3096394"/>
                <a:ext cx="117565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5926A0-B80D-7D0D-D6E1-FCC11A21E5E1}"/>
                  </a:ext>
                </a:extLst>
              </p:cNvPr>
              <p:cNvSpPr txBox="1"/>
              <p:nvPr/>
            </p:nvSpPr>
            <p:spPr>
              <a:xfrm>
                <a:off x="9360724" y="2551837"/>
                <a:ext cx="11756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5926A0-B80D-7D0D-D6E1-FCC11A21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724" y="2551837"/>
                <a:ext cx="117565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2C0288-E750-2EC1-CEE9-E4790067A7AD}"/>
                  </a:ext>
                </a:extLst>
              </p:cNvPr>
              <p:cNvSpPr txBox="1"/>
              <p:nvPr/>
            </p:nvSpPr>
            <p:spPr>
              <a:xfrm>
                <a:off x="6970818" y="2454656"/>
                <a:ext cx="231865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GB" sz="3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2C0288-E750-2EC1-CEE9-E4790067A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818" y="2454656"/>
                <a:ext cx="231865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9DB72D-22C0-6878-AE9B-20A0A75EB06B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6863938" y="3681169"/>
            <a:ext cx="115781" cy="368317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9B89F2-0B54-15A1-6822-A09A403DB34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948553" y="3136612"/>
            <a:ext cx="544282" cy="4006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C27CDE-71FC-DBF7-8730-F345AC462C41}"/>
              </a:ext>
            </a:extLst>
          </p:cNvPr>
          <p:cNvCxnSpPr>
            <a:cxnSpLocks/>
          </p:cNvCxnSpPr>
          <p:nvPr/>
        </p:nvCxnSpPr>
        <p:spPr>
          <a:xfrm>
            <a:off x="7329057" y="2208603"/>
            <a:ext cx="544282" cy="4006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FF9115-FD67-9C7A-5074-EA1D2F6BD44D}"/>
              </a:ext>
            </a:extLst>
          </p:cNvPr>
          <p:cNvCxnSpPr>
            <a:cxnSpLocks/>
          </p:cNvCxnSpPr>
          <p:nvPr/>
        </p:nvCxnSpPr>
        <p:spPr>
          <a:xfrm>
            <a:off x="8064156" y="3096394"/>
            <a:ext cx="120911" cy="292387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28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ure 4a.">
            <a:extLst>
              <a:ext uri="{FF2B5EF4-FFF2-40B4-BE49-F238E27FC236}">
                <a16:creationId xmlns:a16="http://schemas.microsoft.com/office/drawing/2014/main" id="{050E1D6C-5E90-AFAE-E300-D0AE40D2D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38" y="506002"/>
            <a:ext cx="5845996" cy="584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gure 4b.">
            <a:extLst>
              <a:ext uri="{FF2B5EF4-FFF2-40B4-BE49-F238E27FC236}">
                <a16:creationId xmlns:a16="http://schemas.microsoft.com/office/drawing/2014/main" id="{929723D1-4D8E-0AB8-D49F-9C3ED2265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68" y="506000"/>
            <a:ext cx="5845995" cy="584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03ECEB-3AA0-9753-769B-FF1905E85626}"/>
              </a:ext>
            </a:extLst>
          </p:cNvPr>
          <p:cNvSpPr txBox="1"/>
          <p:nvPr/>
        </p:nvSpPr>
        <p:spPr>
          <a:xfrm>
            <a:off x="7097090" y="6488668"/>
            <a:ext cx="50949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entury Gothic" panose="020B0502020202020204" pitchFamily="34" charset="0"/>
              </a:rPr>
              <a:t>Kennedy &amp; Woodward, 2019 </a:t>
            </a:r>
            <a:r>
              <a:rPr lang="en-GB" dirty="0" err="1">
                <a:solidFill>
                  <a:schemeClr val="bg1"/>
                </a:solidFill>
                <a:latin typeface="Century Gothic" panose="020B0502020202020204" pitchFamily="34" charset="0"/>
              </a:rPr>
              <a:t>RadioGraphics</a:t>
            </a:r>
            <a:endParaRPr lang="en-GB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5275416-256E-6323-5DB7-C257AAC9384F}"/>
              </a:ext>
            </a:extLst>
          </p:cNvPr>
          <p:cNvCxnSpPr>
            <a:cxnSpLocks/>
          </p:cNvCxnSpPr>
          <p:nvPr/>
        </p:nvCxnSpPr>
        <p:spPr>
          <a:xfrm>
            <a:off x="1762125" y="2000250"/>
            <a:ext cx="749300" cy="22797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01C5DC-E561-5F05-F78D-9B432A395327}"/>
              </a:ext>
            </a:extLst>
          </p:cNvPr>
          <p:cNvCxnSpPr>
            <a:cxnSpLocks/>
          </p:cNvCxnSpPr>
          <p:nvPr/>
        </p:nvCxnSpPr>
        <p:spPr>
          <a:xfrm flipH="1">
            <a:off x="2051050" y="1507071"/>
            <a:ext cx="171450" cy="10837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01778E-39B0-6982-2E5A-12E4CE9E2D57}"/>
              </a:ext>
            </a:extLst>
          </p:cNvPr>
          <p:cNvCxnSpPr>
            <a:cxnSpLocks/>
          </p:cNvCxnSpPr>
          <p:nvPr/>
        </p:nvCxnSpPr>
        <p:spPr>
          <a:xfrm flipH="1">
            <a:off x="9631845" y="1507071"/>
            <a:ext cx="53975" cy="10837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81A0E7-B307-9EC1-0D58-8983335715F7}"/>
              </a:ext>
            </a:extLst>
          </p:cNvPr>
          <p:cNvCxnSpPr>
            <a:cxnSpLocks/>
          </p:cNvCxnSpPr>
          <p:nvPr/>
        </p:nvCxnSpPr>
        <p:spPr>
          <a:xfrm flipV="1">
            <a:off x="9619360" y="1752600"/>
            <a:ext cx="25185" cy="58028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13E5B3F8-3975-651C-922C-1D9580465DD3}"/>
              </a:ext>
            </a:extLst>
          </p:cNvPr>
          <p:cNvSpPr/>
          <p:nvPr/>
        </p:nvSpPr>
        <p:spPr>
          <a:xfrm>
            <a:off x="5989834" y="506000"/>
            <a:ext cx="2181709" cy="11631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18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lowchart: Extract 23">
            <a:extLst>
              <a:ext uri="{FF2B5EF4-FFF2-40B4-BE49-F238E27FC236}">
                <a16:creationId xmlns:a16="http://schemas.microsoft.com/office/drawing/2014/main" id="{354AF4F8-0304-AF88-8A57-9BB19300E7D7}"/>
              </a:ext>
            </a:extLst>
          </p:cNvPr>
          <p:cNvSpPr/>
          <p:nvPr/>
        </p:nvSpPr>
        <p:spPr>
          <a:xfrm>
            <a:off x="1033153" y="558141"/>
            <a:ext cx="10177153" cy="6323610"/>
          </a:xfrm>
          <a:prstGeom prst="flowChartExtra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lowchart: Delay 1">
            <a:extLst>
              <a:ext uri="{FF2B5EF4-FFF2-40B4-BE49-F238E27FC236}">
                <a16:creationId xmlns:a16="http://schemas.microsoft.com/office/drawing/2014/main" id="{DBB008FC-1D25-9BAC-1455-2AA980569390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F3662E-377F-0191-EE0A-3772171C6259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89C0F1-02FF-0314-D451-5E6718B72EF8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0B5D74FE-0C68-82E5-D626-12FBC1320BF3}"/>
              </a:ext>
            </a:extLst>
          </p:cNvPr>
          <p:cNvSpPr/>
          <p:nvPr/>
        </p:nvSpPr>
        <p:spPr>
          <a:xfrm rot="220911">
            <a:off x="2489445" y="2037915"/>
            <a:ext cx="5364153" cy="5024100"/>
          </a:xfrm>
          <a:custGeom>
            <a:avLst/>
            <a:gdLst>
              <a:gd name="connsiteX0" fmla="*/ 0 w 4432515"/>
              <a:gd name="connsiteY0" fmla="*/ 4866468 h 4866468"/>
              <a:gd name="connsiteX1" fmla="*/ 30996 w 4432515"/>
              <a:gd name="connsiteY1" fmla="*/ 4788976 h 4866468"/>
              <a:gd name="connsiteX2" fmla="*/ 77491 w 4432515"/>
              <a:gd name="connsiteY2" fmla="*/ 4432515 h 4866468"/>
              <a:gd name="connsiteX3" fmla="*/ 92990 w 4432515"/>
              <a:gd name="connsiteY3" fmla="*/ 4355024 h 4866468"/>
              <a:gd name="connsiteX4" fmla="*/ 108488 w 4432515"/>
              <a:gd name="connsiteY4" fmla="*/ 4308529 h 4866468"/>
              <a:gd name="connsiteX5" fmla="*/ 139485 w 4432515"/>
              <a:gd name="connsiteY5" fmla="*/ 4200041 h 4866468"/>
              <a:gd name="connsiteX6" fmla="*/ 216976 w 4432515"/>
              <a:gd name="connsiteY6" fmla="*/ 4060556 h 4866468"/>
              <a:gd name="connsiteX7" fmla="*/ 495946 w 4432515"/>
              <a:gd name="connsiteY7" fmla="*/ 4014061 h 4866468"/>
              <a:gd name="connsiteX8" fmla="*/ 1270861 w 4432515"/>
              <a:gd name="connsiteY8" fmla="*/ 4091553 h 4866468"/>
              <a:gd name="connsiteX9" fmla="*/ 1410346 w 4432515"/>
              <a:gd name="connsiteY9" fmla="*/ 4169044 h 4866468"/>
              <a:gd name="connsiteX10" fmla="*/ 1456841 w 4432515"/>
              <a:gd name="connsiteY10" fmla="*/ 4184542 h 4866468"/>
              <a:gd name="connsiteX11" fmla="*/ 1720312 w 4432515"/>
              <a:gd name="connsiteY11" fmla="*/ 4293030 h 4866468"/>
              <a:gd name="connsiteX12" fmla="*/ 1937288 w 4432515"/>
              <a:gd name="connsiteY12" fmla="*/ 4324027 h 4866468"/>
              <a:gd name="connsiteX13" fmla="*/ 2231756 w 4432515"/>
              <a:gd name="connsiteY13" fmla="*/ 4370522 h 4866468"/>
              <a:gd name="connsiteX14" fmla="*/ 2355742 w 4432515"/>
              <a:gd name="connsiteY14" fmla="*/ 4401519 h 4866468"/>
              <a:gd name="connsiteX15" fmla="*/ 2960176 w 4432515"/>
              <a:gd name="connsiteY15" fmla="*/ 4448014 h 4866468"/>
              <a:gd name="connsiteX16" fmla="*/ 3440624 w 4432515"/>
              <a:gd name="connsiteY16" fmla="*/ 4494508 h 4866468"/>
              <a:gd name="connsiteX17" fmla="*/ 4091552 w 4432515"/>
              <a:gd name="connsiteY17" fmla="*/ 4401519 h 4866468"/>
              <a:gd name="connsiteX18" fmla="*/ 4293030 w 4432515"/>
              <a:gd name="connsiteY18" fmla="*/ 4246536 h 4866468"/>
              <a:gd name="connsiteX19" fmla="*/ 4355024 w 4432515"/>
              <a:gd name="connsiteY19" fmla="*/ 4169044 h 4866468"/>
              <a:gd name="connsiteX20" fmla="*/ 4401518 w 4432515"/>
              <a:gd name="connsiteY20" fmla="*/ 3952068 h 4866468"/>
              <a:gd name="connsiteX21" fmla="*/ 4417017 w 4432515"/>
              <a:gd name="connsiteY21" fmla="*/ 3905573 h 4866468"/>
              <a:gd name="connsiteX22" fmla="*/ 4432515 w 4432515"/>
              <a:gd name="connsiteY22" fmla="*/ 3828081 h 4866468"/>
              <a:gd name="connsiteX23" fmla="*/ 4370522 w 4432515"/>
              <a:gd name="connsiteY23" fmla="*/ 3642102 h 4866468"/>
              <a:gd name="connsiteX24" fmla="*/ 4308529 w 4432515"/>
              <a:gd name="connsiteY24" fmla="*/ 3611105 h 4866468"/>
              <a:gd name="connsiteX25" fmla="*/ 4277532 w 4432515"/>
              <a:gd name="connsiteY25" fmla="*/ 3564610 h 4866468"/>
              <a:gd name="connsiteX26" fmla="*/ 4231037 w 4432515"/>
              <a:gd name="connsiteY26" fmla="*/ 3549112 h 4866468"/>
              <a:gd name="connsiteX27" fmla="*/ 3859078 w 4432515"/>
              <a:gd name="connsiteY27" fmla="*/ 3518115 h 4866468"/>
              <a:gd name="connsiteX28" fmla="*/ 3533613 w 4432515"/>
              <a:gd name="connsiteY28" fmla="*/ 3487119 h 4866468"/>
              <a:gd name="connsiteX29" fmla="*/ 2743200 w 4432515"/>
              <a:gd name="connsiteY29" fmla="*/ 3502617 h 4866468"/>
              <a:gd name="connsiteX30" fmla="*/ 2634712 w 4432515"/>
              <a:gd name="connsiteY30" fmla="*/ 3518115 h 4866468"/>
              <a:gd name="connsiteX31" fmla="*/ 2464230 w 4432515"/>
              <a:gd name="connsiteY31" fmla="*/ 3580108 h 4866468"/>
              <a:gd name="connsiteX32" fmla="*/ 2061274 w 4432515"/>
              <a:gd name="connsiteY32" fmla="*/ 3549112 h 4866468"/>
              <a:gd name="connsiteX33" fmla="*/ 2123268 w 4432515"/>
              <a:gd name="connsiteY33" fmla="*/ 3363132 h 4866468"/>
              <a:gd name="connsiteX34" fmla="*/ 2138766 w 4432515"/>
              <a:gd name="connsiteY34" fmla="*/ 3270142 h 4866468"/>
              <a:gd name="connsiteX35" fmla="*/ 2169763 w 4432515"/>
              <a:gd name="connsiteY35" fmla="*/ 3130658 h 4866468"/>
              <a:gd name="connsiteX36" fmla="*/ 2185261 w 4432515"/>
              <a:gd name="connsiteY36" fmla="*/ 3068664 h 4866468"/>
              <a:gd name="connsiteX37" fmla="*/ 2278251 w 4432515"/>
              <a:gd name="connsiteY37" fmla="*/ 2991173 h 4866468"/>
              <a:gd name="connsiteX38" fmla="*/ 2448732 w 4432515"/>
              <a:gd name="connsiteY38" fmla="*/ 2867186 h 4866468"/>
              <a:gd name="connsiteX39" fmla="*/ 2557220 w 4432515"/>
              <a:gd name="connsiteY39" fmla="*/ 2820691 h 4866468"/>
              <a:gd name="connsiteX40" fmla="*/ 2603715 w 4432515"/>
              <a:gd name="connsiteY40" fmla="*/ 2805193 h 4866468"/>
              <a:gd name="connsiteX41" fmla="*/ 2851688 w 4432515"/>
              <a:gd name="connsiteY41" fmla="*/ 2650210 h 4866468"/>
              <a:gd name="connsiteX42" fmla="*/ 2975674 w 4432515"/>
              <a:gd name="connsiteY42" fmla="*/ 2619214 h 4866468"/>
              <a:gd name="connsiteX43" fmla="*/ 3022169 w 4432515"/>
              <a:gd name="connsiteY43" fmla="*/ 2603715 h 4866468"/>
              <a:gd name="connsiteX44" fmla="*/ 3115159 w 4432515"/>
              <a:gd name="connsiteY44" fmla="*/ 2588217 h 4866468"/>
              <a:gd name="connsiteX45" fmla="*/ 3285641 w 4432515"/>
              <a:gd name="connsiteY45" fmla="*/ 2495227 h 4866468"/>
              <a:gd name="connsiteX46" fmla="*/ 3332135 w 4432515"/>
              <a:gd name="connsiteY46" fmla="*/ 2417736 h 4866468"/>
              <a:gd name="connsiteX47" fmla="*/ 3347634 w 4432515"/>
              <a:gd name="connsiteY47" fmla="*/ 2355742 h 4866468"/>
              <a:gd name="connsiteX48" fmla="*/ 3378630 w 4432515"/>
              <a:gd name="connsiteY48" fmla="*/ 2247254 h 4866468"/>
              <a:gd name="connsiteX49" fmla="*/ 3347634 w 4432515"/>
              <a:gd name="connsiteY49" fmla="*/ 2045776 h 4866468"/>
              <a:gd name="connsiteX50" fmla="*/ 3316637 w 4432515"/>
              <a:gd name="connsiteY50" fmla="*/ 1999281 h 4866468"/>
              <a:gd name="connsiteX51" fmla="*/ 3099661 w 4432515"/>
              <a:gd name="connsiteY51" fmla="*/ 1859797 h 4866468"/>
              <a:gd name="connsiteX52" fmla="*/ 2991173 w 4432515"/>
              <a:gd name="connsiteY52" fmla="*/ 1751308 h 4866468"/>
              <a:gd name="connsiteX53" fmla="*/ 2960176 w 4432515"/>
              <a:gd name="connsiteY53" fmla="*/ 1658319 h 4866468"/>
              <a:gd name="connsiteX54" fmla="*/ 2929180 w 4432515"/>
              <a:gd name="connsiteY54" fmla="*/ 1456841 h 4866468"/>
              <a:gd name="connsiteX55" fmla="*/ 2913681 w 4432515"/>
              <a:gd name="connsiteY55" fmla="*/ 1146875 h 4866468"/>
              <a:gd name="connsiteX56" fmla="*/ 2898183 w 4432515"/>
              <a:gd name="connsiteY56" fmla="*/ 697424 h 4866468"/>
              <a:gd name="connsiteX57" fmla="*/ 2882685 w 4432515"/>
              <a:gd name="connsiteY57" fmla="*/ 650929 h 4866468"/>
              <a:gd name="connsiteX58" fmla="*/ 2867186 w 4432515"/>
              <a:gd name="connsiteY58" fmla="*/ 588936 h 4866468"/>
              <a:gd name="connsiteX59" fmla="*/ 2805193 w 4432515"/>
              <a:gd name="connsiteY59" fmla="*/ 433953 h 4866468"/>
              <a:gd name="connsiteX60" fmla="*/ 2758698 w 4432515"/>
              <a:gd name="connsiteY60" fmla="*/ 371959 h 4866468"/>
              <a:gd name="connsiteX61" fmla="*/ 2650210 w 4432515"/>
              <a:gd name="connsiteY61" fmla="*/ 340963 h 4866468"/>
              <a:gd name="connsiteX62" fmla="*/ 2541722 w 4432515"/>
              <a:gd name="connsiteY62" fmla="*/ 294468 h 4866468"/>
              <a:gd name="connsiteX63" fmla="*/ 2371241 w 4432515"/>
              <a:gd name="connsiteY63" fmla="*/ 247973 h 4866468"/>
              <a:gd name="connsiteX64" fmla="*/ 2324746 w 4432515"/>
              <a:gd name="connsiteY64" fmla="*/ 232475 h 4866468"/>
              <a:gd name="connsiteX65" fmla="*/ 2278251 w 4432515"/>
              <a:gd name="connsiteY65" fmla="*/ 201478 h 4866468"/>
              <a:gd name="connsiteX66" fmla="*/ 2216257 w 4432515"/>
              <a:gd name="connsiteY66" fmla="*/ 154983 h 4866468"/>
              <a:gd name="connsiteX67" fmla="*/ 2107769 w 4432515"/>
              <a:gd name="connsiteY67" fmla="*/ 92990 h 4866468"/>
              <a:gd name="connsiteX68" fmla="*/ 2045776 w 4432515"/>
              <a:gd name="connsiteY68" fmla="*/ 77491 h 4866468"/>
              <a:gd name="connsiteX69" fmla="*/ 1983783 w 4432515"/>
              <a:gd name="connsiteY69" fmla="*/ 30997 h 4866468"/>
              <a:gd name="connsiteX70" fmla="*/ 1921790 w 4432515"/>
              <a:gd name="connsiteY70" fmla="*/ 15498 h 4866468"/>
              <a:gd name="connsiteX71" fmla="*/ 1890793 w 4432515"/>
              <a:gd name="connsiteY71" fmla="*/ 0 h 486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432515" h="4866468">
                <a:moveTo>
                  <a:pt x="0" y="4866468"/>
                </a:moveTo>
                <a:cubicBezTo>
                  <a:pt x="10332" y="4840637"/>
                  <a:pt x="26105" y="4816363"/>
                  <a:pt x="30996" y="4788976"/>
                </a:cubicBezTo>
                <a:cubicBezTo>
                  <a:pt x="52060" y="4671015"/>
                  <a:pt x="53990" y="4550015"/>
                  <a:pt x="77491" y="4432515"/>
                </a:cubicBezTo>
                <a:cubicBezTo>
                  <a:pt x="82657" y="4406685"/>
                  <a:pt x="86601" y="4380579"/>
                  <a:pt x="92990" y="4355024"/>
                </a:cubicBezTo>
                <a:cubicBezTo>
                  <a:pt x="96952" y="4339175"/>
                  <a:pt x="103794" y="4324177"/>
                  <a:pt x="108488" y="4308529"/>
                </a:cubicBezTo>
                <a:cubicBezTo>
                  <a:pt x="119295" y="4272505"/>
                  <a:pt x="128678" y="4236065"/>
                  <a:pt x="139485" y="4200041"/>
                </a:cubicBezTo>
                <a:cubicBezTo>
                  <a:pt x="151615" y="4159607"/>
                  <a:pt x="180464" y="4072727"/>
                  <a:pt x="216976" y="4060556"/>
                </a:cubicBezTo>
                <a:cubicBezTo>
                  <a:pt x="368982" y="4009887"/>
                  <a:pt x="277405" y="4032272"/>
                  <a:pt x="495946" y="4014061"/>
                </a:cubicBezTo>
                <a:cubicBezTo>
                  <a:pt x="754251" y="4039892"/>
                  <a:pt x="1014918" y="4048173"/>
                  <a:pt x="1270861" y="4091553"/>
                </a:cubicBezTo>
                <a:cubicBezTo>
                  <a:pt x="1323301" y="4100441"/>
                  <a:pt x="1362773" y="4145258"/>
                  <a:pt x="1410346" y="4169044"/>
                </a:cubicBezTo>
                <a:cubicBezTo>
                  <a:pt x="1424958" y="4176350"/>
                  <a:pt x="1441761" y="4178259"/>
                  <a:pt x="1456841" y="4184542"/>
                </a:cubicBezTo>
                <a:cubicBezTo>
                  <a:pt x="1508735" y="4206165"/>
                  <a:pt x="1659661" y="4279246"/>
                  <a:pt x="1720312" y="4293030"/>
                </a:cubicBezTo>
                <a:cubicBezTo>
                  <a:pt x="1791555" y="4309221"/>
                  <a:pt x="1864963" y="4313695"/>
                  <a:pt x="1937288" y="4324027"/>
                </a:cubicBezTo>
                <a:cubicBezTo>
                  <a:pt x="2105231" y="4391205"/>
                  <a:pt x="1926752" y="4328930"/>
                  <a:pt x="2231756" y="4370522"/>
                </a:cubicBezTo>
                <a:cubicBezTo>
                  <a:pt x="2273966" y="4376278"/>
                  <a:pt x="2313492" y="4396067"/>
                  <a:pt x="2355742" y="4401519"/>
                </a:cubicBezTo>
                <a:cubicBezTo>
                  <a:pt x="2517080" y="4422337"/>
                  <a:pt x="2785950" y="4437124"/>
                  <a:pt x="2960176" y="4448014"/>
                </a:cubicBezTo>
                <a:cubicBezTo>
                  <a:pt x="3134548" y="4479717"/>
                  <a:pt x="3248304" y="4508004"/>
                  <a:pt x="3440624" y="4494508"/>
                </a:cubicBezTo>
                <a:cubicBezTo>
                  <a:pt x="3740173" y="4473487"/>
                  <a:pt x="3865893" y="4446650"/>
                  <a:pt x="4091552" y="4401519"/>
                </a:cubicBezTo>
                <a:cubicBezTo>
                  <a:pt x="4151194" y="4358918"/>
                  <a:pt x="4240058" y="4299508"/>
                  <a:pt x="4293030" y="4246536"/>
                </a:cubicBezTo>
                <a:cubicBezTo>
                  <a:pt x="4316421" y="4223145"/>
                  <a:pt x="4334359" y="4194875"/>
                  <a:pt x="4355024" y="4169044"/>
                </a:cubicBezTo>
                <a:cubicBezTo>
                  <a:pt x="4414530" y="3990523"/>
                  <a:pt x="4362414" y="4167136"/>
                  <a:pt x="4401518" y="3952068"/>
                </a:cubicBezTo>
                <a:cubicBezTo>
                  <a:pt x="4404440" y="3935995"/>
                  <a:pt x="4413055" y="3921422"/>
                  <a:pt x="4417017" y="3905573"/>
                </a:cubicBezTo>
                <a:cubicBezTo>
                  <a:pt x="4423406" y="3880017"/>
                  <a:pt x="4427349" y="3853912"/>
                  <a:pt x="4432515" y="3828081"/>
                </a:cubicBezTo>
                <a:cubicBezTo>
                  <a:pt x="4420453" y="3719521"/>
                  <a:pt x="4447352" y="3696981"/>
                  <a:pt x="4370522" y="3642102"/>
                </a:cubicBezTo>
                <a:cubicBezTo>
                  <a:pt x="4351722" y="3628673"/>
                  <a:pt x="4329193" y="3621437"/>
                  <a:pt x="4308529" y="3611105"/>
                </a:cubicBezTo>
                <a:cubicBezTo>
                  <a:pt x="4298197" y="3595607"/>
                  <a:pt x="4292077" y="3576246"/>
                  <a:pt x="4277532" y="3564610"/>
                </a:cubicBezTo>
                <a:cubicBezTo>
                  <a:pt x="4264775" y="3554405"/>
                  <a:pt x="4246985" y="3552656"/>
                  <a:pt x="4231037" y="3549112"/>
                </a:cubicBezTo>
                <a:cubicBezTo>
                  <a:pt x="4101464" y="3520319"/>
                  <a:pt x="4005578" y="3529384"/>
                  <a:pt x="3859078" y="3518115"/>
                </a:cubicBezTo>
                <a:cubicBezTo>
                  <a:pt x="3750420" y="3509757"/>
                  <a:pt x="3642101" y="3497451"/>
                  <a:pt x="3533613" y="3487119"/>
                </a:cubicBezTo>
                <a:lnTo>
                  <a:pt x="2743200" y="3502617"/>
                </a:lnTo>
                <a:cubicBezTo>
                  <a:pt x="2706692" y="3503876"/>
                  <a:pt x="2669909" y="3508338"/>
                  <a:pt x="2634712" y="3518115"/>
                </a:cubicBezTo>
                <a:cubicBezTo>
                  <a:pt x="2576450" y="3534299"/>
                  <a:pt x="2521057" y="3559444"/>
                  <a:pt x="2464230" y="3580108"/>
                </a:cubicBezTo>
                <a:cubicBezTo>
                  <a:pt x="2329911" y="3569776"/>
                  <a:pt x="2174928" y="3621437"/>
                  <a:pt x="2061274" y="3549112"/>
                </a:cubicBezTo>
                <a:cubicBezTo>
                  <a:pt x="2006143" y="3514029"/>
                  <a:pt x="2105778" y="3426095"/>
                  <a:pt x="2123268" y="3363132"/>
                </a:cubicBezTo>
                <a:cubicBezTo>
                  <a:pt x="2131679" y="3332854"/>
                  <a:pt x="2132603" y="3300956"/>
                  <a:pt x="2138766" y="3270142"/>
                </a:cubicBezTo>
                <a:cubicBezTo>
                  <a:pt x="2148107" y="3223438"/>
                  <a:pt x="2159053" y="3177067"/>
                  <a:pt x="2169763" y="3130658"/>
                </a:cubicBezTo>
                <a:cubicBezTo>
                  <a:pt x="2174553" y="3109903"/>
                  <a:pt x="2174693" y="3087158"/>
                  <a:pt x="2185261" y="3068664"/>
                </a:cubicBezTo>
                <a:cubicBezTo>
                  <a:pt x="2209959" y="3025442"/>
                  <a:pt x="2243236" y="3020352"/>
                  <a:pt x="2278251" y="2991173"/>
                </a:cubicBezTo>
                <a:cubicBezTo>
                  <a:pt x="2384595" y="2902554"/>
                  <a:pt x="2249709" y="2973332"/>
                  <a:pt x="2448732" y="2867186"/>
                </a:cubicBezTo>
                <a:cubicBezTo>
                  <a:pt x="2483447" y="2848671"/>
                  <a:pt x="2520690" y="2835303"/>
                  <a:pt x="2557220" y="2820691"/>
                </a:cubicBezTo>
                <a:cubicBezTo>
                  <a:pt x="2572388" y="2814624"/>
                  <a:pt x="2589577" y="2813378"/>
                  <a:pt x="2603715" y="2805193"/>
                </a:cubicBezTo>
                <a:cubicBezTo>
                  <a:pt x="2688071" y="2756355"/>
                  <a:pt x="2757124" y="2673851"/>
                  <a:pt x="2851688" y="2650210"/>
                </a:cubicBezTo>
                <a:cubicBezTo>
                  <a:pt x="2893017" y="2639878"/>
                  <a:pt x="2934575" y="2630423"/>
                  <a:pt x="2975674" y="2619214"/>
                </a:cubicBezTo>
                <a:cubicBezTo>
                  <a:pt x="2991435" y="2614916"/>
                  <a:pt x="3006221" y="2607259"/>
                  <a:pt x="3022169" y="2603715"/>
                </a:cubicBezTo>
                <a:cubicBezTo>
                  <a:pt x="3052845" y="2596898"/>
                  <a:pt x="3084162" y="2593383"/>
                  <a:pt x="3115159" y="2588217"/>
                </a:cubicBezTo>
                <a:cubicBezTo>
                  <a:pt x="3136421" y="2577586"/>
                  <a:pt x="3264200" y="2516668"/>
                  <a:pt x="3285641" y="2495227"/>
                </a:cubicBezTo>
                <a:cubicBezTo>
                  <a:pt x="3306941" y="2473927"/>
                  <a:pt x="3316637" y="2443566"/>
                  <a:pt x="3332135" y="2417736"/>
                </a:cubicBezTo>
                <a:cubicBezTo>
                  <a:pt x="3337301" y="2397071"/>
                  <a:pt x="3342029" y="2376292"/>
                  <a:pt x="3347634" y="2355742"/>
                </a:cubicBezTo>
                <a:cubicBezTo>
                  <a:pt x="3357530" y="2319458"/>
                  <a:pt x="3378630" y="2284864"/>
                  <a:pt x="3378630" y="2247254"/>
                </a:cubicBezTo>
                <a:cubicBezTo>
                  <a:pt x="3378630" y="2179305"/>
                  <a:pt x="3364114" y="2111697"/>
                  <a:pt x="3347634" y="2045776"/>
                </a:cubicBezTo>
                <a:cubicBezTo>
                  <a:pt x="3343116" y="2027705"/>
                  <a:pt x="3330420" y="2011811"/>
                  <a:pt x="3316637" y="1999281"/>
                </a:cubicBezTo>
                <a:cubicBezTo>
                  <a:pt x="3196834" y="1890370"/>
                  <a:pt x="3212174" y="1904802"/>
                  <a:pt x="3099661" y="1859797"/>
                </a:cubicBezTo>
                <a:cubicBezTo>
                  <a:pt x="3063498" y="1823634"/>
                  <a:pt x="3007346" y="1799825"/>
                  <a:pt x="2991173" y="1751308"/>
                </a:cubicBezTo>
                <a:cubicBezTo>
                  <a:pt x="2980841" y="1720312"/>
                  <a:pt x="2965547" y="1690548"/>
                  <a:pt x="2960176" y="1658319"/>
                </a:cubicBezTo>
                <a:cubicBezTo>
                  <a:pt x="2938673" y="1529296"/>
                  <a:pt x="2949122" y="1596437"/>
                  <a:pt x="2929180" y="1456841"/>
                </a:cubicBezTo>
                <a:cubicBezTo>
                  <a:pt x="2924014" y="1353519"/>
                  <a:pt x="2917900" y="1250240"/>
                  <a:pt x="2913681" y="1146875"/>
                </a:cubicBezTo>
                <a:cubicBezTo>
                  <a:pt x="2907567" y="997094"/>
                  <a:pt x="2907534" y="847038"/>
                  <a:pt x="2898183" y="697424"/>
                </a:cubicBezTo>
                <a:cubicBezTo>
                  <a:pt x="2897164" y="681119"/>
                  <a:pt x="2887173" y="666637"/>
                  <a:pt x="2882685" y="650929"/>
                </a:cubicBezTo>
                <a:cubicBezTo>
                  <a:pt x="2876833" y="630448"/>
                  <a:pt x="2874350" y="608995"/>
                  <a:pt x="2867186" y="588936"/>
                </a:cubicBezTo>
                <a:cubicBezTo>
                  <a:pt x="2848472" y="536537"/>
                  <a:pt x="2838577" y="478466"/>
                  <a:pt x="2805193" y="433953"/>
                </a:cubicBezTo>
                <a:cubicBezTo>
                  <a:pt x="2789695" y="413288"/>
                  <a:pt x="2780848" y="385249"/>
                  <a:pt x="2758698" y="371959"/>
                </a:cubicBezTo>
                <a:cubicBezTo>
                  <a:pt x="2726448" y="352609"/>
                  <a:pt x="2685629" y="353612"/>
                  <a:pt x="2650210" y="340963"/>
                </a:cubicBezTo>
                <a:cubicBezTo>
                  <a:pt x="2613158" y="327730"/>
                  <a:pt x="2578774" y="307701"/>
                  <a:pt x="2541722" y="294468"/>
                </a:cubicBezTo>
                <a:cubicBezTo>
                  <a:pt x="2454775" y="263415"/>
                  <a:pt x="2445922" y="269310"/>
                  <a:pt x="2371241" y="247973"/>
                </a:cubicBezTo>
                <a:cubicBezTo>
                  <a:pt x="2355533" y="243485"/>
                  <a:pt x="2340244" y="237641"/>
                  <a:pt x="2324746" y="232475"/>
                </a:cubicBezTo>
                <a:cubicBezTo>
                  <a:pt x="2309248" y="222143"/>
                  <a:pt x="2293408" y="212305"/>
                  <a:pt x="2278251" y="201478"/>
                </a:cubicBezTo>
                <a:cubicBezTo>
                  <a:pt x="2257232" y="186464"/>
                  <a:pt x="2237276" y="169997"/>
                  <a:pt x="2216257" y="154983"/>
                </a:cubicBezTo>
                <a:cubicBezTo>
                  <a:pt x="2183119" y="131313"/>
                  <a:pt x="2146013" y="107331"/>
                  <a:pt x="2107769" y="92990"/>
                </a:cubicBezTo>
                <a:cubicBezTo>
                  <a:pt x="2087825" y="85511"/>
                  <a:pt x="2066440" y="82657"/>
                  <a:pt x="2045776" y="77491"/>
                </a:cubicBezTo>
                <a:cubicBezTo>
                  <a:pt x="2025112" y="61993"/>
                  <a:pt x="2006886" y="42549"/>
                  <a:pt x="1983783" y="30997"/>
                </a:cubicBezTo>
                <a:cubicBezTo>
                  <a:pt x="1964731" y="21471"/>
                  <a:pt x="1941997" y="22234"/>
                  <a:pt x="1921790" y="15498"/>
                </a:cubicBezTo>
                <a:cubicBezTo>
                  <a:pt x="1910831" y="11845"/>
                  <a:pt x="1901125" y="5166"/>
                  <a:pt x="1890793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CBD17F-3B96-81DC-3FD9-C79E3A8951D4}"/>
              </a:ext>
            </a:extLst>
          </p:cNvPr>
          <p:cNvCxnSpPr>
            <a:cxnSpLocks/>
          </p:cNvCxnSpPr>
          <p:nvPr/>
        </p:nvCxnSpPr>
        <p:spPr>
          <a:xfrm flipH="1">
            <a:off x="4673600" y="1660344"/>
            <a:ext cx="558800" cy="6916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47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Extract 1">
            <a:extLst>
              <a:ext uri="{FF2B5EF4-FFF2-40B4-BE49-F238E27FC236}">
                <a16:creationId xmlns:a16="http://schemas.microsoft.com/office/drawing/2014/main" id="{CDB50058-34A3-0461-5FA7-BE7ECD7B7D88}"/>
              </a:ext>
            </a:extLst>
          </p:cNvPr>
          <p:cNvSpPr/>
          <p:nvPr/>
        </p:nvSpPr>
        <p:spPr>
          <a:xfrm>
            <a:off x="1033153" y="558141"/>
            <a:ext cx="10177153" cy="6323610"/>
          </a:xfrm>
          <a:prstGeom prst="flowChartExtra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450A2974-1B59-C1CD-0D2E-2E25BA0A1305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17A51B1-D46B-5167-087D-FBF76984F400}"/>
              </a:ext>
            </a:extLst>
          </p:cNvPr>
          <p:cNvSpPr/>
          <p:nvPr/>
        </p:nvSpPr>
        <p:spPr>
          <a:xfrm rot="220911">
            <a:off x="2489445" y="2037915"/>
            <a:ext cx="5364153" cy="5024100"/>
          </a:xfrm>
          <a:custGeom>
            <a:avLst/>
            <a:gdLst>
              <a:gd name="connsiteX0" fmla="*/ 0 w 4432515"/>
              <a:gd name="connsiteY0" fmla="*/ 4866468 h 4866468"/>
              <a:gd name="connsiteX1" fmla="*/ 30996 w 4432515"/>
              <a:gd name="connsiteY1" fmla="*/ 4788976 h 4866468"/>
              <a:gd name="connsiteX2" fmla="*/ 77491 w 4432515"/>
              <a:gd name="connsiteY2" fmla="*/ 4432515 h 4866468"/>
              <a:gd name="connsiteX3" fmla="*/ 92990 w 4432515"/>
              <a:gd name="connsiteY3" fmla="*/ 4355024 h 4866468"/>
              <a:gd name="connsiteX4" fmla="*/ 108488 w 4432515"/>
              <a:gd name="connsiteY4" fmla="*/ 4308529 h 4866468"/>
              <a:gd name="connsiteX5" fmla="*/ 139485 w 4432515"/>
              <a:gd name="connsiteY5" fmla="*/ 4200041 h 4866468"/>
              <a:gd name="connsiteX6" fmla="*/ 216976 w 4432515"/>
              <a:gd name="connsiteY6" fmla="*/ 4060556 h 4866468"/>
              <a:gd name="connsiteX7" fmla="*/ 495946 w 4432515"/>
              <a:gd name="connsiteY7" fmla="*/ 4014061 h 4866468"/>
              <a:gd name="connsiteX8" fmla="*/ 1270861 w 4432515"/>
              <a:gd name="connsiteY8" fmla="*/ 4091553 h 4866468"/>
              <a:gd name="connsiteX9" fmla="*/ 1410346 w 4432515"/>
              <a:gd name="connsiteY9" fmla="*/ 4169044 h 4866468"/>
              <a:gd name="connsiteX10" fmla="*/ 1456841 w 4432515"/>
              <a:gd name="connsiteY10" fmla="*/ 4184542 h 4866468"/>
              <a:gd name="connsiteX11" fmla="*/ 1720312 w 4432515"/>
              <a:gd name="connsiteY11" fmla="*/ 4293030 h 4866468"/>
              <a:gd name="connsiteX12" fmla="*/ 1937288 w 4432515"/>
              <a:gd name="connsiteY12" fmla="*/ 4324027 h 4866468"/>
              <a:gd name="connsiteX13" fmla="*/ 2231756 w 4432515"/>
              <a:gd name="connsiteY13" fmla="*/ 4370522 h 4866468"/>
              <a:gd name="connsiteX14" fmla="*/ 2355742 w 4432515"/>
              <a:gd name="connsiteY14" fmla="*/ 4401519 h 4866468"/>
              <a:gd name="connsiteX15" fmla="*/ 2960176 w 4432515"/>
              <a:gd name="connsiteY15" fmla="*/ 4448014 h 4866468"/>
              <a:gd name="connsiteX16" fmla="*/ 3440624 w 4432515"/>
              <a:gd name="connsiteY16" fmla="*/ 4494508 h 4866468"/>
              <a:gd name="connsiteX17" fmla="*/ 4091552 w 4432515"/>
              <a:gd name="connsiteY17" fmla="*/ 4401519 h 4866468"/>
              <a:gd name="connsiteX18" fmla="*/ 4293030 w 4432515"/>
              <a:gd name="connsiteY18" fmla="*/ 4246536 h 4866468"/>
              <a:gd name="connsiteX19" fmla="*/ 4355024 w 4432515"/>
              <a:gd name="connsiteY19" fmla="*/ 4169044 h 4866468"/>
              <a:gd name="connsiteX20" fmla="*/ 4401518 w 4432515"/>
              <a:gd name="connsiteY20" fmla="*/ 3952068 h 4866468"/>
              <a:gd name="connsiteX21" fmla="*/ 4417017 w 4432515"/>
              <a:gd name="connsiteY21" fmla="*/ 3905573 h 4866468"/>
              <a:gd name="connsiteX22" fmla="*/ 4432515 w 4432515"/>
              <a:gd name="connsiteY22" fmla="*/ 3828081 h 4866468"/>
              <a:gd name="connsiteX23" fmla="*/ 4370522 w 4432515"/>
              <a:gd name="connsiteY23" fmla="*/ 3642102 h 4866468"/>
              <a:gd name="connsiteX24" fmla="*/ 4308529 w 4432515"/>
              <a:gd name="connsiteY24" fmla="*/ 3611105 h 4866468"/>
              <a:gd name="connsiteX25" fmla="*/ 4277532 w 4432515"/>
              <a:gd name="connsiteY25" fmla="*/ 3564610 h 4866468"/>
              <a:gd name="connsiteX26" fmla="*/ 4231037 w 4432515"/>
              <a:gd name="connsiteY26" fmla="*/ 3549112 h 4866468"/>
              <a:gd name="connsiteX27" fmla="*/ 3859078 w 4432515"/>
              <a:gd name="connsiteY27" fmla="*/ 3518115 h 4866468"/>
              <a:gd name="connsiteX28" fmla="*/ 3533613 w 4432515"/>
              <a:gd name="connsiteY28" fmla="*/ 3487119 h 4866468"/>
              <a:gd name="connsiteX29" fmla="*/ 2743200 w 4432515"/>
              <a:gd name="connsiteY29" fmla="*/ 3502617 h 4866468"/>
              <a:gd name="connsiteX30" fmla="*/ 2634712 w 4432515"/>
              <a:gd name="connsiteY30" fmla="*/ 3518115 h 4866468"/>
              <a:gd name="connsiteX31" fmla="*/ 2464230 w 4432515"/>
              <a:gd name="connsiteY31" fmla="*/ 3580108 h 4866468"/>
              <a:gd name="connsiteX32" fmla="*/ 2061274 w 4432515"/>
              <a:gd name="connsiteY32" fmla="*/ 3549112 h 4866468"/>
              <a:gd name="connsiteX33" fmla="*/ 2123268 w 4432515"/>
              <a:gd name="connsiteY33" fmla="*/ 3363132 h 4866468"/>
              <a:gd name="connsiteX34" fmla="*/ 2138766 w 4432515"/>
              <a:gd name="connsiteY34" fmla="*/ 3270142 h 4866468"/>
              <a:gd name="connsiteX35" fmla="*/ 2169763 w 4432515"/>
              <a:gd name="connsiteY35" fmla="*/ 3130658 h 4866468"/>
              <a:gd name="connsiteX36" fmla="*/ 2185261 w 4432515"/>
              <a:gd name="connsiteY36" fmla="*/ 3068664 h 4866468"/>
              <a:gd name="connsiteX37" fmla="*/ 2278251 w 4432515"/>
              <a:gd name="connsiteY37" fmla="*/ 2991173 h 4866468"/>
              <a:gd name="connsiteX38" fmla="*/ 2448732 w 4432515"/>
              <a:gd name="connsiteY38" fmla="*/ 2867186 h 4866468"/>
              <a:gd name="connsiteX39" fmla="*/ 2557220 w 4432515"/>
              <a:gd name="connsiteY39" fmla="*/ 2820691 h 4866468"/>
              <a:gd name="connsiteX40" fmla="*/ 2603715 w 4432515"/>
              <a:gd name="connsiteY40" fmla="*/ 2805193 h 4866468"/>
              <a:gd name="connsiteX41" fmla="*/ 2851688 w 4432515"/>
              <a:gd name="connsiteY41" fmla="*/ 2650210 h 4866468"/>
              <a:gd name="connsiteX42" fmla="*/ 2975674 w 4432515"/>
              <a:gd name="connsiteY42" fmla="*/ 2619214 h 4866468"/>
              <a:gd name="connsiteX43" fmla="*/ 3022169 w 4432515"/>
              <a:gd name="connsiteY43" fmla="*/ 2603715 h 4866468"/>
              <a:gd name="connsiteX44" fmla="*/ 3115159 w 4432515"/>
              <a:gd name="connsiteY44" fmla="*/ 2588217 h 4866468"/>
              <a:gd name="connsiteX45" fmla="*/ 3285641 w 4432515"/>
              <a:gd name="connsiteY45" fmla="*/ 2495227 h 4866468"/>
              <a:gd name="connsiteX46" fmla="*/ 3332135 w 4432515"/>
              <a:gd name="connsiteY46" fmla="*/ 2417736 h 4866468"/>
              <a:gd name="connsiteX47" fmla="*/ 3347634 w 4432515"/>
              <a:gd name="connsiteY47" fmla="*/ 2355742 h 4866468"/>
              <a:gd name="connsiteX48" fmla="*/ 3378630 w 4432515"/>
              <a:gd name="connsiteY48" fmla="*/ 2247254 h 4866468"/>
              <a:gd name="connsiteX49" fmla="*/ 3347634 w 4432515"/>
              <a:gd name="connsiteY49" fmla="*/ 2045776 h 4866468"/>
              <a:gd name="connsiteX50" fmla="*/ 3316637 w 4432515"/>
              <a:gd name="connsiteY50" fmla="*/ 1999281 h 4866468"/>
              <a:gd name="connsiteX51" fmla="*/ 3099661 w 4432515"/>
              <a:gd name="connsiteY51" fmla="*/ 1859797 h 4866468"/>
              <a:gd name="connsiteX52" fmla="*/ 2991173 w 4432515"/>
              <a:gd name="connsiteY52" fmla="*/ 1751308 h 4866468"/>
              <a:gd name="connsiteX53" fmla="*/ 2960176 w 4432515"/>
              <a:gd name="connsiteY53" fmla="*/ 1658319 h 4866468"/>
              <a:gd name="connsiteX54" fmla="*/ 2929180 w 4432515"/>
              <a:gd name="connsiteY54" fmla="*/ 1456841 h 4866468"/>
              <a:gd name="connsiteX55" fmla="*/ 2913681 w 4432515"/>
              <a:gd name="connsiteY55" fmla="*/ 1146875 h 4866468"/>
              <a:gd name="connsiteX56" fmla="*/ 2898183 w 4432515"/>
              <a:gd name="connsiteY56" fmla="*/ 697424 h 4866468"/>
              <a:gd name="connsiteX57" fmla="*/ 2882685 w 4432515"/>
              <a:gd name="connsiteY57" fmla="*/ 650929 h 4866468"/>
              <a:gd name="connsiteX58" fmla="*/ 2867186 w 4432515"/>
              <a:gd name="connsiteY58" fmla="*/ 588936 h 4866468"/>
              <a:gd name="connsiteX59" fmla="*/ 2805193 w 4432515"/>
              <a:gd name="connsiteY59" fmla="*/ 433953 h 4866468"/>
              <a:gd name="connsiteX60" fmla="*/ 2758698 w 4432515"/>
              <a:gd name="connsiteY60" fmla="*/ 371959 h 4866468"/>
              <a:gd name="connsiteX61" fmla="*/ 2650210 w 4432515"/>
              <a:gd name="connsiteY61" fmla="*/ 340963 h 4866468"/>
              <a:gd name="connsiteX62" fmla="*/ 2541722 w 4432515"/>
              <a:gd name="connsiteY62" fmla="*/ 294468 h 4866468"/>
              <a:gd name="connsiteX63" fmla="*/ 2371241 w 4432515"/>
              <a:gd name="connsiteY63" fmla="*/ 247973 h 4866468"/>
              <a:gd name="connsiteX64" fmla="*/ 2324746 w 4432515"/>
              <a:gd name="connsiteY64" fmla="*/ 232475 h 4866468"/>
              <a:gd name="connsiteX65" fmla="*/ 2278251 w 4432515"/>
              <a:gd name="connsiteY65" fmla="*/ 201478 h 4866468"/>
              <a:gd name="connsiteX66" fmla="*/ 2216257 w 4432515"/>
              <a:gd name="connsiteY66" fmla="*/ 154983 h 4866468"/>
              <a:gd name="connsiteX67" fmla="*/ 2107769 w 4432515"/>
              <a:gd name="connsiteY67" fmla="*/ 92990 h 4866468"/>
              <a:gd name="connsiteX68" fmla="*/ 2045776 w 4432515"/>
              <a:gd name="connsiteY68" fmla="*/ 77491 h 4866468"/>
              <a:gd name="connsiteX69" fmla="*/ 1983783 w 4432515"/>
              <a:gd name="connsiteY69" fmla="*/ 30997 h 4866468"/>
              <a:gd name="connsiteX70" fmla="*/ 1921790 w 4432515"/>
              <a:gd name="connsiteY70" fmla="*/ 15498 h 4866468"/>
              <a:gd name="connsiteX71" fmla="*/ 1890793 w 4432515"/>
              <a:gd name="connsiteY71" fmla="*/ 0 h 4866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432515" h="4866468">
                <a:moveTo>
                  <a:pt x="0" y="4866468"/>
                </a:moveTo>
                <a:cubicBezTo>
                  <a:pt x="10332" y="4840637"/>
                  <a:pt x="26105" y="4816363"/>
                  <a:pt x="30996" y="4788976"/>
                </a:cubicBezTo>
                <a:cubicBezTo>
                  <a:pt x="52060" y="4671015"/>
                  <a:pt x="53990" y="4550015"/>
                  <a:pt x="77491" y="4432515"/>
                </a:cubicBezTo>
                <a:cubicBezTo>
                  <a:pt x="82657" y="4406685"/>
                  <a:pt x="86601" y="4380579"/>
                  <a:pt x="92990" y="4355024"/>
                </a:cubicBezTo>
                <a:cubicBezTo>
                  <a:pt x="96952" y="4339175"/>
                  <a:pt x="103794" y="4324177"/>
                  <a:pt x="108488" y="4308529"/>
                </a:cubicBezTo>
                <a:cubicBezTo>
                  <a:pt x="119295" y="4272505"/>
                  <a:pt x="128678" y="4236065"/>
                  <a:pt x="139485" y="4200041"/>
                </a:cubicBezTo>
                <a:cubicBezTo>
                  <a:pt x="151615" y="4159607"/>
                  <a:pt x="180464" y="4072727"/>
                  <a:pt x="216976" y="4060556"/>
                </a:cubicBezTo>
                <a:cubicBezTo>
                  <a:pt x="368982" y="4009887"/>
                  <a:pt x="277405" y="4032272"/>
                  <a:pt x="495946" y="4014061"/>
                </a:cubicBezTo>
                <a:cubicBezTo>
                  <a:pt x="754251" y="4039892"/>
                  <a:pt x="1014918" y="4048173"/>
                  <a:pt x="1270861" y="4091553"/>
                </a:cubicBezTo>
                <a:cubicBezTo>
                  <a:pt x="1323301" y="4100441"/>
                  <a:pt x="1362773" y="4145258"/>
                  <a:pt x="1410346" y="4169044"/>
                </a:cubicBezTo>
                <a:cubicBezTo>
                  <a:pt x="1424958" y="4176350"/>
                  <a:pt x="1441761" y="4178259"/>
                  <a:pt x="1456841" y="4184542"/>
                </a:cubicBezTo>
                <a:cubicBezTo>
                  <a:pt x="1508735" y="4206165"/>
                  <a:pt x="1659661" y="4279246"/>
                  <a:pt x="1720312" y="4293030"/>
                </a:cubicBezTo>
                <a:cubicBezTo>
                  <a:pt x="1791555" y="4309221"/>
                  <a:pt x="1864963" y="4313695"/>
                  <a:pt x="1937288" y="4324027"/>
                </a:cubicBezTo>
                <a:cubicBezTo>
                  <a:pt x="2105231" y="4391205"/>
                  <a:pt x="1926752" y="4328930"/>
                  <a:pt x="2231756" y="4370522"/>
                </a:cubicBezTo>
                <a:cubicBezTo>
                  <a:pt x="2273966" y="4376278"/>
                  <a:pt x="2313492" y="4396067"/>
                  <a:pt x="2355742" y="4401519"/>
                </a:cubicBezTo>
                <a:cubicBezTo>
                  <a:pt x="2517080" y="4422337"/>
                  <a:pt x="2785950" y="4437124"/>
                  <a:pt x="2960176" y="4448014"/>
                </a:cubicBezTo>
                <a:cubicBezTo>
                  <a:pt x="3134548" y="4479717"/>
                  <a:pt x="3248304" y="4508004"/>
                  <a:pt x="3440624" y="4494508"/>
                </a:cubicBezTo>
                <a:cubicBezTo>
                  <a:pt x="3740173" y="4473487"/>
                  <a:pt x="3865893" y="4446650"/>
                  <a:pt x="4091552" y="4401519"/>
                </a:cubicBezTo>
                <a:cubicBezTo>
                  <a:pt x="4151194" y="4358918"/>
                  <a:pt x="4240058" y="4299508"/>
                  <a:pt x="4293030" y="4246536"/>
                </a:cubicBezTo>
                <a:cubicBezTo>
                  <a:pt x="4316421" y="4223145"/>
                  <a:pt x="4334359" y="4194875"/>
                  <a:pt x="4355024" y="4169044"/>
                </a:cubicBezTo>
                <a:cubicBezTo>
                  <a:pt x="4414530" y="3990523"/>
                  <a:pt x="4362414" y="4167136"/>
                  <a:pt x="4401518" y="3952068"/>
                </a:cubicBezTo>
                <a:cubicBezTo>
                  <a:pt x="4404440" y="3935995"/>
                  <a:pt x="4413055" y="3921422"/>
                  <a:pt x="4417017" y="3905573"/>
                </a:cubicBezTo>
                <a:cubicBezTo>
                  <a:pt x="4423406" y="3880017"/>
                  <a:pt x="4427349" y="3853912"/>
                  <a:pt x="4432515" y="3828081"/>
                </a:cubicBezTo>
                <a:cubicBezTo>
                  <a:pt x="4420453" y="3719521"/>
                  <a:pt x="4447352" y="3696981"/>
                  <a:pt x="4370522" y="3642102"/>
                </a:cubicBezTo>
                <a:cubicBezTo>
                  <a:pt x="4351722" y="3628673"/>
                  <a:pt x="4329193" y="3621437"/>
                  <a:pt x="4308529" y="3611105"/>
                </a:cubicBezTo>
                <a:cubicBezTo>
                  <a:pt x="4298197" y="3595607"/>
                  <a:pt x="4292077" y="3576246"/>
                  <a:pt x="4277532" y="3564610"/>
                </a:cubicBezTo>
                <a:cubicBezTo>
                  <a:pt x="4264775" y="3554405"/>
                  <a:pt x="4246985" y="3552656"/>
                  <a:pt x="4231037" y="3549112"/>
                </a:cubicBezTo>
                <a:cubicBezTo>
                  <a:pt x="4101464" y="3520319"/>
                  <a:pt x="4005578" y="3529384"/>
                  <a:pt x="3859078" y="3518115"/>
                </a:cubicBezTo>
                <a:cubicBezTo>
                  <a:pt x="3750420" y="3509757"/>
                  <a:pt x="3642101" y="3497451"/>
                  <a:pt x="3533613" y="3487119"/>
                </a:cubicBezTo>
                <a:lnTo>
                  <a:pt x="2743200" y="3502617"/>
                </a:lnTo>
                <a:cubicBezTo>
                  <a:pt x="2706692" y="3503876"/>
                  <a:pt x="2669909" y="3508338"/>
                  <a:pt x="2634712" y="3518115"/>
                </a:cubicBezTo>
                <a:cubicBezTo>
                  <a:pt x="2576450" y="3534299"/>
                  <a:pt x="2521057" y="3559444"/>
                  <a:pt x="2464230" y="3580108"/>
                </a:cubicBezTo>
                <a:cubicBezTo>
                  <a:pt x="2329911" y="3569776"/>
                  <a:pt x="2174928" y="3621437"/>
                  <a:pt x="2061274" y="3549112"/>
                </a:cubicBezTo>
                <a:cubicBezTo>
                  <a:pt x="2006143" y="3514029"/>
                  <a:pt x="2105778" y="3426095"/>
                  <a:pt x="2123268" y="3363132"/>
                </a:cubicBezTo>
                <a:cubicBezTo>
                  <a:pt x="2131679" y="3332854"/>
                  <a:pt x="2132603" y="3300956"/>
                  <a:pt x="2138766" y="3270142"/>
                </a:cubicBezTo>
                <a:cubicBezTo>
                  <a:pt x="2148107" y="3223438"/>
                  <a:pt x="2159053" y="3177067"/>
                  <a:pt x="2169763" y="3130658"/>
                </a:cubicBezTo>
                <a:cubicBezTo>
                  <a:pt x="2174553" y="3109903"/>
                  <a:pt x="2174693" y="3087158"/>
                  <a:pt x="2185261" y="3068664"/>
                </a:cubicBezTo>
                <a:cubicBezTo>
                  <a:pt x="2209959" y="3025442"/>
                  <a:pt x="2243236" y="3020352"/>
                  <a:pt x="2278251" y="2991173"/>
                </a:cubicBezTo>
                <a:cubicBezTo>
                  <a:pt x="2384595" y="2902554"/>
                  <a:pt x="2249709" y="2973332"/>
                  <a:pt x="2448732" y="2867186"/>
                </a:cubicBezTo>
                <a:cubicBezTo>
                  <a:pt x="2483447" y="2848671"/>
                  <a:pt x="2520690" y="2835303"/>
                  <a:pt x="2557220" y="2820691"/>
                </a:cubicBezTo>
                <a:cubicBezTo>
                  <a:pt x="2572388" y="2814624"/>
                  <a:pt x="2589577" y="2813378"/>
                  <a:pt x="2603715" y="2805193"/>
                </a:cubicBezTo>
                <a:cubicBezTo>
                  <a:pt x="2688071" y="2756355"/>
                  <a:pt x="2757124" y="2673851"/>
                  <a:pt x="2851688" y="2650210"/>
                </a:cubicBezTo>
                <a:cubicBezTo>
                  <a:pt x="2893017" y="2639878"/>
                  <a:pt x="2934575" y="2630423"/>
                  <a:pt x="2975674" y="2619214"/>
                </a:cubicBezTo>
                <a:cubicBezTo>
                  <a:pt x="2991435" y="2614916"/>
                  <a:pt x="3006221" y="2607259"/>
                  <a:pt x="3022169" y="2603715"/>
                </a:cubicBezTo>
                <a:cubicBezTo>
                  <a:pt x="3052845" y="2596898"/>
                  <a:pt x="3084162" y="2593383"/>
                  <a:pt x="3115159" y="2588217"/>
                </a:cubicBezTo>
                <a:cubicBezTo>
                  <a:pt x="3136421" y="2577586"/>
                  <a:pt x="3264200" y="2516668"/>
                  <a:pt x="3285641" y="2495227"/>
                </a:cubicBezTo>
                <a:cubicBezTo>
                  <a:pt x="3306941" y="2473927"/>
                  <a:pt x="3316637" y="2443566"/>
                  <a:pt x="3332135" y="2417736"/>
                </a:cubicBezTo>
                <a:cubicBezTo>
                  <a:pt x="3337301" y="2397071"/>
                  <a:pt x="3342029" y="2376292"/>
                  <a:pt x="3347634" y="2355742"/>
                </a:cubicBezTo>
                <a:cubicBezTo>
                  <a:pt x="3357530" y="2319458"/>
                  <a:pt x="3378630" y="2284864"/>
                  <a:pt x="3378630" y="2247254"/>
                </a:cubicBezTo>
                <a:cubicBezTo>
                  <a:pt x="3378630" y="2179305"/>
                  <a:pt x="3364114" y="2111697"/>
                  <a:pt x="3347634" y="2045776"/>
                </a:cubicBezTo>
                <a:cubicBezTo>
                  <a:pt x="3343116" y="2027705"/>
                  <a:pt x="3330420" y="2011811"/>
                  <a:pt x="3316637" y="1999281"/>
                </a:cubicBezTo>
                <a:cubicBezTo>
                  <a:pt x="3196834" y="1890370"/>
                  <a:pt x="3212174" y="1904802"/>
                  <a:pt x="3099661" y="1859797"/>
                </a:cubicBezTo>
                <a:cubicBezTo>
                  <a:pt x="3063498" y="1823634"/>
                  <a:pt x="3007346" y="1799825"/>
                  <a:pt x="2991173" y="1751308"/>
                </a:cubicBezTo>
                <a:cubicBezTo>
                  <a:pt x="2980841" y="1720312"/>
                  <a:pt x="2965547" y="1690548"/>
                  <a:pt x="2960176" y="1658319"/>
                </a:cubicBezTo>
                <a:cubicBezTo>
                  <a:pt x="2938673" y="1529296"/>
                  <a:pt x="2949122" y="1596437"/>
                  <a:pt x="2929180" y="1456841"/>
                </a:cubicBezTo>
                <a:cubicBezTo>
                  <a:pt x="2924014" y="1353519"/>
                  <a:pt x="2917900" y="1250240"/>
                  <a:pt x="2913681" y="1146875"/>
                </a:cubicBezTo>
                <a:cubicBezTo>
                  <a:pt x="2907567" y="997094"/>
                  <a:pt x="2907534" y="847038"/>
                  <a:pt x="2898183" y="697424"/>
                </a:cubicBezTo>
                <a:cubicBezTo>
                  <a:pt x="2897164" y="681119"/>
                  <a:pt x="2887173" y="666637"/>
                  <a:pt x="2882685" y="650929"/>
                </a:cubicBezTo>
                <a:cubicBezTo>
                  <a:pt x="2876833" y="630448"/>
                  <a:pt x="2874350" y="608995"/>
                  <a:pt x="2867186" y="588936"/>
                </a:cubicBezTo>
                <a:cubicBezTo>
                  <a:pt x="2848472" y="536537"/>
                  <a:pt x="2838577" y="478466"/>
                  <a:pt x="2805193" y="433953"/>
                </a:cubicBezTo>
                <a:cubicBezTo>
                  <a:pt x="2789695" y="413288"/>
                  <a:pt x="2780848" y="385249"/>
                  <a:pt x="2758698" y="371959"/>
                </a:cubicBezTo>
                <a:cubicBezTo>
                  <a:pt x="2726448" y="352609"/>
                  <a:pt x="2685629" y="353612"/>
                  <a:pt x="2650210" y="340963"/>
                </a:cubicBezTo>
                <a:cubicBezTo>
                  <a:pt x="2613158" y="327730"/>
                  <a:pt x="2578774" y="307701"/>
                  <a:pt x="2541722" y="294468"/>
                </a:cubicBezTo>
                <a:cubicBezTo>
                  <a:pt x="2454775" y="263415"/>
                  <a:pt x="2445922" y="269310"/>
                  <a:pt x="2371241" y="247973"/>
                </a:cubicBezTo>
                <a:cubicBezTo>
                  <a:pt x="2355533" y="243485"/>
                  <a:pt x="2340244" y="237641"/>
                  <a:pt x="2324746" y="232475"/>
                </a:cubicBezTo>
                <a:cubicBezTo>
                  <a:pt x="2309248" y="222143"/>
                  <a:pt x="2293408" y="212305"/>
                  <a:pt x="2278251" y="201478"/>
                </a:cubicBezTo>
                <a:cubicBezTo>
                  <a:pt x="2257232" y="186464"/>
                  <a:pt x="2237276" y="169997"/>
                  <a:pt x="2216257" y="154983"/>
                </a:cubicBezTo>
                <a:cubicBezTo>
                  <a:pt x="2183119" y="131313"/>
                  <a:pt x="2146013" y="107331"/>
                  <a:pt x="2107769" y="92990"/>
                </a:cubicBezTo>
                <a:cubicBezTo>
                  <a:pt x="2087825" y="85511"/>
                  <a:pt x="2066440" y="82657"/>
                  <a:pt x="2045776" y="77491"/>
                </a:cubicBezTo>
                <a:cubicBezTo>
                  <a:pt x="2025112" y="61993"/>
                  <a:pt x="2006886" y="42549"/>
                  <a:pt x="1983783" y="30997"/>
                </a:cubicBezTo>
                <a:cubicBezTo>
                  <a:pt x="1964731" y="21471"/>
                  <a:pt x="1941997" y="22234"/>
                  <a:pt x="1921790" y="15498"/>
                </a:cubicBezTo>
                <a:cubicBezTo>
                  <a:pt x="1910831" y="11845"/>
                  <a:pt x="1901125" y="5166"/>
                  <a:pt x="1890793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D93CEA-F1E5-9F8F-0F50-9E76463A9AA6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F42816-CA65-50E8-D2C1-46970D6F4DF4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93B3B55-C2DA-E667-90D5-DC09C96D8405}"/>
              </a:ext>
            </a:extLst>
          </p:cNvPr>
          <p:cNvCxnSpPr>
            <a:cxnSpLocks/>
          </p:cNvCxnSpPr>
          <p:nvPr/>
        </p:nvCxnSpPr>
        <p:spPr>
          <a:xfrm flipV="1">
            <a:off x="5861593" y="2683152"/>
            <a:ext cx="0" cy="74584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A4467AD-4FA6-CC98-0A03-9670AC6026F7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59B1BBC-31D2-B5D5-B461-644A0673ADA7}"/>
              </a:ext>
            </a:extLst>
          </p:cNvPr>
          <p:cNvCxnSpPr>
            <a:cxnSpLocks/>
          </p:cNvCxnSpPr>
          <p:nvPr/>
        </p:nvCxnSpPr>
        <p:spPr>
          <a:xfrm flipH="1">
            <a:off x="5766672" y="5858152"/>
            <a:ext cx="710114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Figure 4a.">
            <a:extLst>
              <a:ext uri="{FF2B5EF4-FFF2-40B4-BE49-F238E27FC236}">
                <a16:creationId xmlns:a16="http://schemas.microsoft.com/office/drawing/2014/main" id="{63E0BDFF-A248-3AF8-C271-CCB9BEDBE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2"/>
          <a:stretch/>
        </p:blipFill>
        <p:spPr bwMode="auto">
          <a:xfrm>
            <a:off x="1978532" y="5215121"/>
            <a:ext cx="2662862" cy="6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gure 4b.">
            <a:extLst>
              <a:ext uri="{FF2B5EF4-FFF2-40B4-BE49-F238E27FC236}">
                <a16:creationId xmlns:a16="http://schemas.microsoft.com/office/drawing/2014/main" id="{B5A9A38B-8679-856C-7A3B-763A97175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0"/>
          <a:stretch/>
        </p:blipFill>
        <p:spPr bwMode="auto">
          <a:xfrm>
            <a:off x="2358395" y="2664488"/>
            <a:ext cx="2662862" cy="76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8D469C-16A1-AB5D-1524-7855F1A0DE8F}"/>
              </a:ext>
            </a:extLst>
          </p:cNvPr>
          <p:cNvCxnSpPr>
            <a:cxnSpLocks/>
          </p:cNvCxnSpPr>
          <p:nvPr/>
        </p:nvCxnSpPr>
        <p:spPr>
          <a:xfrm>
            <a:off x="5958162" y="2954136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33DFA9B-6B42-E787-054E-56B76927244D}"/>
              </a:ext>
            </a:extLst>
          </p:cNvPr>
          <p:cNvCxnSpPr>
            <a:cxnSpLocks/>
          </p:cNvCxnSpPr>
          <p:nvPr/>
        </p:nvCxnSpPr>
        <p:spPr>
          <a:xfrm>
            <a:off x="5958162" y="3057462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DE4584-F344-3D84-D9F5-538046BA51F9}"/>
              </a:ext>
            </a:extLst>
          </p:cNvPr>
          <p:cNvCxnSpPr>
            <a:cxnSpLocks/>
          </p:cNvCxnSpPr>
          <p:nvPr/>
        </p:nvCxnSpPr>
        <p:spPr>
          <a:xfrm>
            <a:off x="5972675" y="5651616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A3ECA14-A8B7-54ED-FD6B-C4E21EC50EA2}"/>
              </a:ext>
            </a:extLst>
          </p:cNvPr>
          <p:cNvCxnSpPr>
            <a:cxnSpLocks/>
          </p:cNvCxnSpPr>
          <p:nvPr/>
        </p:nvCxnSpPr>
        <p:spPr>
          <a:xfrm>
            <a:off x="5972675" y="5754942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E3ED1B-633A-BBA6-D1D9-1CF038AA61FD}"/>
              </a:ext>
            </a:extLst>
          </p:cNvPr>
          <p:cNvCxnSpPr>
            <a:cxnSpLocks/>
          </p:cNvCxnSpPr>
          <p:nvPr/>
        </p:nvCxnSpPr>
        <p:spPr>
          <a:xfrm flipH="1">
            <a:off x="4673600" y="1660344"/>
            <a:ext cx="558800" cy="69169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B67526-F0C0-0D98-5743-F5AC91AF6B75}"/>
              </a:ext>
            </a:extLst>
          </p:cNvPr>
          <p:cNvSpPr txBox="1"/>
          <p:nvPr/>
        </p:nvSpPr>
        <p:spPr>
          <a:xfrm>
            <a:off x="6208623" y="530194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~90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A29EAB-B25E-3B98-5468-72A73572C45C}"/>
              </a:ext>
            </a:extLst>
          </p:cNvPr>
          <p:cNvSpPr txBox="1"/>
          <p:nvPr/>
        </p:nvSpPr>
        <p:spPr>
          <a:xfrm>
            <a:off x="5261986" y="294273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962EB8-FC05-129C-8328-FEC22D60AB8F}"/>
              </a:ext>
            </a:extLst>
          </p:cNvPr>
          <p:cNvSpPr/>
          <p:nvPr/>
        </p:nvSpPr>
        <p:spPr>
          <a:xfrm>
            <a:off x="5088082" y="736271"/>
            <a:ext cx="2015836" cy="10608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2CC490-2F05-8F98-849C-5EE2F0E4EFD6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DBB855-9442-2652-BC4F-0957B6E746FD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CD16C3-C6C7-720C-A228-514EAB1988A8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983B2D-C41C-24F0-BFEC-17B9B408BD0D}"/>
              </a:ext>
            </a:extLst>
          </p:cNvPr>
          <p:cNvCxnSpPr>
            <a:cxnSpLocks/>
          </p:cNvCxnSpPr>
          <p:nvPr/>
        </p:nvCxnSpPr>
        <p:spPr>
          <a:xfrm>
            <a:off x="5678672" y="1797131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2FF5AD-CB83-86F5-22BD-55EB62367340}"/>
              </a:ext>
            </a:extLst>
          </p:cNvPr>
          <p:cNvCxnSpPr>
            <a:cxnSpLocks/>
          </p:cNvCxnSpPr>
          <p:nvPr/>
        </p:nvCxnSpPr>
        <p:spPr>
          <a:xfrm>
            <a:off x="6509680" y="1797131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C57FEB4-0213-1DE0-3D6C-9F50B63BBD6D}"/>
              </a:ext>
            </a:extLst>
          </p:cNvPr>
          <p:cNvCxnSpPr>
            <a:cxnSpLocks/>
          </p:cNvCxnSpPr>
          <p:nvPr/>
        </p:nvCxnSpPr>
        <p:spPr>
          <a:xfrm>
            <a:off x="5273288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7D3F31-A278-489D-6328-BFED256F7D3C}"/>
              </a:ext>
            </a:extLst>
          </p:cNvPr>
          <p:cNvCxnSpPr>
            <a:cxnSpLocks/>
          </p:cNvCxnSpPr>
          <p:nvPr/>
        </p:nvCxnSpPr>
        <p:spPr>
          <a:xfrm>
            <a:off x="6905672" y="1797131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5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Extract 3">
            <a:extLst>
              <a:ext uri="{FF2B5EF4-FFF2-40B4-BE49-F238E27FC236}">
                <a16:creationId xmlns:a16="http://schemas.microsoft.com/office/drawing/2014/main" id="{07A4B409-F3A6-DCC3-CE3F-9611E692E0AB}"/>
              </a:ext>
            </a:extLst>
          </p:cNvPr>
          <p:cNvSpPr/>
          <p:nvPr/>
        </p:nvSpPr>
        <p:spPr>
          <a:xfrm>
            <a:off x="1033153" y="558141"/>
            <a:ext cx="10177153" cy="6323610"/>
          </a:xfrm>
          <a:prstGeom prst="flowChartExtra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471AAD99-FE3B-588A-F463-E62F76AB53C3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0AF9EE-4F72-B810-4723-F20FE850FCC1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362A0B-A352-E2C6-6F86-B96383197BEA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F0B0E96-D897-713D-2251-40A410E9554F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2691644" cy="5060868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73F33E-0136-0AD2-33AE-F00EDA6C25B2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6073424" y="1797132"/>
            <a:ext cx="48306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494EBA-6FF4-DDA3-E59D-0F69E5120405}"/>
              </a:ext>
            </a:extLst>
          </p:cNvPr>
          <p:cNvCxnSpPr>
            <a:cxnSpLocks/>
          </p:cNvCxnSpPr>
          <p:nvPr/>
        </p:nvCxnSpPr>
        <p:spPr>
          <a:xfrm flipH="1">
            <a:off x="3251200" y="1832759"/>
            <a:ext cx="2822224" cy="5025241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18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Extract 13">
            <a:extLst>
              <a:ext uri="{FF2B5EF4-FFF2-40B4-BE49-F238E27FC236}">
                <a16:creationId xmlns:a16="http://schemas.microsoft.com/office/drawing/2014/main" id="{6C9C3DD8-3016-C43B-36CF-92B82D643555}"/>
              </a:ext>
            </a:extLst>
          </p:cNvPr>
          <p:cNvSpPr/>
          <p:nvPr/>
        </p:nvSpPr>
        <p:spPr>
          <a:xfrm>
            <a:off x="1033153" y="558141"/>
            <a:ext cx="10177153" cy="6323610"/>
          </a:xfrm>
          <a:prstGeom prst="flowChartExtra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lowchart: Delay 14">
            <a:extLst>
              <a:ext uri="{FF2B5EF4-FFF2-40B4-BE49-F238E27FC236}">
                <a16:creationId xmlns:a16="http://schemas.microsoft.com/office/drawing/2014/main" id="{21D05C0E-09EC-3B8E-6FB9-FE64E3943F72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AF934E-FDC4-3E3B-FD2C-D79EE994598A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BC24E4-0DD6-CDE5-3ECC-F66CEA0AB6EB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CECDEC0-F1B5-2FAE-129C-A5D940AF50EC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2691644" cy="5060868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D87DAA7-5398-361A-C59D-2EE1DD05A65F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6073424" y="1797132"/>
            <a:ext cx="48306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92E2BD8-1A1F-03D6-E8C5-8D6846E63FBB}"/>
              </a:ext>
            </a:extLst>
          </p:cNvPr>
          <p:cNvCxnSpPr>
            <a:cxnSpLocks/>
          </p:cNvCxnSpPr>
          <p:nvPr/>
        </p:nvCxnSpPr>
        <p:spPr>
          <a:xfrm flipH="1">
            <a:off x="3251200" y="1832759"/>
            <a:ext cx="2822224" cy="5025241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10D3DEA-FA94-58FB-3B3B-5A120443A2E7}"/>
              </a:ext>
            </a:extLst>
          </p:cNvPr>
          <p:cNvSpPr/>
          <p:nvPr/>
        </p:nvSpPr>
        <p:spPr>
          <a:xfrm>
            <a:off x="2378334" y="2159000"/>
            <a:ext cx="6314562" cy="4686300"/>
          </a:xfrm>
          <a:custGeom>
            <a:avLst/>
            <a:gdLst>
              <a:gd name="connsiteX0" fmla="*/ 34666 w 6133215"/>
              <a:gd name="connsiteY0" fmla="*/ 4686300 h 4686300"/>
              <a:gd name="connsiteX1" fmla="*/ 72766 w 6133215"/>
              <a:gd name="connsiteY1" fmla="*/ 4343400 h 4686300"/>
              <a:gd name="connsiteX2" fmla="*/ 123566 w 6133215"/>
              <a:gd name="connsiteY2" fmla="*/ 4229100 h 4686300"/>
              <a:gd name="connsiteX3" fmla="*/ 174366 w 6133215"/>
              <a:gd name="connsiteY3" fmla="*/ 4140200 h 4686300"/>
              <a:gd name="connsiteX4" fmla="*/ 250566 w 6133215"/>
              <a:gd name="connsiteY4" fmla="*/ 4076700 h 4686300"/>
              <a:gd name="connsiteX5" fmla="*/ 364866 w 6133215"/>
              <a:gd name="connsiteY5" fmla="*/ 4051300 h 4686300"/>
              <a:gd name="connsiteX6" fmla="*/ 758566 w 6133215"/>
              <a:gd name="connsiteY6" fmla="*/ 4038600 h 4686300"/>
              <a:gd name="connsiteX7" fmla="*/ 809366 w 6133215"/>
              <a:gd name="connsiteY7" fmla="*/ 4089400 h 4686300"/>
              <a:gd name="connsiteX8" fmla="*/ 872866 w 6133215"/>
              <a:gd name="connsiteY8" fmla="*/ 4114800 h 4686300"/>
              <a:gd name="connsiteX9" fmla="*/ 987166 w 6133215"/>
              <a:gd name="connsiteY9" fmla="*/ 4203700 h 4686300"/>
              <a:gd name="connsiteX10" fmla="*/ 1025266 w 6133215"/>
              <a:gd name="connsiteY10" fmla="*/ 4241800 h 4686300"/>
              <a:gd name="connsiteX11" fmla="*/ 1126866 w 6133215"/>
              <a:gd name="connsiteY11" fmla="*/ 4254500 h 4686300"/>
              <a:gd name="connsiteX12" fmla="*/ 1177666 w 6133215"/>
              <a:gd name="connsiteY12" fmla="*/ 4318000 h 4686300"/>
              <a:gd name="connsiteX13" fmla="*/ 1241166 w 6133215"/>
              <a:gd name="connsiteY13" fmla="*/ 4356100 h 4686300"/>
              <a:gd name="connsiteX14" fmla="*/ 1291966 w 6133215"/>
              <a:gd name="connsiteY14" fmla="*/ 4394200 h 4686300"/>
              <a:gd name="connsiteX15" fmla="*/ 1406266 w 6133215"/>
              <a:gd name="connsiteY15" fmla="*/ 4457700 h 4686300"/>
              <a:gd name="connsiteX16" fmla="*/ 1571366 w 6133215"/>
              <a:gd name="connsiteY16" fmla="*/ 4432300 h 4686300"/>
              <a:gd name="connsiteX17" fmla="*/ 1749166 w 6133215"/>
              <a:gd name="connsiteY17" fmla="*/ 4292600 h 4686300"/>
              <a:gd name="connsiteX18" fmla="*/ 1838066 w 6133215"/>
              <a:gd name="connsiteY18" fmla="*/ 4178300 h 4686300"/>
              <a:gd name="connsiteX19" fmla="*/ 1850766 w 6133215"/>
              <a:gd name="connsiteY19" fmla="*/ 4114800 h 4686300"/>
              <a:gd name="connsiteX20" fmla="*/ 1876166 w 6133215"/>
              <a:gd name="connsiteY20" fmla="*/ 4051300 h 4686300"/>
              <a:gd name="connsiteX21" fmla="*/ 1863466 w 6133215"/>
              <a:gd name="connsiteY21" fmla="*/ 3975100 h 4686300"/>
              <a:gd name="connsiteX22" fmla="*/ 1749166 w 6133215"/>
              <a:gd name="connsiteY22" fmla="*/ 3860800 h 4686300"/>
              <a:gd name="connsiteX23" fmla="*/ 1711066 w 6133215"/>
              <a:gd name="connsiteY23" fmla="*/ 3822700 h 4686300"/>
              <a:gd name="connsiteX24" fmla="*/ 1634866 w 6133215"/>
              <a:gd name="connsiteY24" fmla="*/ 3797300 h 4686300"/>
              <a:gd name="connsiteX25" fmla="*/ 1457066 w 6133215"/>
              <a:gd name="connsiteY25" fmla="*/ 3708400 h 4686300"/>
              <a:gd name="connsiteX26" fmla="*/ 1406266 w 6133215"/>
              <a:gd name="connsiteY26" fmla="*/ 3657600 h 4686300"/>
              <a:gd name="connsiteX27" fmla="*/ 1393566 w 6133215"/>
              <a:gd name="connsiteY27" fmla="*/ 3606800 h 4686300"/>
              <a:gd name="connsiteX28" fmla="*/ 1406266 w 6133215"/>
              <a:gd name="connsiteY28" fmla="*/ 3517900 h 4686300"/>
              <a:gd name="connsiteX29" fmla="*/ 1482466 w 6133215"/>
              <a:gd name="connsiteY29" fmla="*/ 3429000 h 4686300"/>
              <a:gd name="connsiteX30" fmla="*/ 1520566 w 6133215"/>
              <a:gd name="connsiteY30" fmla="*/ 3378200 h 4686300"/>
              <a:gd name="connsiteX31" fmla="*/ 1596766 w 6133215"/>
              <a:gd name="connsiteY31" fmla="*/ 3314700 h 4686300"/>
              <a:gd name="connsiteX32" fmla="*/ 1672966 w 6133215"/>
              <a:gd name="connsiteY32" fmla="*/ 3200400 h 4686300"/>
              <a:gd name="connsiteX33" fmla="*/ 1711066 w 6133215"/>
              <a:gd name="connsiteY33" fmla="*/ 3162300 h 4686300"/>
              <a:gd name="connsiteX34" fmla="*/ 1736466 w 6133215"/>
              <a:gd name="connsiteY34" fmla="*/ 3035300 h 4686300"/>
              <a:gd name="connsiteX35" fmla="*/ 1698366 w 6133215"/>
              <a:gd name="connsiteY35" fmla="*/ 2819400 h 4686300"/>
              <a:gd name="connsiteX36" fmla="*/ 1596766 w 6133215"/>
              <a:gd name="connsiteY36" fmla="*/ 2705100 h 4686300"/>
              <a:gd name="connsiteX37" fmla="*/ 1571366 w 6133215"/>
              <a:gd name="connsiteY37" fmla="*/ 2628900 h 4686300"/>
              <a:gd name="connsiteX38" fmla="*/ 1558666 w 6133215"/>
              <a:gd name="connsiteY38" fmla="*/ 2578100 h 4686300"/>
              <a:gd name="connsiteX39" fmla="*/ 1672966 w 6133215"/>
              <a:gd name="connsiteY39" fmla="*/ 2286000 h 4686300"/>
              <a:gd name="connsiteX40" fmla="*/ 1736466 w 6133215"/>
              <a:gd name="connsiteY40" fmla="*/ 2273300 h 4686300"/>
              <a:gd name="connsiteX41" fmla="*/ 1977766 w 6133215"/>
              <a:gd name="connsiteY41" fmla="*/ 2286000 h 4686300"/>
              <a:gd name="connsiteX42" fmla="*/ 2053966 w 6133215"/>
              <a:gd name="connsiteY42" fmla="*/ 2324100 h 4686300"/>
              <a:gd name="connsiteX43" fmla="*/ 2130166 w 6133215"/>
              <a:gd name="connsiteY43" fmla="*/ 2501900 h 4686300"/>
              <a:gd name="connsiteX44" fmla="*/ 2219066 w 6133215"/>
              <a:gd name="connsiteY44" fmla="*/ 2705100 h 4686300"/>
              <a:gd name="connsiteX45" fmla="*/ 2231766 w 6133215"/>
              <a:gd name="connsiteY45" fmla="*/ 2755900 h 4686300"/>
              <a:gd name="connsiteX46" fmla="*/ 2269866 w 6133215"/>
              <a:gd name="connsiteY46" fmla="*/ 2844800 h 4686300"/>
              <a:gd name="connsiteX47" fmla="*/ 2295266 w 6133215"/>
              <a:gd name="connsiteY47" fmla="*/ 2959100 h 4686300"/>
              <a:gd name="connsiteX48" fmla="*/ 2320666 w 6133215"/>
              <a:gd name="connsiteY48" fmla="*/ 3022600 h 4686300"/>
              <a:gd name="connsiteX49" fmla="*/ 2333366 w 6133215"/>
              <a:gd name="connsiteY49" fmla="*/ 3060700 h 4686300"/>
              <a:gd name="connsiteX50" fmla="*/ 2358766 w 6133215"/>
              <a:gd name="connsiteY50" fmla="*/ 3162300 h 4686300"/>
              <a:gd name="connsiteX51" fmla="*/ 2409566 w 6133215"/>
              <a:gd name="connsiteY51" fmla="*/ 3263900 h 4686300"/>
              <a:gd name="connsiteX52" fmla="*/ 2447666 w 6133215"/>
              <a:gd name="connsiteY52" fmla="*/ 3390900 h 4686300"/>
              <a:gd name="connsiteX53" fmla="*/ 2536566 w 6133215"/>
              <a:gd name="connsiteY53" fmla="*/ 3505200 h 4686300"/>
              <a:gd name="connsiteX54" fmla="*/ 2587366 w 6133215"/>
              <a:gd name="connsiteY54" fmla="*/ 3556000 h 4686300"/>
              <a:gd name="connsiteX55" fmla="*/ 2612766 w 6133215"/>
              <a:gd name="connsiteY55" fmla="*/ 3606800 h 4686300"/>
              <a:gd name="connsiteX56" fmla="*/ 2701666 w 6133215"/>
              <a:gd name="connsiteY56" fmla="*/ 3657600 h 4686300"/>
              <a:gd name="connsiteX57" fmla="*/ 2968366 w 6133215"/>
              <a:gd name="connsiteY57" fmla="*/ 3683000 h 4686300"/>
              <a:gd name="connsiteX58" fmla="*/ 3006466 w 6133215"/>
              <a:gd name="connsiteY58" fmla="*/ 3568700 h 4686300"/>
              <a:gd name="connsiteX59" fmla="*/ 3031866 w 6133215"/>
              <a:gd name="connsiteY59" fmla="*/ 3238500 h 4686300"/>
              <a:gd name="connsiteX60" fmla="*/ 3196966 w 6133215"/>
              <a:gd name="connsiteY60" fmla="*/ 3124200 h 4686300"/>
              <a:gd name="connsiteX61" fmla="*/ 3349366 w 6133215"/>
              <a:gd name="connsiteY61" fmla="*/ 3048000 h 4686300"/>
              <a:gd name="connsiteX62" fmla="*/ 3641466 w 6133215"/>
              <a:gd name="connsiteY62" fmla="*/ 3060700 h 4686300"/>
              <a:gd name="connsiteX63" fmla="*/ 3692266 w 6133215"/>
              <a:gd name="connsiteY63" fmla="*/ 3086100 h 4686300"/>
              <a:gd name="connsiteX64" fmla="*/ 3743066 w 6133215"/>
              <a:gd name="connsiteY64" fmla="*/ 3098800 h 4686300"/>
              <a:gd name="connsiteX65" fmla="*/ 3958966 w 6133215"/>
              <a:gd name="connsiteY65" fmla="*/ 3022600 h 4686300"/>
              <a:gd name="connsiteX66" fmla="*/ 3971666 w 6133215"/>
              <a:gd name="connsiteY66" fmla="*/ 2984500 h 4686300"/>
              <a:gd name="connsiteX67" fmla="*/ 3946266 w 6133215"/>
              <a:gd name="connsiteY67" fmla="*/ 2705100 h 4686300"/>
              <a:gd name="connsiteX68" fmla="*/ 3920866 w 6133215"/>
              <a:gd name="connsiteY68" fmla="*/ 2654300 h 4686300"/>
              <a:gd name="connsiteX69" fmla="*/ 3882766 w 6133215"/>
              <a:gd name="connsiteY69" fmla="*/ 2641600 h 4686300"/>
              <a:gd name="connsiteX70" fmla="*/ 3806566 w 6133215"/>
              <a:gd name="connsiteY70" fmla="*/ 2578100 h 4686300"/>
              <a:gd name="connsiteX71" fmla="*/ 3755766 w 6133215"/>
              <a:gd name="connsiteY71" fmla="*/ 2540000 h 4686300"/>
              <a:gd name="connsiteX72" fmla="*/ 3616066 w 6133215"/>
              <a:gd name="connsiteY72" fmla="*/ 2476500 h 4686300"/>
              <a:gd name="connsiteX73" fmla="*/ 3590666 w 6133215"/>
              <a:gd name="connsiteY73" fmla="*/ 2438400 h 4686300"/>
              <a:gd name="connsiteX74" fmla="*/ 3590666 w 6133215"/>
              <a:gd name="connsiteY74" fmla="*/ 2032000 h 4686300"/>
              <a:gd name="connsiteX75" fmla="*/ 3628766 w 6133215"/>
              <a:gd name="connsiteY75" fmla="*/ 1943100 h 4686300"/>
              <a:gd name="connsiteX76" fmla="*/ 3641466 w 6133215"/>
              <a:gd name="connsiteY76" fmla="*/ 1892300 h 4686300"/>
              <a:gd name="connsiteX77" fmla="*/ 3654166 w 6133215"/>
              <a:gd name="connsiteY77" fmla="*/ 1765300 h 4686300"/>
              <a:gd name="connsiteX78" fmla="*/ 3857366 w 6133215"/>
              <a:gd name="connsiteY78" fmla="*/ 1803400 h 4686300"/>
              <a:gd name="connsiteX79" fmla="*/ 3895466 w 6133215"/>
              <a:gd name="connsiteY79" fmla="*/ 1854200 h 4686300"/>
              <a:gd name="connsiteX80" fmla="*/ 3997066 w 6133215"/>
              <a:gd name="connsiteY80" fmla="*/ 1943100 h 4686300"/>
              <a:gd name="connsiteX81" fmla="*/ 4060566 w 6133215"/>
              <a:gd name="connsiteY81" fmla="*/ 2070100 h 4686300"/>
              <a:gd name="connsiteX82" fmla="*/ 4073266 w 6133215"/>
              <a:gd name="connsiteY82" fmla="*/ 2184400 h 4686300"/>
              <a:gd name="connsiteX83" fmla="*/ 4085966 w 6133215"/>
              <a:gd name="connsiteY83" fmla="*/ 2260600 h 4686300"/>
              <a:gd name="connsiteX84" fmla="*/ 4098666 w 6133215"/>
              <a:gd name="connsiteY84" fmla="*/ 2400300 h 4686300"/>
              <a:gd name="connsiteX85" fmla="*/ 4124066 w 6133215"/>
              <a:gd name="connsiteY85" fmla="*/ 2959100 h 4686300"/>
              <a:gd name="connsiteX86" fmla="*/ 4136766 w 6133215"/>
              <a:gd name="connsiteY86" fmla="*/ 3009900 h 4686300"/>
              <a:gd name="connsiteX87" fmla="*/ 4174866 w 6133215"/>
              <a:gd name="connsiteY87" fmla="*/ 3086100 h 4686300"/>
              <a:gd name="connsiteX88" fmla="*/ 4212966 w 6133215"/>
              <a:gd name="connsiteY88" fmla="*/ 3162300 h 4686300"/>
              <a:gd name="connsiteX89" fmla="*/ 4225666 w 6133215"/>
              <a:gd name="connsiteY89" fmla="*/ 3213100 h 4686300"/>
              <a:gd name="connsiteX90" fmla="*/ 4301866 w 6133215"/>
              <a:gd name="connsiteY90" fmla="*/ 3302000 h 4686300"/>
              <a:gd name="connsiteX91" fmla="*/ 4339966 w 6133215"/>
              <a:gd name="connsiteY91" fmla="*/ 3352800 h 4686300"/>
              <a:gd name="connsiteX92" fmla="*/ 4466966 w 6133215"/>
              <a:gd name="connsiteY92" fmla="*/ 3403600 h 4686300"/>
              <a:gd name="connsiteX93" fmla="*/ 4543166 w 6133215"/>
              <a:gd name="connsiteY93" fmla="*/ 3441700 h 4686300"/>
              <a:gd name="connsiteX94" fmla="*/ 4809866 w 6133215"/>
              <a:gd name="connsiteY94" fmla="*/ 3467100 h 4686300"/>
              <a:gd name="connsiteX95" fmla="*/ 4911466 w 6133215"/>
              <a:gd name="connsiteY95" fmla="*/ 3632200 h 4686300"/>
              <a:gd name="connsiteX96" fmla="*/ 4962266 w 6133215"/>
              <a:gd name="connsiteY96" fmla="*/ 3683000 h 4686300"/>
              <a:gd name="connsiteX97" fmla="*/ 5000366 w 6133215"/>
              <a:gd name="connsiteY97" fmla="*/ 3822700 h 4686300"/>
              <a:gd name="connsiteX98" fmla="*/ 5038466 w 6133215"/>
              <a:gd name="connsiteY98" fmla="*/ 3924300 h 4686300"/>
              <a:gd name="connsiteX99" fmla="*/ 5063866 w 6133215"/>
              <a:gd name="connsiteY99" fmla="*/ 3975100 h 4686300"/>
              <a:gd name="connsiteX100" fmla="*/ 5114666 w 6133215"/>
              <a:gd name="connsiteY100" fmla="*/ 4013200 h 4686300"/>
              <a:gd name="connsiteX101" fmla="*/ 5152766 w 6133215"/>
              <a:gd name="connsiteY101" fmla="*/ 4064000 h 4686300"/>
              <a:gd name="connsiteX102" fmla="*/ 5267066 w 6133215"/>
              <a:gd name="connsiteY102" fmla="*/ 4102100 h 4686300"/>
              <a:gd name="connsiteX103" fmla="*/ 5533766 w 6133215"/>
              <a:gd name="connsiteY103" fmla="*/ 4000500 h 4686300"/>
              <a:gd name="connsiteX104" fmla="*/ 5597266 w 6133215"/>
              <a:gd name="connsiteY104" fmla="*/ 3975100 h 4686300"/>
              <a:gd name="connsiteX105" fmla="*/ 5698866 w 6133215"/>
              <a:gd name="connsiteY105" fmla="*/ 3924300 h 4686300"/>
              <a:gd name="connsiteX106" fmla="*/ 5775066 w 6133215"/>
              <a:gd name="connsiteY106" fmla="*/ 3873500 h 4686300"/>
              <a:gd name="connsiteX107" fmla="*/ 5838566 w 6133215"/>
              <a:gd name="connsiteY107" fmla="*/ 3784600 h 4686300"/>
              <a:gd name="connsiteX108" fmla="*/ 5914766 w 6133215"/>
              <a:gd name="connsiteY108" fmla="*/ 3695700 h 4686300"/>
              <a:gd name="connsiteX109" fmla="*/ 5965566 w 6133215"/>
              <a:gd name="connsiteY109" fmla="*/ 3543300 h 4686300"/>
              <a:gd name="connsiteX110" fmla="*/ 6003666 w 6133215"/>
              <a:gd name="connsiteY110" fmla="*/ 3505200 h 4686300"/>
              <a:gd name="connsiteX111" fmla="*/ 6041766 w 6133215"/>
              <a:gd name="connsiteY111" fmla="*/ 3390900 h 4686300"/>
              <a:gd name="connsiteX112" fmla="*/ 6054466 w 6133215"/>
              <a:gd name="connsiteY112" fmla="*/ 3327400 h 4686300"/>
              <a:gd name="connsiteX113" fmla="*/ 6092566 w 6133215"/>
              <a:gd name="connsiteY113" fmla="*/ 3263900 h 4686300"/>
              <a:gd name="connsiteX114" fmla="*/ 6117966 w 6133215"/>
              <a:gd name="connsiteY114" fmla="*/ 3213100 h 4686300"/>
              <a:gd name="connsiteX115" fmla="*/ 6117966 w 6133215"/>
              <a:gd name="connsiteY115" fmla="*/ 3022600 h 4686300"/>
              <a:gd name="connsiteX116" fmla="*/ 6092566 w 6133215"/>
              <a:gd name="connsiteY116" fmla="*/ 2984500 h 4686300"/>
              <a:gd name="connsiteX117" fmla="*/ 6067166 w 6133215"/>
              <a:gd name="connsiteY117" fmla="*/ 2933700 h 4686300"/>
              <a:gd name="connsiteX118" fmla="*/ 6003666 w 6133215"/>
              <a:gd name="connsiteY118" fmla="*/ 2882900 h 4686300"/>
              <a:gd name="connsiteX119" fmla="*/ 5876666 w 6133215"/>
              <a:gd name="connsiteY119" fmla="*/ 2921000 h 4686300"/>
              <a:gd name="connsiteX120" fmla="*/ 5838566 w 6133215"/>
              <a:gd name="connsiteY120" fmla="*/ 2971800 h 4686300"/>
              <a:gd name="connsiteX121" fmla="*/ 5787766 w 6133215"/>
              <a:gd name="connsiteY121" fmla="*/ 3022600 h 4686300"/>
              <a:gd name="connsiteX122" fmla="*/ 5724266 w 6133215"/>
              <a:gd name="connsiteY122" fmla="*/ 3060700 h 4686300"/>
              <a:gd name="connsiteX123" fmla="*/ 5495666 w 6133215"/>
              <a:gd name="connsiteY123" fmla="*/ 3238500 h 4686300"/>
              <a:gd name="connsiteX124" fmla="*/ 5457566 w 6133215"/>
              <a:gd name="connsiteY124" fmla="*/ 3251200 h 4686300"/>
              <a:gd name="connsiteX125" fmla="*/ 5394066 w 6133215"/>
              <a:gd name="connsiteY125" fmla="*/ 3289300 h 4686300"/>
              <a:gd name="connsiteX126" fmla="*/ 5190866 w 6133215"/>
              <a:gd name="connsiteY126" fmla="*/ 3327400 h 4686300"/>
              <a:gd name="connsiteX127" fmla="*/ 4835266 w 6133215"/>
              <a:gd name="connsiteY127" fmla="*/ 3263900 h 4686300"/>
              <a:gd name="connsiteX128" fmla="*/ 4809866 w 6133215"/>
              <a:gd name="connsiteY128" fmla="*/ 3149600 h 4686300"/>
              <a:gd name="connsiteX129" fmla="*/ 4771766 w 6133215"/>
              <a:gd name="connsiteY129" fmla="*/ 2997200 h 4686300"/>
              <a:gd name="connsiteX130" fmla="*/ 4822566 w 6133215"/>
              <a:gd name="connsiteY130" fmla="*/ 2743200 h 4686300"/>
              <a:gd name="connsiteX131" fmla="*/ 4886066 w 6133215"/>
              <a:gd name="connsiteY131" fmla="*/ 2705100 h 4686300"/>
              <a:gd name="connsiteX132" fmla="*/ 4924166 w 6133215"/>
              <a:gd name="connsiteY132" fmla="*/ 2679700 h 4686300"/>
              <a:gd name="connsiteX133" fmla="*/ 4987666 w 6133215"/>
              <a:gd name="connsiteY133" fmla="*/ 2654300 h 4686300"/>
              <a:gd name="connsiteX134" fmla="*/ 5101966 w 6133215"/>
              <a:gd name="connsiteY134" fmla="*/ 2578100 h 4686300"/>
              <a:gd name="connsiteX135" fmla="*/ 5140066 w 6133215"/>
              <a:gd name="connsiteY135" fmla="*/ 2552700 h 4686300"/>
              <a:gd name="connsiteX136" fmla="*/ 5127366 w 6133215"/>
              <a:gd name="connsiteY136" fmla="*/ 2438400 h 4686300"/>
              <a:gd name="connsiteX137" fmla="*/ 5000366 w 6133215"/>
              <a:gd name="connsiteY137" fmla="*/ 2286000 h 4686300"/>
              <a:gd name="connsiteX138" fmla="*/ 4924166 w 6133215"/>
              <a:gd name="connsiteY138" fmla="*/ 2159000 h 4686300"/>
              <a:gd name="connsiteX139" fmla="*/ 4898766 w 6133215"/>
              <a:gd name="connsiteY139" fmla="*/ 2120900 h 4686300"/>
              <a:gd name="connsiteX140" fmla="*/ 4873366 w 6133215"/>
              <a:gd name="connsiteY140" fmla="*/ 2032000 h 4686300"/>
              <a:gd name="connsiteX141" fmla="*/ 4835266 w 6133215"/>
              <a:gd name="connsiteY141" fmla="*/ 1981200 h 4686300"/>
              <a:gd name="connsiteX142" fmla="*/ 4784466 w 6133215"/>
              <a:gd name="connsiteY142" fmla="*/ 1905000 h 4686300"/>
              <a:gd name="connsiteX143" fmla="*/ 4771766 w 6133215"/>
              <a:gd name="connsiteY143" fmla="*/ 1803400 h 4686300"/>
              <a:gd name="connsiteX144" fmla="*/ 4771766 w 6133215"/>
              <a:gd name="connsiteY144" fmla="*/ 1638300 h 4686300"/>
              <a:gd name="connsiteX145" fmla="*/ 4822566 w 6133215"/>
              <a:gd name="connsiteY145" fmla="*/ 1587500 h 4686300"/>
              <a:gd name="connsiteX146" fmla="*/ 4949566 w 6133215"/>
              <a:gd name="connsiteY146" fmla="*/ 1562100 h 4686300"/>
              <a:gd name="connsiteX147" fmla="*/ 5013066 w 6133215"/>
              <a:gd name="connsiteY147" fmla="*/ 1511300 h 4686300"/>
              <a:gd name="connsiteX148" fmla="*/ 5051166 w 6133215"/>
              <a:gd name="connsiteY148" fmla="*/ 1435100 h 4686300"/>
              <a:gd name="connsiteX149" fmla="*/ 5140066 w 6133215"/>
              <a:gd name="connsiteY149" fmla="*/ 1295400 h 4686300"/>
              <a:gd name="connsiteX150" fmla="*/ 5152766 w 6133215"/>
              <a:gd name="connsiteY150" fmla="*/ 1155700 h 4686300"/>
              <a:gd name="connsiteX151" fmla="*/ 5101966 w 6133215"/>
              <a:gd name="connsiteY151" fmla="*/ 800100 h 4686300"/>
              <a:gd name="connsiteX152" fmla="*/ 5063866 w 6133215"/>
              <a:gd name="connsiteY152" fmla="*/ 749300 h 4686300"/>
              <a:gd name="connsiteX153" fmla="*/ 4949566 w 6133215"/>
              <a:gd name="connsiteY153" fmla="*/ 673100 h 4686300"/>
              <a:gd name="connsiteX154" fmla="*/ 4733666 w 6133215"/>
              <a:gd name="connsiteY154" fmla="*/ 609600 h 4686300"/>
              <a:gd name="connsiteX155" fmla="*/ 4505066 w 6133215"/>
              <a:gd name="connsiteY155" fmla="*/ 660400 h 4686300"/>
              <a:gd name="connsiteX156" fmla="*/ 4365366 w 6133215"/>
              <a:gd name="connsiteY156" fmla="*/ 711200 h 4686300"/>
              <a:gd name="connsiteX157" fmla="*/ 4314566 w 6133215"/>
              <a:gd name="connsiteY157" fmla="*/ 736600 h 4686300"/>
              <a:gd name="connsiteX158" fmla="*/ 4174866 w 6133215"/>
              <a:gd name="connsiteY158" fmla="*/ 749300 h 4686300"/>
              <a:gd name="connsiteX159" fmla="*/ 4098666 w 6133215"/>
              <a:gd name="connsiteY159" fmla="*/ 774700 h 4686300"/>
              <a:gd name="connsiteX160" fmla="*/ 3539866 w 6133215"/>
              <a:gd name="connsiteY160" fmla="*/ 736600 h 4686300"/>
              <a:gd name="connsiteX161" fmla="*/ 3450966 w 6133215"/>
              <a:gd name="connsiteY161" fmla="*/ 698500 h 4686300"/>
              <a:gd name="connsiteX162" fmla="*/ 3387466 w 6133215"/>
              <a:gd name="connsiteY162" fmla="*/ 685800 h 4686300"/>
              <a:gd name="connsiteX163" fmla="*/ 3222366 w 6133215"/>
              <a:gd name="connsiteY163" fmla="*/ 558800 h 4686300"/>
              <a:gd name="connsiteX164" fmla="*/ 3196966 w 6133215"/>
              <a:gd name="connsiteY164" fmla="*/ 520700 h 4686300"/>
              <a:gd name="connsiteX165" fmla="*/ 3108066 w 6133215"/>
              <a:gd name="connsiteY165" fmla="*/ 406400 h 4686300"/>
              <a:gd name="connsiteX166" fmla="*/ 3095366 w 6133215"/>
              <a:gd name="connsiteY166" fmla="*/ 368300 h 4686300"/>
              <a:gd name="connsiteX167" fmla="*/ 3006466 w 6133215"/>
              <a:gd name="connsiteY167" fmla="*/ 266700 h 4686300"/>
              <a:gd name="connsiteX168" fmla="*/ 2968366 w 6133215"/>
              <a:gd name="connsiteY168" fmla="*/ 215900 h 4686300"/>
              <a:gd name="connsiteX169" fmla="*/ 2917566 w 6133215"/>
              <a:gd name="connsiteY169" fmla="*/ 139700 h 4686300"/>
              <a:gd name="connsiteX170" fmla="*/ 2854066 w 6133215"/>
              <a:gd name="connsiteY170" fmla="*/ 88900 h 4686300"/>
              <a:gd name="connsiteX171" fmla="*/ 2815966 w 6133215"/>
              <a:gd name="connsiteY171" fmla="*/ 76200 h 4686300"/>
              <a:gd name="connsiteX172" fmla="*/ 2523866 w 6133215"/>
              <a:gd name="connsiteY172" fmla="*/ 25400 h 4686300"/>
              <a:gd name="connsiteX173" fmla="*/ 2460366 w 6133215"/>
              <a:gd name="connsiteY173" fmla="*/ 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6133215" h="4686300">
                <a:moveTo>
                  <a:pt x="34666" y="4686300"/>
                </a:moveTo>
                <a:cubicBezTo>
                  <a:pt x="-23575" y="4540698"/>
                  <a:pt x="-6806" y="4617481"/>
                  <a:pt x="72766" y="4343400"/>
                </a:cubicBezTo>
                <a:cubicBezTo>
                  <a:pt x="84391" y="4303360"/>
                  <a:pt x="106094" y="4266956"/>
                  <a:pt x="123566" y="4229100"/>
                </a:cubicBezTo>
                <a:cubicBezTo>
                  <a:pt x="136416" y="4201258"/>
                  <a:pt x="154086" y="4164536"/>
                  <a:pt x="174366" y="4140200"/>
                </a:cubicBezTo>
                <a:cubicBezTo>
                  <a:pt x="194428" y="4116125"/>
                  <a:pt x="222023" y="4090971"/>
                  <a:pt x="250566" y="4076700"/>
                </a:cubicBezTo>
                <a:cubicBezTo>
                  <a:pt x="281830" y="4061068"/>
                  <a:pt x="335600" y="4056178"/>
                  <a:pt x="364866" y="4051300"/>
                </a:cubicBezTo>
                <a:cubicBezTo>
                  <a:pt x="494664" y="3964768"/>
                  <a:pt x="442033" y="3989142"/>
                  <a:pt x="758566" y="4038600"/>
                </a:cubicBezTo>
                <a:cubicBezTo>
                  <a:pt x="782226" y="4042297"/>
                  <a:pt x="789441" y="4076116"/>
                  <a:pt x="809366" y="4089400"/>
                </a:cubicBezTo>
                <a:cubicBezTo>
                  <a:pt x="828334" y="4102046"/>
                  <a:pt x="851699" y="4106333"/>
                  <a:pt x="872866" y="4114800"/>
                </a:cubicBezTo>
                <a:cubicBezTo>
                  <a:pt x="990036" y="4231970"/>
                  <a:pt x="852711" y="4102858"/>
                  <a:pt x="987166" y="4203700"/>
                </a:cubicBezTo>
                <a:cubicBezTo>
                  <a:pt x="1001534" y="4214476"/>
                  <a:pt x="1008387" y="4235662"/>
                  <a:pt x="1025266" y="4241800"/>
                </a:cubicBezTo>
                <a:cubicBezTo>
                  <a:pt x="1057341" y="4253464"/>
                  <a:pt x="1092999" y="4250267"/>
                  <a:pt x="1126866" y="4254500"/>
                </a:cubicBezTo>
                <a:cubicBezTo>
                  <a:pt x="1143799" y="4275667"/>
                  <a:pt x="1157406" y="4299991"/>
                  <a:pt x="1177666" y="4318000"/>
                </a:cubicBezTo>
                <a:cubicBezTo>
                  <a:pt x="1196115" y="4334399"/>
                  <a:pt x="1220627" y="4342408"/>
                  <a:pt x="1241166" y="4356100"/>
                </a:cubicBezTo>
                <a:cubicBezTo>
                  <a:pt x="1258778" y="4367841"/>
                  <a:pt x="1274354" y="4382459"/>
                  <a:pt x="1291966" y="4394200"/>
                </a:cubicBezTo>
                <a:cubicBezTo>
                  <a:pt x="1339806" y="4426094"/>
                  <a:pt x="1357849" y="4433491"/>
                  <a:pt x="1406266" y="4457700"/>
                </a:cubicBezTo>
                <a:cubicBezTo>
                  <a:pt x="1461299" y="4449233"/>
                  <a:pt x="1517519" y="4446470"/>
                  <a:pt x="1571366" y="4432300"/>
                </a:cubicBezTo>
                <a:cubicBezTo>
                  <a:pt x="1642674" y="4413535"/>
                  <a:pt x="1707985" y="4345547"/>
                  <a:pt x="1749166" y="4292600"/>
                </a:cubicBezTo>
                <a:lnTo>
                  <a:pt x="1838066" y="4178300"/>
                </a:lnTo>
                <a:cubicBezTo>
                  <a:pt x="1842299" y="4157133"/>
                  <a:pt x="1844563" y="4135475"/>
                  <a:pt x="1850766" y="4114800"/>
                </a:cubicBezTo>
                <a:cubicBezTo>
                  <a:pt x="1857317" y="4092964"/>
                  <a:pt x="1874102" y="4074004"/>
                  <a:pt x="1876166" y="4051300"/>
                </a:cubicBezTo>
                <a:cubicBezTo>
                  <a:pt x="1878497" y="4025655"/>
                  <a:pt x="1871609" y="3999529"/>
                  <a:pt x="1863466" y="3975100"/>
                </a:cubicBezTo>
                <a:cubicBezTo>
                  <a:pt x="1849221" y="3932366"/>
                  <a:pt x="1765772" y="3875745"/>
                  <a:pt x="1749166" y="3860800"/>
                </a:cubicBezTo>
                <a:cubicBezTo>
                  <a:pt x="1735816" y="3848785"/>
                  <a:pt x="1726766" y="3831422"/>
                  <a:pt x="1711066" y="3822700"/>
                </a:cubicBezTo>
                <a:cubicBezTo>
                  <a:pt x="1687661" y="3809697"/>
                  <a:pt x="1658813" y="3809274"/>
                  <a:pt x="1634866" y="3797300"/>
                </a:cubicBezTo>
                <a:cubicBezTo>
                  <a:pt x="1436112" y="3697923"/>
                  <a:pt x="1575838" y="3738093"/>
                  <a:pt x="1457066" y="3708400"/>
                </a:cubicBezTo>
                <a:cubicBezTo>
                  <a:pt x="1440133" y="3691467"/>
                  <a:pt x="1418958" y="3677907"/>
                  <a:pt x="1406266" y="3657600"/>
                </a:cubicBezTo>
                <a:cubicBezTo>
                  <a:pt x="1397015" y="3642799"/>
                  <a:pt x="1393566" y="3624254"/>
                  <a:pt x="1393566" y="3606800"/>
                </a:cubicBezTo>
                <a:cubicBezTo>
                  <a:pt x="1393566" y="3576866"/>
                  <a:pt x="1396036" y="3546032"/>
                  <a:pt x="1406266" y="3517900"/>
                </a:cubicBezTo>
                <a:cubicBezTo>
                  <a:pt x="1417994" y="3485648"/>
                  <a:pt x="1460920" y="3454137"/>
                  <a:pt x="1482466" y="3429000"/>
                </a:cubicBezTo>
                <a:cubicBezTo>
                  <a:pt x="1496241" y="3412929"/>
                  <a:pt x="1505599" y="3393167"/>
                  <a:pt x="1520566" y="3378200"/>
                </a:cubicBezTo>
                <a:cubicBezTo>
                  <a:pt x="1543945" y="3354821"/>
                  <a:pt x="1575249" y="3339804"/>
                  <a:pt x="1596766" y="3314700"/>
                </a:cubicBezTo>
                <a:cubicBezTo>
                  <a:pt x="1626566" y="3279933"/>
                  <a:pt x="1640587" y="3232779"/>
                  <a:pt x="1672966" y="3200400"/>
                </a:cubicBezTo>
                <a:lnTo>
                  <a:pt x="1711066" y="3162300"/>
                </a:lnTo>
                <a:cubicBezTo>
                  <a:pt x="1718096" y="3134180"/>
                  <a:pt x="1738475" y="3058403"/>
                  <a:pt x="1736466" y="3035300"/>
                </a:cubicBezTo>
                <a:cubicBezTo>
                  <a:pt x="1730135" y="2962496"/>
                  <a:pt x="1720524" y="2889039"/>
                  <a:pt x="1698366" y="2819400"/>
                </a:cubicBezTo>
                <a:cubicBezTo>
                  <a:pt x="1690694" y="2795288"/>
                  <a:pt x="1615415" y="2723749"/>
                  <a:pt x="1596766" y="2705100"/>
                </a:cubicBezTo>
                <a:cubicBezTo>
                  <a:pt x="1588299" y="2679700"/>
                  <a:pt x="1579059" y="2654545"/>
                  <a:pt x="1571366" y="2628900"/>
                </a:cubicBezTo>
                <a:cubicBezTo>
                  <a:pt x="1566350" y="2612182"/>
                  <a:pt x="1555797" y="2595317"/>
                  <a:pt x="1558666" y="2578100"/>
                </a:cubicBezTo>
                <a:cubicBezTo>
                  <a:pt x="1575239" y="2478662"/>
                  <a:pt x="1564975" y="2333996"/>
                  <a:pt x="1672966" y="2286000"/>
                </a:cubicBezTo>
                <a:cubicBezTo>
                  <a:pt x="1692691" y="2277233"/>
                  <a:pt x="1715299" y="2277533"/>
                  <a:pt x="1736466" y="2273300"/>
                </a:cubicBezTo>
                <a:cubicBezTo>
                  <a:pt x="1816899" y="2277533"/>
                  <a:pt x="1898233" y="2273275"/>
                  <a:pt x="1977766" y="2286000"/>
                </a:cubicBezTo>
                <a:cubicBezTo>
                  <a:pt x="2005807" y="2290487"/>
                  <a:pt x="2037589" y="2300900"/>
                  <a:pt x="2053966" y="2324100"/>
                </a:cubicBezTo>
                <a:cubicBezTo>
                  <a:pt x="2091151" y="2376778"/>
                  <a:pt x="2104197" y="2442880"/>
                  <a:pt x="2130166" y="2501900"/>
                </a:cubicBezTo>
                <a:cubicBezTo>
                  <a:pt x="2141906" y="2528582"/>
                  <a:pt x="2201941" y="2653726"/>
                  <a:pt x="2219066" y="2705100"/>
                </a:cubicBezTo>
                <a:cubicBezTo>
                  <a:pt x="2224586" y="2721659"/>
                  <a:pt x="2225801" y="2739496"/>
                  <a:pt x="2231766" y="2755900"/>
                </a:cubicBezTo>
                <a:cubicBezTo>
                  <a:pt x="2242784" y="2786199"/>
                  <a:pt x="2260250" y="2814027"/>
                  <a:pt x="2269866" y="2844800"/>
                </a:cubicBezTo>
                <a:cubicBezTo>
                  <a:pt x="2281507" y="2882053"/>
                  <a:pt x="2284544" y="2921572"/>
                  <a:pt x="2295266" y="2959100"/>
                </a:cubicBezTo>
                <a:cubicBezTo>
                  <a:pt x="2301529" y="2981020"/>
                  <a:pt x="2312661" y="3001254"/>
                  <a:pt x="2320666" y="3022600"/>
                </a:cubicBezTo>
                <a:cubicBezTo>
                  <a:pt x="2325366" y="3035135"/>
                  <a:pt x="2329844" y="3047785"/>
                  <a:pt x="2333366" y="3060700"/>
                </a:cubicBezTo>
                <a:cubicBezTo>
                  <a:pt x="2342551" y="3094379"/>
                  <a:pt x="2346509" y="3129614"/>
                  <a:pt x="2358766" y="3162300"/>
                </a:cubicBezTo>
                <a:cubicBezTo>
                  <a:pt x="2372061" y="3197753"/>
                  <a:pt x="2400383" y="3227166"/>
                  <a:pt x="2409566" y="3263900"/>
                </a:cubicBezTo>
                <a:cubicBezTo>
                  <a:pt x="2420121" y="3306120"/>
                  <a:pt x="2429998" y="3351146"/>
                  <a:pt x="2447666" y="3390900"/>
                </a:cubicBezTo>
                <a:cubicBezTo>
                  <a:pt x="2459962" y="3418565"/>
                  <a:pt x="2531409" y="3499470"/>
                  <a:pt x="2536566" y="3505200"/>
                </a:cubicBezTo>
                <a:cubicBezTo>
                  <a:pt x="2552586" y="3523000"/>
                  <a:pt x="2572998" y="3536842"/>
                  <a:pt x="2587366" y="3556000"/>
                </a:cubicBezTo>
                <a:cubicBezTo>
                  <a:pt x="2598725" y="3571146"/>
                  <a:pt x="2600445" y="3592426"/>
                  <a:pt x="2612766" y="3606800"/>
                </a:cubicBezTo>
                <a:cubicBezTo>
                  <a:pt x="2643521" y="3642681"/>
                  <a:pt x="2662937" y="3644690"/>
                  <a:pt x="2701666" y="3657600"/>
                </a:cubicBezTo>
                <a:cubicBezTo>
                  <a:pt x="2785576" y="3720533"/>
                  <a:pt x="2814994" y="3759686"/>
                  <a:pt x="2968366" y="3683000"/>
                </a:cubicBezTo>
                <a:cubicBezTo>
                  <a:pt x="3004287" y="3665039"/>
                  <a:pt x="2993766" y="3606800"/>
                  <a:pt x="3006466" y="3568700"/>
                </a:cubicBezTo>
                <a:cubicBezTo>
                  <a:pt x="3014933" y="3458633"/>
                  <a:pt x="3005092" y="3345596"/>
                  <a:pt x="3031866" y="3238500"/>
                </a:cubicBezTo>
                <a:cubicBezTo>
                  <a:pt x="3048781" y="3170842"/>
                  <a:pt x="3148721" y="3148323"/>
                  <a:pt x="3196966" y="3124200"/>
                </a:cubicBezTo>
                <a:cubicBezTo>
                  <a:pt x="3383298" y="3031034"/>
                  <a:pt x="3202319" y="3106819"/>
                  <a:pt x="3349366" y="3048000"/>
                </a:cubicBezTo>
                <a:cubicBezTo>
                  <a:pt x="3446733" y="3052233"/>
                  <a:pt x="3544603" y="3049937"/>
                  <a:pt x="3641466" y="3060700"/>
                </a:cubicBezTo>
                <a:cubicBezTo>
                  <a:pt x="3660282" y="3062791"/>
                  <a:pt x="3674539" y="3079453"/>
                  <a:pt x="3692266" y="3086100"/>
                </a:cubicBezTo>
                <a:cubicBezTo>
                  <a:pt x="3708609" y="3092229"/>
                  <a:pt x="3726133" y="3094567"/>
                  <a:pt x="3743066" y="3098800"/>
                </a:cubicBezTo>
                <a:cubicBezTo>
                  <a:pt x="3887541" y="3078161"/>
                  <a:pt x="3904136" y="3118553"/>
                  <a:pt x="3958966" y="3022600"/>
                </a:cubicBezTo>
                <a:cubicBezTo>
                  <a:pt x="3965608" y="3010977"/>
                  <a:pt x="3967433" y="2997200"/>
                  <a:pt x="3971666" y="2984500"/>
                </a:cubicBezTo>
                <a:cubicBezTo>
                  <a:pt x="3963199" y="2891367"/>
                  <a:pt x="3960486" y="2797530"/>
                  <a:pt x="3946266" y="2705100"/>
                </a:cubicBezTo>
                <a:cubicBezTo>
                  <a:pt x="3943387" y="2686388"/>
                  <a:pt x="3934253" y="2667687"/>
                  <a:pt x="3920866" y="2654300"/>
                </a:cubicBezTo>
                <a:cubicBezTo>
                  <a:pt x="3911400" y="2644834"/>
                  <a:pt x="3895466" y="2645833"/>
                  <a:pt x="3882766" y="2641600"/>
                </a:cubicBezTo>
                <a:cubicBezTo>
                  <a:pt x="3823470" y="2582304"/>
                  <a:pt x="3868451" y="2622303"/>
                  <a:pt x="3806566" y="2578100"/>
                </a:cubicBezTo>
                <a:cubicBezTo>
                  <a:pt x="3789342" y="2565797"/>
                  <a:pt x="3773715" y="2551218"/>
                  <a:pt x="3755766" y="2540000"/>
                </a:cubicBezTo>
                <a:cubicBezTo>
                  <a:pt x="3726807" y="2521901"/>
                  <a:pt x="3636066" y="2485072"/>
                  <a:pt x="3616066" y="2476500"/>
                </a:cubicBezTo>
                <a:cubicBezTo>
                  <a:pt x="3607599" y="2463800"/>
                  <a:pt x="3597492" y="2452052"/>
                  <a:pt x="3590666" y="2438400"/>
                </a:cubicBezTo>
                <a:cubicBezTo>
                  <a:pt x="3521328" y="2299723"/>
                  <a:pt x="3570481" y="2240582"/>
                  <a:pt x="3590666" y="2032000"/>
                </a:cubicBezTo>
                <a:cubicBezTo>
                  <a:pt x="3595308" y="1984032"/>
                  <a:pt x="3603968" y="1980297"/>
                  <a:pt x="3628766" y="1943100"/>
                </a:cubicBezTo>
                <a:cubicBezTo>
                  <a:pt x="3632999" y="1926167"/>
                  <a:pt x="3638998" y="1909579"/>
                  <a:pt x="3641466" y="1892300"/>
                </a:cubicBezTo>
                <a:cubicBezTo>
                  <a:pt x="3647483" y="1850183"/>
                  <a:pt x="3617933" y="1787597"/>
                  <a:pt x="3654166" y="1765300"/>
                </a:cubicBezTo>
                <a:cubicBezTo>
                  <a:pt x="3670499" y="1755249"/>
                  <a:pt x="3808553" y="1791197"/>
                  <a:pt x="3857366" y="1803400"/>
                </a:cubicBezTo>
                <a:cubicBezTo>
                  <a:pt x="3870066" y="1820333"/>
                  <a:pt x="3880499" y="1839233"/>
                  <a:pt x="3895466" y="1854200"/>
                </a:cubicBezTo>
                <a:cubicBezTo>
                  <a:pt x="3938774" y="1897508"/>
                  <a:pt x="3961449" y="1887696"/>
                  <a:pt x="3997066" y="1943100"/>
                </a:cubicBezTo>
                <a:cubicBezTo>
                  <a:pt x="4022660" y="1982913"/>
                  <a:pt x="4060566" y="2070100"/>
                  <a:pt x="4060566" y="2070100"/>
                </a:cubicBezTo>
                <a:cubicBezTo>
                  <a:pt x="4064799" y="2108200"/>
                  <a:pt x="4068200" y="2146402"/>
                  <a:pt x="4073266" y="2184400"/>
                </a:cubicBezTo>
                <a:cubicBezTo>
                  <a:pt x="4076669" y="2209924"/>
                  <a:pt x="4082957" y="2235026"/>
                  <a:pt x="4085966" y="2260600"/>
                </a:cubicBezTo>
                <a:cubicBezTo>
                  <a:pt x="4091429" y="2307038"/>
                  <a:pt x="4094433" y="2353733"/>
                  <a:pt x="4098666" y="2400300"/>
                </a:cubicBezTo>
                <a:cubicBezTo>
                  <a:pt x="4104628" y="2626871"/>
                  <a:pt x="4086097" y="2769255"/>
                  <a:pt x="4124066" y="2959100"/>
                </a:cubicBezTo>
                <a:cubicBezTo>
                  <a:pt x="4127489" y="2976216"/>
                  <a:pt x="4130284" y="2993694"/>
                  <a:pt x="4136766" y="3009900"/>
                </a:cubicBezTo>
                <a:cubicBezTo>
                  <a:pt x="4147313" y="3036267"/>
                  <a:pt x="4163332" y="3060150"/>
                  <a:pt x="4174866" y="3086100"/>
                </a:cubicBezTo>
                <a:cubicBezTo>
                  <a:pt x="4209919" y="3164970"/>
                  <a:pt x="4160157" y="3083086"/>
                  <a:pt x="4212966" y="3162300"/>
                </a:cubicBezTo>
                <a:cubicBezTo>
                  <a:pt x="4217199" y="3179233"/>
                  <a:pt x="4217860" y="3197488"/>
                  <a:pt x="4225666" y="3213100"/>
                </a:cubicBezTo>
                <a:cubicBezTo>
                  <a:pt x="4247949" y="3257667"/>
                  <a:pt x="4271364" y="3266414"/>
                  <a:pt x="4301866" y="3302000"/>
                </a:cubicBezTo>
                <a:cubicBezTo>
                  <a:pt x="4315641" y="3318071"/>
                  <a:pt x="4321939" y="3341707"/>
                  <a:pt x="4339966" y="3352800"/>
                </a:cubicBezTo>
                <a:cubicBezTo>
                  <a:pt x="4378797" y="3376696"/>
                  <a:pt x="4426185" y="3383210"/>
                  <a:pt x="4466966" y="3403600"/>
                </a:cubicBezTo>
                <a:cubicBezTo>
                  <a:pt x="4492366" y="3416300"/>
                  <a:pt x="4515243" y="3436529"/>
                  <a:pt x="4543166" y="3441700"/>
                </a:cubicBezTo>
                <a:cubicBezTo>
                  <a:pt x="4630975" y="3457961"/>
                  <a:pt x="4720966" y="3458633"/>
                  <a:pt x="4809866" y="3467100"/>
                </a:cubicBezTo>
                <a:cubicBezTo>
                  <a:pt x="4903149" y="3560383"/>
                  <a:pt x="4782708" y="3431910"/>
                  <a:pt x="4911466" y="3632200"/>
                </a:cubicBezTo>
                <a:cubicBezTo>
                  <a:pt x="4924416" y="3652344"/>
                  <a:pt x="4945333" y="3666067"/>
                  <a:pt x="4962266" y="3683000"/>
                </a:cubicBezTo>
                <a:cubicBezTo>
                  <a:pt x="5033633" y="3861418"/>
                  <a:pt x="4942799" y="3621214"/>
                  <a:pt x="5000366" y="3822700"/>
                </a:cubicBezTo>
                <a:cubicBezTo>
                  <a:pt x="5010303" y="3857478"/>
                  <a:pt x="5024555" y="3890913"/>
                  <a:pt x="5038466" y="3924300"/>
                </a:cubicBezTo>
                <a:cubicBezTo>
                  <a:pt x="5045748" y="3941776"/>
                  <a:pt x="5051545" y="3960726"/>
                  <a:pt x="5063866" y="3975100"/>
                </a:cubicBezTo>
                <a:cubicBezTo>
                  <a:pt x="5077641" y="3991171"/>
                  <a:pt x="5099699" y="3998233"/>
                  <a:pt x="5114666" y="4013200"/>
                </a:cubicBezTo>
                <a:cubicBezTo>
                  <a:pt x="5129633" y="4028167"/>
                  <a:pt x="5134483" y="4053335"/>
                  <a:pt x="5152766" y="4064000"/>
                </a:cubicBezTo>
                <a:cubicBezTo>
                  <a:pt x="5187456" y="4084236"/>
                  <a:pt x="5267066" y="4102100"/>
                  <a:pt x="5267066" y="4102100"/>
                </a:cubicBezTo>
                <a:lnTo>
                  <a:pt x="5533766" y="4000500"/>
                </a:lnTo>
                <a:cubicBezTo>
                  <a:pt x="5555044" y="3992316"/>
                  <a:pt x="5579028" y="3988778"/>
                  <a:pt x="5597266" y="3975100"/>
                </a:cubicBezTo>
                <a:cubicBezTo>
                  <a:pt x="5662030" y="3926527"/>
                  <a:pt x="5627531" y="3942134"/>
                  <a:pt x="5698866" y="3924300"/>
                </a:cubicBezTo>
                <a:cubicBezTo>
                  <a:pt x="5724266" y="3907367"/>
                  <a:pt x="5752250" y="3893781"/>
                  <a:pt x="5775066" y="3873500"/>
                </a:cubicBezTo>
                <a:cubicBezTo>
                  <a:pt x="5808518" y="3843765"/>
                  <a:pt x="5811381" y="3816316"/>
                  <a:pt x="5838566" y="3784600"/>
                </a:cubicBezTo>
                <a:cubicBezTo>
                  <a:pt x="5891746" y="3722557"/>
                  <a:pt x="5881445" y="3754013"/>
                  <a:pt x="5914766" y="3695700"/>
                </a:cubicBezTo>
                <a:cubicBezTo>
                  <a:pt x="5998055" y="3549945"/>
                  <a:pt x="5857620" y="3780782"/>
                  <a:pt x="5965566" y="3543300"/>
                </a:cubicBezTo>
                <a:cubicBezTo>
                  <a:pt x="5972998" y="3526949"/>
                  <a:pt x="5990966" y="3517900"/>
                  <a:pt x="6003666" y="3505200"/>
                </a:cubicBezTo>
                <a:cubicBezTo>
                  <a:pt x="6016366" y="3467100"/>
                  <a:pt x="6030733" y="3429516"/>
                  <a:pt x="6041766" y="3390900"/>
                </a:cubicBezTo>
                <a:cubicBezTo>
                  <a:pt x="6047696" y="3370145"/>
                  <a:pt x="6046449" y="3347442"/>
                  <a:pt x="6054466" y="3327400"/>
                </a:cubicBezTo>
                <a:cubicBezTo>
                  <a:pt x="6063634" y="3304481"/>
                  <a:pt x="6080578" y="3285478"/>
                  <a:pt x="6092566" y="3263900"/>
                </a:cubicBezTo>
                <a:cubicBezTo>
                  <a:pt x="6101760" y="3247350"/>
                  <a:pt x="6109499" y="3230033"/>
                  <a:pt x="6117966" y="3213100"/>
                </a:cubicBezTo>
                <a:cubicBezTo>
                  <a:pt x="6134436" y="3130751"/>
                  <a:pt x="6141829" y="3126005"/>
                  <a:pt x="6117966" y="3022600"/>
                </a:cubicBezTo>
                <a:cubicBezTo>
                  <a:pt x="6114534" y="3007727"/>
                  <a:pt x="6100139" y="2997752"/>
                  <a:pt x="6092566" y="2984500"/>
                </a:cubicBezTo>
                <a:cubicBezTo>
                  <a:pt x="6083173" y="2968062"/>
                  <a:pt x="6079633" y="2947948"/>
                  <a:pt x="6067166" y="2933700"/>
                </a:cubicBezTo>
                <a:cubicBezTo>
                  <a:pt x="6049316" y="2913300"/>
                  <a:pt x="6024833" y="2899833"/>
                  <a:pt x="6003666" y="2882900"/>
                </a:cubicBezTo>
                <a:cubicBezTo>
                  <a:pt x="5961333" y="2895600"/>
                  <a:pt x="5915580" y="2900046"/>
                  <a:pt x="5876666" y="2921000"/>
                </a:cubicBezTo>
                <a:cubicBezTo>
                  <a:pt x="5858029" y="2931035"/>
                  <a:pt x="5852504" y="2955870"/>
                  <a:pt x="5838566" y="2971800"/>
                </a:cubicBezTo>
                <a:cubicBezTo>
                  <a:pt x="5822797" y="2989822"/>
                  <a:pt x="5806669" y="3007898"/>
                  <a:pt x="5787766" y="3022600"/>
                </a:cubicBezTo>
                <a:cubicBezTo>
                  <a:pt x="5768281" y="3037755"/>
                  <a:pt x="5743751" y="3045545"/>
                  <a:pt x="5724266" y="3060700"/>
                </a:cubicBezTo>
                <a:cubicBezTo>
                  <a:pt x="5626801" y="3136506"/>
                  <a:pt x="5591373" y="3190647"/>
                  <a:pt x="5495666" y="3238500"/>
                </a:cubicBezTo>
                <a:cubicBezTo>
                  <a:pt x="5483692" y="3244487"/>
                  <a:pt x="5469540" y="3245213"/>
                  <a:pt x="5457566" y="3251200"/>
                </a:cubicBezTo>
                <a:cubicBezTo>
                  <a:pt x="5435488" y="3262239"/>
                  <a:pt x="5417801" y="3282519"/>
                  <a:pt x="5394066" y="3289300"/>
                </a:cubicBezTo>
                <a:cubicBezTo>
                  <a:pt x="5327804" y="3308232"/>
                  <a:pt x="5190866" y="3327400"/>
                  <a:pt x="5190866" y="3327400"/>
                </a:cubicBezTo>
                <a:cubicBezTo>
                  <a:pt x="5072333" y="3306233"/>
                  <a:pt x="4944378" y="3314819"/>
                  <a:pt x="4835266" y="3263900"/>
                </a:cubicBezTo>
                <a:cubicBezTo>
                  <a:pt x="4799898" y="3247395"/>
                  <a:pt x="4819332" y="3187464"/>
                  <a:pt x="4809866" y="3149600"/>
                </a:cubicBezTo>
                <a:cubicBezTo>
                  <a:pt x="4762871" y="2961619"/>
                  <a:pt x="4801482" y="3145780"/>
                  <a:pt x="4771766" y="2997200"/>
                </a:cubicBezTo>
                <a:cubicBezTo>
                  <a:pt x="4788699" y="2912533"/>
                  <a:pt x="4791103" y="2823607"/>
                  <a:pt x="4822566" y="2743200"/>
                </a:cubicBezTo>
                <a:cubicBezTo>
                  <a:pt x="4831561" y="2720213"/>
                  <a:pt x="4865134" y="2718183"/>
                  <a:pt x="4886066" y="2705100"/>
                </a:cubicBezTo>
                <a:cubicBezTo>
                  <a:pt x="4899009" y="2697010"/>
                  <a:pt x="4910514" y="2686526"/>
                  <a:pt x="4924166" y="2679700"/>
                </a:cubicBezTo>
                <a:cubicBezTo>
                  <a:pt x="4944556" y="2669505"/>
                  <a:pt x="4967872" y="2665611"/>
                  <a:pt x="4987666" y="2654300"/>
                </a:cubicBezTo>
                <a:cubicBezTo>
                  <a:pt x="5027423" y="2631582"/>
                  <a:pt x="5063866" y="2603500"/>
                  <a:pt x="5101966" y="2578100"/>
                </a:cubicBezTo>
                <a:lnTo>
                  <a:pt x="5140066" y="2552700"/>
                </a:lnTo>
                <a:cubicBezTo>
                  <a:pt x="5135833" y="2514600"/>
                  <a:pt x="5142935" y="2473430"/>
                  <a:pt x="5127366" y="2438400"/>
                </a:cubicBezTo>
                <a:cubicBezTo>
                  <a:pt x="5039959" y="2241735"/>
                  <a:pt x="5067938" y="2383603"/>
                  <a:pt x="5000366" y="2286000"/>
                </a:cubicBezTo>
                <a:cubicBezTo>
                  <a:pt x="4972265" y="2245409"/>
                  <a:pt x="4951551" y="2200077"/>
                  <a:pt x="4924166" y="2159000"/>
                </a:cubicBezTo>
                <a:lnTo>
                  <a:pt x="4898766" y="2120900"/>
                </a:lnTo>
                <a:cubicBezTo>
                  <a:pt x="4890299" y="2091267"/>
                  <a:pt x="4886119" y="2060057"/>
                  <a:pt x="4873366" y="2032000"/>
                </a:cubicBezTo>
                <a:cubicBezTo>
                  <a:pt x="4864607" y="2012731"/>
                  <a:pt x="4847404" y="1998540"/>
                  <a:pt x="4835266" y="1981200"/>
                </a:cubicBezTo>
                <a:cubicBezTo>
                  <a:pt x="4817760" y="1956191"/>
                  <a:pt x="4801399" y="1930400"/>
                  <a:pt x="4784466" y="1905000"/>
                </a:cubicBezTo>
                <a:cubicBezTo>
                  <a:pt x="4780233" y="1871133"/>
                  <a:pt x="4776277" y="1837231"/>
                  <a:pt x="4771766" y="1803400"/>
                </a:cubicBezTo>
                <a:cubicBezTo>
                  <a:pt x="4764909" y="1751975"/>
                  <a:pt x="4745986" y="1689861"/>
                  <a:pt x="4771766" y="1638300"/>
                </a:cubicBezTo>
                <a:cubicBezTo>
                  <a:pt x="4782476" y="1616881"/>
                  <a:pt x="4800555" y="1596933"/>
                  <a:pt x="4822566" y="1587500"/>
                </a:cubicBezTo>
                <a:cubicBezTo>
                  <a:pt x="4862247" y="1570494"/>
                  <a:pt x="4949566" y="1562100"/>
                  <a:pt x="4949566" y="1562100"/>
                </a:cubicBezTo>
                <a:cubicBezTo>
                  <a:pt x="4970733" y="1545167"/>
                  <a:pt x="4996133" y="1532467"/>
                  <a:pt x="5013066" y="1511300"/>
                </a:cubicBezTo>
                <a:cubicBezTo>
                  <a:pt x="5030806" y="1489125"/>
                  <a:pt x="5037568" y="1460031"/>
                  <a:pt x="5051166" y="1435100"/>
                </a:cubicBezTo>
                <a:cubicBezTo>
                  <a:pt x="5078069" y="1385778"/>
                  <a:pt x="5108844" y="1342232"/>
                  <a:pt x="5140066" y="1295400"/>
                </a:cubicBezTo>
                <a:cubicBezTo>
                  <a:pt x="5144299" y="1248833"/>
                  <a:pt x="5156352" y="1202321"/>
                  <a:pt x="5152766" y="1155700"/>
                </a:cubicBezTo>
                <a:cubicBezTo>
                  <a:pt x="5143583" y="1036316"/>
                  <a:pt x="5127553" y="917071"/>
                  <a:pt x="5101966" y="800100"/>
                </a:cubicBezTo>
                <a:cubicBezTo>
                  <a:pt x="5097443" y="779422"/>
                  <a:pt x="5080127" y="762851"/>
                  <a:pt x="5063866" y="749300"/>
                </a:cubicBezTo>
                <a:cubicBezTo>
                  <a:pt x="5028689" y="719986"/>
                  <a:pt x="4990522" y="693578"/>
                  <a:pt x="4949566" y="673100"/>
                </a:cubicBezTo>
                <a:cubicBezTo>
                  <a:pt x="4900427" y="648530"/>
                  <a:pt x="4788802" y="623384"/>
                  <a:pt x="4733666" y="609600"/>
                </a:cubicBezTo>
                <a:cubicBezTo>
                  <a:pt x="4657466" y="626533"/>
                  <a:pt x="4580794" y="641468"/>
                  <a:pt x="4505066" y="660400"/>
                </a:cubicBezTo>
                <a:cubicBezTo>
                  <a:pt x="4472884" y="668445"/>
                  <a:pt x="4397830" y="696772"/>
                  <a:pt x="4365366" y="711200"/>
                </a:cubicBezTo>
                <a:cubicBezTo>
                  <a:pt x="4348066" y="718889"/>
                  <a:pt x="4333130" y="732887"/>
                  <a:pt x="4314566" y="736600"/>
                </a:cubicBezTo>
                <a:cubicBezTo>
                  <a:pt x="4268715" y="745770"/>
                  <a:pt x="4221433" y="745067"/>
                  <a:pt x="4174866" y="749300"/>
                </a:cubicBezTo>
                <a:cubicBezTo>
                  <a:pt x="4149466" y="757767"/>
                  <a:pt x="4125440" y="774700"/>
                  <a:pt x="4098666" y="774700"/>
                </a:cubicBezTo>
                <a:cubicBezTo>
                  <a:pt x="3943408" y="774700"/>
                  <a:pt x="3715206" y="752540"/>
                  <a:pt x="3539866" y="736600"/>
                </a:cubicBezTo>
                <a:cubicBezTo>
                  <a:pt x="3510233" y="723900"/>
                  <a:pt x="3481552" y="708695"/>
                  <a:pt x="3450966" y="698500"/>
                </a:cubicBezTo>
                <a:cubicBezTo>
                  <a:pt x="3430488" y="691674"/>
                  <a:pt x="3407117" y="694732"/>
                  <a:pt x="3387466" y="685800"/>
                </a:cubicBezTo>
                <a:cubicBezTo>
                  <a:pt x="3344013" y="666049"/>
                  <a:pt x="3251057" y="587491"/>
                  <a:pt x="3222366" y="558800"/>
                </a:cubicBezTo>
                <a:cubicBezTo>
                  <a:pt x="3211573" y="548007"/>
                  <a:pt x="3206124" y="532911"/>
                  <a:pt x="3196966" y="520700"/>
                </a:cubicBezTo>
                <a:cubicBezTo>
                  <a:pt x="3168006" y="482086"/>
                  <a:pt x="3108066" y="406400"/>
                  <a:pt x="3108066" y="406400"/>
                </a:cubicBezTo>
                <a:cubicBezTo>
                  <a:pt x="3103833" y="393700"/>
                  <a:pt x="3102461" y="379652"/>
                  <a:pt x="3095366" y="368300"/>
                </a:cubicBezTo>
                <a:cubicBezTo>
                  <a:pt x="3050197" y="296030"/>
                  <a:pt x="3052568" y="320486"/>
                  <a:pt x="3006466" y="266700"/>
                </a:cubicBezTo>
                <a:cubicBezTo>
                  <a:pt x="2992691" y="250629"/>
                  <a:pt x="2980504" y="233240"/>
                  <a:pt x="2968366" y="215900"/>
                </a:cubicBezTo>
                <a:cubicBezTo>
                  <a:pt x="2950860" y="190891"/>
                  <a:pt x="2941404" y="158770"/>
                  <a:pt x="2917566" y="139700"/>
                </a:cubicBezTo>
                <a:cubicBezTo>
                  <a:pt x="2896399" y="122767"/>
                  <a:pt x="2877052" y="103266"/>
                  <a:pt x="2854066" y="88900"/>
                </a:cubicBezTo>
                <a:cubicBezTo>
                  <a:pt x="2842714" y="81805"/>
                  <a:pt x="2829010" y="79210"/>
                  <a:pt x="2815966" y="76200"/>
                </a:cubicBezTo>
                <a:cubicBezTo>
                  <a:pt x="2707006" y="51055"/>
                  <a:pt x="2637948" y="42951"/>
                  <a:pt x="2523866" y="25400"/>
                </a:cubicBezTo>
                <a:cubicBezTo>
                  <a:pt x="2476786" y="9707"/>
                  <a:pt x="2497740" y="18687"/>
                  <a:pt x="2460366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1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Extract 3">
            <a:extLst>
              <a:ext uri="{FF2B5EF4-FFF2-40B4-BE49-F238E27FC236}">
                <a16:creationId xmlns:a16="http://schemas.microsoft.com/office/drawing/2014/main" id="{D7AA1021-E25E-97DE-6DE3-8955A2AABE44}"/>
              </a:ext>
            </a:extLst>
          </p:cNvPr>
          <p:cNvSpPr/>
          <p:nvPr/>
        </p:nvSpPr>
        <p:spPr>
          <a:xfrm>
            <a:off x="1033153" y="558141"/>
            <a:ext cx="10177153" cy="6323610"/>
          </a:xfrm>
          <a:prstGeom prst="flowChartExtra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lowchart: Delay 4">
            <a:extLst>
              <a:ext uri="{FF2B5EF4-FFF2-40B4-BE49-F238E27FC236}">
                <a16:creationId xmlns:a16="http://schemas.microsoft.com/office/drawing/2014/main" id="{78CFAC9A-5DAE-6C0B-A9DA-A69B2073B3FB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766581-96C7-32BF-A104-023A0DE79BF2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FB7388-C7D9-E14F-D811-C90B1F120E00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BED035-BDAF-0DA6-FB36-4447B7438308}"/>
              </a:ext>
            </a:extLst>
          </p:cNvPr>
          <p:cNvSpPr/>
          <p:nvPr/>
        </p:nvSpPr>
        <p:spPr>
          <a:xfrm>
            <a:off x="2378334" y="2159000"/>
            <a:ext cx="6314562" cy="4686300"/>
          </a:xfrm>
          <a:custGeom>
            <a:avLst/>
            <a:gdLst>
              <a:gd name="connsiteX0" fmla="*/ 34666 w 6133215"/>
              <a:gd name="connsiteY0" fmla="*/ 4686300 h 4686300"/>
              <a:gd name="connsiteX1" fmla="*/ 72766 w 6133215"/>
              <a:gd name="connsiteY1" fmla="*/ 4343400 h 4686300"/>
              <a:gd name="connsiteX2" fmla="*/ 123566 w 6133215"/>
              <a:gd name="connsiteY2" fmla="*/ 4229100 h 4686300"/>
              <a:gd name="connsiteX3" fmla="*/ 174366 w 6133215"/>
              <a:gd name="connsiteY3" fmla="*/ 4140200 h 4686300"/>
              <a:gd name="connsiteX4" fmla="*/ 250566 w 6133215"/>
              <a:gd name="connsiteY4" fmla="*/ 4076700 h 4686300"/>
              <a:gd name="connsiteX5" fmla="*/ 364866 w 6133215"/>
              <a:gd name="connsiteY5" fmla="*/ 4051300 h 4686300"/>
              <a:gd name="connsiteX6" fmla="*/ 758566 w 6133215"/>
              <a:gd name="connsiteY6" fmla="*/ 4038600 h 4686300"/>
              <a:gd name="connsiteX7" fmla="*/ 809366 w 6133215"/>
              <a:gd name="connsiteY7" fmla="*/ 4089400 h 4686300"/>
              <a:gd name="connsiteX8" fmla="*/ 872866 w 6133215"/>
              <a:gd name="connsiteY8" fmla="*/ 4114800 h 4686300"/>
              <a:gd name="connsiteX9" fmla="*/ 987166 w 6133215"/>
              <a:gd name="connsiteY9" fmla="*/ 4203700 h 4686300"/>
              <a:gd name="connsiteX10" fmla="*/ 1025266 w 6133215"/>
              <a:gd name="connsiteY10" fmla="*/ 4241800 h 4686300"/>
              <a:gd name="connsiteX11" fmla="*/ 1126866 w 6133215"/>
              <a:gd name="connsiteY11" fmla="*/ 4254500 h 4686300"/>
              <a:gd name="connsiteX12" fmla="*/ 1177666 w 6133215"/>
              <a:gd name="connsiteY12" fmla="*/ 4318000 h 4686300"/>
              <a:gd name="connsiteX13" fmla="*/ 1241166 w 6133215"/>
              <a:gd name="connsiteY13" fmla="*/ 4356100 h 4686300"/>
              <a:gd name="connsiteX14" fmla="*/ 1291966 w 6133215"/>
              <a:gd name="connsiteY14" fmla="*/ 4394200 h 4686300"/>
              <a:gd name="connsiteX15" fmla="*/ 1406266 w 6133215"/>
              <a:gd name="connsiteY15" fmla="*/ 4457700 h 4686300"/>
              <a:gd name="connsiteX16" fmla="*/ 1571366 w 6133215"/>
              <a:gd name="connsiteY16" fmla="*/ 4432300 h 4686300"/>
              <a:gd name="connsiteX17" fmla="*/ 1749166 w 6133215"/>
              <a:gd name="connsiteY17" fmla="*/ 4292600 h 4686300"/>
              <a:gd name="connsiteX18" fmla="*/ 1838066 w 6133215"/>
              <a:gd name="connsiteY18" fmla="*/ 4178300 h 4686300"/>
              <a:gd name="connsiteX19" fmla="*/ 1850766 w 6133215"/>
              <a:gd name="connsiteY19" fmla="*/ 4114800 h 4686300"/>
              <a:gd name="connsiteX20" fmla="*/ 1876166 w 6133215"/>
              <a:gd name="connsiteY20" fmla="*/ 4051300 h 4686300"/>
              <a:gd name="connsiteX21" fmla="*/ 1863466 w 6133215"/>
              <a:gd name="connsiteY21" fmla="*/ 3975100 h 4686300"/>
              <a:gd name="connsiteX22" fmla="*/ 1749166 w 6133215"/>
              <a:gd name="connsiteY22" fmla="*/ 3860800 h 4686300"/>
              <a:gd name="connsiteX23" fmla="*/ 1711066 w 6133215"/>
              <a:gd name="connsiteY23" fmla="*/ 3822700 h 4686300"/>
              <a:gd name="connsiteX24" fmla="*/ 1634866 w 6133215"/>
              <a:gd name="connsiteY24" fmla="*/ 3797300 h 4686300"/>
              <a:gd name="connsiteX25" fmla="*/ 1457066 w 6133215"/>
              <a:gd name="connsiteY25" fmla="*/ 3708400 h 4686300"/>
              <a:gd name="connsiteX26" fmla="*/ 1406266 w 6133215"/>
              <a:gd name="connsiteY26" fmla="*/ 3657600 h 4686300"/>
              <a:gd name="connsiteX27" fmla="*/ 1393566 w 6133215"/>
              <a:gd name="connsiteY27" fmla="*/ 3606800 h 4686300"/>
              <a:gd name="connsiteX28" fmla="*/ 1406266 w 6133215"/>
              <a:gd name="connsiteY28" fmla="*/ 3517900 h 4686300"/>
              <a:gd name="connsiteX29" fmla="*/ 1482466 w 6133215"/>
              <a:gd name="connsiteY29" fmla="*/ 3429000 h 4686300"/>
              <a:gd name="connsiteX30" fmla="*/ 1520566 w 6133215"/>
              <a:gd name="connsiteY30" fmla="*/ 3378200 h 4686300"/>
              <a:gd name="connsiteX31" fmla="*/ 1596766 w 6133215"/>
              <a:gd name="connsiteY31" fmla="*/ 3314700 h 4686300"/>
              <a:gd name="connsiteX32" fmla="*/ 1672966 w 6133215"/>
              <a:gd name="connsiteY32" fmla="*/ 3200400 h 4686300"/>
              <a:gd name="connsiteX33" fmla="*/ 1711066 w 6133215"/>
              <a:gd name="connsiteY33" fmla="*/ 3162300 h 4686300"/>
              <a:gd name="connsiteX34" fmla="*/ 1736466 w 6133215"/>
              <a:gd name="connsiteY34" fmla="*/ 3035300 h 4686300"/>
              <a:gd name="connsiteX35" fmla="*/ 1698366 w 6133215"/>
              <a:gd name="connsiteY35" fmla="*/ 2819400 h 4686300"/>
              <a:gd name="connsiteX36" fmla="*/ 1596766 w 6133215"/>
              <a:gd name="connsiteY36" fmla="*/ 2705100 h 4686300"/>
              <a:gd name="connsiteX37" fmla="*/ 1571366 w 6133215"/>
              <a:gd name="connsiteY37" fmla="*/ 2628900 h 4686300"/>
              <a:gd name="connsiteX38" fmla="*/ 1558666 w 6133215"/>
              <a:gd name="connsiteY38" fmla="*/ 2578100 h 4686300"/>
              <a:gd name="connsiteX39" fmla="*/ 1672966 w 6133215"/>
              <a:gd name="connsiteY39" fmla="*/ 2286000 h 4686300"/>
              <a:gd name="connsiteX40" fmla="*/ 1736466 w 6133215"/>
              <a:gd name="connsiteY40" fmla="*/ 2273300 h 4686300"/>
              <a:gd name="connsiteX41" fmla="*/ 1977766 w 6133215"/>
              <a:gd name="connsiteY41" fmla="*/ 2286000 h 4686300"/>
              <a:gd name="connsiteX42" fmla="*/ 2053966 w 6133215"/>
              <a:gd name="connsiteY42" fmla="*/ 2324100 h 4686300"/>
              <a:gd name="connsiteX43" fmla="*/ 2130166 w 6133215"/>
              <a:gd name="connsiteY43" fmla="*/ 2501900 h 4686300"/>
              <a:gd name="connsiteX44" fmla="*/ 2219066 w 6133215"/>
              <a:gd name="connsiteY44" fmla="*/ 2705100 h 4686300"/>
              <a:gd name="connsiteX45" fmla="*/ 2231766 w 6133215"/>
              <a:gd name="connsiteY45" fmla="*/ 2755900 h 4686300"/>
              <a:gd name="connsiteX46" fmla="*/ 2269866 w 6133215"/>
              <a:gd name="connsiteY46" fmla="*/ 2844800 h 4686300"/>
              <a:gd name="connsiteX47" fmla="*/ 2295266 w 6133215"/>
              <a:gd name="connsiteY47" fmla="*/ 2959100 h 4686300"/>
              <a:gd name="connsiteX48" fmla="*/ 2320666 w 6133215"/>
              <a:gd name="connsiteY48" fmla="*/ 3022600 h 4686300"/>
              <a:gd name="connsiteX49" fmla="*/ 2333366 w 6133215"/>
              <a:gd name="connsiteY49" fmla="*/ 3060700 h 4686300"/>
              <a:gd name="connsiteX50" fmla="*/ 2358766 w 6133215"/>
              <a:gd name="connsiteY50" fmla="*/ 3162300 h 4686300"/>
              <a:gd name="connsiteX51" fmla="*/ 2409566 w 6133215"/>
              <a:gd name="connsiteY51" fmla="*/ 3263900 h 4686300"/>
              <a:gd name="connsiteX52" fmla="*/ 2447666 w 6133215"/>
              <a:gd name="connsiteY52" fmla="*/ 3390900 h 4686300"/>
              <a:gd name="connsiteX53" fmla="*/ 2536566 w 6133215"/>
              <a:gd name="connsiteY53" fmla="*/ 3505200 h 4686300"/>
              <a:gd name="connsiteX54" fmla="*/ 2587366 w 6133215"/>
              <a:gd name="connsiteY54" fmla="*/ 3556000 h 4686300"/>
              <a:gd name="connsiteX55" fmla="*/ 2612766 w 6133215"/>
              <a:gd name="connsiteY55" fmla="*/ 3606800 h 4686300"/>
              <a:gd name="connsiteX56" fmla="*/ 2701666 w 6133215"/>
              <a:gd name="connsiteY56" fmla="*/ 3657600 h 4686300"/>
              <a:gd name="connsiteX57" fmla="*/ 2968366 w 6133215"/>
              <a:gd name="connsiteY57" fmla="*/ 3683000 h 4686300"/>
              <a:gd name="connsiteX58" fmla="*/ 3006466 w 6133215"/>
              <a:gd name="connsiteY58" fmla="*/ 3568700 h 4686300"/>
              <a:gd name="connsiteX59" fmla="*/ 3031866 w 6133215"/>
              <a:gd name="connsiteY59" fmla="*/ 3238500 h 4686300"/>
              <a:gd name="connsiteX60" fmla="*/ 3196966 w 6133215"/>
              <a:gd name="connsiteY60" fmla="*/ 3124200 h 4686300"/>
              <a:gd name="connsiteX61" fmla="*/ 3349366 w 6133215"/>
              <a:gd name="connsiteY61" fmla="*/ 3048000 h 4686300"/>
              <a:gd name="connsiteX62" fmla="*/ 3641466 w 6133215"/>
              <a:gd name="connsiteY62" fmla="*/ 3060700 h 4686300"/>
              <a:gd name="connsiteX63" fmla="*/ 3692266 w 6133215"/>
              <a:gd name="connsiteY63" fmla="*/ 3086100 h 4686300"/>
              <a:gd name="connsiteX64" fmla="*/ 3743066 w 6133215"/>
              <a:gd name="connsiteY64" fmla="*/ 3098800 h 4686300"/>
              <a:gd name="connsiteX65" fmla="*/ 3958966 w 6133215"/>
              <a:gd name="connsiteY65" fmla="*/ 3022600 h 4686300"/>
              <a:gd name="connsiteX66" fmla="*/ 3971666 w 6133215"/>
              <a:gd name="connsiteY66" fmla="*/ 2984500 h 4686300"/>
              <a:gd name="connsiteX67" fmla="*/ 3946266 w 6133215"/>
              <a:gd name="connsiteY67" fmla="*/ 2705100 h 4686300"/>
              <a:gd name="connsiteX68" fmla="*/ 3920866 w 6133215"/>
              <a:gd name="connsiteY68" fmla="*/ 2654300 h 4686300"/>
              <a:gd name="connsiteX69" fmla="*/ 3882766 w 6133215"/>
              <a:gd name="connsiteY69" fmla="*/ 2641600 h 4686300"/>
              <a:gd name="connsiteX70" fmla="*/ 3806566 w 6133215"/>
              <a:gd name="connsiteY70" fmla="*/ 2578100 h 4686300"/>
              <a:gd name="connsiteX71" fmla="*/ 3755766 w 6133215"/>
              <a:gd name="connsiteY71" fmla="*/ 2540000 h 4686300"/>
              <a:gd name="connsiteX72" fmla="*/ 3616066 w 6133215"/>
              <a:gd name="connsiteY72" fmla="*/ 2476500 h 4686300"/>
              <a:gd name="connsiteX73" fmla="*/ 3590666 w 6133215"/>
              <a:gd name="connsiteY73" fmla="*/ 2438400 h 4686300"/>
              <a:gd name="connsiteX74" fmla="*/ 3590666 w 6133215"/>
              <a:gd name="connsiteY74" fmla="*/ 2032000 h 4686300"/>
              <a:gd name="connsiteX75" fmla="*/ 3628766 w 6133215"/>
              <a:gd name="connsiteY75" fmla="*/ 1943100 h 4686300"/>
              <a:gd name="connsiteX76" fmla="*/ 3641466 w 6133215"/>
              <a:gd name="connsiteY76" fmla="*/ 1892300 h 4686300"/>
              <a:gd name="connsiteX77" fmla="*/ 3654166 w 6133215"/>
              <a:gd name="connsiteY77" fmla="*/ 1765300 h 4686300"/>
              <a:gd name="connsiteX78" fmla="*/ 3857366 w 6133215"/>
              <a:gd name="connsiteY78" fmla="*/ 1803400 h 4686300"/>
              <a:gd name="connsiteX79" fmla="*/ 3895466 w 6133215"/>
              <a:gd name="connsiteY79" fmla="*/ 1854200 h 4686300"/>
              <a:gd name="connsiteX80" fmla="*/ 3997066 w 6133215"/>
              <a:gd name="connsiteY80" fmla="*/ 1943100 h 4686300"/>
              <a:gd name="connsiteX81" fmla="*/ 4060566 w 6133215"/>
              <a:gd name="connsiteY81" fmla="*/ 2070100 h 4686300"/>
              <a:gd name="connsiteX82" fmla="*/ 4073266 w 6133215"/>
              <a:gd name="connsiteY82" fmla="*/ 2184400 h 4686300"/>
              <a:gd name="connsiteX83" fmla="*/ 4085966 w 6133215"/>
              <a:gd name="connsiteY83" fmla="*/ 2260600 h 4686300"/>
              <a:gd name="connsiteX84" fmla="*/ 4098666 w 6133215"/>
              <a:gd name="connsiteY84" fmla="*/ 2400300 h 4686300"/>
              <a:gd name="connsiteX85" fmla="*/ 4124066 w 6133215"/>
              <a:gd name="connsiteY85" fmla="*/ 2959100 h 4686300"/>
              <a:gd name="connsiteX86" fmla="*/ 4136766 w 6133215"/>
              <a:gd name="connsiteY86" fmla="*/ 3009900 h 4686300"/>
              <a:gd name="connsiteX87" fmla="*/ 4174866 w 6133215"/>
              <a:gd name="connsiteY87" fmla="*/ 3086100 h 4686300"/>
              <a:gd name="connsiteX88" fmla="*/ 4212966 w 6133215"/>
              <a:gd name="connsiteY88" fmla="*/ 3162300 h 4686300"/>
              <a:gd name="connsiteX89" fmla="*/ 4225666 w 6133215"/>
              <a:gd name="connsiteY89" fmla="*/ 3213100 h 4686300"/>
              <a:gd name="connsiteX90" fmla="*/ 4301866 w 6133215"/>
              <a:gd name="connsiteY90" fmla="*/ 3302000 h 4686300"/>
              <a:gd name="connsiteX91" fmla="*/ 4339966 w 6133215"/>
              <a:gd name="connsiteY91" fmla="*/ 3352800 h 4686300"/>
              <a:gd name="connsiteX92" fmla="*/ 4466966 w 6133215"/>
              <a:gd name="connsiteY92" fmla="*/ 3403600 h 4686300"/>
              <a:gd name="connsiteX93" fmla="*/ 4543166 w 6133215"/>
              <a:gd name="connsiteY93" fmla="*/ 3441700 h 4686300"/>
              <a:gd name="connsiteX94" fmla="*/ 4809866 w 6133215"/>
              <a:gd name="connsiteY94" fmla="*/ 3467100 h 4686300"/>
              <a:gd name="connsiteX95" fmla="*/ 4911466 w 6133215"/>
              <a:gd name="connsiteY95" fmla="*/ 3632200 h 4686300"/>
              <a:gd name="connsiteX96" fmla="*/ 4962266 w 6133215"/>
              <a:gd name="connsiteY96" fmla="*/ 3683000 h 4686300"/>
              <a:gd name="connsiteX97" fmla="*/ 5000366 w 6133215"/>
              <a:gd name="connsiteY97" fmla="*/ 3822700 h 4686300"/>
              <a:gd name="connsiteX98" fmla="*/ 5038466 w 6133215"/>
              <a:gd name="connsiteY98" fmla="*/ 3924300 h 4686300"/>
              <a:gd name="connsiteX99" fmla="*/ 5063866 w 6133215"/>
              <a:gd name="connsiteY99" fmla="*/ 3975100 h 4686300"/>
              <a:gd name="connsiteX100" fmla="*/ 5114666 w 6133215"/>
              <a:gd name="connsiteY100" fmla="*/ 4013200 h 4686300"/>
              <a:gd name="connsiteX101" fmla="*/ 5152766 w 6133215"/>
              <a:gd name="connsiteY101" fmla="*/ 4064000 h 4686300"/>
              <a:gd name="connsiteX102" fmla="*/ 5267066 w 6133215"/>
              <a:gd name="connsiteY102" fmla="*/ 4102100 h 4686300"/>
              <a:gd name="connsiteX103" fmla="*/ 5533766 w 6133215"/>
              <a:gd name="connsiteY103" fmla="*/ 4000500 h 4686300"/>
              <a:gd name="connsiteX104" fmla="*/ 5597266 w 6133215"/>
              <a:gd name="connsiteY104" fmla="*/ 3975100 h 4686300"/>
              <a:gd name="connsiteX105" fmla="*/ 5698866 w 6133215"/>
              <a:gd name="connsiteY105" fmla="*/ 3924300 h 4686300"/>
              <a:gd name="connsiteX106" fmla="*/ 5775066 w 6133215"/>
              <a:gd name="connsiteY106" fmla="*/ 3873500 h 4686300"/>
              <a:gd name="connsiteX107" fmla="*/ 5838566 w 6133215"/>
              <a:gd name="connsiteY107" fmla="*/ 3784600 h 4686300"/>
              <a:gd name="connsiteX108" fmla="*/ 5914766 w 6133215"/>
              <a:gd name="connsiteY108" fmla="*/ 3695700 h 4686300"/>
              <a:gd name="connsiteX109" fmla="*/ 5965566 w 6133215"/>
              <a:gd name="connsiteY109" fmla="*/ 3543300 h 4686300"/>
              <a:gd name="connsiteX110" fmla="*/ 6003666 w 6133215"/>
              <a:gd name="connsiteY110" fmla="*/ 3505200 h 4686300"/>
              <a:gd name="connsiteX111" fmla="*/ 6041766 w 6133215"/>
              <a:gd name="connsiteY111" fmla="*/ 3390900 h 4686300"/>
              <a:gd name="connsiteX112" fmla="*/ 6054466 w 6133215"/>
              <a:gd name="connsiteY112" fmla="*/ 3327400 h 4686300"/>
              <a:gd name="connsiteX113" fmla="*/ 6092566 w 6133215"/>
              <a:gd name="connsiteY113" fmla="*/ 3263900 h 4686300"/>
              <a:gd name="connsiteX114" fmla="*/ 6117966 w 6133215"/>
              <a:gd name="connsiteY114" fmla="*/ 3213100 h 4686300"/>
              <a:gd name="connsiteX115" fmla="*/ 6117966 w 6133215"/>
              <a:gd name="connsiteY115" fmla="*/ 3022600 h 4686300"/>
              <a:gd name="connsiteX116" fmla="*/ 6092566 w 6133215"/>
              <a:gd name="connsiteY116" fmla="*/ 2984500 h 4686300"/>
              <a:gd name="connsiteX117" fmla="*/ 6067166 w 6133215"/>
              <a:gd name="connsiteY117" fmla="*/ 2933700 h 4686300"/>
              <a:gd name="connsiteX118" fmla="*/ 6003666 w 6133215"/>
              <a:gd name="connsiteY118" fmla="*/ 2882900 h 4686300"/>
              <a:gd name="connsiteX119" fmla="*/ 5876666 w 6133215"/>
              <a:gd name="connsiteY119" fmla="*/ 2921000 h 4686300"/>
              <a:gd name="connsiteX120" fmla="*/ 5838566 w 6133215"/>
              <a:gd name="connsiteY120" fmla="*/ 2971800 h 4686300"/>
              <a:gd name="connsiteX121" fmla="*/ 5787766 w 6133215"/>
              <a:gd name="connsiteY121" fmla="*/ 3022600 h 4686300"/>
              <a:gd name="connsiteX122" fmla="*/ 5724266 w 6133215"/>
              <a:gd name="connsiteY122" fmla="*/ 3060700 h 4686300"/>
              <a:gd name="connsiteX123" fmla="*/ 5495666 w 6133215"/>
              <a:gd name="connsiteY123" fmla="*/ 3238500 h 4686300"/>
              <a:gd name="connsiteX124" fmla="*/ 5457566 w 6133215"/>
              <a:gd name="connsiteY124" fmla="*/ 3251200 h 4686300"/>
              <a:gd name="connsiteX125" fmla="*/ 5394066 w 6133215"/>
              <a:gd name="connsiteY125" fmla="*/ 3289300 h 4686300"/>
              <a:gd name="connsiteX126" fmla="*/ 5190866 w 6133215"/>
              <a:gd name="connsiteY126" fmla="*/ 3327400 h 4686300"/>
              <a:gd name="connsiteX127" fmla="*/ 4835266 w 6133215"/>
              <a:gd name="connsiteY127" fmla="*/ 3263900 h 4686300"/>
              <a:gd name="connsiteX128" fmla="*/ 4809866 w 6133215"/>
              <a:gd name="connsiteY128" fmla="*/ 3149600 h 4686300"/>
              <a:gd name="connsiteX129" fmla="*/ 4771766 w 6133215"/>
              <a:gd name="connsiteY129" fmla="*/ 2997200 h 4686300"/>
              <a:gd name="connsiteX130" fmla="*/ 4822566 w 6133215"/>
              <a:gd name="connsiteY130" fmla="*/ 2743200 h 4686300"/>
              <a:gd name="connsiteX131" fmla="*/ 4886066 w 6133215"/>
              <a:gd name="connsiteY131" fmla="*/ 2705100 h 4686300"/>
              <a:gd name="connsiteX132" fmla="*/ 4924166 w 6133215"/>
              <a:gd name="connsiteY132" fmla="*/ 2679700 h 4686300"/>
              <a:gd name="connsiteX133" fmla="*/ 4987666 w 6133215"/>
              <a:gd name="connsiteY133" fmla="*/ 2654300 h 4686300"/>
              <a:gd name="connsiteX134" fmla="*/ 5101966 w 6133215"/>
              <a:gd name="connsiteY134" fmla="*/ 2578100 h 4686300"/>
              <a:gd name="connsiteX135" fmla="*/ 5140066 w 6133215"/>
              <a:gd name="connsiteY135" fmla="*/ 2552700 h 4686300"/>
              <a:gd name="connsiteX136" fmla="*/ 5127366 w 6133215"/>
              <a:gd name="connsiteY136" fmla="*/ 2438400 h 4686300"/>
              <a:gd name="connsiteX137" fmla="*/ 5000366 w 6133215"/>
              <a:gd name="connsiteY137" fmla="*/ 2286000 h 4686300"/>
              <a:gd name="connsiteX138" fmla="*/ 4924166 w 6133215"/>
              <a:gd name="connsiteY138" fmla="*/ 2159000 h 4686300"/>
              <a:gd name="connsiteX139" fmla="*/ 4898766 w 6133215"/>
              <a:gd name="connsiteY139" fmla="*/ 2120900 h 4686300"/>
              <a:gd name="connsiteX140" fmla="*/ 4873366 w 6133215"/>
              <a:gd name="connsiteY140" fmla="*/ 2032000 h 4686300"/>
              <a:gd name="connsiteX141" fmla="*/ 4835266 w 6133215"/>
              <a:gd name="connsiteY141" fmla="*/ 1981200 h 4686300"/>
              <a:gd name="connsiteX142" fmla="*/ 4784466 w 6133215"/>
              <a:gd name="connsiteY142" fmla="*/ 1905000 h 4686300"/>
              <a:gd name="connsiteX143" fmla="*/ 4771766 w 6133215"/>
              <a:gd name="connsiteY143" fmla="*/ 1803400 h 4686300"/>
              <a:gd name="connsiteX144" fmla="*/ 4771766 w 6133215"/>
              <a:gd name="connsiteY144" fmla="*/ 1638300 h 4686300"/>
              <a:gd name="connsiteX145" fmla="*/ 4822566 w 6133215"/>
              <a:gd name="connsiteY145" fmla="*/ 1587500 h 4686300"/>
              <a:gd name="connsiteX146" fmla="*/ 4949566 w 6133215"/>
              <a:gd name="connsiteY146" fmla="*/ 1562100 h 4686300"/>
              <a:gd name="connsiteX147" fmla="*/ 5013066 w 6133215"/>
              <a:gd name="connsiteY147" fmla="*/ 1511300 h 4686300"/>
              <a:gd name="connsiteX148" fmla="*/ 5051166 w 6133215"/>
              <a:gd name="connsiteY148" fmla="*/ 1435100 h 4686300"/>
              <a:gd name="connsiteX149" fmla="*/ 5140066 w 6133215"/>
              <a:gd name="connsiteY149" fmla="*/ 1295400 h 4686300"/>
              <a:gd name="connsiteX150" fmla="*/ 5152766 w 6133215"/>
              <a:gd name="connsiteY150" fmla="*/ 1155700 h 4686300"/>
              <a:gd name="connsiteX151" fmla="*/ 5101966 w 6133215"/>
              <a:gd name="connsiteY151" fmla="*/ 800100 h 4686300"/>
              <a:gd name="connsiteX152" fmla="*/ 5063866 w 6133215"/>
              <a:gd name="connsiteY152" fmla="*/ 749300 h 4686300"/>
              <a:gd name="connsiteX153" fmla="*/ 4949566 w 6133215"/>
              <a:gd name="connsiteY153" fmla="*/ 673100 h 4686300"/>
              <a:gd name="connsiteX154" fmla="*/ 4733666 w 6133215"/>
              <a:gd name="connsiteY154" fmla="*/ 609600 h 4686300"/>
              <a:gd name="connsiteX155" fmla="*/ 4505066 w 6133215"/>
              <a:gd name="connsiteY155" fmla="*/ 660400 h 4686300"/>
              <a:gd name="connsiteX156" fmla="*/ 4365366 w 6133215"/>
              <a:gd name="connsiteY156" fmla="*/ 711200 h 4686300"/>
              <a:gd name="connsiteX157" fmla="*/ 4314566 w 6133215"/>
              <a:gd name="connsiteY157" fmla="*/ 736600 h 4686300"/>
              <a:gd name="connsiteX158" fmla="*/ 4174866 w 6133215"/>
              <a:gd name="connsiteY158" fmla="*/ 749300 h 4686300"/>
              <a:gd name="connsiteX159" fmla="*/ 4098666 w 6133215"/>
              <a:gd name="connsiteY159" fmla="*/ 774700 h 4686300"/>
              <a:gd name="connsiteX160" fmla="*/ 3539866 w 6133215"/>
              <a:gd name="connsiteY160" fmla="*/ 736600 h 4686300"/>
              <a:gd name="connsiteX161" fmla="*/ 3450966 w 6133215"/>
              <a:gd name="connsiteY161" fmla="*/ 698500 h 4686300"/>
              <a:gd name="connsiteX162" fmla="*/ 3387466 w 6133215"/>
              <a:gd name="connsiteY162" fmla="*/ 685800 h 4686300"/>
              <a:gd name="connsiteX163" fmla="*/ 3222366 w 6133215"/>
              <a:gd name="connsiteY163" fmla="*/ 558800 h 4686300"/>
              <a:gd name="connsiteX164" fmla="*/ 3196966 w 6133215"/>
              <a:gd name="connsiteY164" fmla="*/ 520700 h 4686300"/>
              <a:gd name="connsiteX165" fmla="*/ 3108066 w 6133215"/>
              <a:gd name="connsiteY165" fmla="*/ 406400 h 4686300"/>
              <a:gd name="connsiteX166" fmla="*/ 3095366 w 6133215"/>
              <a:gd name="connsiteY166" fmla="*/ 368300 h 4686300"/>
              <a:gd name="connsiteX167" fmla="*/ 3006466 w 6133215"/>
              <a:gd name="connsiteY167" fmla="*/ 266700 h 4686300"/>
              <a:gd name="connsiteX168" fmla="*/ 2968366 w 6133215"/>
              <a:gd name="connsiteY168" fmla="*/ 215900 h 4686300"/>
              <a:gd name="connsiteX169" fmla="*/ 2917566 w 6133215"/>
              <a:gd name="connsiteY169" fmla="*/ 139700 h 4686300"/>
              <a:gd name="connsiteX170" fmla="*/ 2854066 w 6133215"/>
              <a:gd name="connsiteY170" fmla="*/ 88900 h 4686300"/>
              <a:gd name="connsiteX171" fmla="*/ 2815966 w 6133215"/>
              <a:gd name="connsiteY171" fmla="*/ 76200 h 4686300"/>
              <a:gd name="connsiteX172" fmla="*/ 2523866 w 6133215"/>
              <a:gd name="connsiteY172" fmla="*/ 25400 h 4686300"/>
              <a:gd name="connsiteX173" fmla="*/ 2460366 w 6133215"/>
              <a:gd name="connsiteY173" fmla="*/ 0 h 468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</a:cxnLst>
            <a:rect l="l" t="t" r="r" b="b"/>
            <a:pathLst>
              <a:path w="6133215" h="4686300">
                <a:moveTo>
                  <a:pt x="34666" y="4686300"/>
                </a:moveTo>
                <a:cubicBezTo>
                  <a:pt x="-23575" y="4540698"/>
                  <a:pt x="-6806" y="4617481"/>
                  <a:pt x="72766" y="4343400"/>
                </a:cubicBezTo>
                <a:cubicBezTo>
                  <a:pt x="84391" y="4303360"/>
                  <a:pt x="106094" y="4266956"/>
                  <a:pt x="123566" y="4229100"/>
                </a:cubicBezTo>
                <a:cubicBezTo>
                  <a:pt x="136416" y="4201258"/>
                  <a:pt x="154086" y="4164536"/>
                  <a:pt x="174366" y="4140200"/>
                </a:cubicBezTo>
                <a:cubicBezTo>
                  <a:pt x="194428" y="4116125"/>
                  <a:pt x="222023" y="4090971"/>
                  <a:pt x="250566" y="4076700"/>
                </a:cubicBezTo>
                <a:cubicBezTo>
                  <a:pt x="281830" y="4061068"/>
                  <a:pt x="335600" y="4056178"/>
                  <a:pt x="364866" y="4051300"/>
                </a:cubicBezTo>
                <a:cubicBezTo>
                  <a:pt x="494664" y="3964768"/>
                  <a:pt x="442033" y="3989142"/>
                  <a:pt x="758566" y="4038600"/>
                </a:cubicBezTo>
                <a:cubicBezTo>
                  <a:pt x="782226" y="4042297"/>
                  <a:pt x="789441" y="4076116"/>
                  <a:pt x="809366" y="4089400"/>
                </a:cubicBezTo>
                <a:cubicBezTo>
                  <a:pt x="828334" y="4102046"/>
                  <a:pt x="851699" y="4106333"/>
                  <a:pt x="872866" y="4114800"/>
                </a:cubicBezTo>
                <a:cubicBezTo>
                  <a:pt x="990036" y="4231970"/>
                  <a:pt x="852711" y="4102858"/>
                  <a:pt x="987166" y="4203700"/>
                </a:cubicBezTo>
                <a:cubicBezTo>
                  <a:pt x="1001534" y="4214476"/>
                  <a:pt x="1008387" y="4235662"/>
                  <a:pt x="1025266" y="4241800"/>
                </a:cubicBezTo>
                <a:cubicBezTo>
                  <a:pt x="1057341" y="4253464"/>
                  <a:pt x="1092999" y="4250267"/>
                  <a:pt x="1126866" y="4254500"/>
                </a:cubicBezTo>
                <a:cubicBezTo>
                  <a:pt x="1143799" y="4275667"/>
                  <a:pt x="1157406" y="4299991"/>
                  <a:pt x="1177666" y="4318000"/>
                </a:cubicBezTo>
                <a:cubicBezTo>
                  <a:pt x="1196115" y="4334399"/>
                  <a:pt x="1220627" y="4342408"/>
                  <a:pt x="1241166" y="4356100"/>
                </a:cubicBezTo>
                <a:cubicBezTo>
                  <a:pt x="1258778" y="4367841"/>
                  <a:pt x="1274354" y="4382459"/>
                  <a:pt x="1291966" y="4394200"/>
                </a:cubicBezTo>
                <a:cubicBezTo>
                  <a:pt x="1339806" y="4426094"/>
                  <a:pt x="1357849" y="4433491"/>
                  <a:pt x="1406266" y="4457700"/>
                </a:cubicBezTo>
                <a:cubicBezTo>
                  <a:pt x="1461299" y="4449233"/>
                  <a:pt x="1517519" y="4446470"/>
                  <a:pt x="1571366" y="4432300"/>
                </a:cubicBezTo>
                <a:cubicBezTo>
                  <a:pt x="1642674" y="4413535"/>
                  <a:pt x="1707985" y="4345547"/>
                  <a:pt x="1749166" y="4292600"/>
                </a:cubicBezTo>
                <a:lnTo>
                  <a:pt x="1838066" y="4178300"/>
                </a:lnTo>
                <a:cubicBezTo>
                  <a:pt x="1842299" y="4157133"/>
                  <a:pt x="1844563" y="4135475"/>
                  <a:pt x="1850766" y="4114800"/>
                </a:cubicBezTo>
                <a:cubicBezTo>
                  <a:pt x="1857317" y="4092964"/>
                  <a:pt x="1874102" y="4074004"/>
                  <a:pt x="1876166" y="4051300"/>
                </a:cubicBezTo>
                <a:cubicBezTo>
                  <a:pt x="1878497" y="4025655"/>
                  <a:pt x="1871609" y="3999529"/>
                  <a:pt x="1863466" y="3975100"/>
                </a:cubicBezTo>
                <a:cubicBezTo>
                  <a:pt x="1849221" y="3932366"/>
                  <a:pt x="1765772" y="3875745"/>
                  <a:pt x="1749166" y="3860800"/>
                </a:cubicBezTo>
                <a:cubicBezTo>
                  <a:pt x="1735816" y="3848785"/>
                  <a:pt x="1726766" y="3831422"/>
                  <a:pt x="1711066" y="3822700"/>
                </a:cubicBezTo>
                <a:cubicBezTo>
                  <a:pt x="1687661" y="3809697"/>
                  <a:pt x="1658813" y="3809274"/>
                  <a:pt x="1634866" y="3797300"/>
                </a:cubicBezTo>
                <a:cubicBezTo>
                  <a:pt x="1436112" y="3697923"/>
                  <a:pt x="1575838" y="3738093"/>
                  <a:pt x="1457066" y="3708400"/>
                </a:cubicBezTo>
                <a:cubicBezTo>
                  <a:pt x="1440133" y="3691467"/>
                  <a:pt x="1418958" y="3677907"/>
                  <a:pt x="1406266" y="3657600"/>
                </a:cubicBezTo>
                <a:cubicBezTo>
                  <a:pt x="1397015" y="3642799"/>
                  <a:pt x="1393566" y="3624254"/>
                  <a:pt x="1393566" y="3606800"/>
                </a:cubicBezTo>
                <a:cubicBezTo>
                  <a:pt x="1393566" y="3576866"/>
                  <a:pt x="1396036" y="3546032"/>
                  <a:pt x="1406266" y="3517900"/>
                </a:cubicBezTo>
                <a:cubicBezTo>
                  <a:pt x="1417994" y="3485648"/>
                  <a:pt x="1460920" y="3454137"/>
                  <a:pt x="1482466" y="3429000"/>
                </a:cubicBezTo>
                <a:cubicBezTo>
                  <a:pt x="1496241" y="3412929"/>
                  <a:pt x="1505599" y="3393167"/>
                  <a:pt x="1520566" y="3378200"/>
                </a:cubicBezTo>
                <a:cubicBezTo>
                  <a:pt x="1543945" y="3354821"/>
                  <a:pt x="1575249" y="3339804"/>
                  <a:pt x="1596766" y="3314700"/>
                </a:cubicBezTo>
                <a:cubicBezTo>
                  <a:pt x="1626566" y="3279933"/>
                  <a:pt x="1640587" y="3232779"/>
                  <a:pt x="1672966" y="3200400"/>
                </a:cubicBezTo>
                <a:lnTo>
                  <a:pt x="1711066" y="3162300"/>
                </a:lnTo>
                <a:cubicBezTo>
                  <a:pt x="1718096" y="3134180"/>
                  <a:pt x="1738475" y="3058403"/>
                  <a:pt x="1736466" y="3035300"/>
                </a:cubicBezTo>
                <a:cubicBezTo>
                  <a:pt x="1730135" y="2962496"/>
                  <a:pt x="1720524" y="2889039"/>
                  <a:pt x="1698366" y="2819400"/>
                </a:cubicBezTo>
                <a:cubicBezTo>
                  <a:pt x="1690694" y="2795288"/>
                  <a:pt x="1615415" y="2723749"/>
                  <a:pt x="1596766" y="2705100"/>
                </a:cubicBezTo>
                <a:cubicBezTo>
                  <a:pt x="1588299" y="2679700"/>
                  <a:pt x="1579059" y="2654545"/>
                  <a:pt x="1571366" y="2628900"/>
                </a:cubicBezTo>
                <a:cubicBezTo>
                  <a:pt x="1566350" y="2612182"/>
                  <a:pt x="1555797" y="2595317"/>
                  <a:pt x="1558666" y="2578100"/>
                </a:cubicBezTo>
                <a:cubicBezTo>
                  <a:pt x="1575239" y="2478662"/>
                  <a:pt x="1564975" y="2333996"/>
                  <a:pt x="1672966" y="2286000"/>
                </a:cubicBezTo>
                <a:cubicBezTo>
                  <a:pt x="1692691" y="2277233"/>
                  <a:pt x="1715299" y="2277533"/>
                  <a:pt x="1736466" y="2273300"/>
                </a:cubicBezTo>
                <a:cubicBezTo>
                  <a:pt x="1816899" y="2277533"/>
                  <a:pt x="1898233" y="2273275"/>
                  <a:pt x="1977766" y="2286000"/>
                </a:cubicBezTo>
                <a:cubicBezTo>
                  <a:pt x="2005807" y="2290487"/>
                  <a:pt x="2037589" y="2300900"/>
                  <a:pt x="2053966" y="2324100"/>
                </a:cubicBezTo>
                <a:cubicBezTo>
                  <a:pt x="2091151" y="2376778"/>
                  <a:pt x="2104197" y="2442880"/>
                  <a:pt x="2130166" y="2501900"/>
                </a:cubicBezTo>
                <a:cubicBezTo>
                  <a:pt x="2141906" y="2528582"/>
                  <a:pt x="2201941" y="2653726"/>
                  <a:pt x="2219066" y="2705100"/>
                </a:cubicBezTo>
                <a:cubicBezTo>
                  <a:pt x="2224586" y="2721659"/>
                  <a:pt x="2225801" y="2739496"/>
                  <a:pt x="2231766" y="2755900"/>
                </a:cubicBezTo>
                <a:cubicBezTo>
                  <a:pt x="2242784" y="2786199"/>
                  <a:pt x="2260250" y="2814027"/>
                  <a:pt x="2269866" y="2844800"/>
                </a:cubicBezTo>
                <a:cubicBezTo>
                  <a:pt x="2281507" y="2882053"/>
                  <a:pt x="2284544" y="2921572"/>
                  <a:pt x="2295266" y="2959100"/>
                </a:cubicBezTo>
                <a:cubicBezTo>
                  <a:pt x="2301529" y="2981020"/>
                  <a:pt x="2312661" y="3001254"/>
                  <a:pt x="2320666" y="3022600"/>
                </a:cubicBezTo>
                <a:cubicBezTo>
                  <a:pt x="2325366" y="3035135"/>
                  <a:pt x="2329844" y="3047785"/>
                  <a:pt x="2333366" y="3060700"/>
                </a:cubicBezTo>
                <a:cubicBezTo>
                  <a:pt x="2342551" y="3094379"/>
                  <a:pt x="2346509" y="3129614"/>
                  <a:pt x="2358766" y="3162300"/>
                </a:cubicBezTo>
                <a:cubicBezTo>
                  <a:pt x="2372061" y="3197753"/>
                  <a:pt x="2400383" y="3227166"/>
                  <a:pt x="2409566" y="3263900"/>
                </a:cubicBezTo>
                <a:cubicBezTo>
                  <a:pt x="2420121" y="3306120"/>
                  <a:pt x="2429998" y="3351146"/>
                  <a:pt x="2447666" y="3390900"/>
                </a:cubicBezTo>
                <a:cubicBezTo>
                  <a:pt x="2459962" y="3418565"/>
                  <a:pt x="2531409" y="3499470"/>
                  <a:pt x="2536566" y="3505200"/>
                </a:cubicBezTo>
                <a:cubicBezTo>
                  <a:pt x="2552586" y="3523000"/>
                  <a:pt x="2572998" y="3536842"/>
                  <a:pt x="2587366" y="3556000"/>
                </a:cubicBezTo>
                <a:cubicBezTo>
                  <a:pt x="2598725" y="3571146"/>
                  <a:pt x="2600445" y="3592426"/>
                  <a:pt x="2612766" y="3606800"/>
                </a:cubicBezTo>
                <a:cubicBezTo>
                  <a:pt x="2643521" y="3642681"/>
                  <a:pt x="2662937" y="3644690"/>
                  <a:pt x="2701666" y="3657600"/>
                </a:cubicBezTo>
                <a:cubicBezTo>
                  <a:pt x="2785576" y="3720533"/>
                  <a:pt x="2814994" y="3759686"/>
                  <a:pt x="2968366" y="3683000"/>
                </a:cubicBezTo>
                <a:cubicBezTo>
                  <a:pt x="3004287" y="3665039"/>
                  <a:pt x="2993766" y="3606800"/>
                  <a:pt x="3006466" y="3568700"/>
                </a:cubicBezTo>
                <a:cubicBezTo>
                  <a:pt x="3014933" y="3458633"/>
                  <a:pt x="3005092" y="3345596"/>
                  <a:pt x="3031866" y="3238500"/>
                </a:cubicBezTo>
                <a:cubicBezTo>
                  <a:pt x="3048781" y="3170842"/>
                  <a:pt x="3148721" y="3148323"/>
                  <a:pt x="3196966" y="3124200"/>
                </a:cubicBezTo>
                <a:cubicBezTo>
                  <a:pt x="3383298" y="3031034"/>
                  <a:pt x="3202319" y="3106819"/>
                  <a:pt x="3349366" y="3048000"/>
                </a:cubicBezTo>
                <a:cubicBezTo>
                  <a:pt x="3446733" y="3052233"/>
                  <a:pt x="3544603" y="3049937"/>
                  <a:pt x="3641466" y="3060700"/>
                </a:cubicBezTo>
                <a:cubicBezTo>
                  <a:pt x="3660282" y="3062791"/>
                  <a:pt x="3674539" y="3079453"/>
                  <a:pt x="3692266" y="3086100"/>
                </a:cubicBezTo>
                <a:cubicBezTo>
                  <a:pt x="3708609" y="3092229"/>
                  <a:pt x="3726133" y="3094567"/>
                  <a:pt x="3743066" y="3098800"/>
                </a:cubicBezTo>
                <a:cubicBezTo>
                  <a:pt x="3887541" y="3078161"/>
                  <a:pt x="3904136" y="3118553"/>
                  <a:pt x="3958966" y="3022600"/>
                </a:cubicBezTo>
                <a:cubicBezTo>
                  <a:pt x="3965608" y="3010977"/>
                  <a:pt x="3967433" y="2997200"/>
                  <a:pt x="3971666" y="2984500"/>
                </a:cubicBezTo>
                <a:cubicBezTo>
                  <a:pt x="3963199" y="2891367"/>
                  <a:pt x="3960486" y="2797530"/>
                  <a:pt x="3946266" y="2705100"/>
                </a:cubicBezTo>
                <a:cubicBezTo>
                  <a:pt x="3943387" y="2686388"/>
                  <a:pt x="3934253" y="2667687"/>
                  <a:pt x="3920866" y="2654300"/>
                </a:cubicBezTo>
                <a:cubicBezTo>
                  <a:pt x="3911400" y="2644834"/>
                  <a:pt x="3895466" y="2645833"/>
                  <a:pt x="3882766" y="2641600"/>
                </a:cubicBezTo>
                <a:cubicBezTo>
                  <a:pt x="3823470" y="2582304"/>
                  <a:pt x="3868451" y="2622303"/>
                  <a:pt x="3806566" y="2578100"/>
                </a:cubicBezTo>
                <a:cubicBezTo>
                  <a:pt x="3789342" y="2565797"/>
                  <a:pt x="3773715" y="2551218"/>
                  <a:pt x="3755766" y="2540000"/>
                </a:cubicBezTo>
                <a:cubicBezTo>
                  <a:pt x="3726807" y="2521901"/>
                  <a:pt x="3636066" y="2485072"/>
                  <a:pt x="3616066" y="2476500"/>
                </a:cubicBezTo>
                <a:cubicBezTo>
                  <a:pt x="3607599" y="2463800"/>
                  <a:pt x="3597492" y="2452052"/>
                  <a:pt x="3590666" y="2438400"/>
                </a:cubicBezTo>
                <a:cubicBezTo>
                  <a:pt x="3521328" y="2299723"/>
                  <a:pt x="3570481" y="2240582"/>
                  <a:pt x="3590666" y="2032000"/>
                </a:cubicBezTo>
                <a:cubicBezTo>
                  <a:pt x="3595308" y="1984032"/>
                  <a:pt x="3603968" y="1980297"/>
                  <a:pt x="3628766" y="1943100"/>
                </a:cubicBezTo>
                <a:cubicBezTo>
                  <a:pt x="3632999" y="1926167"/>
                  <a:pt x="3638998" y="1909579"/>
                  <a:pt x="3641466" y="1892300"/>
                </a:cubicBezTo>
                <a:cubicBezTo>
                  <a:pt x="3647483" y="1850183"/>
                  <a:pt x="3617933" y="1787597"/>
                  <a:pt x="3654166" y="1765300"/>
                </a:cubicBezTo>
                <a:cubicBezTo>
                  <a:pt x="3670499" y="1755249"/>
                  <a:pt x="3808553" y="1791197"/>
                  <a:pt x="3857366" y="1803400"/>
                </a:cubicBezTo>
                <a:cubicBezTo>
                  <a:pt x="3870066" y="1820333"/>
                  <a:pt x="3880499" y="1839233"/>
                  <a:pt x="3895466" y="1854200"/>
                </a:cubicBezTo>
                <a:cubicBezTo>
                  <a:pt x="3938774" y="1897508"/>
                  <a:pt x="3961449" y="1887696"/>
                  <a:pt x="3997066" y="1943100"/>
                </a:cubicBezTo>
                <a:cubicBezTo>
                  <a:pt x="4022660" y="1982913"/>
                  <a:pt x="4060566" y="2070100"/>
                  <a:pt x="4060566" y="2070100"/>
                </a:cubicBezTo>
                <a:cubicBezTo>
                  <a:pt x="4064799" y="2108200"/>
                  <a:pt x="4068200" y="2146402"/>
                  <a:pt x="4073266" y="2184400"/>
                </a:cubicBezTo>
                <a:cubicBezTo>
                  <a:pt x="4076669" y="2209924"/>
                  <a:pt x="4082957" y="2235026"/>
                  <a:pt x="4085966" y="2260600"/>
                </a:cubicBezTo>
                <a:cubicBezTo>
                  <a:pt x="4091429" y="2307038"/>
                  <a:pt x="4094433" y="2353733"/>
                  <a:pt x="4098666" y="2400300"/>
                </a:cubicBezTo>
                <a:cubicBezTo>
                  <a:pt x="4104628" y="2626871"/>
                  <a:pt x="4086097" y="2769255"/>
                  <a:pt x="4124066" y="2959100"/>
                </a:cubicBezTo>
                <a:cubicBezTo>
                  <a:pt x="4127489" y="2976216"/>
                  <a:pt x="4130284" y="2993694"/>
                  <a:pt x="4136766" y="3009900"/>
                </a:cubicBezTo>
                <a:cubicBezTo>
                  <a:pt x="4147313" y="3036267"/>
                  <a:pt x="4163332" y="3060150"/>
                  <a:pt x="4174866" y="3086100"/>
                </a:cubicBezTo>
                <a:cubicBezTo>
                  <a:pt x="4209919" y="3164970"/>
                  <a:pt x="4160157" y="3083086"/>
                  <a:pt x="4212966" y="3162300"/>
                </a:cubicBezTo>
                <a:cubicBezTo>
                  <a:pt x="4217199" y="3179233"/>
                  <a:pt x="4217860" y="3197488"/>
                  <a:pt x="4225666" y="3213100"/>
                </a:cubicBezTo>
                <a:cubicBezTo>
                  <a:pt x="4247949" y="3257667"/>
                  <a:pt x="4271364" y="3266414"/>
                  <a:pt x="4301866" y="3302000"/>
                </a:cubicBezTo>
                <a:cubicBezTo>
                  <a:pt x="4315641" y="3318071"/>
                  <a:pt x="4321939" y="3341707"/>
                  <a:pt x="4339966" y="3352800"/>
                </a:cubicBezTo>
                <a:cubicBezTo>
                  <a:pt x="4378797" y="3376696"/>
                  <a:pt x="4426185" y="3383210"/>
                  <a:pt x="4466966" y="3403600"/>
                </a:cubicBezTo>
                <a:cubicBezTo>
                  <a:pt x="4492366" y="3416300"/>
                  <a:pt x="4515243" y="3436529"/>
                  <a:pt x="4543166" y="3441700"/>
                </a:cubicBezTo>
                <a:cubicBezTo>
                  <a:pt x="4630975" y="3457961"/>
                  <a:pt x="4720966" y="3458633"/>
                  <a:pt x="4809866" y="3467100"/>
                </a:cubicBezTo>
                <a:cubicBezTo>
                  <a:pt x="4903149" y="3560383"/>
                  <a:pt x="4782708" y="3431910"/>
                  <a:pt x="4911466" y="3632200"/>
                </a:cubicBezTo>
                <a:cubicBezTo>
                  <a:pt x="4924416" y="3652344"/>
                  <a:pt x="4945333" y="3666067"/>
                  <a:pt x="4962266" y="3683000"/>
                </a:cubicBezTo>
                <a:cubicBezTo>
                  <a:pt x="5033633" y="3861418"/>
                  <a:pt x="4942799" y="3621214"/>
                  <a:pt x="5000366" y="3822700"/>
                </a:cubicBezTo>
                <a:cubicBezTo>
                  <a:pt x="5010303" y="3857478"/>
                  <a:pt x="5024555" y="3890913"/>
                  <a:pt x="5038466" y="3924300"/>
                </a:cubicBezTo>
                <a:cubicBezTo>
                  <a:pt x="5045748" y="3941776"/>
                  <a:pt x="5051545" y="3960726"/>
                  <a:pt x="5063866" y="3975100"/>
                </a:cubicBezTo>
                <a:cubicBezTo>
                  <a:pt x="5077641" y="3991171"/>
                  <a:pt x="5099699" y="3998233"/>
                  <a:pt x="5114666" y="4013200"/>
                </a:cubicBezTo>
                <a:cubicBezTo>
                  <a:pt x="5129633" y="4028167"/>
                  <a:pt x="5134483" y="4053335"/>
                  <a:pt x="5152766" y="4064000"/>
                </a:cubicBezTo>
                <a:cubicBezTo>
                  <a:pt x="5187456" y="4084236"/>
                  <a:pt x="5267066" y="4102100"/>
                  <a:pt x="5267066" y="4102100"/>
                </a:cubicBezTo>
                <a:lnTo>
                  <a:pt x="5533766" y="4000500"/>
                </a:lnTo>
                <a:cubicBezTo>
                  <a:pt x="5555044" y="3992316"/>
                  <a:pt x="5579028" y="3988778"/>
                  <a:pt x="5597266" y="3975100"/>
                </a:cubicBezTo>
                <a:cubicBezTo>
                  <a:pt x="5662030" y="3926527"/>
                  <a:pt x="5627531" y="3942134"/>
                  <a:pt x="5698866" y="3924300"/>
                </a:cubicBezTo>
                <a:cubicBezTo>
                  <a:pt x="5724266" y="3907367"/>
                  <a:pt x="5752250" y="3893781"/>
                  <a:pt x="5775066" y="3873500"/>
                </a:cubicBezTo>
                <a:cubicBezTo>
                  <a:pt x="5808518" y="3843765"/>
                  <a:pt x="5811381" y="3816316"/>
                  <a:pt x="5838566" y="3784600"/>
                </a:cubicBezTo>
                <a:cubicBezTo>
                  <a:pt x="5891746" y="3722557"/>
                  <a:pt x="5881445" y="3754013"/>
                  <a:pt x="5914766" y="3695700"/>
                </a:cubicBezTo>
                <a:cubicBezTo>
                  <a:pt x="5998055" y="3549945"/>
                  <a:pt x="5857620" y="3780782"/>
                  <a:pt x="5965566" y="3543300"/>
                </a:cubicBezTo>
                <a:cubicBezTo>
                  <a:pt x="5972998" y="3526949"/>
                  <a:pt x="5990966" y="3517900"/>
                  <a:pt x="6003666" y="3505200"/>
                </a:cubicBezTo>
                <a:cubicBezTo>
                  <a:pt x="6016366" y="3467100"/>
                  <a:pt x="6030733" y="3429516"/>
                  <a:pt x="6041766" y="3390900"/>
                </a:cubicBezTo>
                <a:cubicBezTo>
                  <a:pt x="6047696" y="3370145"/>
                  <a:pt x="6046449" y="3347442"/>
                  <a:pt x="6054466" y="3327400"/>
                </a:cubicBezTo>
                <a:cubicBezTo>
                  <a:pt x="6063634" y="3304481"/>
                  <a:pt x="6080578" y="3285478"/>
                  <a:pt x="6092566" y="3263900"/>
                </a:cubicBezTo>
                <a:cubicBezTo>
                  <a:pt x="6101760" y="3247350"/>
                  <a:pt x="6109499" y="3230033"/>
                  <a:pt x="6117966" y="3213100"/>
                </a:cubicBezTo>
                <a:cubicBezTo>
                  <a:pt x="6134436" y="3130751"/>
                  <a:pt x="6141829" y="3126005"/>
                  <a:pt x="6117966" y="3022600"/>
                </a:cubicBezTo>
                <a:cubicBezTo>
                  <a:pt x="6114534" y="3007727"/>
                  <a:pt x="6100139" y="2997752"/>
                  <a:pt x="6092566" y="2984500"/>
                </a:cubicBezTo>
                <a:cubicBezTo>
                  <a:pt x="6083173" y="2968062"/>
                  <a:pt x="6079633" y="2947948"/>
                  <a:pt x="6067166" y="2933700"/>
                </a:cubicBezTo>
                <a:cubicBezTo>
                  <a:pt x="6049316" y="2913300"/>
                  <a:pt x="6024833" y="2899833"/>
                  <a:pt x="6003666" y="2882900"/>
                </a:cubicBezTo>
                <a:cubicBezTo>
                  <a:pt x="5961333" y="2895600"/>
                  <a:pt x="5915580" y="2900046"/>
                  <a:pt x="5876666" y="2921000"/>
                </a:cubicBezTo>
                <a:cubicBezTo>
                  <a:pt x="5858029" y="2931035"/>
                  <a:pt x="5852504" y="2955870"/>
                  <a:pt x="5838566" y="2971800"/>
                </a:cubicBezTo>
                <a:cubicBezTo>
                  <a:pt x="5822797" y="2989822"/>
                  <a:pt x="5806669" y="3007898"/>
                  <a:pt x="5787766" y="3022600"/>
                </a:cubicBezTo>
                <a:cubicBezTo>
                  <a:pt x="5768281" y="3037755"/>
                  <a:pt x="5743751" y="3045545"/>
                  <a:pt x="5724266" y="3060700"/>
                </a:cubicBezTo>
                <a:cubicBezTo>
                  <a:pt x="5626801" y="3136506"/>
                  <a:pt x="5591373" y="3190647"/>
                  <a:pt x="5495666" y="3238500"/>
                </a:cubicBezTo>
                <a:cubicBezTo>
                  <a:pt x="5483692" y="3244487"/>
                  <a:pt x="5469540" y="3245213"/>
                  <a:pt x="5457566" y="3251200"/>
                </a:cubicBezTo>
                <a:cubicBezTo>
                  <a:pt x="5435488" y="3262239"/>
                  <a:pt x="5417801" y="3282519"/>
                  <a:pt x="5394066" y="3289300"/>
                </a:cubicBezTo>
                <a:cubicBezTo>
                  <a:pt x="5327804" y="3308232"/>
                  <a:pt x="5190866" y="3327400"/>
                  <a:pt x="5190866" y="3327400"/>
                </a:cubicBezTo>
                <a:cubicBezTo>
                  <a:pt x="5072333" y="3306233"/>
                  <a:pt x="4944378" y="3314819"/>
                  <a:pt x="4835266" y="3263900"/>
                </a:cubicBezTo>
                <a:cubicBezTo>
                  <a:pt x="4799898" y="3247395"/>
                  <a:pt x="4819332" y="3187464"/>
                  <a:pt x="4809866" y="3149600"/>
                </a:cubicBezTo>
                <a:cubicBezTo>
                  <a:pt x="4762871" y="2961619"/>
                  <a:pt x="4801482" y="3145780"/>
                  <a:pt x="4771766" y="2997200"/>
                </a:cubicBezTo>
                <a:cubicBezTo>
                  <a:pt x="4788699" y="2912533"/>
                  <a:pt x="4791103" y="2823607"/>
                  <a:pt x="4822566" y="2743200"/>
                </a:cubicBezTo>
                <a:cubicBezTo>
                  <a:pt x="4831561" y="2720213"/>
                  <a:pt x="4865134" y="2718183"/>
                  <a:pt x="4886066" y="2705100"/>
                </a:cubicBezTo>
                <a:cubicBezTo>
                  <a:pt x="4899009" y="2697010"/>
                  <a:pt x="4910514" y="2686526"/>
                  <a:pt x="4924166" y="2679700"/>
                </a:cubicBezTo>
                <a:cubicBezTo>
                  <a:pt x="4944556" y="2669505"/>
                  <a:pt x="4967872" y="2665611"/>
                  <a:pt x="4987666" y="2654300"/>
                </a:cubicBezTo>
                <a:cubicBezTo>
                  <a:pt x="5027423" y="2631582"/>
                  <a:pt x="5063866" y="2603500"/>
                  <a:pt x="5101966" y="2578100"/>
                </a:cubicBezTo>
                <a:lnTo>
                  <a:pt x="5140066" y="2552700"/>
                </a:lnTo>
                <a:cubicBezTo>
                  <a:pt x="5135833" y="2514600"/>
                  <a:pt x="5142935" y="2473430"/>
                  <a:pt x="5127366" y="2438400"/>
                </a:cubicBezTo>
                <a:cubicBezTo>
                  <a:pt x="5039959" y="2241735"/>
                  <a:pt x="5067938" y="2383603"/>
                  <a:pt x="5000366" y="2286000"/>
                </a:cubicBezTo>
                <a:cubicBezTo>
                  <a:pt x="4972265" y="2245409"/>
                  <a:pt x="4951551" y="2200077"/>
                  <a:pt x="4924166" y="2159000"/>
                </a:cubicBezTo>
                <a:lnTo>
                  <a:pt x="4898766" y="2120900"/>
                </a:lnTo>
                <a:cubicBezTo>
                  <a:pt x="4890299" y="2091267"/>
                  <a:pt x="4886119" y="2060057"/>
                  <a:pt x="4873366" y="2032000"/>
                </a:cubicBezTo>
                <a:cubicBezTo>
                  <a:pt x="4864607" y="2012731"/>
                  <a:pt x="4847404" y="1998540"/>
                  <a:pt x="4835266" y="1981200"/>
                </a:cubicBezTo>
                <a:cubicBezTo>
                  <a:pt x="4817760" y="1956191"/>
                  <a:pt x="4801399" y="1930400"/>
                  <a:pt x="4784466" y="1905000"/>
                </a:cubicBezTo>
                <a:cubicBezTo>
                  <a:pt x="4780233" y="1871133"/>
                  <a:pt x="4776277" y="1837231"/>
                  <a:pt x="4771766" y="1803400"/>
                </a:cubicBezTo>
                <a:cubicBezTo>
                  <a:pt x="4764909" y="1751975"/>
                  <a:pt x="4745986" y="1689861"/>
                  <a:pt x="4771766" y="1638300"/>
                </a:cubicBezTo>
                <a:cubicBezTo>
                  <a:pt x="4782476" y="1616881"/>
                  <a:pt x="4800555" y="1596933"/>
                  <a:pt x="4822566" y="1587500"/>
                </a:cubicBezTo>
                <a:cubicBezTo>
                  <a:pt x="4862247" y="1570494"/>
                  <a:pt x="4949566" y="1562100"/>
                  <a:pt x="4949566" y="1562100"/>
                </a:cubicBezTo>
                <a:cubicBezTo>
                  <a:pt x="4970733" y="1545167"/>
                  <a:pt x="4996133" y="1532467"/>
                  <a:pt x="5013066" y="1511300"/>
                </a:cubicBezTo>
                <a:cubicBezTo>
                  <a:pt x="5030806" y="1489125"/>
                  <a:pt x="5037568" y="1460031"/>
                  <a:pt x="5051166" y="1435100"/>
                </a:cubicBezTo>
                <a:cubicBezTo>
                  <a:pt x="5078069" y="1385778"/>
                  <a:pt x="5108844" y="1342232"/>
                  <a:pt x="5140066" y="1295400"/>
                </a:cubicBezTo>
                <a:cubicBezTo>
                  <a:pt x="5144299" y="1248833"/>
                  <a:pt x="5156352" y="1202321"/>
                  <a:pt x="5152766" y="1155700"/>
                </a:cubicBezTo>
                <a:cubicBezTo>
                  <a:pt x="5143583" y="1036316"/>
                  <a:pt x="5127553" y="917071"/>
                  <a:pt x="5101966" y="800100"/>
                </a:cubicBezTo>
                <a:cubicBezTo>
                  <a:pt x="5097443" y="779422"/>
                  <a:pt x="5080127" y="762851"/>
                  <a:pt x="5063866" y="749300"/>
                </a:cubicBezTo>
                <a:cubicBezTo>
                  <a:pt x="5028689" y="719986"/>
                  <a:pt x="4990522" y="693578"/>
                  <a:pt x="4949566" y="673100"/>
                </a:cubicBezTo>
                <a:cubicBezTo>
                  <a:pt x="4900427" y="648530"/>
                  <a:pt x="4788802" y="623384"/>
                  <a:pt x="4733666" y="609600"/>
                </a:cubicBezTo>
                <a:cubicBezTo>
                  <a:pt x="4657466" y="626533"/>
                  <a:pt x="4580794" y="641468"/>
                  <a:pt x="4505066" y="660400"/>
                </a:cubicBezTo>
                <a:cubicBezTo>
                  <a:pt x="4472884" y="668445"/>
                  <a:pt x="4397830" y="696772"/>
                  <a:pt x="4365366" y="711200"/>
                </a:cubicBezTo>
                <a:cubicBezTo>
                  <a:pt x="4348066" y="718889"/>
                  <a:pt x="4333130" y="732887"/>
                  <a:pt x="4314566" y="736600"/>
                </a:cubicBezTo>
                <a:cubicBezTo>
                  <a:pt x="4268715" y="745770"/>
                  <a:pt x="4221433" y="745067"/>
                  <a:pt x="4174866" y="749300"/>
                </a:cubicBezTo>
                <a:cubicBezTo>
                  <a:pt x="4149466" y="757767"/>
                  <a:pt x="4125440" y="774700"/>
                  <a:pt x="4098666" y="774700"/>
                </a:cubicBezTo>
                <a:cubicBezTo>
                  <a:pt x="3943408" y="774700"/>
                  <a:pt x="3715206" y="752540"/>
                  <a:pt x="3539866" y="736600"/>
                </a:cubicBezTo>
                <a:cubicBezTo>
                  <a:pt x="3510233" y="723900"/>
                  <a:pt x="3481552" y="708695"/>
                  <a:pt x="3450966" y="698500"/>
                </a:cubicBezTo>
                <a:cubicBezTo>
                  <a:pt x="3430488" y="691674"/>
                  <a:pt x="3407117" y="694732"/>
                  <a:pt x="3387466" y="685800"/>
                </a:cubicBezTo>
                <a:cubicBezTo>
                  <a:pt x="3344013" y="666049"/>
                  <a:pt x="3251057" y="587491"/>
                  <a:pt x="3222366" y="558800"/>
                </a:cubicBezTo>
                <a:cubicBezTo>
                  <a:pt x="3211573" y="548007"/>
                  <a:pt x="3206124" y="532911"/>
                  <a:pt x="3196966" y="520700"/>
                </a:cubicBezTo>
                <a:cubicBezTo>
                  <a:pt x="3168006" y="482086"/>
                  <a:pt x="3108066" y="406400"/>
                  <a:pt x="3108066" y="406400"/>
                </a:cubicBezTo>
                <a:cubicBezTo>
                  <a:pt x="3103833" y="393700"/>
                  <a:pt x="3102461" y="379652"/>
                  <a:pt x="3095366" y="368300"/>
                </a:cubicBezTo>
                <a:cubicBezTo>
                  <a:pt x="3050197" y="296030"/>
                  <a:pt x="3052568" y="320486"/>
                  <a:pt x="3006466" y="266700"/>
                </a:cubicBezTo>
                <a:cubicBezTo>
                  <a:pt x="2992691" y="250629"/>
                  <a:pt x="2980504" y="233240"/>
                  <a:pt x="2968366" y="215900"/>
                </a:cubicBezTo>
                <a:cubicBezTo>
                  <a:pt x="2950860" y="190891"/>
                  <a:pt x="2941404" y="158770"/>
                  <a:pt x="2917566" y="139700"/>
                </a:cubicBezTo>
                <a:cubicBezTo>
                  <a:pt x="2896399" y="122767"/>
                  <a:pt x="2877052" y="103266"/>
                  <a:pt x="2854066" y="88900"/>
                </a:cubicBezTo>
                <a:cubicBezTo>
                  <a:pt x="2842714" y="81805"/>
                  <a:pt x="2829010" y="79210"/>
                  <a:pt x="2815966" y="76200"/>
                </a:cubicBezTo>
                <a:cubicBezTo>
                  <a:pt x="2707006" y="51055"/>
                  <a:pt x="2637948" y="42951"/>
                  <a:pt x="2523866" y="25400"/>
                </a:cubicBezTo>
                <a:cubicBezTo>
                  <a:pt x="2476786" y="9707"/>
                  <a:pt x="2497740" y="18687"/>
                  <a:pt x="2460366" y="0"/>
                </a:cubicBezTo>
              </a:path>
            </a:pathLst>
          </a:cu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BED559-2503-30B0-D563-35FE10EAFDE2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2691644" cy="5060868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50BE8C-87AC-5E1B-8E59-6A209E74C376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6073424" y="1797132"/>
            <a:ext cx="48306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D38A26-3B81-F7D3-7881-D8FDD4061C05}"/>
              </a:ext>
            </a:extLst>
          </p:cNvPr>
          <p:cNvCxnSpPr>
            <a:cxnSpLocks/>
          </p:cNvCxnSpPr>
          <p:nvPr/>
        </p:nvCxnSpPr>
        <p:spPr>
          <a:xfrm flipH="1">
            <a:off x="3251200" y="1832759"/>
            <a:ext cx="2822224" cy="5025241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A64ADAB-BD3D-E97F-A6E6-60C90BCA19E9}"/>
              </a:ext>
            </a:extLst>
          </p:cNvPr>
          <p:cNvCxnSpPr>
            <a:cxnSpLocks/>
          </p:cNvCxnSpPr>
          <p:nvPr/>
        </p:nvCxnSpPr>
        <p:spPr>
          <a:xfrm flipV="1">
            <a:off x="5865980" y="3962737"/>
            <a:ext cx="0" cy="745848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476A5C-1460-00DE-D039-C6C9F026FD41}"/>
              </a:ext>
            </a:extLst>
          </p:cNvPr>
          <p:cNvCxnSpPr>
            <a:cxnSpLocks/>
          </p:cNvCxnSpPr>
          <p:nvPr/>
        </p:nvCxnSpPr>
        <p:spPr>
          <a:xfrm flipH="1">
            <a:off x="7612667" y="4937166"/>
            <a:ext cx="552993" cy="35873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DB709F-8686-F073-B8D3-BA4683C47AED}"/>
              </a:ext>
            </a:extLst>
          </p:cNvPr>
          <p:cNvCxnSpPr>
            <a:cxnSpLocks/>
          </p:cNvCxnSpPr>
          <p:nvPr/>
        </p:nvCxnSpPr>
        <p:spPr>
          <a:xfrm flipH="1" flipV="1">
            <a:off x="3343271" y="5850735"/>
            <a:ext cx="591093" cy="37292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1EBDFE-D5EA-7A04-0990-F2F86A3DE078}"/>
              </a:ext>
            </a:extLst>
          </p:cNvPr>
          <p:cNvCxnSpPr>
            <a:cxnSpLocks/>
          </p:cNvCxnSpPr>
          <p:nvPr/>
        </p:nvCxnSpPr>
        <p:spPr>
          <a:xfrm flipV="1">
            <a:off x="3993258" y="5207000"/>
            <a:ext cx="324742" cy="62195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608EBC8-8D01-5534-1DBE-57768D41073D}"/>
              </a:ext>
            </a:extLst>
          </p:cNvPr>
          <p:cNvCxnSpPr>
            <a:cxnSpLocks/>
          </p:cNvCxnSpPr>
          <p:nvPr/>
        </p:nvCxnSpPr>
        <p:spPr>
          <a:xfrm flipH="1" flipV="1">
            <a:off x="7336170" y="3904756"/>
            <a:ext cx="431344" cy="71152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5C79A13-CE54-BED7-D25A-26927E4E4FE1}"/>
              </a:ext>
            </a:extLst>
          </p:cNvPr>
          <p:cNvCxnSpPr>
            <a:cxnSpLocks/>
          </p:cNvCxnSpPr>
          <p:nvPr/>
        </p:nvCxnSpPr>
        <p:spPr>
          <a:xfrm flipH="1">
            <a:off x="5740729" y="2689266"/>
            <a:ext cx="697015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4860564-76BA-567B-4587-E640093FBBC0}"/>
              </a:ext>
            </a:extLst>
          </p:cNvPr>
          <p:cNvSpPr txBox="1"/>
          <p:nvPr/>
        </p:nvSpPr>
        <p:spPr>
          <a:xfrm>
            <a:off x="7932317" y="461628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~90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B56BFC-DCDC-D4E9-B5D2-6915491C149B}"/>
              </a:ext>
            </a:extLst>
          </p:cNvPr>
          <p:cNvSpPr txBox="1"/>
          <p:nvPr/>
        </p:nvSpPr>
        <p:spPr>
          <a:xfrm>
            <a:off x="3104869" y="553628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~90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343799E-0201-3564-375A-D3BFB918B9C3}"/>
              </a:ext>
            </a:extLst>
          </p:cNvPr>
          <p:cNvSpPr txBox="1"/>
          <p:nvPr/>
        </p:nvSpPr>
        <p:spPr>
          <a:xfrm>
            <a:off x="5997039" y="233712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~90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09627D-5880-F3E3-49A5-52E1882B97B5}"/>
              </a:ext>
            </a:extLst>
          </p:cNvPr>
          <p:cNvSpPr txBox="1"/>
          <p:nvPr/>
        </p:nvSpPr>
        <p:spPr>
          <a:xfrm>
            <a:off x="7460583" y="397604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F1E6B9-FB04-CADF-6598-325045C008CD}"/>
              </a:ext>
            </a:extLst>
          </p:cNvPr>
          <p:cNvSpPr txBox="1"/>
          <p:nvPr/>
        </p:nvSpPr>
        <p:spPr>
          <a:xfrm>
            <a:off x="5347260" y="42582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C74A75-A734-5679-0AEE-9A65F82E6D59}"/>
              </a:ext>
            </a:extLst>
          </p:cNvPr>
          <p:cNvSpPr txBox="1"/>
          <p:nvPr/>
        </p:nvSpPr>
        <p:spPr>
          <a:xfrm>
            <a:off x="3575778" y="509338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09051C3-1BBC-5D28-7555-1E427E0754BB}"/>
              </a:ext>
            </a:extLst>
          </p:cNvPr>
          <p:cNvCxnSpPr>
            <a:cxnSpLocks/>
          </p:cNvCxnSpPr>
          <p:nvPr/>
        </p:nvCxnSpPr>
        <p:spPr>
          <a:xfrm>
            <a:off x="5819579" y="5468002"/>
            <a:ext cx="618165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DC2A634-3DB9-3311-DDCC-1C275D6AADF5}"/>
              </a:ext>
            </a:extLst>
          </p:cNvPr>
          <p:cNvSpPr txBox="1"/>
          <p:nvPr/>
        </p:nvSpPr>
        <p:spPr>
          <a:xfrm>
            <a:off x="6073424" y="551797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~90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11" name="Picture 2" descr="Figure 4a.">
            <a:extLst>
              <a:ext uri="{FF2B5EF4-FFF2-40B4-BE49-F238E27FC236}">
                <a16:creationId xmlns:a16="http://schemas.microsoft.com/office/drawing/2014/main" id="{BCC15DEA-F832-282E-8280-8E99BFB97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2"/>
          <a:stretch/>
        </p:blipFill>
        <p:spPr bwMode="auto">
          <a:xfrm>
            <a:off x="8051904" y="1515969"/>
            <a:ext cx="2662862" cy="6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Figure 4b.">
            <a:extLst>
              <a:ext uri="{FF2B5EF4-FFF2-40B4-BE49-F238E27FC236}">
                <a16:creationId xmlns:a16="http://schemas.microsoft.com/office/drawing/2014/main" id="{22DA592D-FF62-202A-3274-926B27BC7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0"/>
          <a:stretch/>
        </p:blipFill>
        <p:spPr bwMode="auto">
          <a:xfrm>
            <a:off x="8765394" y="2955434"/>
            <a:ext cx="2662862" cy="76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igure 4a.">
            <a:extLst>
              <a:ext uri="{FF2B5EF4-FFF2-40B4-BE49-F238E27FC236}">
                <a16:creationId xmlns:a16="http://schemas.microsoft.com/office/drawing/2014/main" id="{ECFC2890-F04B-DE89-DAB1-55BF3BA34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2"/>
          <a:stretch/>
        </p:blipFill>
        <p:spPr bwMode="auto">
          <a:xfrm>
            <a:off x="80395" y="4701543"/>
            <a:ext cx="2662862" cy="6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igure 4b.">
            <a:extLst>
              <a:ext uri="{FF2B5EF4-FFF2-40B4-BE49-F238E27FC236}">
                <a16:creationId xmlns:a16="http://schemas.microsoft.com/office/drawing/2014/main" id="{7C51A4F0-38C6-628F-0C71-63A1E5E04F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0"/>
          <a:stretch/>
        </p:blipFill>
        <p:spPr bwMode="auto">
          <a:xfrm>
            <a:off x="109182" y="3633439"/>
            <a:ext cx="2662862" cy="76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Figure 4b.">
            <a:extLst>
              <a:ext uri="{FF2B5EF4-FFF2-40B4-BE49-F238E27FC236}">
                <a16:creationId xmlns:a16="http://schemas.microsoft.com/office/drawing/2014/main" id="{571C5ED1-780E-AE64-06BC-FAAEC4874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90"/>
          <a:stretch/>
        </p:blipFill>
        <p:spPr bwMode="auto">
          <a:xfrm>
            <a:off x="1157902" y="2284827"/>
            <a:ext cx="2662862" cy="76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igure 4a.">
            <a:extLst>
              <a:ext uri="{FF2B5EF4-FFF2-40B4-BE49-F238E27FC236}">
                <a16:creationId xmlns:a16="http://schemas.microsoft.com/office/drawing/2014/main" id="{9635AE94-39DB-8443-DA37-2492EE46F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2"/>
          <a:stretch/>
        </p:blipFill>
        <p:spPr bwMode="auto">
          <a:xfrm>
            <a:off x="9361144" y="4479435"/>
            <a:ext cx="2662862" cy="6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C66C78B-BF0D-D456-306C-0C1E389B2598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6638561" y="2017454"/>
            <a:ext cx="1413343" cy="504341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C7F27B3-6FC9-08BA-5C5B-49F4E54DD519}"/>
              </a:ext>
            </a:extLst>
          </p:cNvPr>
          <p:cNvCxnSpPr>
            <a:cxnSpLocks/>
          </p:cNvCxnSpPr>
          <p:nvPr/>
        </p:nvCxnSpPr>
        <p:spPr>
          <a:xfrm flipV="1">
            <a:off x="7977900" y="3502489"/>
            <a:ext cx="787439" cy="60894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BF41902-BB82-C800-CE0A-38BD28604BD0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8573839" y="4770879"/>
            <a:ext cx="783736" cy="30072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48FD5A-CA77-C61E-1DA0-236EC7402813}"/>
              </a:ext>
            </a:extLst>
          </p:cNvPr>
          <p:cNvCxnSpPr>
            <a:cxnSpLocks/>
            <a:endCxn id="31" idx="1"/>
          </p:cNvCxnSpPr>
          <p:nvPr/>
        </p:nvCxnSpPr>
        <p:spPr>
          <a:xfrm>
            <a:off x="3797970" y="2780510"/>
            <a:ext cx="1549290" cy="166242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4EBC4DD-91DD-8417-A206-E7500A69FB58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2753889" y="4110482"/>
            <a:ext cx="821889" cy="1167570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90CDD68-2AE8-D7CB-BB63-ACFDEE31B390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2772044" y="5023058"/>
            <a:ext cx="332825" cy="697894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2" descr="Figure 4a.">
            <a:extLst>
              <a:ext uri="{FF2B5EF4-FFF2-40B4-BE49-F238E27FC236}">
                <a16:creationId xmlns:a16="http://schemas.microsoft.com/office/drawing/2014/main" id="{1021A4D2-8136-EA01-FB77-93E5816E2E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52"/>
          <a:stretch/>
        </p:blipFill>
        <p:spPr bwMode="auto">
          <a:xfrm>
            <a:off x="4773138" y="6033277"/>
            <a:ext cx="2662862" cy="64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6C54135-C48D-E76B-92DA-A603D3907397}"/>
              </a:ext>
            </a:extLst>
          </p:cNvPr>
          <p:cNvCxnSpPr>
            <a:cxnSpLocks/>
          </p:cNvCxnSpPr>
          <p:nvPr/>
        </p:nvCxnSpPr>
        <p:spPr>
          <a:xfrm flipH="1" flipV="1">
            <a:off x="6552580" y="5850735"/>
            <a:ext cx="162366" cy="270995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70F9DCB-1CE4-C085-E460-BF42D9262511}"/>
              </a:ext>
            </a:extLst>
          </p:cNvPr>
          <p:cNvCxnSpPr>
            <a:cxnSpLocks/>
          </p:cNvCxnSpPr>
          <p:nvPr/>
        </p:nvCxnSpPr>
        <p:spPr>
          <a:xfrm>
            <a:off x="5946945" y="2840344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763340-F3B4-F97C-B6D4-A1221B731D9B}"/>
              </a:ext>
            </a:extLst>
          </p:cNvPr>
          <p:cNvCxnSpPr>
            <a:cxnSpLocks/>
          </p:cNvCxnSpPr>
          <p:nvPr/>
        </p:nvCxnSpPr>
        <p:spPr>
          <a:xfrm>
            <a:off x="5946945" y="2943670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4F2857-0A58-855B-F5C1-19813516C4DF}"/>
              </a:ext>
            </a:extLst>
          </p:cNvPr>
          <p:cNvCxnSpPr>
            <a:cxnSpLocks/>
          </p:cNvCxnSpPr>
          <p:nvPr/>
        </p:nvCxnSpPr>
        <p:spPr>
          <a:xfrm>
            <a:off x="5967554" y="5189336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4365FB-A260-B539-E13F-0DB2E45BC684}"/>
              </a:ext>
            </a:extLst>
          </p:cNvPr>
          <p:cNvCxnSpPr>
            <a:cxnSpLocks/>
          </p:cNvCxnSpPr>
          <p:nvPr/>
        </p:nvCxnSpPr>
        <p:spPr>
          <a:xfrm>
            <a:off x="5967554" y="5292662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44E90D1-47B9-1209-9BA7-9F50DB607455}"/>
              </a:ext>
            </a:extLst>
          </p:cNvPr>
          <p:cNvCxnSpPr>
            <a:cxnSpLocks/>
          </p:cNvCxnSpPr>
          <p:nvPr/>
        </p:nvCxnSpPr>
        <p:spPr>
          <a:xfrm>
            <a:off x="3738421" y="5743710"/>
            <a:ext cx="203891" cy="130641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C892968-27AF-2BC6-3372-6D3AD770DD64}"/>
              </a:ext>
            </a:extLst>
          </p:cNvPr>
          <p:cNvCxnSpPr>
            <a:cxnSpLocks/>
          </p:cNvCxnSpPr>
          <p:nvPr/>
        </p:nvCxnSpPr>
        <p:spPr>
          <a:xfrm>
            <a:off x="3695095" y="5820252"/>
            <a:ext cx="202778" cy="130641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70CF439-CFBF-92A7-2D5A-7DCD71578E8F}"/>
              </a:ext>
            </a:extLst>
          </p:cNvPr>
          <p:cNvCxnSpPr>
            <a:cxnSpLocks/>
          </p:cNvCxnSpPr>
          <p:nvPr/>
        </p:nvCxnSpPr>
        <p:spPr>
          <a:xfrm>
            <a:off x="3983148" y="5291162"/>
            <a:ext cx="203891" cy="130641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432331F-F9D7-0D64-8766-1D7C637E5A1D}"/>
              </a:ext>
            </a:extLst>
          </p:cNvPr>
          <p:cNvCxnSpPr>
            <a:cxnSpLocks/>
          </p:cNvCxnSpPr>
          <p:nvPr/>
        </p:nvCxnSpPr>
        <p:spPr>
          <a:xfrm>
            <a:off x="3939822" y="5367704"/>
            <a:ext cx="202778" cy="130641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2000F8A-D8BB-AB4B-4F75-83D09EE8E30C}"/>
              </a:ext>
            </a:extLst>
          </p:cNvPr>
          <p:cNvCxnSpPr>
            <a:cxnSpLocks/>
          </p:cNvCxnSpPr>
          <p:nvPr/>
        </p:nvCxnSpPr>
        <p:spPr>
          <a:xfrm>
            <a:off x="5955362" y="4299320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B5DA30-CA0B-4774-EB4E-1252617E41F1}"/>
              </a:ext>
            </a:extLst>
          </p:cNvPr>
          <p:cNvCxnSpPr>
            <a:cxnSpLocks/>
          </p:cNvCxnSpPr>
          <p:nvPr/>
        </p:nvCxnSpPr>
        <p:spPr>
          <a:xfrm>
            <a:off x="5955362" y="4402646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E3330DE-0199-ABDE-C543-9F273362AA41}"/>
              </a:ext>
            </a:extLst>
          </p:cNvPr>
          <p:cNvCxnSpPr>
            <a:cxnSpLocks/>
          </p:cNvCxnSpPr>
          <p:nvPr/>
        </p:nvCxnSpPr>
        <p:spPr>
          <a:xfrm flipV="1">
            <a:off x="7867814" y="5304722"/>
            <a:ext cx="235376" cy="127108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39CA271-AD16-910F-CBD8-5CF6FCAB1D1A}"/>
              </a:ext>
            </a:extLst>
          </p:cNvPr>
          <p:cNvCxnSpPr>
            <a:cxnSpLocks/>
          </p:cNvCxnSpPr>
          <p:nvPr/>
        </p:nvCxnSpPr>
        <p:spPr>
          <a:xfrm flipV="1">
            <a:off x="7903812" y="5382667"/>
            <a:ext cx="235376" cy="127108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6BAE67B-480C-2377-698C-088642249A72}"/>
              </a:ext>
            </a:extLst>
          </p:cNvPr>
          <p:cNvCxnSpPr>
            <a:cxnSpLocks/>
          </p:cNvCxnSpPr>
          <p:nvPr/>
        </p:nvCxnSpPr>
        <p:spPr>
          <a:xfrm flipV="1">
            <a:off x="7310886" y="4251623"/>
            <a:ext cx="235376" cy="127108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E77C18C-87F3-D77A-76E6-81C2017D94A0}"/>
              </a:ext>
            </a:extLst>
          </p:cNvPr>
          <p:cNvCxnSpPr>
            <a:cxnSpLocks/>
          </p:cNvCxnSpPr>
          <p:nvPr/>
        </p:nvCxnSpPr>
        <p:spPr>
          <a:xfrm flipV="1">
            <a:off x="7346884" y="4329568"/>
            <a:ext cx="235376" cy="127108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08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DB7EC-2439-B928-5590-EFB9B7C5F7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Uterine artery Doppler</a:t>
            </a:r>
          </a:p>
        </p:txBody>
      </p:sp>
    </p:spTree>
    <p:extLst>
      <p:ext uri="{BB962C8B-B14F-4D97-AF65-F5344CB8AC3E}">
        <p14:creationId xmlns:p14="http://schemas.microsoft.com/office/powerpoint/2010/main" val="421000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01A712F6-806D-A1EE-4528-9DD2D6B561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7196" r="349" b="3333"/>
          <a:stretch/>
        </p:blipFill>
        <p:spPr>
          <a:xfrm>
            <a:off x="1610518" y="0"/>
            <a:ext cx="897096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4">
            <a:extLst>
              <a:ext uri="{FF2B5EF4-FFF2-40B4-BE49-F238E27FC236}">
                <a16:creationId xmlns:a16="http://schemas.microsoft.com/office/drawing/2014/main" id="{B025D010-F1B6-CD52-FB13-52A1CD0FDB6E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0A4D5C-5989-C1DF-9D85-7B4CB0968462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FD530-C0C3-528A-7E7F-0211A10E5EB8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FA94DE-97D3-E6D4-0D92-F9816CC2146A}"/>
              </a:ext>
            </a:extLst>
          </p:cNvPr>
          <p:cNvCxnSpPr/>
          <p:nvPr/>
        </p:nvCxnSpPr>
        <p:spPr>
          <a:xfrm flipH="1">
            <a:off x="1110343" y="1617785"/>
            <a:ext cx="4252965" cy="5265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23B914-4080-948A-DBE8-FA2EB777FA33}"/>
              </a:ext>
            </a:extLst>
          </p:cNvPr>
          <p:cNvCxnSpPr>
            <a:cxnSpLocks/>
          </p:cNvCxnSpPr>
          <p:nvPr/>
        </p:nvCxnSpPr>
        <p:spPr>
          <a:xfrm>
            <a:off x="6957646" y="1541585"/>
            <a:ext cx="4329850" cy="5342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FCF93FA-65A9-0697-D090-AB93D97F045C}"/>
              </a:ext>
            </a:extLst>
          </p:cNvPr>
          <p:cNvSpPr/>
          <p:nvPr/>
        </p:nvSpPr>
        <p:spPr>
          <a:xfrm rot="2557629">
            <a:off x="3168698" y="4339224"/>
            <a:ext cx="4158090" cy="192535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0D14B7-EBE6-E731-C094-DAEEE624424A}"/>
              </a:ext>
            </a:extLst>
          </p:cNvPr>
          <p:cNvSpPr/>
          <p:nvPr/>
        </p:nvSpPr>
        <p:spPr>
          <a:xfrm rot="734630">
            <a:off x="5240002" y="6116169"/>
            <a:ext cx="4158090" cy="10458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8F4C2F-140B-F140-CCCD-B7CC0B4D7C63}"/>
              </a:ext>
            </a:extLst>
          </p:cNvPr>
          <p:cNvSpPr/>
          <p:nvPr/>
        </p:nvSpPr>
        <p:spPr>
          <a:xfrm rot="2557629">
            <a:off x="3685316" y="4989537"/>
            <a:ext cx="3124314" cy="546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E20A3B-0057-63FF-2301-E17A98A6FF7F}"/>
              </a:ext>
            </a:extLst>
          </p:cNvPr>
          <p:cNvSpPr/>
          <p:nvPr/>
        </p:nvSpPr>
        <p:spPr>
          <a:xfrm rot="940967">
            <a:off x="5869909" y="6463955"/>
            <a:ext cx="3088317" cy="16840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84479D0-65D9-3945-D021-3F3B676683E4}"/>
              </a:ext>
            </a:extLst>
          </p:cNvPr>
          <p:cNvSpPr/>
          <p:nvPr/>
        </p:nvSpPr>
        <p:spPr>
          <a:xfrm>
            <a:off x="5167089" y="5863773"/>
            <a:ext cx="3918857" cy="1379340"/>
          </a:xfrm>
          <a:custGeom>
            <a:avLst/>
            <a:gdLst>
              <a:gd name="connsiteX0" fmla="*/ 0 w 3918857"/>
              <a:gd name="connsiteY0" fmla="*/ 0 h 1379340"/>
              <a:gd name="connsiteX1" fmla="*/ 159657 w 3918857"/>
              <a:gd name="connsiteY1" fmla="*/ 130628 h 1379340"/>
              <a:gd name="connsiteX2" fmla="*/ 203200 w 3918857"/>
              <a:gd name="connsiteY2" fmla="*/ 159657 h 1379340"/>
              <a:gd name="connsiteX3" fmla="*/ 406400 w 3918857"/>
              <a:gd name="connsiteY3" fmla="*/ 304800 h 1379340"/>
              <a:gd name="connsiteX4" fmla="*/ 478971 w 3918857"/>
              <a:gd name="connsiteY4" fmla="*/ 362857 h 1379340"/>
              <a:gd name="connsiteX5" fmla="*/ 522514 w 3918857"/>
              <a:gd name="connsiteY5" fmla="*/ 391885 h 1379340"/>
              <a:gd name="connsiteX6" fmla="*/ 566057 w 3918857"/>
              <a:gd name="connsiteY6" fmla="*/ 435428 h 1379340"/>
              <a:gd name="connsiteX7" fmla="*/ 638628 w 3918857"/>
              <a:gd name="connsiteY7" fmla="*/ 478971 h 1379340"/>
              <a:gd name="connsiteX8" fmla="*/ 711200 w 3918857"/>
              <a:gd name="connsiteY8" fmla="*/ 537028 h 1379340"/>
              <a:gd name="connsiteX9" fmla="*/ 899885 w 3918857"/>
              <a:gd name="connsiteY9" fmla="*/ 653142 h 1379340"/>
              <a:gd name="connsiteX10" fmla="*/ 986971 w 3918857"/>
              <a:gd name="connsiteY10" fmla="*/ 711200 h 1379340"/>
              <a:gd name="connsiteX11" fmla="*/ 1132114 w 3918857"/>
              <a:gd name="connsiteY11" fmla="*/ 769257 h 1379340"/>
              <a:gd name="connsiteX12" fmla="*/ 1190171 w 3918857"/>
              <a:gd name="connsiteY12" fmla="*/ 783771 h 1379340"/>
              <a:gd name="connsiteX13" fmla="*/ 1277257 w 3918857"/>
              <a:gd name="connsiteY13" fmla="*/ 827314 h 1379340"/>
              <a:gd name="connsiteX14" fmla="*/ 1407885 w 3918857"/>
              <a:gd name="connsiteY14" fmla="*/ 870857 h 1379340"/>
              <a:gd name="connsiteX15" fmla="*/ 1567543 w 3918857"/>
              <a:gd name="connsiteY15" fmla="*/ 957942 h 1379340"/>
              <a:gd name="connsiteX16" fmla="*/ 1625600 w 3918857"/>
              <a:gd name="connsiteY16" fmla="*/ 986971 h 1379340"/>
              <a:gd name="connsiteX17" fmla="*/ 1828800 w 3918857"/>
              <a:gd name="connsiteY17" fmla="*/ 1030514 h 1379340"/>
              <a:gd name="connsiteX18" fmla="*/ 2075543 w 3918857"/>
              <a:gd name="connsiteY18" fmla="*/ 1103085 h 1379340"/>
              <a:gd name="connsiteX19" fmla="*/ 2206171 w 3918857"/>
              <a:gd name="connsiteY19" fmla="*/ 1132114 h 1379340"/>
              <a:gd name="connsiteX20" fmla="*/ 2278743 w 3918857"/>
              <a:gd name="connsiteY20" fmla="*/ 1161142 h 1379340"/>
              <a:gd name="connsiteX21" fmla="*/ 2452914 w 3918857"/>
              <a:gd name="connsiteY21" fmla="*/ 1175657 h 1379340"/>
              <a:gd name="connsiteX22" fmla="*/ 2598057 w 3918857"/>
              <a:gd name="connsiteY22" fmla="*/ 1219200 h 1379340"/>
              <a:gd name="connsiteX23" fmla="*/ 2873828 w 3918857"/>
              <a:gd name="connsiteY23" fmla="*/ 1262742 h 1379340"/>
              <a:gd name="connsiteX24" fmla="*/ 3062514 w 3918857"/>
              <a:gd name="connsiteY24" fmla="*/ 1320800 h 1379340"/>
              <a:gd name="connsiteX25" fmla="*/ 3526971 w 3918857"/>
              <a:gd name="connsiteY25" fmla="*/ 1349828 h 1379340"/>
              <a:gd name="connsiteX26" fmla="*/ 3831771 w 3918857"/>
              <a:gd name="connsiteY26" fmla="*/ 1364342 h 1379340"/>
              <a:gd name="connsiteX27" fmla="*/ 3918857 w 3918857"/>
              <a:gd name="connsiteY27" fmla="*/ 1378857 h 137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18857" h="1379340">
                <a:moveTo>
                  <a:pt x="0" y="0"/>
                </a:moveTo>
                <a:cubicBezTo>
                  <a:pt x="175048" y="116700"/>
                  <a:pt x="4072" y="-5508"/>
                  <a:pt x="159657" y="130628"/>
                </a:cubicBezTo>
                <a:cubicBezTo>
                  <a:pt x="172785" y="142115"/>
                  <a:pt x="190292" y="147923"/>
                  <a:pt x="203200" y="159657"/>
                </a:cubicBezTo>
                <a:cubicBezTo>
                  <a:pt x="362700" y="304658"/>
                  <a:pt x="255228" y="254409"/>
                  <a:pt x="406400" y="304800"/>
                </a:cubicBezTo>
                <a:cubicBezTo>
                  <a:pt x="430590" y="324152"/>
                  <a:pt x="454188" y="344270"/>
                  <a:pt x="478971" y="362857"/>
                </a:cubicBezTo>
                <a:cubicBezTo>
                  <a:pt x="492926" y="373323"/>
                  <a:pt x="509113" y="380718"/>
                  <a:pt x="522514" y="391885"/>
                </a:cubicBezTo>
                <a:cubicBezTo>
                  <a:pt x="538283" y="405026"/>
                  <a:pt x="549636" y="423112"/>
                  <a:pt x="566057" y="435428"/>
                </a:cubicBezTo>
                <a:cubicBezTo>
                  <a:pt x="588625" y="452354"/>
                  <a:pt x="615517" y="462793"/>
                  <a:pt x="638628" y="478971"/>
                </a:cubicBezTo>
                <a:cubicBezTo>
                  <a:pt x="664007" y="496736"/>
                  <a:pt x="686146" y="518807"/>
                  <a:pt x="711200" y="537028"/>
                </a:cubicBezTo>
                <a:cubicBezTo>
                  <a:pt x="812342" y="610586"/>
                  <a:pt x="788563" y="584636"/>
                  <a:pt x="899885" y="653142"/>
                </a:cubicBezTo>
                <a:cubicBezTo>
                  <a:pt x="929598" y="671427"/>
                  <a:pt x="956253" y="694660"/>
                  <a:pt x="986971" y="711200"/>
                </a:cubicBezTo>
                <a:cubicBezTo>
                  <a:pt x="1016715" y="727216"/>
                  <a:pt x="1089292" y="757022"/>
                  <a:pt x="1132114" y="769257"/>
                </a:cubicBezTo>
                <a:cubicBezTo>
                  <a:pt x="1151294" y="774737"/>
                  <a:pt x="1170819" y="778933"/>
                  <a:pt x="1190171" y="783771"/>
                </a:cubicBezTo>
                <a:cubicBezTo>
                  <a:pt x="1219200" y="798285"/>
                  <a:pt x="1247123" y="815260"/>
                  <a:pt x="1277257" y="827314"/>
                </a:cubicBezTo>
                <a:cubicBezTo>
                  <a:pt x="1319872" y="844360"/>
                  <a:pt x="1368963" y="846531"/>
                  <a:pt x="1407885" y="870857"/>
                </a:cubicBezTo>
                <a:cubicBezTo>
                  <a:pt x="1662606" y="1030056"/>
                  <a:pt x="1438588" y="902675"/>
                  <a:pt x="1567543" y="957942"/>
                </a:cubicBezTo>
                <a:cubicBezTo>
                  <a:pt x="1587430" y="966465"/>
                  <a:pt x="1604753" y="981180"/>
                  <a:pt x="1625600" y="986971"/>
                </a:cubicBezTo>
                <a:cubicBezTo>
                  <a:pt x="1692344" y="1005511"/>
                  <a:pt x="1761726" y="1013205"/>
                  <a:pt x="1828800" y="1030514"/>
                </a:cubicBezTo>
                <a:cubicBezTo>
                  <a:pt x="1911812" y="1051936"/>
                  <a:pt x="1991853" y="1084487"/>
                  <a:pt x="2075543" y="1103085"/>
                </a:cubicBezTo>
                <a:cubicBezTo>
                  <a:pt x="2119086" y="1112761"/>
                  <a:pt x="2163282" y="1119860"/>
                  <a:pt x="2206171" y="1132114"/>
                </a:cubicBezTo>
                <a:cubicBezTo>
                  <a:pt x="2231223" y="1139272"/>
                  <a:pt x="2253085" y="1156614"/>
                  <a:pt x="2278743" y="1161142"/>
                </a:cubicBezTo>
                <a:cubicBezTo>
                  <a:pt x="2336115" y="1171266"/>
                  <a:pt x="2394857" y="1170819"/>
                  <a:pt x="2452914" y="1175657"/>
                </a:cubicBezTo>
                <a:cubicBezTo>
                  <a:pt x="2508438" y="1194164"/>
                  <a:pt x="2543228" y="1208234"/>
                  <a:pt x="2598057" y="1219200"/>
                </a:cubicBezTo>
                <a:cubicBezTo>
                  <a:pt x="2748073" y="1249203"/>
                  <a:pt x="2738666" y="1245847"/>
                  <a:pt x="2873828" y="1262742"/>
                </a:cubicBezTo>
                <a:cubicBezTo>
                  <a:pt x="2921154" y="1278518"/>
                  <a:pt x="3015722" y="1311442"/>
                  <a:pt x="3062514" y="1320800"/>
                </a:cubicBezTo>
                <a:cubicBezTo>
                  <a:pt x="3184681" y="1345233"/>
                  <a:pt x="3465203" y="1347083"/>
                  <a:pt x="3526971" y="1349828"/>
                </a:cubicBezTo>
                <a:lnTo>
                  <a:pt x="3831771" y="1364342"/>
                </a:lnTo>
                <a:cubicBezTo>
                  <a:pt x="3889083" y="1383447"/>
                  <a:pt x="3860014" y="1378857"/>
                  <a:pt x="3918857" y="1378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FEA776-E2D1-AA46-2718-4AAAAEA6745D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27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medical device&#10;&#10;Description automatically generated">
            <a:extLst>
              <a:ext uri="{FF2B5EF4-FFF2-40B4-BE49-F238E27FC236}">
                <a16:creationId xmlns:a16="http://schemas.microsoft.com/office/drawing/2014/main" id="{A22CEC4A-E4A9-0454-93CC-17327B209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33" y="0"/>
            <a:ext cx="10385334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F90B7DD-336C-EB3C-45FD-7357994479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73339" y="938149"/>
                <a:ext cx="2503715" cy="830787"/>
              </a:xfrm>
            </p:spPr>
            <p:txBody>
              <a:bodyPr numCol="2">
                <a:normAutofit fontScale="62500" lnSpcReduction="2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</m:t>
                      </m:r>
                      <m:r>
                        <a:rPr lang="en-GB" sz="40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4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GB" sz="4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40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</a:endParaRPr>
              </a:p>
              <a:p>
                <a:pPr marL="457200" lvl="1" indent="0">
                  <a:buNone/>
                </a:pPr>
                <a:endParaRPr lang="en-GB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3F90B7DD-336C-EB3C-45FD-7357994479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73339" y="938149"/>
                <a:ext cx="2503715" cy="83078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C77274-3491-50CE-17F2-D1A1A88F041B}"/>
                  </a:ext>
                </a:extLst>
              </p:cNvPr>
              <p:cNvSpPr txBox="1"/>
              <p:nvPr/>
            </p:nvSpPr>
            <p:spPr>
              <a:xfrm>
                <a:off x="6391890" y="3096394"/>
                <a:ext cx="117565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2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3C77274-3491-50CE-17F2-D1A1A88F04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1890" y="3096394"/>
                <a:ext cx="117565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5926A0-B80D-7D0D-D6E1-FCC11A21E5E1}"/>
                  </a:ext>
                </a:extLst>
              </p:cNvPr>
              <p:cNvSpPr txBox="1"/>
              <p:nvPr/>
            </p:nvSpPr>
            <p:spPr>
              <a:xfrm>
                <a:off x="9360724" y="2551837"/>
                <a:ext cx="117565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3200" i="1">
                            <a:solidFill>
                              <a:schemeClr val="bg1"/>
                            </a:solidFill>
                            <a:latin typeface="Cambria Math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5926A0-B80D-7D0D-D6E1-FCC11A21E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0724" y="2551837"/>
                <a:ext cx="117565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2C0288-E750-2EC1-CEE9-E4790067A7AD}"/>
                  </a:ext>
                </a:extLst>
              </p:cNvPr>
              <p:cNvSpPr txBox="1"/>
              <p:nvPr/>
            </p:nvSpPr>
            <p:spPr>
              <a:xfrm>
                <a:off x="6970818" y="2454656"/>
                <a:ext cx="231865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GB" sz="36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𝐷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12C0288-E750-2EC1-CEE9-E4790067A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818" y="2454656"/>
                <a:ext cx="2318656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9DB72D-22C0-6878-AE9B-20A0A75EB06B}"/>
              </a:ext>
            </a:extLst>
          </p:cNvPr>
          <p:cNvCxnSpPr>
            <a:cxnSpLocks/>
            <a:endCxn id="20" idx="2"/>
          </p:cNvCxnSpPr>
          <p:nvPr/>
        </p:nvCxnSpPr>
        <p:spPr>
          <a:xfrm flipV="1">
            <a:off x="6863938" y="3681169"/>
            <a:ext cx="115781" cy="368317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9B89F2-0B54-15A1-6822-A09A403DB349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948553" y="3136612"/>
            <a:ext cx="544282" cy="4006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0C27CDE-71FC-DBF7-8730-F345AC462C41}"/>
              </a:ext>
            </a:extLst>
          </p:cNvPr>
          <p:cNvCxnSpPr>
            <a:cxnSpLocks/>
          </p:cNvCxnSpPr>
          <p:nvPr/>
        </p:nvCxnSpPr>
        <p:spPr>
          <a:xfrm>
            <a:off x="7329057" y="2208603"/>
            <a:ext cx="544282" cy="400616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FF9115-FD67-9C7A-5074-EA1D2F6BD44D}"/>
              </a:ext>
            </a:extLst>
          </p:cNvPr>
          <p:cNvCxnSpPr>
            <a:cxnSpLocks/>
          </p:cNvCxnSpPr>
          <p:nvPr/>
        </p:nvCxnSpPr>
        <p:spPr>
          <a:xfrm>
            <a:off x="8064156" y="3096394"/>
            <a:ext cx="120911" cy="292387"/>
          </a:xfrm>
          <a:prstGeom prst="lin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64E3A08-F9D1-C20B-359B-D8189BD3B00A}"/>
              </a:ext>
            </a:extLst>
          </p:cNvPr>
          <p:cNvSpPr txBox="1"/>
          <p:nvPr/>
        </p:nvSpPr>
        <p:spPr>
          <a:xfrm>
            <a:off x="5640705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37685F-65A8-58BA-FA3A-3C7D8209F502}"/>
                  </a:ext>
                </a:extLst>
              </p:cNvPr>
              <p:cNvSpPr txBox="1"/>
              <p:nvPr/>
            </p:nvSpPr>
            <p:spPr>
              <a:xfrm>
                <a:off x="1048167" y="792662"/>
                <a:ext cx="3117591" cy="397031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This spectral Doppler trace demonstrates the application of the Doppler equation in real terms:</a:t>
                </a:r>
              </a:p>
              <a:p>
                <a:endParaRPr lang="en-GB" dirty="0"/>
              </a:p>
              <a:p>
                <a:r>
                  <a:rPr lang="en-GB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𝑇</m:t>
                        </m:r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dirty="0"/>
                  <a:t>- transmit frequency</a:t>
                </a:r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GB" sz="1800" i="1" smtClean="0">
                        <a:solidFill>
                          <a:schemeClr val="tx1"/>
                        </a:solidFill>
                        <a:latin typeface="Cambria Math"/>
                      </a:rPr>
                      <m:t>𝑣</m:t>
                    </m:r>
                  </m:oMath>
                </a14:m>
                <a:r>
                  <a:rPr lang="en-GB" sz="1100" dirty="0">
                    <a:solidFill>
                      <a:schemeClr val="tx1"/>
                    </a:solidFill>
                  </a:rPr>
                  <a:t> </a:t>
                </a:r>
                <a:r>
                  <a:rPr lang="en-GB" dirty="0">
                    <a:solidFill>
                      <a:schemeClr val="tx1"/>
                    </a:solidFill>
                  </a:rPr>
                  <a:t>– calculated peak systolic velocity</a:t>
                </a:r>
              </a:p>
              <a:p>
                <a:endParaRPr lang="en-GB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𝐷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- Doppler angle correction (60</a:t>
                </a:r>
                <a:r>
                  <a:rPr lang="en-GB" dirty="0"/>
                  <a:t>°</a:t>
                </a:r>
                <a:r>
                  <a:rPr lang="en-GB" dirty="0">
                    <a:solidFill>
                      <a:schemeClr val="tx1"/>
                    </a:solidFill>
                  </a:rPr>
                  <a:t>)</a:t>
                </a:r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D37685F-65A8-58BA-FA3A-3C7D8209F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167" y="792662"/>
                <a:ext cx="3117591" cy="3970318"/>
              </a:xfrm>
              <a:prstGeom prst="rect">
                <a:avLst/>
              </a:prstGeom>
              <a:blipFill>
                <a:blip r:embed="rId7"/>
                <a:stretch>
                  <a:fillRect l="-1761" t="-614" r="-19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23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4">
            <a:extLst>
              <a:ext uri="{FF2B5EF4-FFF2-40B4-BE49-F238E27FC236}">
                <a16:creationId xmlns:a16="http://schemas.microsoft.com/office/drawing/2014/main" id="{B025D010-F1B6-CD52-FB13-52A1CD0FDB6E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0A4D5C-5989-C1DF-9D85-7B4CB0968462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7FD530-C0C3-528A-7E7F-0211A10E5EB8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FA94DE-97D3-E6D4-0D92-F9816CC2146A}"/>
              </a:ext>
            </a:extLst>
          </p:cNvPr>
          <p:cNvCxnSpPr/>
          <p:nvPr/>
        </p:nvCxnSpPr>
        <p:spPr>
          <a:xfrm flipH="1">
            <a:off x="1110343" y="1617785"/>
            <a:ext cx="4252965" cy="5265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23B914-4080-948A-DBE8-FA2EB777FA33}"/>
              </a:ext>
            </a:extLst>
          </p:cNvPr>
          <p:cNvCxnSpPr>
            <a:cxnSpLocks/>
          </p:cNvCxnSpPr>
          <p:nvPr/>
        </p:nvCxnSpPr>
        <p:spPr>
          <a:xfrm>
            <a:off x="6957646" y="1541585"/>
            <a:ext cx="4329850" cy="5342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4FCF93FA-65A9-0697-D090-AB93D97F045C}"/>
              </a:ext>
            </a:extLst>
          </p:cNvPr>
          <p:cNvSpPr/>
          <p:nvPr/>
        </p:nvSpPr>
        <p:spPr>
          <a:xfrm rot="2557629">
            <a:off x="3168698" y="4339224"/>
            <a:ext cx="4158090" cy="192535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0D14B7-EBE6-E731-C094-DAEEE624424A}"/>
              </a:ext>
            </a:extLst>
          </p:cNvPr>
          <p:cNvSpPr/>
          <p:nvPr/>
        </p:nvSpPr>
        <p:spPr>
          <a:xfrm rot="734630">
            <a:off x="5240002" y="6116169"/>
            <a:ext cx="4158090" cy="10458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8F4C2F-140B-F140-CCCD-B7CC0B4D7C63}"/>
              </a:ext>
            </a:extLst>
          </p:cNvPr>
          <p:cNvSpPr/>
          <p:nvPr/>
        </p:nvSpPr>
        <p:spPr>
          <a:xfrm rot="2557629">
            <a:off x="3685316" y="4989537"/>
            <a:ext cx="3124314" cy="546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E20A3B-0057-63FF-2301-E17A98A6FF7F}"/>
              </a:ext>
            </a:extLst>
          </p:cNvPr>
          <p:cNvSpPr/>
          <p:nvPr/>
        </p:nvSpPr>
        <p:spPr>
          <a:xfrm rot="940967">
            <a:off x="5869909" y="6463955"/>
            <a:ext cx="3088317" cy="16840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84479D0-65D9-3945-D021-3F3B676683E4}"/>
              </a:ext>
            </a:extLst>
          </p:cNvPr>
          <p:cNvSpPr/>
          <p:nvPr/>
        </p:nvSpPr>
        <p:spPr>
          <a:xfrm>
            <a:off x="5167089" y="5863773"/>
            <a:ext cx="3918857" cy="1379340"/>
          </a:xfrm>
          <a:custGeom>
            <a:avLst/>
            <a:gdLst>
              <a:gd name="connsiteX0" fmla="*/ 0 w 3918857"/>
              <a:gd name="connsiteY0" fmla="*/ 0 h 1379340"/>
              <a:gd name="connsiteX1" fmla="*/ 159657 w 3918857"/>
              <a:gd name="connsiteY1" fmla="*/ 130628 h 1379340"/>
              <a:gd name="connsiteX2" fmla="*/ 203200 w 3918857"/>
              <a:gd name="connsiteY2" fmla="*/ 159657 h 1379340"/>
              <a:gd name="connsiteX3" fmla="*/ 406400 w 3918857"/>
              <a:gd name="connsiteY3" fmla="*/ 304800 h 1379340"/>
              <a:gd name="connsiteX4" fmla="*/ 478971 w 3918857"/>
              <a:gd name="connsiteY4" fmla="*/ 362857 h 1379340"/>
              <a:gd name="connsiteX5" fmla="*/ 522514 w 3918857"/>
              <a:gd name="connsiteY5" fmla="*/ 391885 h 1379340"/>
              <a:gd name="connsiteX6" fmla="*/ 566057 w 3918857"/>
              <a:gd name="connsiteY6" fmla="*/ 435428 h 1379340"/>
              <a:gd name="connsiteX7" fmla="*/ 638628 w 3918857"/>
              <a:gd name="connsiteY7" fmla="*/ 478971 h 1379340"/>
              <a:gd name="connsiteX8" fmla="*/ 711200 w 3918857"/>
              <a:gd name="connsiteY8" fmla="*/ 537028 h 1379340"/>
              <a:gd name="connsiteX9" fmla="*/ 899885 w 3918857"/>
              <a:gd name="connsiteY9" fmla="*/ 653142 h 1379340"/>
              <a:gd name="connsiteX10" fmla="*/ 986971 w 3918857"/>
              <a:gd name="connsiteY10" fmla="*/ 711200 h 1379340"/>
              <a:gd name="connsiteX11" fmla="*/ 1132114 w 3918857"/>
              <a:gd name="connsiteY11" fmla="*/ 769257 h 1379340"/>
              <a:gd name="connsiteX12" fmla="*/ 1190171 w 3918857"/>
              <a:gd name="connsiteY12" fmla="*/ 783771 h 1379340"/>
              <a:gd name="connsiteX13" fmla="*/ 1277257 w 3918857"/>
              <a:gd name="connsiteY13" fmla="*/ 827314 h 1379340"/>
              <a:gd name="connsiteX14" fmla="*/ 1407885 w 3918857"/>
              <a:gd name="connsiteY14" fmla="*/ 870857 h 1379340"/>
              <a:gd name="connsiteX15" fmla="*/ 1567543 w 3918857"/>
              <a:gd name="connsiteY15" fmla="*/ 957942 h 1379340"/>
              <a:gd name="connsiteX16" fmla="*/ 1625600 w 3918857"/>
              <a:gd name="connsiteY16" fmla="*/ 986971 h 1379340"/>
              <a:gd name="connsiteX17" fmla="*/ 1828800 w 3918857"/>
              <a:gd name="connsiteY17" fmla="*/ 1030514 h 1379340"/>
              <a:gd name="connsiteX18" fmla="*/ 2075543 w 3918857"/>
              <a:gd name="connsiteY18" fmla="*/ 1103085 h 1379340"/>
              <a:gd name="connsiteX19" fmla="*/ 2206171 w 3918857"/>
              <a:gd name="connsiteY19" fmla="*/ 1132114 h 1379340"/>
              <a:gd name="connsiteX20" fmla="*/ 2278743 w 3918857"/>
              <a:gd name="connsiteY20" fmla="*/ 1161142 h 1379340"/>
              <a:gd name="connsiteX21" fmla="*/ 2452914 w 3918857"/>
              <a:gd name="connsiteY21" fmla="*/ 1175657 h 1379340"/>
              <a:gd name="connsiteX22" fmla="*/ 2598057 w 3918857"/>
              <a:gd name="connsiteY22" fmla="*/ 1219200 h 1379340"/>
              <a:gd name="connsiteX23" fmla="*/ 2873828 w 3918857"/>
              <a:gd name="connsiteY23" fmla="*/ 1262742 h 1379340"/>
              <a:gd name="connsiteX24" fmla="*/ 3062514 w 3918857"/>
              <a:gd name="connsiteY24" fmla="*/ 1320800 h 1379340"/>
              <a:gd name="connsiteX25" fmla="*/ 3526971 w 3918857"/>
              <a:gd name="connsiteY25" fmla="*/ 1349828 h 1379340"/>
              <a:gd name="connsiteX26" fmla="*/ 3831771 w 3918857"/>
              <a:gd name="connsiteY26" fmla="*/ 1364342 h 1379340"/>
              <a:gd name="connsiteX27" fmla="*/ 3918857 w 3918857"/>
              <a:gd name="connsiteY27" fmla="*/ 1378857 h 137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18857" h="1379340">
                <a:moveTo>
                  <a:pt x="0" y="0"/>
                </a:moveTo>
                <a:cubicBezTo>
                  <a:pt x="175048" y="116700"/>
                  <a:pt x="4072" y="-5508"/>
                  <a:pt x="159657" y="130628"/>
                </a:cubicBezTo>
                <a:cubicBezTo>
                  <a:pt x="172785" y="142115"/>
                  <a:pt x="190292" y="147923"/>
                  <a:pt x="203200" y="159657"/>
                </a:cubicBezTo>
                <a:cubicBezTo>
                  <a:pt x="362700" y="304658"/>
                  <a:pt x="255228" y="254409"/>
                  <a:pt x="406400" y="304800"/>
                </a:cubicBezTo>
                <a:cubicBezTo>
                  <a:pt x="430590" y="324152"/>
                  <a:pt x="454188" y="344270"/>
                  <a:pt x="478971" y="362857"/>
                </a:cubicBezTo>
                <a:cubicBezTo>
                  <a:pt x="492926" y="373323"/>
                  <a:pt x="509113" y="380718"/>
                  <a:pt x="522514" y="391885"/>
                </a:cubicBezTo>
                <a:cubicBezTo>
                  <a:pt x="538283" y="405026"/>
                  <a:pt x="549636" y="423112"/>
                  <a:pt x="566057" y="435428"/>
                </a:cubicBezTo>
                <a:cubicBezTo>
                  <a:pt x="588625" y="452354"/>
                  <a:pt x="615517" y="462793"/>
                  <a:pt x="638628" y="478971"/>
                </a:cubicBezTo>
                <a:cubicBezTo>
                  <a:pt x="664007" y="496736"/>
                  <a:pt x="686146" y="518807"/>
                  <a:pt x="711200" y="537028"/>
                </a:cubicBezTo>
                <a:cubicBezTo>
                  <a:pt x="812342" y="610586"/>
                  <a:pt x="788563" y="584636"/>
                  <a:pt x="899885" y="653142"/>
                </a:cubicBezTo>
                <a:cubicBezTo>
                  <a:pt x="929598" y="671427"/>
                  <a:pt x="956253" y="694660"/>
                  <a:pt x="986971" y="711200"/>
                </a:cubicBezTo>
                <a:cubicBezTo>
                  <a:pt x="1016715" y="727216"/>
                  <a:pt x="1089292" y="757022"/>
                  <a:pt x="1132114" y="769257"/>
                </a:cubicBezTo>
                <a:cubicBezTo>
                  <a:pt x="1151294" y="774737"/>
                  <a:pt x="1170819" y="778933"/>
                  <a:pt x="1190171" y="783771"/>
                </a:cubicBezTo>
                <a:cubicBezTo>
                  <a:pt x="1219200" y="798285"/>
                  <a:pt x="1247123" y="815260"/>
                  <a:pt x="1277257" y="827314"/>
                </a:cubicBezTo>
                <a:cubicBezTo>
                  <a:pt x="1319872" y="844360"/>
                  <a:pt x="1368963" y="846531"/>
                  <a:pt x="1407885" y="870857"/>
                </a:cubicBezTo>
                <a:cubicBezTo>
                  <a:pt x="1662606" y="1030056"/>
                  <a:pt x="1438588" y="902675"/>
                  <a:pt x="1567543" y="957942"/>
                </a:cubicBezTo>
                <a:cubicBezTo>
                  <a:pt x="1587430" y="966465"/>
                  <a:pt x="1604753" y="981180"/>
                  <a:pt x="1625600" y="986971"/>
                </a:cubicBezTo>
                <a:cubicBezTo>
                  <a:pt x="1692344" y="1005511"/>
                  <a:pt x="1761726" y="1013205"/>
                  <a:pt x="1828800" y="1030514"/>
                </a:cubicBezTo>
                <a:cubicBezTo>
                  <a:pt x="1911812" y="1051936"/>
                  <a:pt x="1991853" y="1084487"/>
                  <a:pt x="2075543" y="1103085"/>
                </a:cubicBezTo>
                <a:cubicBezTo>
                  <a:pt x="2119086" y="1112761"/>
                  <a:pt x="2163282" y="1119860"/>
                  <a:pt x="2206171" y="1132114"/>
                </a:cubicBezTo>
                <a:cubicBezTo>
                  <a:pt x="2231223" y="1139272"/>
                  <a:pt x="2253085" y="1156614"/>
                  <a:pt x="2278743" y="1161142"/>
                </a:cubicBezTo>
                <a:cubicBezTo>
                  <a:pt x="2336115" y="1171266"/>
                  <a:pt x="2394857" y="1170819"/>
                  <a:pt x="2452914" y="1175657"/>
                </a:cubicBezTo>
                <a:cubicBezTo>
                  <a:pt x="2508438" y="1194164"/>
                  <a:pt x="2543228" y="1208234"/>
                  <a:pt x="2598057" y="1219200"/>
                </a:cubicBezTo>
                <a:cubicBezTo>
                  <a:pt x="2748073" y="1249203"/>
                  <a:pt x="2738666" y="1245847"/>
                  <a:pt x="2873828" y="1262742"/>
                </a:cubicBezTo>
                <a:cubicBezTo>
                  <a:pt x="2921154" y="1278518"/>
                  <a:pt x="3015722" y="1311442"/>
                  <a:pt x="3062514" y="1320800"/>
                </a:cubicBezTo>
                <a:cubicBezTo>
                  <a:pt x="3184681" y="1345233"/>
                  <a:pt x="3465203" y="1347083"/>
                  <a:pt x="3526971" y="1349828"/>
                </a:cubicBezTo>
                <a:lnTo>
                  <a:pt x="3831771" y="1364342"/>
                </a:lnTo>
                <a:cubicBezTo>
                  <a:pt x="3889083" y="1383447"/>
                  <a:pt x="3860014" y="1378857"/>
                  <a:pt x="3918857" y="1378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FEA776-E2D1-AA46-2718-4AAAAEA6745D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0875C7-9003-783C-0C0A-FEF9E6E4C13D}"/>
              </a:ext>
            </a:extLst>
          </p:cNvPr>
          <p:cNvCxnSpPr>
            <a:cxnSpLocks/>
          </p:cNvCxnSpPr>
          <p:nvPr/>
        </p:nvCxnSpPr>
        <p:spPr>
          <a:xfrm flipH="1" flipV="1">
            <a:off x="5751615" y="6121730"/>
            <a:ext cx="664707" cy="45377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180F19A-8F6C-36A3-7DDF-6ECE1AE12243}"/>
              </a:ext>
            </a:extLst>
          </p:cNvPr>
          <p:cNvSpPr txBox="1"/>
          <p:nvPr/>
        </p:nvSpPr>
        <p:spPr>
          <a:xfrm>
            <a:off x="6358243" y="570172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~60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86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4">
            <a:extLst>
              <a:ext uri="{FF2B5EF4-FFF2-40B4-BE49-F238E27FC236}">
                <a16:creationId xmlns:a16="http://schemas.microsoft.com/office/drawing/2014/main" id="{DBE31D06-82CC-919A-7857-6ADE465EC03D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23C596-0D96-8BEE-0A41-7A5594547C50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CF595-9104-DF97-BFB8-769870ADFDFC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4D12FE-CD68-5892-CB30-29A4EC357C47}"/>
              </a:ext>
            </a:extLst>
          </p:cNvPr>
          <p:cNvCxnSpPr/>
          <p:nvPr/>
        </p:nvCxnSpPr>
        <p:spPr>
          <a:xfrm flipH="1">
            <a:off x="1110343" y="1617785"/>
            <a:ext cx="4252965" cy="5265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35953C-685F-11D7-21CF-F44E8956852D}"/>
              </a:ext>
            </a:extLst>
          </p:cNvPr>
          <p:cNvCxnSpPr>
            <a:cxnSpLocks/>
          </p:cNvCxnSpPr>
          <p:nvPr/>
        </p:nvCxnSpPr>
        <p:spPr>
          <a:xfrm>
            <a:off x="6957646" y="1541585"/>
            <a:ext cx="4329850" cy="5342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BB2D2F3-81E1-2C94-85F6-0F7F663761B5}"/>
              </a:ext>
            </a:extLst>
          </p:cNvPr>
          <p:cNvSpPr/>
          <p:nvPr/>
        </p:nvSpPr>
        <p:spPr>
          <a:xfrm rot="1765771">
            <a:off x="2566976" y="4831272"/>
            <a:ext cx="4158090" cy="192535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42728A8-D6FE-35A2-33B2-119AFAFEF06E}"/>
              </a:ext>
            </a:extLst>
          </p:cNvPr>
          <p:cNvSpPr/>
          <p:nvPr/>
        </p:nvSpPr>
        <p:spPr>
          <a:xfrm rot="21542772">
            <a:off x="4897378" y="6064825"/>
            <a:ext cx="4158090" cy="10458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85916AE-9ED2-4FC2-EC64-2D15C1AD0CE4}"/>
              </a:ext>
            </a:extLst>
          </p:cNvPr>
          <p:cNvSpPr/>
          <p:nvPr/>
        </p:nvSpPr>
        <p:spPr>
          <a:xfrm rot="1765771">
            <a:off x="3083594" y="5481585"/>
            <a:ext cx="3124314" cy="546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31885474-F0A1-AFF4-EA6B-1682EC8295B3}"/>
              </a:ext>
            </a:extLst>
          </p:cNvPr>
          <p:cNvSpPr/>
          <p:nvPr/>
        </p:nvSpPr>
        <p:spPr>
          <a:xfrm rot="20566404">
            <a:off x="4838979" y="5795737"/>
            <a:ext cx="3918857" cy="1379340"/>
          </a:xfrm>
          <a:custGeom>
            <a:avLst/>
            <a:gdLst>
              <a:gd name="connsiteX0" fmla="*/ 0 w 3918857"/>
              <a:gd name="connsiteY0" fmla="*/ 0 h 1379340"/>
              <a:gd name="connsiteX1" fmla="*/ 159657 w 3918857"/>
              <a:gd name="connsiteY1" fmla="*/ 130628 h 1379340"/>
              <a:gd name="connsiteX2" fmla="*/ 203200 w 3918857"/>
              <a:gd name="connsiteY2" fmla="*/ 159657 h 1379340"/>
              <a:gd name="connsiteX3" fmla="*/ 406400 w 3918857"/>
              <a:gd name="connsiteY3" fmla="*/ 304800 h 1379340"/>
              <a:gd name="connsiteX4" fmla="*/ 478971 w 3918857"/>
              <a:gd name="connsiteY4" fmla="*/ 362857 h 1379340"/>
              <a:gd name="connsiteX5" fmla="*/ 522514 w 3918857"/>
              <a:gd name="connsiteY5" fmla="*/ 391885 h 1379340"/>
              <a:gd name="connsiteX6" fmla="*/ 566057 w 3918857"/>
              <a:gd name="connsiteY6" fmla="*/ 435428 h 1379340"/>
              <a:gd name="connsiteX7" fmla="*/ 638628 w 3918857"/>
              <a:gd name="connsiteY7" fmla="*/ 478971 h 1379340"/>
              <a:gd name="connsiteX8" fmla="*/ 711200 w 3918857"/>
              <a:gd name="connsiteY8" fmla="*/ 537028 h 1379340"/>
              <a:gd name="connsiteX9" fmla="*/ 899885 w 3918857"/>
              <a:gd name="connsiteY9" fmla="*/ 653142 h 1379340"/>
              <a:gd name="connsiteX10" fmla="*/ 986971 w 3918857"/>
              <a:gd name="connsiteY10" fmla="*/ 711200 h 1379340"/>
              <a:gd name="connsiteX11" fmla="*/ 1132114 w 3918857"/>
              <a:gd name="connsiteY11" fmla="*/ 769257 h 1379340"/>
              <a:gd name="connsiteX12" fmla="*/ 1190171 w 3918857"/>
              <a:gd name="connsiteY12" fmla="*/ 783771 h 1379340"/>
              <a:gd name="connsiteX13" fmla="*/ 1277257 w 3918857"/>
              <a:gd name="connsiteY13" fmla="*/ 827314 h 1379340"/>
              <a:gd name="connsiteX14" fmla="*/ 1407885 w 3918857"/>
              <a:gd name="connsiteY14" fmla="*/ 870857 h 1379340"/>
              <a:gd name="connsiteX15" fmla="*/ 1567543 w 3918857"/>
              <a:gd name="connsiteY15" fmla="*/ 957942 h 1379340"/>
              <a:gd name="connsiteX16" fmla="*/ 1625600 w 3918857"/>
              <a:gd name="connsiteY16" fmla="*/ 986971 h 1379340"/>
              <a:gd name="connsiteX17" fmla="*/ 1828800 w 3918857"/>
              <a:gd name="connsiteY17" fmla="*/ 1030514 h 1379340"/>
              <a:gd name="connsiteX18" fmla="*/ 2075543 w 3918857"/>
              <a:gd name="connsiteY18" fmla="*/ 1103085 h 1379340"/>
              <a:gd name="connsiteX19" fmla="*/ 2206171 w 3918857"/>
              <a:gd name="connsiteY19" fmla="*/ 1132114 h 1379340"/>
              <a:gd name="connsiteX20" fmla="*/ 2278743 w 3918857"/>
              <a:gd name="connsiteY20" fmla="*/ 1161142 h 1379340"/>
              <a:gd name="connsiteX21" fmla="*/ 2452914 w 3918857"/>
              <a:gd name="connsiteY21" fmla="*/ 1175657 h 1379340"/>
              <a:gd name="connsiteX22" fmla="*/ 2598057 w 3918857"/>
              <a:gd name="connsiteY22" fmla="*/ 1219200 h 1379340"/>
              <a:gd name="connsiteX23" fmla="*/ 2873828 w 3918857"/>
              <a:gd name="connsiteY23" fmla="*/ 1262742 h 1379340"/>
              <a:gd name="connsiteX24" fmla="*/ 3062514 w 3918857"/>
              <a:gd name="connsiteY24" fmla="*/ 1320800 h 1379340"/>
              <a:gd name="connsiteX25" fmla="*/ 3526971 w 3918857"/>
              <a:gd name="connsiteY25" fmla="*/ 1349828 h 1379340"/>
              <a:gd name="connsiteX26" fmla="*/ 3831771 w 3918857"/>
              <a:gd name="connsiteY26" fmla="*/ 1364342 h 1379340"/>
              <a:gd name="connsiteX27" fmla="*/ 3918857 w 3918857"/>
              <a:gd name="connsiteY27" fmla="*/ 1378857 h 137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18857" h="1379340">
                <a:moveTo>
                  <a:pt x="0" y="0"/>
                </a:moveTo>
                <a:cubicBezTo>
                  <a:pt x="175048" y="116700"/>
                  <a:pt x="4072" y="-5508"/>
                  <a:pt x="159657" y="130628"/>
                </a:cubicBezTo>
                <a:cubicBezTo>
                  <a:pt x="172785" y="142115"/>
                  <a:pt x="190292" y="147923"/>
                  <a:pt x="203200" y="159657"/>
                </a:cubicBezTo>
                <a:cubicBezTo>
                  <a:pt x="362700" y="304658"/>
                  <a:pt x="255228" y="254409"/>
                  <a:pt x="406400" y="304800"/>
                </a:cubicBezTo>
                <a:cubicBezTo>
                  <a:pt x="430590" y="324152"/>
                  <a:pt x="454188" y="344270"/>
                  <a:pt x="478971" y="362857"/>
                </a:cubicBezTo>
                <a:cubicBezTo>
                  <a:pt x="492926" y="373323"/>
                  <a:pt x="509113" y="380718"/>
                  <a:pt x="522514" y="391885"/>
                </a:cubicBezTo>
                <a:cubicBezTo>
                  <a:pt x="538283" y="405026"/>
                  <a:pt x="549636" y="423112"/>
                  <a:pt x="566057" y="435428"/>
                </a:cubicBezTo>
                <a:cubicBezTo>
                  <a:pt x="588625" y="452354"/>
                  <a:pt x="615517" y="462793"/>
                  <a:pt x="638628" y="478971"/>
                </a:cubicBezTo>
                <a:cubicBezTo>
                  <a:pt x="664007" y="496736"/>
                  <a:pt x="686146" y="518807"/>
                  <a:pt x="711200" y="537028"/>
                </a:cubicBezTo>
                <a:cubicBezTo>
                  <a:pt x="812342" y="610586"/>
                  <a:pt x="788563" y="584636"/>
                  <a:pt x="899885" y="653142"/>
                </a:cubicBezTo>
                <a:cubicBezTo>
                  <a:pt x="929598" y="671427"/>
                  <a:pt x="956253" y="694660"/>
                  <a:pt x="986971" y="711200"/>
                </a:cubicBezTo>
                <a:cubicBezTo>
                  <a:pt x="1016715" y="727216"/>
                  <a:pt x="1089292" y="757022"/>
                  <a:pt x="1132114" y="769257"/>
                </a:cubicBezTo>
                <a:cubicBezTo>
                  <a:pt x="1151294" y="774737"/>
                  <a:pt x="1170819" y="778933"/>
                  <a:pt x="1190171" y="783771"/>
                </a:cubicBezTo>
                <a:cubicBezTo>
                  <a:pt x="1219200" y="798285"/>
                  <a:pt x="1247123" y="815260"/>
                  <a:pt x="1277257" y="827314"/>
                </a:cubicBezTo>
                <a:cubicBezTo>
                  <a:pt x="1319872" y="844360"/>
                  <a:pt x="1368963" y="846531"/>
                  <a:pt x="1407885" y="870857"/>
                </a:cubicBezTo>
                <a:cubicBezTo>
                  <a:pt x="1662606" y="1030056"/>
                  <a:pt x="1438588" y="902675"/>
                  <a:pt x="1567543" y="957942"/>
                </a:cubicBezTo>
                <a:cubicBezTo>
                  <a:pt x="1587430" y="966465"/>
                  <a:pt x="1604753" y="981180"/>
                  <a:pt x="1625600" y="986971"/>
                </a:cubicBezTo>
                <a:cubicBezTo>
                  <a:pt x="1692344" y="1005511"/>
                  <a:pt x="1761726" y="1013205"/>
                  <a:pt x="1828800" y="1030514"/>
                </a:cubicBezTo>
                <a:cubicBezTo>
                  <a:pt x="1911812" y="1051936"/>
                  <a:pt x="1991853" y="1084487"/>
                  <a:pt x="2075543" y="1103085"/>
                </a:cubicBezTo>
                <a:cubicBezTo>
                  <a:pt x="2119086" y="1112761"/>
                  <a:pt x="2163282" y="1119860"/>
                  <a:pt x="2206171" y="1132114"/>
                </a:cubicBezTo>
                <a:cubicBezTo>
                  <a:pt x="2231223" y="1139272"/>
                  <a:pt x="2253085" y="1156614"/>
                  <a:pt x="2278743" y="1161142"/>
                </a:cubicBezTo>
                <a:cubicBezTo>
                  <a:pt x="2336115" y="1171266"/>
                  <a:pt x="2394857" y="1170819"/>
                  <a:pt x="2452914" y="1175657"/>
                </a:cubicBezTo>
                <a:cubicBezTo>
                  <a:pt x="2508438" y="1194164"/>
                  <a:pt x="2543228" y="1208234"/>
                  <a:pt x="2598057" y="1219200"/>
                </a:cubicBezTo>
                <a:cubicBezTo>
                  <a:pt x="2748073" y="1249203"/>
                  <a:pt x="2738666" y="1245847"/>
                  <a:pt x="2873828" y="1262742"/>
                </a:cubicBezTo>
                <a:cubicBezTo>
                  <a:pt x="2921154" y="1278518"/>
                  <a:pt x="3015722" y="1311442"/>
                  <a:pt x="3062514" y="1320800"/>
                </a:cubicBezTo>
                <a:cubicBezTo>
                  <a:pt x="3184681" y="1345233"/>
                  <a:pt x="3465203" y="1347083"/>
                  <a:pt x="3526971" y="1349828"/>
                </a:cubicBezTo>
                <a:lnTo>
                  <a:pt x="3831771" y="1364342"/>
                </a:lnTo>
                <a:cubicBezTo>
                  <a:pt x="3889083" y="1383447"/>
                  <a:pt x="3860014" y="1378857"/>
                  <a:pt x="3918857" y="1378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DC7ED9-A3B9-049C-39C6-4E945580B894}"/>
              </a:ext>
            </a:extLst>
          </p:cNvPr>
          <p:cNvSpPr/>
          <p:nvPr/>
        </p:nvSpPr>
        <p:spPr>
          <a:xfrm rot="149109">
            <a:off x="5541799" y="6441639"/>
            <a:ext cx="3088317" cy="16840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B66D6B-6B1F-4E0A-1E84-BCEB0C7E6CFF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2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4">
            <a:extLst>
              <a:ext uri="{FF2B5EF4-FFF2-40B4-BE49-F238E27FC236}">
                <a16:creationId xmlns:a16="http://schemas.microsoft.com/office/drawing/2014/main" id="{DBE31D06-82CC-919A-7857-6ADE465EC03D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23C596-0D96-8BEE-0A41-7A5594547C50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8CF595-9104-DF97-BFB8-769870ADFDFC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4D12FE-CD68-5892-CB30-29A4EC357C47}"/>
              </a:ext>
            </a:extLst>
          </p:cNvPr>
          <p:cNvCxnSpPr/>
          <p:nvPr/>
        </p:nvCxnSpPr>
        <p:spPr>
          <a:xfrm flipH="1">
            <a:off x="1110343" y="1617785"/>
            <a:ext cx="4252965" cy="5265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635953C-685F-11D7-21CF-F44E8956852D}"/>
              </a:ext>
            </a:extLst>
          </p:cNvPr>
          <p:cNvCxnSpPr>
            <a:cxnSpLocks/>
          </p:cNvCxnSpPr>
          <p:nvPr/>
        </p:nvCxnSpPr>
        <p:spPr>
          <a:xfrm>
            <a:off x="6957646" y="1541585"/>
            <a:ext cx="4329850" cy="5342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B28AC0DA-3052-28B7-BB8E-FBA4E0F70431}"/>
              </a:ext>
            </a:extLst>
          </p:cNvPr>
          <p:cNvSpPr/>
          <p:nvPr/>
        </p:nvSpPr>
        <p:spPr>
          <a:xfrm rot="1765771">
            <a:off x="2566976" y="4831272"/>
            <a:ext cx="4158090" cy="192535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754294-908A-DEEE-06E8-A86ED0EF5BD5}"/>
              </a:ext>
            </a:extLst>
          </p:cNvPr>
          <p:cNvSpPr/>
          <p:nvPr/>
        </p:nvSpPr>
        <p:spPr>
          <a:xfrm rot="21542772">
            <a:off x="4897378" y="6064825"/>
            <a:ext cx="4158090" cy="10458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58E878-09FD-A49F-11A9-047139B08FA5}"/>
              </a:ext>
            </a:extLst>
          </p:cNvPr>
          <p:cNvSpPr/>
          <p:nvPr/>
        </p:nvSpPr>
        <p:spPr>
          <a:xfrm rot="1765771">
            <a:off x="3083594" y="5481585"/>
            <a:ext cx="3124314" cy="546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9D89D89-B6BA-D83F-C55B-BE2C54ADE4DC}"/>
              </a:ext>
            </a:extLst>
          </p:cNvPr>
          <p:cNvSpPr/>
          <p:nvPr/>
        </p:nvSpPr>
        <p:spPr>
          <a:xfrm rot="20566404">
            <a:off x="4838979" y="5795737"/>
            <a:ext cx="3918857" cy="1379340"/>
          </a:xfrm>
          <a:custGeom>
            <a:avLst/>
            <a:gdLst>
              <a:gd name="connsiteX0" fmla="*/ 0 w 3918857"/>
              <a:gd name="connsiteY0" fmla="*/ 0 h 1379340"/>
              <a:gd name="connsiteX1" fmla="*/ 159657 w 3918857"/>
              <a:gd name="connsiteY1" fmla="*/ 130628 h 1379340"/>
              <a:gd name="connsiteX2" fmla="*/ 203200 w 3918857"/>
              <a:gd name="connsiteY2" fmla="*/ 159657 h 1379340"/>
              <a:gd name="connsiteX3" fmla="*/ 406400 w 3918857"/>
              <a:gd name="connsiteY3" fmla="*/ 304800 h 1379340"/>
              <a:gd name="connsiteX4" fmla="*/ 478971 w 3918857"/>
              <a:gd name="connsiteY4" fmla="*/ 362857 h 1379340"/>
              <a:gd name="connsiteX5" fmla="*/ 522514 w 3918857"/>
              <a:gd name="connsiteY5" fmla="*/ 391885 h 1379340"/>
              <a:gd name="connsiteX6" fmla="*/ 566057 w 3918857"/>
              <a:gd name="connsiteY6" fmla="*/ 435428 h 1379340"/>
              <a:gd name="connsiteX7" fmla="*/ 638628 w 3918857"/>
              <a:gd name="connsiteY7" fmla="*/ 478971 h 1379340"/>
              <a:gd name="connsiteX8" fmla="*/ 711200 w 3918857"/>
              <a:gd name="connsiteY8" fmla="*/ 537028 h 1379340"/>
              <a:gd name="connsiteX9" fmla="*/ 899885 w 3918857"/>
              <a:gd name="connsiteY9" fmla="*/ 653142 h 1379340"/>
              <a:gd name="connsiteX10" fmla="*/ 986971 w 3918857"/>
              <a:gd name="connsiteY10" fmla="*/ 711200 h 1379340"/>
              <a:gd name="connsiteX11" fmla="*/ 1132114 w 3918857"/>
              <a:gd name="connsiteY11" fmla="*/ 769257 h 1379340"/>
              <a:gd name="connsiteX12" fmla="*/ 1190171 w 3918857"/>
              <a:gd name="connsiteY12" fmla="*/ 783771 h 1379340"/>
              <a:gd name="connsiteX13" fmla="*/ 1277257 w 3918857"/>
              <a:gd name="connsiteY13" fmla="*/ 827314 h 1379340"/>
              <a:gd name="connsiteX14" fmla="*/ 1407885 w 3918857"/>
              <a:gd name="connsiteY14" fmla="*/ 870857 h 1379340"/>
              <a:gd name="connsiteX15" fmla="*/ 1567543 w 3918857"/>
              <a:gd name="connsiteY15" fmla="*/ 957942 h 1379340"/>
              <a:gd name="connsiteX16" fmla="*/ 1625600 w 3918857"/>
              <a:gd name="connsiteY16" fmla="*/ 986971 h 1379340"/>
              <a:gd name="connsiteX17" fmla="*/ 1828800 w 3918857"/>
              <a:gd name="connsiteY17" fmla="*/ 1030514 h 1379340"/>
              <a:gd name="connsiteX18" fmla="*/ 2075543 w 3918857"/>
              <a:gd name="connsiteY18" fmla="*/ 1103085 h 1379340"/>
              <a:gd name="connsiteX19" fmla="*/ 2206171 w 3918857"/>
              <a:gd name="connsiteY19" fmla="*/ 1132114 h 1379340"/>
              <a:gd name="connsiteX20" fmla="*/ 2278743 w 3918857"/>
              <a:gd name="connsiteY20" fmla="*/ 1161142 h 1379340"/>
              <a:gd name="connsiteX21" fmla="*/ 2452914 w 3918857"/>
              <a:gd name="connsiteY21" fmla="*/ 1175657 h 1379340"/>
              <a:gd name="connsiteX22" fmla="*/ 2598057 w 3918857"/>
              <a:gd name="connsiteY22" fmla="*/ 1219200 h 1379340"/>
              <a:gd name="connsiteX23" fmla="*/ 2873828 w 3918857"/>
              <a:gd name="connsiteY23" fmla="*/ 1262742 h 1379340"/>
              <a:gd name="connsiteX24" fmla="*/ 3062514 w 3918857"/>
              <a:gd name="connsiteY24" fmla="*/ 1320800 h 1379340"/>
              <a:gd name="connsiteX25" fmla="*/ 3526971 w 3918857"/>
              <a:gd name="connsiteY25" fmla="*/ 1349828 h 1379340"/>
              <a:gd name="connsiteX26" fmla="*/ 3831771 w 3918857"/>
              <a:gd name="connsiteY26" fmla="*/ 1364342 h 1379340"/>
              <a:gd name="connsiteX27" fmla="*/ 3918857 w 3918857"/>
              <a:gd name="connsiteY27" fmla="*/ 1378857 h 1379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918857" h="1379340">
                <a:moveTo>
                  <a:pt x="0" y="0"/>
                </a:moveTo>
                <a:cubicBezTo>
                  <a:pt x="175048" y="116700"/>
                  <a:pt x="4072" y="-5508"/>
                  <a:pt x="159657" y="130628"/>
                </a:cubicBezTo>
                <a:cubicBezTo>
                  <a:pt x="172785" y="142115"/>
                  <a:pt x="190292" y="147923"/>
                  <a:pt x="203200" y="159657"/>
                </a:cubicBezTo>
                <a:cubicBezTo>
                  <a:pt x="362700" y="304658"/>
                  <a:pt x="255228" y="254409"/>
                  <a:pt x="406400" y="304800"/>
                </a:cubicBezTo>
                <a:cubicBezTo>
                  <a:pt x="430590" y="324152"/>
                  <a:pt x="454188" y="344270"/>
                  <a:pt x="478971" y="362857"/>
                </a:cubicBezTo>
                <a:cubicBezTo>
                  <a:pt x="492926" y="373323"/>
                  <a:pt x="509113" y="380718"/>
                  <a:pt x="522514" y="391885"/>
                </a:cubicBezTo>
                <a:cubicBezTo>
                  <a:pt x="538283" y="405026"/>
                  <a:pt x="549636" y="423112"/>
                  <a:pt x="566057" y="435428"/>
                </a:cubicBezTo>
                <a:cubicBezTo>
                  <a:pt x="588625" y="452354"/>
                  <a:pt x="615517" y="462793"/>
                  <a:pt x="638628" y="478971"/>
                </a:cubicBezTo>
                <a:cubicBezTo>
                  <a:pt x="664007" y="496736"/>
                  <a:pt x="686146" y="518807"/>
                  <a:pt x="711200" y="537028"/>
                </a:cubicBezTo>
                <a:cubicBezTo>
                  <a:pt x="812342" y="610586"/>
                  <a:pt x="788563" y="584636"/>
                  <a:pt x="899885" y="653142"/>
                </a:cubicBezTo>
                <a:cubicBezTo>
                  <a:pt x="929598" y="671427"/>
                  <a:pt x="956253" y="694660"/>
                  <a:pt x="986971" y="711200"/>
                </a:cubicBezTo>
                <a:cubicBezTo>
                  <a:pt x="1016715" y="727216"/>
                  <a:pt x="1089292" y="757022"/>
                  <a:pt x="1132114" y="769257"/>
                </a:cubicBezTo>
                <a:cubicBezTo>
                  <a:pt x="1151294" y="774737"/>
                  <a:pt x="1170819" y="778933"/>
                  <a:pt x="1190171" y="783771"/>
                </a:cubicBezTo>
                <a:cubicBezTo>
                  <a:pt x="1219200" y="798285"/>
                  <a:pt x="1247123" y="815260"/>
                  <a:pt x="1277257" y="827314"/>
                </a:cubicBezTo>
                <a:cubicBezTo>
                  <a:pt x="1319872" y="844360"/>
                  <a:pt x="1368963" y="846531"/>
                  <a:pt x="1407885" y="870857"/>
                </a:cubicBezTo>
                <a:cubicBezTo>
                  <a:pt x="1662606" y="1030056"/>
                  <a:pt x="1438588" y="902675"/>
                  <a:pt x="1567543" y="957942"/>
                </a:cubicBezTo>
                <a:cubicBezTo>
                  <a:pt x="1587430" y="966465"/>
                  <a:pt x="1604753" y="981180"/>
                  <a:pt x="1625600" y="986971"/>
                </a:cubicBezTo>
                <a:cubicBezTo>
                  <a:pt x="1692344" y="1005511"/>
                  <a:pt x="1761726" y="1013205"/>
                  <a:pt x="1828800" y="1030514"/>
                </a:cubicBezTo>
                <a:cubicBezTo>
                  <a:pt x="1911812" y="1051936"/>
                  <a:pt x="1991853" y="1084487"/>
                  <a:pt x="2075543" y="1103085"/>
                </a:cubicBezTo>
                <a:cubicBezTo>
                  <a:pt x="2119086" y="1112761"/>
                  <a:pt x="2163282" y="1119860"/>
                  <a:pt x="2206171" y="1132114"/>
                </a:cubicBezTo>
                <a:cubicBezTo>
                  <a:pt x="2231223" y="1139272"/>
                  <a:pt x="2253085" y="1156614"/>
                  <a:pt x="2278743" y="1161142"/>
                </a:cubicBezTo>
                <a:cubicBezTo>
                  <a:pt x="2336115" y="1171266"/>
                  <a:pt x="2394857" y="1170819"/>
                  <a:pt x="2452914" y="1175657"/>
                </a:cubicBezTo>
                <a:cubicBezTo>
                  <a:pt x="2508438" y="1194164"/>
                  <a:pt x="2543228" y="1208234"/>
                  <a:pt x="2598057" y="1219200"/>
                </a:cubicBezTo>
                <a:cubicBezTo>
                  <a:pt x="2748073" y="1249203"/>
                  <a:pt x="2738666" y="1245847"/>
                  <a:pt x="2873828" y="1262742"/>
                </a:cubicBezTo>
                <a:cubicBezTo>
                  <a:pt x="2921154" y="1278518"/>
                  <a:pt x="3015722" y="1311442"/>
                  <a:pt x="3062514" y="1320800"/>
                </a:cubicBezTo>
                <a:cubicBezTo>
                  <a:pt x="3184681" y="1345233"/>
                  <a:pt x="3465203" y="1347083"/>
                  <a:pt x="3526971" y="1349828"/>
                </a:cubicBezTo>
                <a:lnTo>
                  <a:pt x="3831771" y="1364342"/>
                </a:lnTo>
                <a:cubicBezTo>
                  <a:pt x="3889083" y="1383447"/>
                  <a:pt x="3860014" y="1378857"/>
                  <a:pt x="3918857" y="137885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9D1C624-B619-7158-D165-5E8440F1CF8B}"/>
              </a:ext>
            </a:extLst>
          </p:cNvPr>
          <p:cNvCxnSpPr>
            <a:cxnSpLocks/>
          </p:cNvCxnSpPr>
          <p:nvPr/>
        </p:nvCxnSpPr>
        <p:spPr>
          <a:xfrm flipH="1" flipV="1">
            <a:off x="5750560" y="6609080"/>
            <a:ext cx="746174" cy="937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F9966E-07F8-4EF9-5B4D-63AF9DD04EC8}"/>
              </a:ext>
            </a:extLst>
          </p:cNvPr>
          <p:cNvSpPr txBox="1"/>
          <p:nvPr/>
        </p:nvSpPr>
        <p:spPr>
          <a:xfrm>
            <a:off x="6333845" y="5673387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~90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05D469-58FE-767A-1BCA-1A8014FE43D3}"/>
              </a:ext>
            </a:extLst>
          </p:cNvPr>
          <p:cNvSpPr/>
          <p:nvPr/>
        </p:nvSpPr>
        <p:spPr>
          <a:xfrm rot="149109">
            <a:off x="5541799" y="6441639"/>
            <a:ext cx="3088317" cy="16840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B66D6B-6B1F-4E0A-1E84-BCEB0C7E6CFF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43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4">
            <a:extLst>
              <a:ext uri="{FF2B5EF4-FFF2-40B4-BE49-F238E27FC236}">
                <a16:creationId xmlns:a16="http://schemas.microsoft.com/office/drawing/2014/main" id="{000AFD71-568B-58EB-D132-6A46DF342558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4DD9F-63F0-72B8-51CF-FFB50197FA0A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E445F0-0D84-BB96-FA6D-901BB077A82E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27A9B3-60CB-F308-0EE2-D474ABA6886E}"/>
              </a:ext>
            </a:extLst>
          </p:cNvPr>
          <p:cNvCxnSpPr/>
          <p:nvPr/>
        </p:nvCxnSpPr>
        <p:spPr>
          <a:xfrm flipH="1">
            <a:off x="1110343" y="1617785"/>
            <a:ext cx="4252965" cy="5265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415473-4D2B-D1A2-C329-11F04FF4243C}"/>
              </a:ext>
            </a:extLst>
          </p:cNvPr>
          <p:cNvCxnSpPr>
            <a:cxnSpLocks/>
          </p:cNvCxnSpPr>
          <p:nvPr/>
        </p:nvCxnSpPr>
        <p:spPr>
          <a:xfrm>
            <a:off x="6957646" y="1541585"/>
            <a:ext cx="4329850" cy="5342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06D5F58-9268-6FC9-8894-DD70645B0413}"/>
              </a:ext>
            </a:extLst>
          </p:cNvPr>
          <p:cNvSpPr/>
          <p:nvPr/>
        </p:nvSpPr>
        <p:spPr>
          <a:xfrm rot="4523145">
            <a:off x="4465315" y="3243926"/>
            <a:ext cx="4158090" cy="192535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FF3FA3-B64F-9E31-14C8-DAA40B2D864C}"/>
              </a:ext>
            </a:extLst>
          </p:cNvPr>
          <p:cNvSpPr/>
          <p:nvPr/>
        </p:nvSpPr>
        <p:spPr>
          <a:xfrm rot="1797769">
            <a:off x="5868083" y="5928256"/>
            <a:ext cx="4158090" cy="10458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899DA5-6078-84CF-62A0-27233E1ADEDB}"/>
              </a:ext>
            </a:extLst>
          </p:cNvPr>
          <p:cNvSpPr/>
          <p:nvPr/>
        </p:nvSpPr>
        <p:spPr>
          <a:xfrm rot="4523145">
            <a:off x="4981933" y="3894239"/>
            <a:ext cx="3124314" cy="546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344B40F-E9C4-65E5-E337-BCCD89CFEBB0}"/>
              </a:ext>
            </a:extLst>
          </p:cNvPr>
          <p:cNvSpPr/>
          <p:nvPr/>
        </p:nvSpPr>
        <p:spPr>
          <a:xfrm rot="2004106">
            <a:off x="6497990" y="6276042"/>
            <a:ext cx="3088317" cy="16840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0531B7-1C17-2FB3-F704-51AC389FE168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8C3D5FF-C450-E02C-7A9A-19647004A967}"/>
              </a:ext>
            </a:extLst>
          </p:cNvPr>
          <p:cNvSpPr/>
          <p:nvPr/>
        </p:nvSpPr>
        <p:spPr>
          <a:xfrm>
            <a:off x="5914363" y="4519423"/>
            <a:ext cx="3362960" cy="2997200"/>
          </a:xfrm>
          <a:custGeom>
            <a:avLst/>
            <a:gdLst>
              <a:gd name="connsiteX0" fmla="*/ 0 w 3362960"/>
              <a:gd name="connsiteY0" fmla="*/ 0 h 2997200"/>
              <a:gd name="connsiteX1" fmla="*/ 60960 w 3362960"/>
              <a:gd name="connsiteY1" fmla="*/ 10160 h 2997200"/>
              <a:gd name="connsiteX2" fmla="*/ 101600 w 3362960"/>
              <a:gd name="connsiteY2" fmla="*/ 111760 h 2997200"/>
              <a:gd name="connsiteX3" fmla="*/ 111760 w 3362960"/>
              <a:gd name="connsiteY3" fmla="*/ 142240 h 2997200"/>
              <a:gd name="connsiteX4" fmla="*/ 132080 w 3362960"/>
              <a:gd name="connsiteY4" fmla="*/ 213360 h 2997200"/>
              <a:gd name="connsiteX5" fmla="*/ 152400 w 3362960"/>
              <a:gd name="connsiteY5" fmla="*/ 243840 h 2997200"/>
              <a:gd name="connsiteX6" fmla="*/ 182880 w 3362960"/>
              <a:gd name="connsiteY6" fmla="*/ 416560 h 2997200"/>
              <a:gd name="connsiteX7" fmla="*/ 203200 w 3362960"/>
              <a:gd name="connsiteY7" fmla="*/ 670560 h 2997200"/>
              <a:gd name="connsiteX8" fmla="*/ 223520 w 3362960"/>
              <a:gd name="connsiteY8" fmla="*/ 731520 h 2997200"/>
              <a:gd name="connsiteX9" fmla="*/ 325120 w 3362960"/>
              <a:gd name="connsiteY9" fmla="*/ 883920 h 2997200"/>
              <a:gd name="connsiteX10" fmla="*/ 345440 w 3362960"/>
              <a:gd name="connsiteY10" fmla="*/ 924560 h 2997200"/>
              <a:gd name="connsiteX11" fmla="*/ 375920 w 3362960"/>
              <a:gd name="connsiteY11" fmla="*/ 955040 h 2997200"/>
              <a:gd name="connsiteX12" fmla="*/ 416560 w 3362960"/>
              <a:gd name="connsiteY12" fmla="*/ 1016000 h 2997200"/>
              <a:gd name="connsiteX13" fmla="*/ 548640 w 3362960"/>
              <a:gd name="connsiteY13" fmla="*/ 1097280 h 2997200"/>
              <a:gd name="connsiteX14" fmla="*/ 609600 w 3362960"/>
              <a:gd name="connsiteY14" fmla="*/ 1137920 h 2997200"/>
              <a:gd name="connsiteX15" fmla="*/ 701040 w 3362960"/>
              <a:gd name="connsiteY15" fmla="*/ 1209040 h 2997200"/>
              <a:gd name="connsiteX16" fmla="*/ 751840 w 3362960"/>
              <a:gd name="connsiteY16" fmla="*/ 1280160 h 2997200"/>
              <a:gd name="connsiteX17" fmla="*/ 812800 w 3362960"/>
              <a:gd name="connsiteY17" fmla="*/ 1361440 h 2997200"/>
              <a:gd name="connsiteX18" fmla="*/ 833120 w 3362960"/>
              <a:gd name="connsiteY18" fmla="*/ 1402080 h 2997200"/>
              <a:gd name="connsiteX19" fmla="*/ 873760 w 3362960"/>
              <a:gd name="connsiteY19" fmla="*/ 1432560 h 2997200"/>
              <a:gd name="connsiteX20" fmla="*/ 924560 w 3362960"/>
              <a:gd name="connsiteY20" fmla="*/ 1493520 h 2997200"/>
              <a:gd name="connsiteX21" fmla="*/ 985520 w 3362960"/>
              <a:gd name="connsiteY21" fmla="*/ 1564640 h 2997200"/>
              <a:gd name="connsiteX22" fmla="*/ 1036320 w 3362960"/>
              <a:gd name="connsiteY22" fmla="*/ 1584960 h 2997200"/>
              <a:gd name="connsiteX23" fmla="*/ 1137920 w 3362960"/>
              <a:gd name="connsiteY23" fmla="*/ 1635760 h 2997200"/>
              <a:gd name="connsiteX24" fmla="*/ 1188720 w 3362960"/>
              <a:gd name="connsiteY24" fmla="*/ 1666240 h 2997200"/>
              <a:gd name="connsiteX25" fmla="*/ 1229360 w 3362960"/>
              <a:gd name="connsiteY25" fmla="*/ 1706880 h 2997200"/>
              <a:gd name="connsiteX26" fmla="*/ 1320800 w 3362960"/>
              <a:gd name="connsiteY26" fmla="*/ 1747520 h 2997200"/>
              <a:gd name="connsiteX27" fmla="*/ 1391920 w 3362960"/>
              <a:gd name="connsiteY27" fmla="*/ 1788160 h 2997200"/>
              <a:gd name="connsiteX28" fmla="*/ 1564640 w 3362960"/>
              <a:gd name="connsiteY28" fmla="*/ 1889760 h 2997200"/>
              <a:gd name="connsiteX29" fmla="*/ 1595120 w 3362960"/>
              <a:gd name="connsiteY29" fmla="*/ 1910080 h 2997200"/>
              <a:gd name="connsiteX30" fmla="*/ 1635760 w 3362960"/>
              <a:gd name="connsiteY30" fmla="*/ 1940560 h 2997200"/>
              <a:gd name="connsiteX31" fmla="*/ 1757680 w 3362960"/>
              <a:gd name="connsiteY31" fmla="*/ 2021840 h 2997200"/>
              <a:gd name="connsiteX32" fmla="*/ 1798320 w 3362960"/>
              <a:gd name="connsiteY32" fmla="*/ 2032000 h 2997200"/>
              <a:gd name="connsiteX33" fmla="*/ 1838960 w 3362960"/>
              <a:gd name="connsiteY33" fmla="*/ 2062480 h 2997200"/>
              <a:gd name="connsiteX34" fmla="*/ 1930400 w 3362960"/>
              <a:gd name="connsiteY34" fmla="*/ 2143760 h 2997200"/>
              <a:gd name="connsiteX35" fmla="*/ 2021840 w 3362960"/>
              <a:gd name="connsiteY35" fmla="*/ 2194560 h 2997200"/>
              <a:gd name="connsiteX36" fmla="*/ 2103120 w 3362960"/>
              <a:gd name="connsiteY36" fmla="*/ 2255520 h 2997200"/>
              <a:gd name="connsiteX37" fmla="*/ 2377440 w 3362960"/>
              <a:gd name="connsiteY37" fmla="*/ 2357120 h 2997200"/>
              <a:gd name="connsiteX38" fmla="*/ 2448560 w 3362960"/>
              <a:gd name="connsiteY38" fmla="*/ 2397760 h 2997200"/>
              <a:gd name="connsiteX39" fmla="*/ 2570480 w 3362960"/>
              <a:gd name="connsiteY39" fmla="*/ 2458720 h 2997200"/>
              <a:gd name="connsiteX40" fmla="*/ 2621280 w 3362960"/>
              <a:gd name="connsiteY40" fmla="*/ 2499360 h 2997200"/>
              <a:gd name="connsiteX41" fmla="*/ 2651760 w 3362960"/>
              <a:gd name="connsiteY41" fmla="*/ 2529840 h 2997200"/>
              <a:gd name="connsiteX42" fmla="*/ 2733040 w 3362960"/>
              <a:gd name="connsiteY42" fmla="*/ 2580640 h 2997200"/>
              <a:gd name="connsiteX43" fmla="*/ 2783840 w 3362960"/>
              <a:gd name="connsiteY43" fmla="*/ 2621280 h 2997200"/>
              <a:gd name="connsiteX44" fmla="*/ 2824480 w 3362960"/>
              <a:gd name="connsiteY44" fmla="*/ 2631440 h 2997200"/>
              <a:gd name="connsiteX45" fmla="*/ 2885440 w 3362960"/>
              <a:gd name="connsiteY45" fmla="*/ 2651760 h 2997200"/>
              <a:gd name="connsiteX46" fmla="*/ 3007360 w 3362960"/>
              <a:gd name="connsiteY46" fmla="*/ 2733040 h 2997200"/>
              <a:gd name="connsiteX47" fmla="*/ 3058160 w 3362960"/>
              <a:gd name="connsiteY47" fmla="*/ 2773680 h 2997200"/>
              <a:gd name="connsiteX48" fmla="*/ 3088640 w 3362960"/>
              <a:gd name="connsiteY48" fmla="*/ 2804160 h 2997200"/>
              <a:gd name="connsiteX49" fmla="*/ 3119120 w 3362960"/>
              <a:gd name="connsiteY49" fmla="*/ 2814320 h 2997200"/>
              <a:gd name="connsiteX50" fmla="*/ 3149600 w 3362960"/>
              <a:gd name="connsiteY50" fmla="*/ 2844800 h 2997200"/>
              <a:gd name="connsiteX51" fmla="*/ 3281680 w 3362960"/>
              <a:gd name="connsiteY51" fmla="*/ 2926080 h 2997200"/>
              <a:gd name="connsiteX52" fmla="*/ 3362960 w 3362960"/>
              <a:gd name="connsiteY52" fmla="*/ 2997200 h 29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362960" h="2997200">
                <a:moveTo>
                  <a:pt x="0" y="0"/>
                </a:moveTo>
                <a:cubicBezTo>
                  <a:pt x="20320" y="3387"/>
                  <a:pt x="42535" y="947"/>
                  <a:pt x="60960" y="10160"/>
                </a:cubicBezTo>
                <a:cubicBezTo>
                  <a:pt x="83647" y="21504"/>
                  <a:pt x="100760" y="108959"/>
                  <a:pt x="101600" y="111760"/>
                </a:cubicBezTo>
                <a:cubicBezTo>
                  <a:pt x="104677" y="122018"/>
                  <a:pt x="108683" y="131982"/>
                  <a:pt x="111760" y="142240"/>
                </a:cubicBezTo>
                <a:cubicBezTo>
                  <a:pt x="118845" y="165855"/>
                  <a:pt x="122923" y="190468"/>
                  <a:pt x="132080" y="213360"/>
                </a:cubicBezTo>
                <a:cubicBezTo>
                  <a:pt x="136615" y="224697"/>
                  <a:pt x="145627" y="233680"/>
                  <a:pt x="152400" y="243840"/>
                </a:cubicBezTo>
                <a:cubicBezTo>
                  <a:pt x="175559" y="382794"/>
                  <a:pt x="164640" y="325360"/>
                  <a:pt x="182880" y="416560"/>
                </a:cubicBezTo>
                <a:cubicBezTo>
                  <a:pt x="188426" y="533036"/>
                  <a:pt x="176806" y="582581"/>
                  <a:pt x="203200" y="670560"/>
                </a:cubicBezTo>
                <a:cubicBezTo>
                  <a:pt x="209355" y="691076"/>
                  <a:pt x="212893" y="712923"/>
                  <a:pt x="223520" y="731520"/>
                </a:cubicBezTo>
                <a:cubicBezTo>
                  <a:pt x="253811" y="784530"/>
                  <a:pt x="297816" y="829312"/>
                  <a:pt x="325120" y="883920"/>
                </a:cubicBezTo>
                <a:cubicBezTo>
                  <a:pt x="331893" y="897467"/>
                  <a:pt x="336637" y="912235"/>
                  <a:pt x="345440" y="924560"/>
                </a:cubicBezTo>
                <a:cubicBezTo>
                  <a:pt x="353791" y="936252"/>
                  <a:pt x="367099" y="943698"/>
                  <a:pt x="375920" y="955040"/>
                </a:cubicBezTo>
                <a:cubicBezTo>
                  <a:pt x="390913" y="974317"/>
                  <a:pt x="394717" y="1005078"/>
                  <a:pt x="416560" y="1016000"/>
                </a:cubicBezTo>
                <a:cubicBezTo>
                  <a:pt x="489965" y="1052703"/>
                  <a:pt x="444598" y="1027919"/>
                  <a:pt x="548640" y="1097280"/>
                </a:cubicBezTo>
                <a:cubicBezTo>
                  <a:pt x="568960" y="1110827"/>
                  <a:pt x="592331" y="1120651"/>
                  <a:pt x="609600" y="1137920"/>
                </a:cubicBezTo>
                <a:cubicBezTo>
                  <a:pt x="664204" y="1192524"/>
                  <a:pt x="633812" y="1168703"/>
                  <a:pt x="701040" y="1209040"/>
                </a:cubicBezTo>
                <a:cubicBezTo>
                  <a:pt x="720253" y="1266679"/>
                  <a:pt x="698270" y="1215876"/>
                  <a:pt x="751840" y="1280160"/>
                </a:cubicBezTo>
                <a:cubicBezTo>
                  <a:pt x="773521" y="1306177"/>
                  <a:pt x="794014" y="1333261"/>
                  <a:pt x="812800" y="1361440"/>
                </a:cubicBezTo>
                <a:cubicBezTo>
                  <a:pt x="821201" y="1374042"/>
                  <a:pt x="823263" y="1390581"/>
                  <a:pt x="833120" y="1402080"/>
                </a:cubicBezTo>
                <a:cubicBezTo>
                  <a:pt x="844140" y="1414937"/>
                  <a:pt x="860213" y="1422400"/>
                  <a:pt x="873760" y="1432560"/>
                </a:cubicBezTo>
                <a:cubicBezTo>
                  <a:pt x="917353" y="1519746"/>
                  <a:pt x="867117" y="1436077"/>
                  <a:pt x="924560" y="1493520"/>
                </a:cubicBezTo>
                <a:cubicBezTo>
                  <a:pt x="948385" y="1517345"/>
                  <a:pt x="956028" y="1546208"/>
                  <a:pt x="985520" y="1564640"/>
                </a:cubicBezTo>
                <a:cubicBezTo>
                  <a:pt x="1000986" y="1574306"/>
                  <a:pt x="1020309" y="1576227"/>
                  <a:pt x="1036320" y="1584960"/>
                </a:cubicBezTo>
                <a:cubicBezTo>
                  <a:pt x="1138674" y="1640790"/>
                  <a:pt x="1056563" y="1615421"/>
                  <a:pt x="1137920" y="1635760"/>
                </a:cubicBezTo>
                <a:cubicBezTo>
                  <a:pt x="1154853" y="1645920"/>
                  <a:pt x="1173132" y="1654116"/>
                  <a:pt x="1188720" y="1666240"/>
                </a:cubicBezTo>
                <a:cubicBezTo>
                  <a:pt x="1203842" y="1678002"/>
                  <a:pt x="1213044" y="1696839"/>
                  <a:pt x="1229360" y="1706880"/>
                </a:cubicBezTo>
                <a:cubicBezTo>
                  <a:pt x="1257767" y="1724361"/>
                  <a:pt x="1290967" y="1732603"/>
                  <a:pt x="1320800" y="1747520"/>
                </a:cubicBezTo>
                <a:cubicBezTo>
                  <a:pt x="1345222" y="1759731"/>
                  <a:pt x="1367879" y="1775215"/>
                  <a:pt x="1391920" y="1788160"/>
                </a:cubicBezTo>
                <a:cubicBezTo>
                  <a:pt x="1506590" y="1849905"/>
                  <a:pt x="1406085" y="1784057"/>
                  <a:pt x="1564640" y="1889760"/>
                </a:cubicBezTo>
                <a:cubicBezTo>
                  <a:pt x="1574800" y="1896533"/>
                  <a:pt x="1585184" y="1902983"/>
                  <a:pt x="1595120" y="1910080"/>
                </a:cubicBezTo>
                <a:cubicBezTo>
                  <a:pt x="1608899" y="1919922"/>
                  <a:pt x="1621806" y="1930967"/>
                  <a:pt x="1635760" y="1940560"/>
                </a:cubicBezTo>
                <a:cubicBezTo>
                  <a:pt x="1676009" y="1968231"/>
                  <a:pt x="1710295" y="2009994"/>
                  <a:pt x="1757680" y="2021840"/>
                </a:cubicBezTo>
                <a:lnTo>
                  <a:pt x="1798320" y="2032000"/>
                </a:lnTo>
                <a:cubicBezTo>
                  <a:pt x="1811867" y="2042160"/>
                  <a:pt x="1826033" y="2051542"/>
                  <a:pt x="1838960" y="2062480"/>
                </a:cubicBezTo>
                <a:cubicBezTo>
                  <a:pt x="1870092" y="2088822"/>
                  <a:pt x="1898333" y="2118565"/>
                  <a:pt x="1930400" y="2143760"/>
                </a:cubicBezTo>
                <a:cubicBezTo>
                  <a:pt x="2056393" y="2242754"/>
                  <a:pt x="1915828" y="2118837"/>
                  <a:pt x="2021840" y="2194560"/>
                </a:cubicBezTo>
                <a:cubicBezTo>
                  <a:pt x="2084567" y="2239365"/>
                  <a:pt x="2014871" y="2217151"/>
                  <a:pt x="2103120" y="2255520"/>
                </a:cubicBezTo>
                <a:cubicBezTo>
                  <a:pt x="2440669" y="2402280"/>
                  <a:pt x="2162683" y="2274521"/>
                  <a:pt x="2377440" y="2357120"/>
                </a:cubicBezTo>
                <a:cubicBezTo>
                  <a:pt x="2436906" y="2379991"/>
                  <a:pt x="2399106" y="2371384"/>
                  <a:pt x="2448560" y="2397760"/>
                </a:cubicBezTo>
                <a:cubicBezTo>
                  <a:pt x="2488651" y="2419142"/>
                  <a:pt x="2535000" y="2430336"/>
                  <a:pt x="2570480" y="2458720"/>
                </a:cubicBezTo>
                <a:cubicBezTo>
                  <a:pt x="2587413" y="2472267"/>
                  <a:pt x="2604960" y="2485080"/>
                  <a:pt x="2621280" y="2499360"/>
                </a:cubicBezTo>
                <a:cubicBezTo>
                  <a:pt x="2632093" y="2508822"/>
                  <a:pt x="2640140" y="2521389"/>
                  <a:pt x="2651760" y="2529840"/>
                </a:cubicBezTo>
                <a:cubicBezTo>
                  <a:pt x="2677599" y="2548632"/>
                  <a:pt x="2706771" y="2562454"/>
                  <a:pt x="2733040" y="2580640"/>
                </a:cubicBezTo>
                <a:cubicBezTo>
                  <a:pt x="2750869" y="2592983"/>
                  <a:pt x="2764884" y="2610749"/>
                  <a:pt x="2783840" y="2621280"/>
                </a:cubicBezTo>
                <a:cubicBezTo>
                  <a:pt x="2796046" y="2628061"/>
                  <a:pt x="2811105" y="2627428"/>
                  <a:pt x="2824480" y="2631440"/>
                </a:cubicBezTo>
                <a:cubicBezTo>
                  <a:pt x="2844996" y="2637595"/>
                  <a:pt x="2866716" y="2641358"/>
                  <a:pt x="2885440" y="2651760"/>
                </a:cubicBezTo>
                <a:cubicBezTo>
                  <a:pt x="2928137" y="2675480"/>
                  <a:pt x="2969220" y="2702528"/>
                  <a:pt x="3007360" y="2733040"/>
                </a:cubicBezTo>
                <a:cubicBezTo>
                  <a:pt x="3024293" y="2746587"/>
                  <a:pt x="3041840" y="2759400"/>
                  <a:pt x="3058160" y="2773680"/>
                </a:cubicBezTo>
                <a:cubicBezTo>
                  <a:pt x="3068973" y="2783142"/>
                  <a:pt x="3076685" y="2796190"/>
                  <a:pt x="3088640" y="2804160"/>
                </a:cubicBezTo>
                <a:cubicBezTo>
                  <a:pt x="3097551" y="2810101"/>
                  <a:pt x="3108960" y="2810933"/>
                  <a:pt x="3119120" y="2814320"/>
                </a:cubicBezTo>
                <a:cubicBezTo>
                  <a:pt x="3129280" y="2824480"/>
                  <a:pt x="3137645" y="2836830"/>
                  <a:pt x="3149600" y="2844800"/>
                </a:cubicBezTo>
                <a:cubicBezTo>
                  <a:pt x="3256110" y="2915807"/>
                  <a:pt x="3213016" y="2868860"/>
                  <a:pt x="3281680" y="2926080"/>
                </a:cubicBezTo>
                <a:cubicBezTo>
                  <a:pt x="3309337" y="2949127"/>
                  <a:pt x="3362960" y="2997200"/>
                  <a:pt x="3362960" y="29972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0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elay 4">
            <a:extLst>
              <a:ext uri="{FF2B5EF4-FFF2-40B4-BE49-F238E27FC236}">
                <a16:creationId xmlns:a16="http://schemas.microsoft.com/office/drawing/2014/main" id="{000AFD71-568B-58EB-D132-6A46DF342558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4DD9F-63F0-72B8-51CF-FFB50197FA0A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E445F0-0D84-BB96-FA6D-901BB077A82E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27A9B3-60CB-F308-0EE2-D474ABA6886E}"/>
              </a:ext>
            </a:extLst>
          </p:cNvPr>
          <p:cNvCxnSpPr/>
          <p:nvPr/>
        </p:nvCxnSpPr>
        <p:spPr>
          <a:xfrm flipH="1">
            <a:off x="1110343" y="1617785"/>
            <a:ext cx="4252965" cy="5265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415473-4D2B-D1A2-C329-11F04FF4243C}"/>
              </a:ext>
            </a:extLst>
          </p:cNvPr>
          <p:cNvCxnSpPr>
            <a:cxnSpLocks/>
          </p:cNvCxnSpPr>
          <p:nvPr/>
        </p:nvCxnSpPr>
        <p:spPr>
          <a:xfrm>
            <a:off x="6957646" y="1541585"/>
            <a:ext cx="4329850" cy="5342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06D5F58-9268-6FC9-8894-DD70645B0413}"/>
              </a:ext>
            </a:extLst>
          </p:cNvPr>
          <p:cNvSpPr/>
          <p:nvPr/>
        </p:nvSpPr>
        <p:spPr>
          <a:xfrm rot="4523145">
            <a:off x="4465315" y="3243926"/>
            <a:ext cx="4158090" cy="1925353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FF3FA3-B64F-9E31-14C8-DAA40B2D864C}"/>
              </a:ext>
            </a:extLst>
          </p:cNvPr>
          <p:cNvSpPr/>
          <p:nvPr/>
        </p:nvSpPr>
        <p:spPr>
          <a:xfrm rot="1797769">
            <a:off x="5868083" y="5928256"/>
            <a:ext cx="4158090" cy="104589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899DA5-6078-84CF-62A0-27233E1ADEDB}"/>
              </a:ext>
            </a:extLst>
          </p:cNvPr>
          <p:cNvSpPr/>
          <p:nvPr/>
        </p:nvSpPr>
        <p:spPr>
          <a:xfrm rot="4523145">
            <a:off x="4981933" y="3894239"/>
            <a:ext cx="3124314" cy="54615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344B40F-E9C4-65E5-E337-BCCD89CFEBB0}"/>
              </a:ext>
            </a:extLst>
          </p:cNvPr>
          <p:cNvSpPr/>
          <p:nvPr/>
        </p:nvSpPr>
        <p:spPr>
          <a:xfrm rot="2004106">
            <a:off x="6497990" y="6276042"/>
            <a:ext cx="3088317" cy="168406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80531B7-1C17-2FB3-F704-51AC389FE168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8C3D5FF-C450-E02C-7A9A-19647004A967}"/>
              </a:ext>
            </a:extLst>
          </p:cNvPr>
          <p:cNvSpPr/>
          <p:nvPr/>
        </p:nvSpPr>
        <p:spPr>
          <a:xfrm>
            <a:off x="5914363" y="4519423"/>
            <a:ext cx="3362960" cy="2997200"/>
          </a:xfrm>
          <a:custGeom>
            <a:avLst/>
            <a:gdLst>
              <a:gd name="connsiteX0" fmla="*/ 0 w 3362960"/>
              <a:gd name="connsiteY0" fmla="*/ 0 h 2997200"/>
              <a:gd name="connsiteX1" fmla="*/ 60960 w 3362960"/>
              <a:gd name="connsiteY1" fmla="*/ 10160 h 2997200"/>
              <a:gd name="connsiteX2" fmla="*/ 101600 w 3362960"/>
              <a:gd name="connsiteY2" fmla="*/ 111760 h 2997200"/>
              <a:gd name="connsiteX3" fmla="*/ 111760 w 3362960"/>
              <a:gd name="connsiteY3" fmla="*/ 142240 h 2997200"/>
              <a:gd name="connsiteX4" fmla="*/ 132080 w 3362960"/>
              <a:gd name="connsiteY4" fmla="*/ 213360 h 2997200"/>
              <a:gd name="connsiteX5" fmla="*/ 152400 w 3362960"/>
              <a:gd name="connsiteY5" fmla="*/ 243840 h 2997200"/>
              <a:gd name="connsiteX6" fmla="*/ 182880 w 3362960"/>
              <a:gd name="connsiteY6" fmla="*/ 416560 h 2997200"/>
              <a:gd name="connsiteX7" fmla="*/ 203200 w 3362960"/>
              <a:gd name="connsiteY7" fmla="*/ 670560 h 2997200"/>
              <a:gd name="connsiteX8" fmla="*/ 223520 w 3362960"/>
              <a:gd name="connsiteY8" fmla="*/ 731520 h 2997200"/>
              <a:gd name="connsiteX9" fmla="*/ 325120 w 3362960"/>
              <a:gd name="connsiteY9" fmla="*/ 883920 h 2997200"/>
              <a:gd name="connsiteX10" fmla="*/ 345440 w 3362960"/>
              <a:gd name="connsiteY10" fmla="*/ 924560 h 2997200"/>
              <a:gd name="connsiteX11" fmla="*/ 375920 w 3362960"/>
              <a:gd name="connsiteY11" fmla="*/ 955040 h 2997200"/>
              <a:gd name="connsiteX12" fmla="*/ 416560 w 3362960"/>
              <a:gd name="connsiteY12" fmla="*/ 1016000 h 2997200"/>
              <a:gd name="connsiteX13" fmla="*/ 548640 w 3362960"/>
              <a:gd name="connsiteY13" fmla="*/ 1097280 h 2997200"/>
              <a:gd name="connsiteX14" fmla="*/ 609600 w 3362960"/>
              <a:gd name="connsiteY14" fmla="*/ 1137920 h 2997200"/>
              <a:gd name="connsiteX15" fmla="*/ 701040 w 3362960"/>
              <a:gd name="connsiteY15" fmla="*/ 1209040 h 2997200"/>
              <a:gd name="connsiteX16" fmla="*/ 751840 w 3362960"/>
              <a:gd name="connsiteY16" fmla="*/ 1280160 h 2997200"/>
              <a:gd name="connsiteX17" fmla="*/ 812800 w 3362960"/>
              <a:gd name="connsiteY17" fmla="*/ 1361440 h 2997200"/>
              <a:gd name="connsiteX18" fmla="*/ 833120 w 3362960"/>
              <a:gd name="connsiteY18" fmla="*/ 1402080 h 2997200"/>
              <a:gd name="connsiteX19" fmla="*/ 873760 w 3362960"/>
              <a:gd name="connsiteY19" fmla="*/ 1432560 h 2997200"/>
              <a:gd name="connsiteX20" fmla="*/ 924560 w 3362960"/>
              <a:gd name="connsiteY20" fmla="*/ 1493520 h 2997200"/>
              <a:gd name="connsiteX21" fmla="*/ 985520 w 3362960"/>
              <a:gd name="connsiteY21" fmla="*/ 1564640 h 2997200"/>
              <a:gd name="connsiteX22" fmla="*/ 1036320 w 3362960"/>
              <a:gd name="connsiteY22" fmla="*/ 1584960 h 2997200"/>
              <a:gd name="connsiteX23" fmla="*/ 1137920 w 3362960"/>
              <a:gd name="connsiteY23" fmla="*/ 1635760 h 2997200"/>
              <a:gd name="connsiteX24" fmla="*/ 1188720 w 3362960"/>
              <a:gd name="connsiteY24" fmla="*/ 1666240 h 2997200"/>
              <a:gd name="connsiteX25" fmla="*/ 1229360 w 3362960"/>
              <a:gd name="connsiteY25" fmla="*/ 1706880 h 2997200"/>
              <a:gd name="connsiteX26" fmla="*/ 1320800 w 3362960"/>
              <a:gd name="connsiteY26" fmla="*/ 1747520 h 2997200"/>
              <a:gd name="connsiteX27" fmla="*/ 1391920 w 3362960"/>
              <a:gd name="connsiteY27" fmla="*/ 1788160 h 2997200"/>
              <a:gd name="connsiteX28" fmla="*/ 1564640 w 3362960"/>
              <a:gd name="connsiteY28" fmla="*/ 1889760 h 2997200"/>
              <a:gd name="connsiteX29" fmla="*/ 1595120 w 3362960"/>
              <a:gd name="connsiteY29" fmla="*/ 1910080 h 2997200"/>
              <a:gd name="connsiteX30" fmla="*/ 1635760 w 3362960"/>
              <a:gd name="connsiteY30" fmla="*/ 1940560 h 2997200"/>
              <a:gd name="connsiteX31" fmla="*/ 1757680 w 3362960"/>
              <a:gd name="connsiteY31" fmla="*/ 2021840 h 2997200"/>
              <a:gd name="connsiteX32" fmla="*/ 1798320 w 3362960"/>
              <a:gd name="connsiteY32" fmla="*/ 2032000 h 2997200"/>
              <a:gd name="connsiteX33" fmla="*/ 1838960 w 3362960"/>
              <a:gd name="connsiteY33" fmla="*/ 2062480 h 2997200"/>
              <a:gd name="connsiteX34" fmla="*/ 1930400 w 3362960"/>
              <a:gd name="connsiteY34" fmla="*/ 2143760 h 2997200"/>
              <a:gd name="connsiteX35" fmla="*/ 2021840 w 3362960"/>
              <a:gd name="connsiteY35" fmla="*/ 2194560 h 2997200"/>
              <a:gd name="connsiteX36" fmla="*/ 2103120 w 3362960"/>
              <a:gd name="connsiteY36" fmla="*/ 2255520 h 2997200"/>
              <a:gd name="connsiteX37" fmla="*/ 2377440 w 3362960"/>
              <a:gd name="connsiteY37" fmla="*/ 2357120 h 2997200"/>
              <a:gd name="connsiteX38" fmla="*/ 2448560 w 3362960"/>
              <a:gd name="connsiteY38" fmla="*/ 2397760 h 2997200"/>
              <a:gd name="connsiteX39" fmla="*/ 2570480 w 3362960"/>
              <a:gd name="connsiteY39" fmla="*/ 2458720 h 2997200"/>
              <a:gd name="connsiteX40" fmla="*/ 2621280 w 3362960"/>
              <a:gd name="connsiteY40" fmla="*/ 2499360 h 2997200"/>
              <a:gd name="connsiteX41" fmla="*/ 2651760 w 3362960"/>
              <a:gd name="connsiteY41" fmla="*/ 2529840 h 2997200"/>
              <a:gd name="connsiteX42" fmla="*/ 2733040 w 3362960"/>
              <a:gd name="connsiteY42" fmla="*/ 2580640 h 2997200"/>
              <a:gd name="connsiteX43" fmla="*/ 2783840 w 3362960"/>
              <a:gd name="connsiteY43" fmla="*/ 2621280 h 2997200"/>
              <a:gd name="connsiteX44" fmla="*/ 2824480 w 3362960"/>
              <a:gd name="connsiteY44" fmla="*/ 2631440 h 2997200"/>
              <a:gd name="connsiteX45" fmla="*/ 2885440 w 3362960"/>
              <a:gd name="connsiteY45" fmla="*/ 2651760 h 2997200"/>
              <a:gd name="connsiteX46" fmla="*/ 3007360 w 3362960"/>
              <a:gd name="connsiteY46" fmla="*/ 2733040 h 2997200"/>
              <a:gd name="connsiteX47" fmla="*/ 3058160 w 3362960"/>
              <a:gd name="connsiteY47" fmla="*/ 2773680 h 2997200"/>
              <a:gd name="connsiteX48" fmla="*/ 3088640 w 3362960"/>
              <a:gd name="connsiteY48" fmla="*/ 2804160 h 2997200"/>
              <a:gd name="connsiteX49" fmla="*/ 3119120 w 3362960"/>
              <a:gd name="connsiteY49" fmla="*/ 2814320 h 2997200"/>
              <a:gd name="connsiteX50" fmla="*/ 3149600 w 3362960"/>
              <a:gd name="connsiteY50" fmla="*/ 2844800 h 2997200"/>
              <a:gd name="connsiteX51" fmla="*/ 3281680 w 3362960"/>
              <a:gd name="connsiteY51" fmla="*/ 2926080 h 2997200"/>
              <a:gd name="connsiteX52" fmla="*/ 3362960 w 3362960"/>
              <a:gd name="connsiteY52" fmla="*/ 2997200 h 299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362960" h="2997200">
                <a:moveTo>
                  <a:pt x="0" y="0"/>
                </a:moveTo>
                <a:cubicBezTo>
                  <a:pt x="20320" y="3387"/>
                  <a:pt x="42535" y="947"/>
                  <a:pt x="60960" y="10160"/>
                </a:cubicBezTo>
                <a:cubicBezTo>
                  <a:pt x="83647" y="21504"/>
                  <a:pt x="100760" y="108959"/>
                  <a:pt x="101600" y="111760"/>
                </a:cubicBezTo>
                <a:cubicBezTo>
                  <a:pt x="104677" y="122018"/>
                  <a:pt x="108683" y="131982"/>
                  <a:pt x="111760" y="142240"/>
                </a:cubicBezTo>
                <a:cubicBezTo>
                  <a:pt x="118845" y="165855"/>
                  <a:pt x="122923" y="190468"/>
                  <a:pt x="132080" y="213360"/>
                </a:cubicBezTo>
                <a:cubicBezTo>
                  <a:pt x="136615" y="224697"/>
                  <a:pt x="145627" y="233680"/>
                  <a:pt x="152400" y="243840"/>
                </a:cubicBezTo>
                <a:cubicBezTo>
                  <a:pt x="175559" y="382794"/>
                  <a:pt x="164640" y="325360"/>
                  <a:pt x="182880" y="416560"/>
                </a:cubicBezTo>
                <a:cubicBezTo>
                  <a:pt x="188426" y="533036"/>
                  <a:pt x="176806" y="582581"/>
                  <a:pt x="203200" y="670560"/>
                </a:cubicBezTo>
                <a:cubicBezTo>
                  <a:pt x="209355" y="691076"/>
                  <a:pt x="212893" y="712923"/>
                  <a:pt x="223520" y="731520"/>
                </a:cubicBezTo>
                <a:cubicBezTo>
                  <a:pt x="253811" y="784530"/>
                  <a:pt x="297816" y="829312"/>
                  <a:pt x="325120" y="883920"/>
                </a:cubicBezTo>
                <a:cubicBezTo>
                  <a:pt x="331893" y="897467"/>
                  <a:pt x="336637" y="912235"/>
                  <a:pt x="345440" y="924560"/>
                </a:cubicBezTo>
                <a:cubicBezTo>
                  <a:pt x="353791" y="936252"/>
                  <a:pt x="367099" y="943698"/>
                  <a:pt x="375920" y="955040"/>
                </a:cubicBezTo>
                <a:cubicBezTo>
                  <a:pt x="390913" y="974317"/>
                  <a:pt x="394717" y="1005078"/>
                  <a:pt x="416560" y="1016000"/>
                </a:cubicBezTo>
                <a:cubicBezTo>
                  <a:pt x="489965" y="1052703"/>
                  <a:pt x="444598" y="1027919"/>
                  <a:pt x="548640" y="1097280"/>
                </a:cubicBezTo>
                <a:cubicBezTo>
                  <a:pt x="568960" y="1110827"/>
                  <a:pt x="592331" y="1120651"/>
                  <a:pt x="609600" y="1137920"/>
                </a:cubicBezTo>
                <a:cubicBezTo>
                  <a:pt x="664204" y="1192524"/>
                  <a:pt x="633812" y="1168703"/>
                  <a:pt x="701040" y="1209040"/>
                </a:cubicBezTo>
                <a:cubicBezTo>
                  <a:pt x="720253" y="1266679"/>
                  <a:pt x="698270" y="1215876"/>
                  <a:pt x="751840" y="1280160"/>
                </a:cubicBezTo>
                <a:cubicBezTo>
                  <a:pt x="773521" y="1306177"/>
                  <a:pt x="794014" y="1333261"/>
                  <a:pt x="812800" y="1361440"/>
                </a:cubicBezTo>
                <a:cubicBezTo>
                  <a:pt x="821201" y="1374042"/>
                  <a:pt x="823263" y="1390581"/>
                  <a:pt x="833120" y="1402080"/>
                </a:cubicBezTo>
                <a:cubicBezTo>
                  <a:pt x="844140" y="1414937"/>
                  <a:pt x="860213" y="1422400"/>
                  <a:pt x="873760" y="1432560"/>
                </a:cubicBezTo>
                <a:cubicBezTo>
                  <a:pt x="917353" y="1519746"/>
                  <a:pt x="867117" y="1436077"/>
                  <a:pt x="924560" y="1493520"/>
                </a:cubicBezTo>
                <a:cubicBezTo>
                  <a:pt x="948385" y="1517345"/>
                  <a:pt x="956028" y="1546208"/>
                  <a:pt x="985520" y="1564640"/>
                </a:cubicBezTo>
                <a:cubicBezTo>
                  <a:pt x="1000986" y="1574306"/>
                  <a:pt x="1020309" y="1576227"/>
                  <a:pt x="1036320" y="1584960"/>
                </a:cubicBezTo>
                <a:cubicBezTo>
                  <a:pt x="1138674" y="1640790"/>
                  <a:pt x="1056563" y="1615421"/>
                  <a:pt x="1137920" y="1635760"/>
                </a:cubicBezTo>
                <a:cubicBezTo>
                  <a:pt x="1154853" y="1645920"/>
                  <a:pt x="1173132" y="1654116"/>
                  <a:pt x="1188720" y="1666240"/>
                </a:cubicBezTo>
                <a:cubicBezTo>
                  <a:pt x="1203842" y="1678002"/>
                  <a:pt x="1213044" y="1696839"/>
                  <a:pt x="1229360" y="1706880"/>
                </a:cubicBezTo>
                <a:cubicBezTo>
                  <a:pt x="1257767" y="1724361"/>
                  <a:pt x="1290967" y="1732603"/>
                  <a:pt x="1320800" y="1747520"/>
                </a:cubicBezTo>
                <a:cubicBezTo>
                  <a:pt x="1345222" y="1759731"/>
                  <a:pt x="1367879" y="1775215"/>
                  <a:pt x="1391920" y="1788160"/>
                </a:cubicBezTo>
                <a:cubicBezTo>
                  <a:pt x="1506590" y="1849905"/>
                  <a:pt x="1406085" y="1784057"/>
                  <a:pt x="1564640" y="1889760"/>
                </a:cubicBezTo>
                <a:cubicBezTo>
                  <a:pt x="1574800" y="1896533"/>
                  <a:pt x="1585184" y="1902983"/>
                  <a:pt x="1595120" y="1910080"/>
                </a:cubicBezTo>
                <a:cubicBezTo>
                  <a:pt x="1608899" y="1919922"/>
                  <a:pt x="1621806" y="1930967"/>
                  <a:pt x="1635760" y="1940560"/>
                </a:cubicBezTo>
                <a:cubicBezTo>
                  <a:pt x="1676009" y="1968231"/>
                  <a:pt x="1710295" y="2009994"/>
                  <a:pt x="1757680" y="2021840"/>
                </a:cubicBezTo>
                <a:lnTo>
                  <a:pt x="1798320" y="2032000"/>
                </a:lnTo>
                <a:cubicBezTo>
                  <a:pt x="1811867" y="2042160"/>
                  <a:pt x="1826033" y="2051542"/>
                  <a:pt x="1838960" y="2062480"/>
                </a:cubicBezTo>
                <a:cubicBezTo>
                  <a:pt x="1870092" y="2088822"/>
                  <a:pt x="1898333" y="2118565"/>
                  <a:pt x="1930400" y="2143760"/>
                </a:cubicBezTo>
                <a:cubicBezTo>
                  <a:pt x="2056393" y="2242754"/>
                  <a:pt x="1915828" y="2118837"/>
                  <a:pt x="2021840" y="2194560"/>
                </a:cubicBezTo>
                <a:cubicBezTo>
                  <a:pt x="2084567" y="2239365"/>
                  <a:pt x="2014871" y="2217151"/>
                  <a:pt x="2103120" y="2255520"/>
                </a:cubicBezTo>
                <a:cubicBezTo>
                  <a:pt x="2440669" y="2402280"/>
                  <a:pt x="2162683" y="2274521"/>
                  <a:pt x="2377440" y="2357120"/>
                </a:cubicBezTo>
                <a:cubicBezTo>
                  <a:pt x="2436906" y="2379991"/>
                  <a:pt x="2399106" y="2371384"/>
                  <a:pt x="2448560" y="2397760"/>
                </a:cubicBezTo>
                <a:cubicBezTo>
                  <a:pt x="2488651" y="2419142"/>
                  <a:pt x="2535000" y="2430336"/>
                  <a:pt x="2570480" y="2458720"/>
                </a:cubicBezTo>
                <a:cubicBezTo>
                  <a:pt x="2587413" y="2472267"/>
                  <a:pt x="2604960" y="2485080"/>
                  <a:pt x="2621280" y="2499360"/>
                </a:cubicBezTo>
                <a:cubicBezTo>
                  <a:pt x="2632093" y="2508822"/>
                  <a:pt x="2640140" y="2521389"/>
                  <a:pt x="2651760" y="2529840"/>
                </a:cubicBezTo>
                <a:cubicBezTo>
                  <a:pt x="2677599" y="2548632"/>
                  <a:pt x="2706771" y="2562454"/>
                  <a:pt x="2733040" y="2580640"/>
                </a:cubicBezTo>
                <a:cubicBezTo>
                  <a:pt x="2750869" y="2592983"/>
                  <a:pt x="2764884" y="2610749"/>
                  <a:pt x="2783840" y="2621280"/>
                </a:cubicBezTo>
                <a:cubicBezTo>
                  <a:pt x="2796046" y="2628061"/>
                  <a:pt x="2811105" y="2627428"/>
                  <a:pt x="2824480" y="2631440"/>
                </a:cubicBezTo>
                <a:cubicBezTo>
                  <a:pt x="2844996" y="2637595"/>
                  <a:pt x="2866716" y="2641358"/>
                  <a:pt x="2885440" y="2651760"/>
                </a:cubicBezTo>
                <a:cubicBezTo>
                  <a:pt x="2928137" y="2675480"/>
                  <a:pt x="2969220" y="2702528"/>
                  <a:pt x="3007360" y="2733040"/>
                </a:cubicBezTo>
                <a:cubicBezTo>
                  <a:pt x="3024293" y="2746587"/>
                  <a:pt x="3041840" y="2759400"/>
                  <a:pt x="3058160" y="2773680"/>
                </a:cubicBezTo>
                <a:cubicBezTo>
                  <a:pt x="3068973" y="2783142"/>
                  <a:pt x="3076685" y="2796190"/>
                  <a:pt x="3088640" y="2804160"/>
                </a:cubicBezTo>
                <a:cubicBezTo>
                  <a:pt x="3097551" y="2810101"/>
                  <a:pt x="3108960" y="2810933"/>
                  <a:pt x="3119120" y="2814320"/>
                </a:cubicBezTo>
                <a:cubicBezTo>
                  <a:pt x="3129280" y="2824480"/>
                  <a:pt x="3137645" y="2836830"/>
                  <a:pt x="3149600" y="2844800"/>
                </a:cubicBezTo>
                <a:cubicBezTo>
                  <a:pt x="3256110" y="2915807"/>
                  <a:pt x="3213016" y="2868860"/>
                  <a:pt x="3281680" y="2926080"/>
                </a:cubicBezTo>
                <a:cubicBezTo>
                  <a:pt x="3309337" y="2949127"/>
                  <a:pt x="3362960" y="2997200"/>
                  <a:pt x="3362960" y="299720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634E908-E72C-15D4-FAED-C03E899033BD}"/>
              </a:ext>
            </a:extLst>
          </p:cNvPr>
          <p:cNvCxnSpPr>
            <a:cxnSpLocks/>
          </p:cNvCxnSpPr>
          <p:nvPr/>
        </p:nvCxnSpPr>
        <p:spPr>
          <a:xfrm flipH="1" flipV="1">
            <a:off x="5919097" y="4842931"/>
            <a:ext cx="1576" cy="69286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C512293-0B3E-DBF0-E2D8-7669A265BD31}"/>
              </a:ext>
            </a:extLst>
          </p:cNvPr>
          <p:cNvSpPr txBox="1"/>
          <p:nvPr/>
        </p:nvSpPr>
        <p:spPr>
          <a:xfrm>
            <a:off x="5545705" y="571796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5CF77-ED13-6CE8-08AC-2020ACFE3C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Middle cerebral artery Doppler</a:t>
            </a:r>
          </a:p>
        </p:txBody>
      </p:sp>
    </p:spTree>
    <p:extLst>
      <p:ext uri="{BB962C8B-B14F-4D97-AF65-F5344CB8AC3E}">
        <p14:creationId xmlns:p14="http://schemas.microsoft.com/office/powerpoint/2010/main" val="3890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n ultrasound&#10;&#10;Description automatically generated">
            <a:extLst>
              <a:ext uri="{FF2B5EF4-FFF2-40B4-BE49-F238E27FC236}">
                <a16:creationId xmlns:a16="http://schemas.microsoft.com/office/drawing/2014/main" id="{88480C5D-A61E-6581-71F9-94769F844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1000" r="964" b="1445"/>
          <a:stretch/>
        </p:blipFill>
        <p:spPr>
          <a:xfrm>
            <a:off x="1130971" y="0"/>
            <a:ext cx="9951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1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Delay 4">
            <a:extLst>
              <a:ext uri="{FF2B5EF4-FFF2-40B4-BE49-F238E27FC236}">
                <a16:creationId xmlns:a16="http://schemas.microsoft.com/office/drawing/2014/main" id="{CCF4F23F-CA32-3BBF-37A4-B3D307EE85AA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6647AD-6735-8B43-4FBC-5CF9C8DA4260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500436-567E-2AF9-5213-C34B6DAB2D58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A red and white symbol on a black background&#10;&#10;Description automatically generated">
            <a:extLst>
              <a:ext uri="{FF2B5EF4-FFF2-40B4-BE49-F238E27FC236}">
                <a16:creationId xmlns:a16="http://schemas.microsoft.com/office/drawing/2014/main" id="{123E2B38-AB21-9827-122D-3EA3C1EF5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5570">
            <a:off x="3326131" y="4336420"/>
            <a:ext cx="6427114" cy="3570619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72D8B1-67CA-E895-7B52-500684FC49A2}"/>
              </a:ext>
            </a:extLst>
          </p:cNvPr>
          <p:cNvCxnSpPr/>
          <p:nvPr/>
        </p:nvCxnSpPr>
        <p:spPr>
          <a:xfrm flipH="1">
            <a:off x="1110343" y="1617785"/>
            <a:ext cx="4252965" cy="5265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AC1D8F-C255-C104-D671-C7A7F6215AB0}"/>
              </a:ext>
            </a:extLst>
          </p:cNvPr>
          <p:cNvCxnSpPr>
            <a:cxnSpLocks/>
          </p:cNvCxnSpPr>
          <p:nvPr/>
        </p:nvCxnSpPr>
        <p:spPr>
          <a:xfrm>
            <a:off x="6957646" y="1541585"/>
            <a:ext cx="4329850" cy="5342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AF1BACC-2892-E7AC-5C8A-ADD74D2640F1}"/>
              </a:ext>
            </a:extLst>
          </p:cNvPr>
          <p:cNvCxnSpPr>
            <a:cxnSpLocks/>
          </p:cNvCxnSpPr>
          <p:nvPr/>
        </p:nvCxnSpPr>
        <p:spPr>
          <a:xfrm flipV="1">
            <a:off x="6209379" y="5094272"/>
            <a:ext cx="0" cy="69106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F3CC1EE-8F3B-D872-072D-E31AFC3F40C3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1352EA7-9BCC-F66E-73C4-29D94B96DA22}"/>
              </a:ext>
            </a:extLst>
          </p:cNvPr>
          <p:cNvSpPr txBox="1"/>
          <p:nvPr/>
        </p:nvSpPr>
        <p:spPr>
          <a:xfrm>
            <a:off x="6245393" y="4909606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6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elay 4">
            <a:extLst>
              <a:ext uri="{FF2B5EF4-FFF2-40B4-BE49-F238E27FC236}">
                <a16:creationId xmlns:a16="http://schemas.microsoft.com/office/drawing/2014/main" id="{CC8F2550-B90A-E198-C490-F225328394EA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FBBE5E-9A2B-3A66-C366-24C832DC31F5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809EF5-46B8-77C9-B001-9145E1179ED1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red and white symbol on a black background&#10;&#10;Description automatically generated">
            <a:extLst>
              <a:ext uri="{FF2B5EF4-FFF2-40B4-BE49-F238E27FC236}">
                <a16:creationId xmlns:a16="http://schemas.microsoft.com/office/drawing/2014/main" id="{347A5B69-5F55-9F2C-112B-292E6EE10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4849">
            <a:off x="2343912" y="4213328"/>
            <a:ext cx="6427114" cy="3570619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7F7835-9149-D5C4-1A84-9FF076F86040}"/>
              </a:ext>
            </a:extLst>
          </p:cNvPr>
          <p:cNvCxnSpPr/>
          <p:nvPr/>
        </p:nvCxnSpPr>
        <p:spPr>
          <a:xfrm flipH="1">
            <a:off x="1110343" y="1617785"/>
            <a:ext cx="4252965" cy="5265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93E0A1-BE46-006A-A2D0-35E5857D9772}"/>
              </a:ext>
            </a:extLst>
          </p:cNvPr>
          <p:cNvCxnSpPr>
            <a:cxnSpLocks/>
          </p:cNvCxnSpPr>
          <p:nvPr/>
        </p:nvCxnSpPr>
        <p:spPr>
          <a:xfrm>
            <a:off x="6957646" y="1541585"/>
            <a:ext cx="4329850" cy="5342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908BA6-1131-8221-FDB9-733974A3E9A8}"/>
              </a:ext>
            </a:extLst>
          </p:cNvPr>
          <p:cNvCxnSpPr>
            <a:cxnSpLocks/>
          </p:cNvCxnSpPr>
          <p:nvPr/>
        </p:nvCxnSpPr>
        <p:spPr>
          <a:xfrm>
            <a:off x="5807787" y="5627076"/>
            <a:ext cx="677536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F8FBD-03BC-EAFB-4EB1-F72B4D30438A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7FE5707-5D60-87D5-6E92-91D43ACC31C8}"/>
              </a:ext>
            </a:extLst>
          </p:cNvPr>
          <p:cNvSpPr txBox="1"/>
          <p:nvPr/>
        </p:nvSpPr>
        <p:spPr>
          <a:xfrm>
            <a:off x="6164562" y="504360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~90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3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elay 4">
            <a:extLst>
              <a:ext uri="{FF2B5EF4-FFF2-40B4-BE49-F238E27FC236}">
                <a16:creationId xmlns:a16="http://schemas.microsoft.com/office/drawing/2014/main" id="{CC8F2550-B90A-E198-C490-F225328394EA}"/>
              </a:ext>
            </a:extLst>
          </p:cNvPr>
          <p:cNvSpPr/>
          <p:nvPr/>
        </p:nvSpPr>
        <p:spPr>
          <a:xfrm rot="5400000">
            <a:off x="5565569" y="258783"/>
            <a:ext cx="1060862" cy="2015836"/>
          </a:xfrm>
          <a:prstGeom prst="flowChartDelay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FBBE5E-9A2B-3A66-C366-24C832DC31F5}"/>
              </a:ext>
            </a:extLst>
          </p:cNvPr>
          <p:cNvSpPr/>
          <p:nvPr/>
        </p:nvSpPr>
        <p:spPr>
          <a:xfrm>
            <a:off x="5751615" y="368135"/>
            <a:ext cx="688769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C809EF5-46B8-77C9-B001-9145E1179ED1}"/>
              </a:ext>
            </a:extLst>
          </p:cNvPr>
          <p:cNvSpPr/>
          <p:nvPr/>
        </p:nvSpPr>
        <p:spPr>
          <a:xfrm>
            <a:off x="5997039" y="0"/>
            <a:ext cx="201881" cy="36813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 descr="A red and white symbol on a black background&#10;&#10;Description automatically generated">
            <a:extLst>
              <a:ext uri="{FF2B5EF4-FFF2-40B4-BE49-F238E27FC236}">
                <a16:creationId xmlns:a16="http://schemas.microsoft.com/office/drawing/2014/main" id="{347A5B69-5F55-9F2C-112B-292E6EE10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4103">
            <a:off x="2870499" y="4223486"/>
            <a:ext cx="6427114" cy="3570619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7F7835-9149-D5C4-1A84-9FF076F86040}"/>
              </a:ext>
            </a:extLst>
          </p:cNvPr>
          <p:cNvCxnSpPr/>
          <p:nvPr/>
        </p:nvCxnSpPr>
        <p:spPr>
          <a:xfrm flipH="1">
            <a:off x="1110343" y="1617785"/>
            <a:ext cx="4252965" cy="52659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93E0A1-BE46-006A-A2D0-35E5857D9772}"/>
              </a:ext>
            </a:extLst>
          </p:cNvPr>
          <p:cNvCxnSpPr>
            <a:cxnSpLocks/>
          </p:cNvCxnSpPr>
          <p:nvPr/>
        </p:nvCxnSpPr>
        <p:spPr>
          <a:xfrm>
            <a:off x="6957646" y="1541585"/>
            <a:ext cx="4329850" cy="534211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F908BA6-1131-8221-FDB9-733974A3E9A8}"/>
              </a:ext>
            </a:extLst>
          </p:cNvPr>
          <p:cNvCxnSpPr>
            <a:cxnSpLocks/>
          </p:cNvCxnSpPr>
          <p:nvPr/>
        </p:nvCxnSpPr>
        <p:spPr>
          <a:xfrm flipV="1">
            <a:off x="6066303" y="5280776"/>
            <a:ext cx="395419" cy="39084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79F8FBD-03BC-EAFB-4EB1-F72B4D30438A}"/>
              </a:ext>
            </a:extLst>
          </p:cNvPr>
          <p:cNvCxnSpPr>
            <a:cxnSpLocks/>
          </p:cNvCxnSpPr>
          <p:nvPr/>
        </p:nvCxnSpPr>
        <p:spPr>
          <a:xfrm>
            <a:off x="6084056" y="1797132"/>
            <a:ext cx="37674" cy="5084619"/>
          </a:xfrm>
          <a:prstGeom prst="straightConnector1">
            <a:avLst/>
          </a:prstGeom>
          <a:ln w="57150">
            <a:solidFill>
              <a:schemeClr val="bg1">
                <a:alpha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7FE5707-5D60-87D5-6E92-91D43ACC31C8}"/>
              </a:ext>
            </a:extLst>
          </p:cNvPr>
          <p:cNvSpPr txBox="1"/>
          <p:nvPr/>
        </p:nvSpPr>
        <p:spPr>
          <a:xfrm>
            <a:off x="6284225" y="5384102"/>
            <a:ext cx="1720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Doppler beam </a:t>
            </a:r>
          </a:p>
          <a:p>
            <a:pPr algn="ctr"/>
            <a:r>
              <a:rPr lang="en-GB" b="1" dirty="0">
                <a:solidFill>
                  <a:srgbClr val="FFFF00"/>
                </a:solidFill>
              </a:rPr>
              <a:t>angle ~60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B5135E-C7D0-6320-2F15-3D3E05940C2D}"/>
              </a:ext>
            </a:extLst>
          </p:cNvPr>
          <p:cNvCxnSpPr>
            <a:cxnSpLocks/>
          </p:cNvCxnSpPr>
          <p:nvPr/>
        </p:nvCxnSpPr>
        <p:spPr>
          <a:xfrm>
            <a:off x="5973361" y="5268584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F6AA756-2F95-FC0E-C789-24751CA5A808}"/>
              </a:ext>
            </a:extLst>
          </p:cNvPr>
          <p:cNvCxnSpPr>
            <a:cxnSpLocks/>
          </p:cNvCxnSpPr>
          <p:nvPr/>
        </p:nvCxnSpPr>
        <p:spPr>
          <a:xfrm>
            <a:off x="5973361" y="5371910"/>
            <a:ext cx="274221" cy="0"/>
          </a:xfrm>
          <a:prstGeom prst="line">
            <a:avLst/>
          </a:prstGeom>
          <a:ln>
            <a:solidFill>
              <a:schemeClr val="bg1">
                <a:lumMod val="85000"/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9EF74FE-797D-2E0B-53E5-9FD289F83E1F}"/>
              </a:ext>
            </a:extLst>
          </p:cNvPr>
          <p:cNvCxnSpPr>
            <a:cxnSpLocks/>
          </p:cNvCxnSpPr>
          <p:nvPr/>
        </p:nvCxnSpPr>
        <p:spPr>
          <a:xfrm flipV="1">
            <a:off x="5904498" y="5157216"/>
            <a:ext cx="410079" cy="347472"/>
          </a:xfrm>
          <a:prstGeom prst="line">
            <a:avLst/>
          </a:prstGeom>
          <a:ln w="3492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83E2B95-79EF-C24D-6EE6-3DD200BC462C}"/>
              </a:ext>
            </a:extLst>
          </p:cNvPr>
          <p:cNvSpPr txBox="1"/>
          <p:nvPr/>
        </p:nvSpPr>
        <p:spPr>
          <a:xfrm>
            <a:off x="4178042" y="4414988"/>
            <a:ext cx="1914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Angle correction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~60</a:t>
            </a:r>
            <a:r>
              <a:rPr lang="en-GB" sz="1800" b="1" i="0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EDC1F8-BDAA-6F02-BDA7-CD0D135B3A40}"/>
              </a:ext>
            </a:extLst>
          </p:cNvPr>
          <p:cNvCxnSpPr>
            <a:cxnSpLocks/>
          </p:cNvCxnSpPr>
          <p:nvPr/>
        </p:nvCxnSpPr>
        <p:spPr>
          <a:xfrm>
            <a:off x="5529237" y="4802785"/>
            <a:ext cx="413644" cy="5284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0BF1CAC-7061-FC33-2431-B2D7CD791CAF}"/>
              </a:ext>
            </a:extLst>
          </p:cNvPr>
          <p:cNvSpPr txBox="1"/>
          <p:nvPr/>
        </p:nvSpPr>
        <p:spPr>
          <a:xfrm>
            <a:off x="-19427" y="184067"/>
            <a:ext cx="48362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u="sng" dirty="0">
                <a:solidFill>
                  <a:schemeClr val="bg1"/>
                </a:solidFill>
              </a:rPr>
              <a:t>Remember: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PI / RI do </a:t>
            </a:r>
            <a:r>
              <a:rPr lang="en-GB" b="1" i="1" dirty="0">
                <a:solidFill>
                  <a:schemeClr val="bg1"/>
                </a:solidFill>
              </a:rPr>
              <a:t>not</a:t>
            </a:r>
            <a:r>
              <a:rPr lang="en-GB" dirty="0">
                <a:solidFill>
                  <a:schemeClr val="bg1"/>
                </a:solidFill>
              </a:rPr>
              <a:t> require angle correction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dirty="0">
                <a:solidFill>
                  <a:schemeClr val="bg1"/>
                </a:solidFill>
              </a:rPr>
              <a:t>PSV / EDV </a:t>
            </a:r>
            <a:r>
              <a:rPr lang="en-GB" b="1" i="1" dirty="0">
                <a:solidFill>
                  <a:schemeClr val="bg1"/>
                </a:solidFill>
              </a:rPr>
              <a:t>do</a:t>
            </a:r>
            <a:r>
              <a:rPr lang="en-GB" dirty="0">
                <a:solidFill>
                  <a:schemeClr val="bg1"/>
                </a:solidFill>
              </a:rPr>
              <a:t> require angle correction</a:t>
            </a: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r>
              <a:rPr lang="en-GB" b="1" i="1" dirty="0">
                <a:solidFill>
                  <a:schemeClr val="bg1"/>
                </a:solidFill>
              </a:rPr>
              <a:t>PI / RI still require good Doppler beam angle!</a:t>
            </a:r>
          </a:p>
        </p:txBody>
      </p:sp>
    </p:spTree>
    <p:extLst>
      <p:ext uri="{BB962C8B-B14F-4D97-AF65-F5344CB8AC3E}">
        <p14:creationId xmlns:p14="http://schemas.microsoft.com/office/powerpoint/2010/main" val="8279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Doppler angle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881266"/>
            <a:ext cx="9144000" cy="1957685"/>
          </a:xfrm>
        </p:spPr>
        <p:txBody>
          <a:bodyPr>
            <a:normAutofit/>
          </a:bodyPr>
          <a:lstStyle/>
          <a:p>
            <a:r>
              <a:rPr lang="en-GB" dirty="0"/>
              <a:t>Velocity measurement error increases exponentially above 60°</a:t>
            </a:r>
          </a:p>
          <a:p>
            <a:r>
              <a:rPr lang="en-GB" dirty="0"/>
              <a:t>Keeping the Doppler angle at or below 60° allows for a consistent level of error that the machine can correct for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1601" y="4338936"/>
            <a:ext cx="27527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Doppler angle (°)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5" t="32716" r="44683" b="46578"/>
          <a:stretch/>
        </p:blipFill>
        <p:spPr bwMode="auto">
          <a:xfrm>
            <a:off x="2699657" y="1320801"/>
            <a:ext cx="6705601" cy="312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888224" y="1447800"/>
            <a:ext cx="0" cy="2641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6200000">
            <a:off x="1442385" y="2440188"/>
            <a:ext cx="282302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% Error in velocity measurement</a:t>
            </a:r>
          </a:p>
        </p:txBody>
      </p:sp>
    </p:spTree>
    <p:extLst>
      <p:ext uri="{BB962C8B-B14F-4D97-AF65-F5344CB8AC3E}">
        <p14:creationId xmlns:p14="http://schemas.microsoft.com/office/powerpoint/2010/main" val="42886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18429-DCD9-FABD-04C3-B6005142ED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Applying Doppler settings in </a:t>
            </a:r>
            <a:r>
              <a:rPr lang="en-GB" dirty="0" err="1"/>
              <a:t>fetal</a:t>
            </a:r>
            <a:r>
              <a:rPr lang="en-GB" dirty="0"/>
              <a:t> echocardiography</a:t>
            </a:r>
          </a:p>
        </p:txBody>
      </p:sp>
    </p:spTree>
    <p:extLst>
      <p:ext uri="{BB962C8B-B14F-4D97-AF65-F5344CB8AC3E}">
        <p14:creationId xmlns:p14="http://schemas.microsoft.com/office/powerpoint/2010/main" val="317401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s">
            <a:extLst>
              <a:ext uri="{FF2B5EF4-FFF2-40B4-BE49-F238E27FC236}">
                <a16:creationId xmlns:a16="http://schemas.microsoft.com/office/drawing/2014/main" id="{AC9491F7-E5D3-8823-941B-42C2EDA8C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61" y="0"/>
            <a:ext cx="5994277" cy="500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793C7A-93D3-6A93-7061-735D64029A51}"/>
              </a:ext>
            </a:extLst>
          </p:cNvPr>
          <p:cNvSpPr txBox="1"/>
          <p:nvPr/>
        </p:nvSpPr>
        <p:spPr>
          <a:xfrm>
            <a:off x="0" y="5103674"/>
            <a:ext cx="1219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Parasagittal view of the aortic arch with the brachiocephalic arteries (</a:t>
            </a:r>
            <a:r>
              <a:rPr lang="en-GB" b="0" i="1" dirty="0">
                <a:effectLst/>
                <a:latin typeface="Arial" panose="020B0604020202020204" pitchFamily="34" charset="0"/>
              </a:rPr>
              <a:t>yellow arrow</a:t>
            </a:r>
            <a:r>
              <a:rPr lang="en-GB" b="0" i="0" dirty="0">
                <a:effectLst/>
                <a:latin typeface="Arial" panose="020B0604020202020204" pitchFamily="34" charset="0"/>
              </a:rPr>
              <a:t>) on grayscale </a:t>
            </a:r>
            <a:r>
              <a:rPr lang="en-GB" b="1" i="0" dirty="0">
                <a:effectLst/>
                <a:latin typeface="Arial" panose="020B0604020202020204" pitchFamily="34" charset="0"/>
              </a:rPr>
              <a:t>(A)</a:t>
            </a:r>
            <a:r>
              <a:rPr lang="en-GB" b="0" i="0" dirty="0">
                <a:effectLst/>
                <a:latin typeface="Arial" panose="020B0604020202020204" pitchFamily="34" charset="0"/>
              </a:rPr>
              <a:t>, (conventional) colour Doppler </a:t>
            </a:r>
            <a:r>
              <a:rPr lang="en-GB" b="1" i="0" dirty="0">
                <a:effectLst/>
                <a:latin typeface="Arial" panose="020B0604020202020204" pitchFamily="34" charset="0"/>
              </a:rPr>
              <a:t>(B)</a:t>
            </a:r>
            <a:r>
              <a:rPr lang="en-GB" b="0" i="0" dirty="0">
                <a:effectLst/>
                <a:latin typeface="Arial" panose="020B0604020202020204" pitchFamily="34" charset="0"/>
              </a:rPr>
              <a:t>, power Doppler </a:t>
            </a:r>
            <a:r>
              <a:rPr lang="en-GB" b="1" i="0" dirty="0">
                <a:effectLst/>
                <a:latin typeface="Arial" panose="020B0604020202020204" pitchFamily="34" charset="0"/>
              </a:rPr>
              <a:t>(C)</a:t>
            </a:r>
            <a:r>
              <a:rPr lang="en-GB" b="0" i="0" dirty="0">
                <a:effectLst/>
                <a:latin typeface="Arial" panose="020B0604020202020204" pitchFamily="34" charset="0"/>
              </a:rPr>
              <a:t>, and bidirectional high-definition flow </a:t>
            </a:r>
            <a:r>
              <a:rPr lang="en-GB" b="1" i="0" dirty="0">
                <a:effectLst/>
                <a:latin typeface="Arial" panose="020B0604020202020204" pitchFamily="34" charset="0"/>
              </a:rPr>
              <a:t>(D)</a:t>
            </a:r>
            <a:r>
              <a:rPr lang="en-GB" b="0" i="0" dirty="0">
                <a:effectLst/>
                <a:latin typeface="Arial" panose="020B0604020202020204" pitchFamily="34" charset="0"/>
              </a:rPr>
              <a:t>. In </a:t>
            </a:r>
            <a:r>
              <a:rPr lang="en-GB" b="1" i="0" dirty="0">
                <a:effectLst/>
                <a:latin typeface="Arial" panose="020B0604020202020204" pitchFamily="34" charset="0"/>
              </a:rPr>
              <a:t>B</a:t>
            </a:r>
            <a:r>
              <a:rPr lang="en-GB" b="0" i="0" dirty="0">
                <a:effectLst/>
                <a:latin typeface="Arial" panose="020B0604020202020204" pitchFamily="34" charset="0"/>
              </a:rPr>
              <a:t>, displaying the brachiocephalic arteries can be achieved only by reducing the pulse repetition frequency, which leads to aliasing artifact within the aortic arch (</a:t>
            </a:r>
            <a:r>
              <a:rPr lang="en-GB" b="0" i="1" dirty="0">
                <a:effectLst/>
                <a:latin typeface="Arial" panose="020B0604020202020204" pitchFamily="34" charset="0"/>
              </a:rPr>
              <a:t>white arrows</a:t>
            </a:r>
            <a:r>
              <a:rPr lang="en-GB" b="0" i="0" dirty="0">
                <a:effectLst/>
                <a:latin typeface="Arial" panose="020B0604020202020204" pitchFamily="34" charset="0"/>
              </a:rPr>
              <a:t>). In </a:t>
            </a:r>
            <a:r>
              <a:rPr lang="en-GB" b="1" i="0" dirty="0">
                <a:effectLst/>
                <a:latin typeface="Arial" panose="020B0604020202020204" pitchFamily="34" charset="0"/>
              </a:rPr>
              <a:t>C</a:t>
            </a:r>
            <a:r>
              <a:rPr lang="en-GB" b="0" i="0" dirty="0">
                <a:effectLst/>
                <a:latin typeface="Arial" panose="020B0604020202020204" pitchFamily="34" charset="0"/>
              </a:rPr>
              <a:t>, power Doppler shows uniform, laminar and well-defined filling of the aortic arch (</a:t>
            </a:r>
            <a:r>
              <a:rPr lang="en-GB" b="0" i="1" dirty="0">
                <a:effectLst/>
                <a:latin typeface="Arial" panose="020B0604020202020204" pitchFamily="34" charset="0"/>
              </a:rPr>
              <a:t>arrow</a:t>
            </a:r>
            <a:r>
              <a:rPr lang="en-GB" b="0" i="0" dirty="0">
                <a:effectLst/>
                <a:latin typeface="Arial" panose="020B0604020202020204" pitchFamily="34" charset="0"/>
              </a:rPr>
              <a:t>) and brachiocephalic arteries. In </a:t>
            </a:r>
            <a:r>
              <a:rPr lang="en-GB" b="1" i="0" dirty="0">
                <a:effectLst/>
                <a:latin typeface="Arial" panose="020B0604020202020204" pitchFamily="34" charset="0"/>
              </a:rPr>
              <a:t>D</a:t>
            </a:r>
            <a:r>
              <a:rPr lang="en-GB" b="0" i="0" dirty="0">
                <a:effectLst/>
                <a:latin typeface="Arial" panose="020B0604020202020204" pitchFamily="34" charset="0"/>
              </a:rPr>
              <a:t>, high-definition flow demonstrates the most optimal display of the aortic arch (</a:t>
            </a:r>
            <a:r>
              <a:rPr lang="en-GB" b="0" i="1" dirty="0">
                <a:effectLst/>
                <a:latin typeface="Arial" panose="020B0604020202020204" pitchFamily="34" charset="0"/>
              </a:rPr>
              <a:t>arrow</a:t>
            </a:r>
            <a:r>
              <a:rPr lang="en-GB" b="0" i="0" dirty="0">
                <a:effectLst/>
                <a:latin typeface="Arial" panose="020B0604020202020204" pitchFamily="34" charset="0"/>
              </a:rPr>
              <a:t>) and great vessels with clear borders and uniform filling. DAO, descending aorta.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C236D-3661-7558-24CD-A4BE6D3A71A7}"/>
              </a:ext>
            </a:extLst>
          </p:cNvPr>
          <p:cNvSpPr txBox="1"/>
          <p:nvPr/>
        </p:nvSpPr>
        <p:spPr>
          <a:xfrm>
            <a:off x="10181492" y="-1"/>
            <a:ext cx="2010508" cy="369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2024 </a:t>
            </a:r>
            <a:r>
              <a:rPr lang="en-GB" dirty="0" err="1">
                <a:latin typeface="Century Gothic" panose="020B0502020202020204" pitchFamily="34" charset="0"/>
              </a:rPr>
              <a:t>ObGynKey</a:t>
            </a:r>
            <a:endParaRPr lang="en-GB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5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s">
            <a:extLst>
              <a:ext uri="{FF2B5EF4-FFF2-40B4-BE49-F238E27FC236}">
                <a16:creationId xmlns:a16="http://schemas.microsoft.com/office/drawing/2014/main" id="{1A067E8D-5FF5-A714-C77A-E5F6239B7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436"/>
            <a:ext cx="6326669" cy="42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s">
            <a:extLst>
              <a:ext uri="{FF2B5EF4-FFF2-40B4-BE49-F238E27FC236}">
                <a16:creationId xmlns:a16="http://schemas.microsoft.com/office/drawing/2014/main" id="{A25A417D-B11B-8D27-5EE4-63DB6B556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886" y="637436"/>
            <a:ext cx="4032738" cy="42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76C0AD-3CCB-983E-57FA-54AA6A7B3258}"/>
              </a:ext>
            </a:extLst>
          </p:cNvPr>
          <p:cNvSpPr txBox="1"/>
          <p:nvPr/>
        </p:nvSpPr>
        <p:spPr>
          <a:xfrm>
            <a:off x="0" y="5319774"/>
            <a:ext cx="63266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Apical four-chamber view of the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fetal</a:t>
            </a:r>
            <a:r>
              <a:rPr lang="en-GB" b="0" i="0" dirty="0">
                <a:effectLst/>
                <a:latin typeface="Arial" panose="020B0604020202020204" pitchFamily="34" charset="0"/>
              </a:rPr>
              <a:t> heart with colour Doppler. A large colour box is chosen (65 degrees), which results in a slow frame rate of 11 Hz (11 frames/s). A slow frame rate impedes visualization of the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fetal</a:t>
            </a:r>
            <a:r>
              <a:rPr lang="en-GB" b="0" i="0" dirty="0">
                <a:effectLst/>
                <a:latin typeface="Arial" panose="020B0604020202020204" pitchFamily="34" charset="0"/>
              </a:rPr>
              <a:t> heart on colour Doppler.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05707F-E26F-C064-8E00-4B5198F970B1}"/>
              </a:ext>
            </a:extLst>
          </p:cNvPr>
          <p:cNvSpPr txBox="1"/>
          <p:nvPr/>
        </p:nvSpPr>
        <p:spPr>
          <a:xfrm>
            <a:off x="6582511" y="5319774"/>
            <a:ext cx="56094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Apical four-chamber view of the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fetal</a:t>
            </a:r>
            <a:r>
              <a:rPr lang="en-GB" b="0" i="0" dirty="0">
                <a:effectLst/>
                <a:latin typeface="Arial" panose="020B0604020202020204" pitchFamily="34" charset="0"/>
              </a:rPr>
              <a:t> heart with colour Doppler. An appropriate size colour box is chosen (30 degrees), wide enough to cover the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fetal</a:t>
            </a:r>
            <a:r>
              <a:rPr lang="en-GB" b="0" i="0" dirty="0">
                <a:effectLst/>
                <a:latin typeface="Arial" panose="020B0604020202020204" pitchFamily="34" charset="0"/>
              </a:rPr>
              <a:t> heart. This results in an improved frame rate of 39 Hz (39 frames/s).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2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s">
            <a:extLst>
              <a:ext uri="{FF2B5EF4-FFF2-40B4-BE49-F238E27FC236}">
                <a16:creationId xmlns:a16="http://schemas.microsoft.com/office/drawing/2014/main" id="{C987ACFC-0DD9-886E-C0AF-6842E6673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00" y="0"/>
            <a:ext cx="9155600" cy="562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5E21FA-6562-CCFF-F2D0-54DE6DAFFA59}"/>
              </a:ext>
            </a:extLst>
          </p:cNvPr>
          <p:cNvSpPr txBox="1"/>
          <p:nvPr/>
        </p:nvSpPr>
        <p:spPr>
          <a:xfrm>
            <a:off x="0" y="5657671"/>
            <a:ext cx="12192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Apical four-chamber view of the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fetal</a:t>
            </a:r>
            <a:r>
              <a:rPr lang="en-GB" b="0" i="0" dirty="0">
                <a:effectLst/>
                <a:latin typeface="Arial" panose="020B0604020202020204" pitchFamily="34" charset="0"/>
              </a:rPr>
              <a:t> heart with colour Doppler showing the effect of colour gain on the display of colour Doppler. In </a:t>
            </a:r>
            <a:r>
              <a:rPr lang="en-GB" b="1" i="0" dirty="0">
                <a:effectLst/>
                <a:latin typeface="Arial" panose="020B0604020202020204" pitchFamily="34" charset="0"/>
              </a:rPr>
              <a:t>A</a:t>
            </a:r>
            <a:r>
              <a:rPr lang="en-GB" b="0" i="0" dirty="0">
                <a:effectLst/>
                <a:latin typeface="Arial" panose="020B0604020202020204" pitchFamily="34" charset="0"/>
              </a:rPr>
              <a:t>, a high-gain setting is chosen, resulting in colour overlap over the septum, mimicking the presence of an atrioventricular septal defect (star). In </a:t>
            </a:r>
            <a:r>
              <a:rPr lang="en-GB" b="1" i="0" dirty="0">
                <a:effectLst/>
                <a:latin typeface="Arial" panose="020B0604020202020204" pitchFamily="34" charset="0"/>
              </a:rPr>
              <a:t>B</a:t>
            </a:r>
            <a:r>
              <a:rPr lang="en-GB" b="0" i="0" dirty="0">
                <a:effectLst/>
                <a:latin typeface="Arial" panose="020B0604020202020204" pitchFamily="34" charset="0"/>
              </a:rPr>
              <a:t>, an appropriate colour gain setting is chosen, resulting in optimal display of colour flow across the atrioventricular valves during diastole.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365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s">
            <a:extLst>
              <a:ext uri="{FF2B5EF4-FFF2-40B4-BE49-F238E27FC236}">
                <a16:creationId xmlns:a16="http://schemas.microsoft.com/office/drawing/2014/main" id="{EB51DE38-8E7B-E59A-B4BB-A5E6CE59E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945" y="17585"/>
            <a:ext cx="8700110" cy="535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AC15D4-8820-A775-A217-2ACEF83DC0BB}"/>
              </a:ext>
            </a:extLst>
          </p:cNvPr>
          <p:cNvSpPr txBox="1"/>
          <p:nvPr/>
        </p:nvSpPr>
        <p:spPr>
          <a:xfrm>
            <a:off x="0" y="5363087"/>
            <a:ext cx="1216415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Arial" panose="020B0604020202020204" pitchFamily="34" charset="0"/>
              </a:rPr>
              <a:t>Apical four-chamber view of the </a:t>
            </a:r>
            <a:r>
              <a:rPr lang="en-GB" b="0" i="0" dirty="0" err="1">
                <a:effectLst/>
                <a:latin typeface="Arial" panose="020B0604020202020204" pitchFamily="34" charset="0"/>
              </a:rPr>
              <a:t>fetal</a:t>
            </a:r>
            <a:r>
              <a:rPr lang="en-GB" b="0" i="0" dirty="0">
                <a:effectLst/>
                <a:latin typeface="Arial" panose="020B0604020202020204" pitchFamily="34" charset="0"/>
              </a:rPr>
              <a:t> heart with colour Doppler showing the effect of velocity scale (pulse repetition frequency [PRF]) on the display of colour Doppler. In </a:t>
            </a:r>
            <a:r>
              <a:rPr lang="en-GB" b="1" i="0" dirty="0">
                <a:effectLst/>
                <a:latin typeface="Arial" panose="020B0604020202020204" pitchFamily="34" charset="0"/>
              </a:rPr>
              <a:t>A</a:t>
            </a:r>
            <a:r>
              <a:rPr lang="en-GB" b="0" i="0" dirty="0">
                <a:effectLst/>
                <a:latin typeface="Arial" panose="020B0604020202020204" pitchFamily="34" charset="0"/>
              </a:rPr>
              <a:t>, a low colour Doppler velocity scale is chosen (18 cm/s), resulting in colour aliasing of blood flow across the atrioventricular valves, thus mimicking flow turbulence (</a:t>
            </a:r>
            <a:r>
              <a:rPr lang="en-GB" b="0" i="1" dirty="0">
                <a:effectLst/>
                <a:latin typeface="Arial" panose="020B0604020202020204" pitchFamily="34" charset="0"/>
              </a:rPr>
              <a:t>open arrow</a:t>
            </a:r>
            <a:r>
              <a:rPr lang="en-GB" b="0" i="0" dirty="0">
                <a:effectLst/>
                <a:latin typeface="Arial" panose="020B0604020202020204" pitchFamily="34" charset="0"/>
              </a:rPr>
              <a:t>). In </a:t>
            </a:r>
            <a:r>
              <a:rPr lang="en-GB" b="1" i="0" dirty="0">
                <a:effectLst/>
                <a:latin typeface="Arial" panose="020B0604020202020204" pitchFamily="34" charset="0"/>
              </a:rPr>
              <a:t>B</a:t>
            </a:r>
            <a:r>
              <a:rPr lang="en-GB" b="0" i="0" dirty="0">
                <a:effectLst/>
                <a:latin typeface="Arial" panose="020B0604020202020204" pitchFamily="34" charset="0"/>
              </a:rPr>
              <a:t>, the colour velocity scale is appropriately chosen (44 cm/s), resulting in optimal display of blood flow across the atrioventricular valves in diastole.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58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BF9C5E-E33E-732B-2023-C2C0AD787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30" y="0"/>
            <a:ext cx="611393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4DF33-530E-3D40-944F-3740B8BAC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" r="3976"/>
          <a:stretch/>
        </p:blipFill>
        <p:spPr>
          <a:xfrm>
            <a:off x="6053394" y="0"/>
            <a:ext cx="613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B0CF73-7395-78D6-AD53-755E2203FA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9" r="3534"/>
          <a:stretch/>
        </p:blipFill>
        <p:spPr>
          <a:xfrm>
            <a:off x="6138606" y="0"/>
            <a:ext cx="605720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D33E1E-629E-9D38-DBC3-742763AC16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" r="3976"/>
          <a:stretch/>
        </p:blipFill>
        <p:spPr>
          <a:xfrm>
            <a:off x="0" y="0"/>
            <a:ext cx="6138606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71FBF9-FA4E-9E6E-A7C1-EBD4CFA0E7DE}"/>
              </a:ext>
            </a:extLst>
          </p:cNvPr>
          <p:cNvSpPr txBox="1"/>
          <p:nvPr/>
        </p:nvSpPr>
        <p:spPr>
          <a:xfrm>
            <a:off x="2828182" y="1280732"/>
            <a:ext cx="179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Colour Doppler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98BDA-ACDD-93B2-3E37-4808A1DC4F58}"/>
              </a:ext>
            </a:extLst>
          </p:cNvPr>
          <p:cNvSpPr txBox="1"/>
          <p:nvPr/>
        </p:nvSpPr>
        <p:spPr>
          <a:xfrm>
            <a:off x="8302646" y="1280732"/>
            <a:ext cx="17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FFFF00"/>
                </a:solidFill>
              </a:rPr>
              <a:t>Power Doppler</a:t>
            </a:r>
          </a:p>
        </p:txBody>
      </p:sp>
    </p:spTree>
    <p:extLst>
      <p:ext uri="{BB962C8B-B14F-4D97-AF65-F5344CB8AC3E}">
        <p14:creationId xmlns:p14="http://schemas.microsoft.com/office/powerpoint/2010/main" val="56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D859-58C5-8C53-9511-A3D4652A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Simply put…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FBF53-A400-65A1-EA14-04175A1DE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Doppler ultrasound is used to investigate the presence, direction and velocity of blood flow</a:t>
            </a:r>
          </a:p>
          <a:p>
            <a:pPr lvl="1"/>
            <a:r>
              <a:rPr lang="en-GB" dirty="0"/>
              <a:t>For investigating presence of blood flow – use power Doppler</a:t>
            </a:r>
          </a:p>
          <a:p>
            <a:pPr lvl="1"/>
            <a:r>
              <a:rPr lang="en-GB" dirty="0"/>
              <a:t>For investigating direction / velocity of blood flow – use colour / spectral Doppler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The angle of blood flow in relation to the beam can affect Doppler measurements – don’t scan at 90°!</a:t>
            </a:r>
          </a:p>
          <a:p>
            <a:endParaRPr lang="en-GB" dirty="0"/>
          </a:p>
          <a:p>
            <a:r>
              <a:rPr lang="en-GB" dirty="0"/>
              <a:t>Poor optimisation can mimic pathology – if your Doppler signal is abnormal, make sure the Doppler angle, scale, gain and frequency are optimised!</a:t>
            </a:r>
          </a:p>
          <a:p>
            <a:endParaRPr lang="en-GB" dirty="0"/>
          </a:p>
          <a:p>
            <a:r>
              <a:rPr lang="en-GB" dirty="0"/>
              <a:t>Doppler angle correction affects the velocity scale and calculated PSV &amp; EDV values</a:t>
            </a:r>
          </a:p>
          <a:p>
            <a:endParaRPr lang="en-GB" dirty="0"/>
          </a:p>
          <a:p>
            <a:r>
              <a:rPr lang="en-GB" dirty="0"/>
              <a:t>PI and RI are affected by Doppler beam angle, but </a:t>
            </a:r>
            <a:r>
              <a:rPr lang="en-GB" b="1" dirty="0"/>
              <a:t>not affected </a:t>
            </a:r>
            <a:r>
              <a:rPr lang="en-GB" dirty="0"/>
              <a:t>by Doppler angle correction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27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7A120-79B2-D9C1-028A-A8DD512FF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0000"/>
                </a:solidFill>
              </a:rPr>
              <a:t>D</a:t>
            </a:r>
            <a:r>
              <a:rPr lang="en-GB" dirty="0">
                <a:solidFill>
                  <a:srgbClr val="0070C0"/>
                </a:solidFill>
              </a:rPr>
              <a:t>o</a:t>
            </a:r>
            <a:r>
              <a:rPr lang="en-GB" dirty="0">
                <a:solidFill>
                  <a:srgbClr val="FF0000"/>
                </a:solidFill>
              </a:rPr>
              <a:t>p</a:t>
            </a:r>
            <a:r>
              <a:rPr lang="en-GB" dirty="0">
                <a:solidFill>
                  <a:srgbClr val="0070C0"/>
                </a:solidFill>
              </a:rPr>
              <a:t>p</a:t>
            </a:r>
            <a:r>
              <a:rPr lang="en-GB" dirty="0">
                <a:solidFill>
                  <a:srgbClr val="FF0000"/>
                </a:solidFill>
              </a:rPr>
              <a:t>l</a:t>
            </a:r>
            <a:r>
              <a:rPr lang="en-GB" dirty="0">
                <a:solidFill>
                  <a:srgbClr val="0070C0"/>
                </a:solidFill>
              </a:rPr>
              <a:t>e</a:t>
            </a:r>
            <a:r>
              <a:rPr lang="en-GB" dirty="0">
                <a:solidFill>
                  <a:srgbClr val="FF0000"/>
                </a:solidFill>
              </a:rPr>
              <a:t>r</a:t>
            </a:r>
            <a:r>
              <a:rPr lang="en-GB" dirty="0"/>
              <a:t> </a:t>
            </a:r>
            <a:r>
              <a:rPr lang="en-GB" dirty="0">
                <a:solidFill>
                  <a:srgbClr val="0070C0"/>
                </a:solidFill>
              </a:rPr>
              <a:t>S</a:t>
            </a:r>
            <a:r>
              <a:rPr lang="en-GB" dirty="0">
                <a:solidFill>
                  <a:srgbClr val="FF0000"/>
                </a:solidFill>
              </a:rPr>
              <a:t>O</a:t>
            </a:r>
            <a:r>
              <a:rPr lang="en-GB" dirty="0">
                <a:solidFill>
                  <a:srgbClr val="0070C0"/>
                </a:solidFill>
              </a:rPr>
              <a:t>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78628-E468-48EA-7553-B0AFF8CEE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numCol="1">
            <a:normAutofit lnSpcReduction="10000"/>
          </a:bodyPr>
          <a:lstStyle/>
          <a:p>
            <a:r>
              <a:rPr lang="en-GB" dirty="0"/>
              <a:t>Is there no / poor colour signal?</a:t>
            </a:r>
          </a:p>
          <a:p>
            <a:pPr lvl="1"/>
            <a:r>
              <a:rPr lang="en-GB" dirty="0"/>
              <a:t>Reduce the colour scale (PRF)</a:t>
            </a:r>
          </a:p>
          <a:p>
            <a:pPr lvl="1"/>
            <a:r>
              <a:rPr lang="en-GB" dirty="0"/>
              <a:t>Increase the colour gain</a:t>
            </a:r>
          </a:p>
          <a:p>
            <a:pPr lvl="1"/>
            <a:r>
              <a:rPr lang="en-GB" dirty="0"/>
              <a:t>Change the Doppler beam angle (move the probe / sample a different section of vessel)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r>
              <a:rPr lang="en-GB" dirty="0"/>
              <a:t>Is there colour bleed / aliasing?</a:t>
            </a:r>
          </a:p>
          <a:p>
            <a:pPr lvl="1"/>
            <a:r>
              <a:rPr lang="en-GB" dirty="0"/>
              <a:t>Increase the colour scale (PRF)</a:t>
            </a:r>
          </a:p>
          <a:p>
            <a:pPr lvl="1"/>
            <a:r>
              <a:rPr lang="en-GB" dirty="0"/>
              <a:t>Decrease the colour gain</a:t>
            </a:r>
          </a:p>
          <a:p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01654A9-50EE-0D44-9009-DE7405CF8B9C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Is the spectral trace abnormal? (absent damped EDV, raised PI, reduced PSV)</a:t>
            </a:r>
          </a:p>
          <a:p>
            <a:pPr lvl="1"/>
            <a:r>
              <a:rPr lang="en-GB" dirty="0"/>
              <a:t>Ensure Doppler beam angle is optimised</a:t>
            </a:r>
          </a:p>
          <a:p>
            <a:pPr lvl="1"/>
            <a:r>
              <a:rPr lang="en-GB" dirty="0"/>
              <a:t>Ensure angle correction is applied</a:t>
            </a:r>
          </a:p>
          <a:p>
            <a:pPr lvl="1"/>
            <a:r>
              <a:rPr lang="en-GB" dirty="0"/>
              <a:t>Sample multiple sections of the vessel for consistency</a:t>
            </a:r>
          </a:p>
          <a:p>
            <a:pPr lvl="1"/>
            <a:r>
              <a:rPr lang="en-GB" dirty="0"/>
              <a:t>If trace is still abnormal after Doppler optimisation – it’s probably abnormal!</a:t>
            </a:r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6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C21A21-39AB-4115-FF0F-EB75FACE2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"/>
            <a:ext cx="9144000" cy="1681163"/>
          </a:xfrm>
        </p:spPr>
        <p:txBody>
          <a:bodyPr>
            <a:normAutofit fontScale="90000"/>
          </a:bodyPr>
          <a:lstStyle/>
          <a:p>
            <a:r>
              <a:rPr lang="en-GB" dirty="0"/>
              <a:t>A final note on ultrasound artefacts…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36B88-1895-9C58-5243-596AD13AE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73238"/>
            <a:ext cx="9144000" cy="1655762"/>
          </a:xfrm>
        </p:spPr>
        <p:txBody>
          <a:bodyPr/>
          <a:lstStyle/>
          <a:p>
            <a:r>
              <a:rPr lang="en-GB" dirty="0"/>
              <a:t>If you’re still awake!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586B99-2E3A-ACF0-1920-4C7F80087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366" b="13651"/>
          <a:stretch/>
        </p:blipFill>
        <p:spPr>
          <a:xfrm>
            <a:off x="1901371" y="2161125"/>
            <a:ext cx="8389257" cy="46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8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Duplex ultrasound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combination of B-mode imaging and Doppler ultrasound</a:t>
            </a:r>
          </a:p>
          <a:p>
            <a:r>
              <a:rPr lang="en-GB" dirty="0"/>
              <a:t>There are two main forms of Doppler imaging we use in duplex ultrasound: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/>
              <a:t>Colour Doppler – a colourised representation of all moving targets within the scan field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Spectral Doppler – a graphical representation of all targets moving through a particular location over time</a:t>
            </a:r>
          </a:p>
        </p:txBody>
      </p:sp>
    </p:spTree>
    <p:extLst>
      <p:ext uri="{BB962C8B-B14F-4D97-AF65-F5344CB8AC3E}">
        <p14:creationId xmlns:p14="http://schemas.microsoft.com/office/powerpoint/2010/main" val="10220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Ultrasound machine assumptions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49530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Speed of sound propagation is 1540m/s in all tissues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ultrasound beam travels in a straight line only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time taken after emission of a pulse for an echo to return to the transducer from an interface is directly related to the distance of the interface from the transducer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Attenuation of sound in tissue is uniform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An echo generated at an interface returns directly in a straight line without generating any secondary echoes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All echoes detected by the transducer have arisen from the central axis of the beam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intensity or strength of the returning echo is proportional to the density of the reflector generating the echo</a:t>
            </a:r>
          </a:p>
        </p:txBody>
      </p:sp>
    </p:spTree>
    <p:extLst>
      <p:ext uri="{BB962C8B-B14F-4D97-AF65-F5344CB8AC3E}">
        <p14:creationId xmlns:p14="http://schemas.microsoft.com/office/powerpoint/2010/main" val="286898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Speed of sound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7356" y="1300956"/>
            <a:ext cx="4095736" cy="509984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machine assumes speed of sound in all tissues is 1540m/s</a:t>
            </a:r>
          </a:p>
          <a:p>
            <a:r>
              <a:rPr lang="en-GB" dirty="0"/>
              <a:t>However, speed of sound is slower through this area, therefore the sound wave reaches this posterior section of the wall later than the adjacent sections of the wall </a:t>
            </a:r>
          </a:p>
          <a:p>
            <a:r>
              <a:rPr lang="en-GB" dirty="0"/>
              <a:t>The machine recognises the longer echo time and assumes this section of wall is deeper in tissue</a:t>
            </a:r>
          </a:p>
        </p:txBody>
      </p:sp>
      <p:pic>
        <p:nvPicPr>
          <p:cNvPr id="4" name="Picture 2" descr="Print Ultrasound Physics Chapter 8 &amp; 9 flashcards | Easy Note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61" y="1276350"/>
            <a:ext cx="5972175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833578" y="3124200"/>
            <a:ext cx="2938822" cy="178117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5029200" y="5205046"/>
            <a:ext cx="2743200" cy="81475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90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Speed of sound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57356" y="1300956"/>
            <a:ext cx="4734644" cy="5099845"/>
          </a:xfrm>
        </p:spPr>
        <p:txBody>
          <a:bodyPr>
            <a:normAutofit fontScale="92500"/>
          </a:bodyPr>
          <a:lstStyle/>
          <a:p>
            <a:r>
              <a:rPr lang="en-GB" dirty="0"/>
              <a:t>The machine assumes speed of sound in all tissues is 1540m/s</a:t>
            </a:r>
          </a:p>
          <a:p>
            <a:r>
              <a:rPr lang="en-GB" dirty="0"/>
              <a:t>However, speed of sound is slower through this area, therefore the sound wave reaches this posterior section of the wall later than the adjacent sections of the wall </a:t>
            </a:r>
          </a:p>
          <a:p>
            <a:r>
              <a:rPr lang="en-GB" dirty="0"/>
              <a:t>The machine recognises the longer echo time and assumes this section of wall is deeper in tissue</a:t>
            </a:r>
          </a:p>
        </p:txBody>
      </p:sp>
      <p:pic>
        <p:nvPicPr>
          <p:cNvPr id="4" name="Picture 2" descr="Print Ultrasound Physics Chapter 8 &amp; 9 flashcards | Easy Note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61" y="1276350"/>
            <a:ext cx="5972175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833578" y="3124200"/>
            <a:ext cx="2938822" cy="178117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286001" y="2376636"/>
            <a:ext cx="7625390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QUICK FIX</a:t>
            </a:r>
          </a:p>
          <a:p>
            <a:pPr algn="ctr"/>
            <a:endParaRPr lang="en-GB" sz="2800" b="1" u="sng" dirty="0"/>
          </a:p>
          <a:p>
            <a:pPr algn="ctr"/>
            <a:r>
              <a:rPr lang="en-GB" sz="2800" dirty="0"/>
              <a:t>Adjust scanning plane to avoid having tissues of interest lying posterior to the object causing the artefact.</a:t>
            </a:r>
          </a:p>
          <a:p>
            <a:pPr algn="ctr"/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B70484A-D760-7540-B9FA-6E5C6D19D404}"/>
              </a:ext>
            </a:extLst>
          </p:cNvPr>
          <p:cNvCxnSpPr>
            <a:cxnSpLocks/>
          </p:cNvCxnSpPr>
          <p:nvPr/>
        </p:nvCxnSpPr>
        <p:spPr>
          <a:xfrm flipH="1">
            <a:off x="5029200" y="5205046"/>
            <a:ext cx="2743200" cy="81475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58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6228" t="19186" r="65375" b="33673"/>
          <a:stretch/>
        </p:blipFill>
        <p:spPr>
          <a:xfrm>
            <a:off x="1447800" y="1537954"/>
            <a:ext cx="5210192" cy="48628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Mirror image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199" y="1600200"/>
            <a:ext cx="5210191" cy="52578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machine assumes that all beams travel in one straight line, and echoes only arise from the central axis of the beam</a:t>
            </a:r>
          </a:p>
          <a:p>
            <a:r>
              <a:rPr lang="en-GB" dirty="0"/>
              <a:t>A strong specular reflector (eg. lung pleura, liver wall) may reflect the beam out of it’s axis and generate echoes from an object in a different location</a:t>
            </a:r>
          </a:p>
          <a:p>
            <a:r>
              <a:rPr lang="en-GB" dirty="0"/>
              <a:t>The machine does not recognise the changing path of the ultrasound beam and places the structure in the assumed path of the ultrasound beam</a:t>
            </a:r>
          </a:p>
        </p:txBody>
      </p:sp>
    </p:spTree>
    <p:extLst>
      <p:ext uri="{BB962C8B-B14F-4D97-AF65-F5344CB8AC3E}">
        <p14:creationId xmlns:p14="http://schemas.microsoft.com/office/powerpoint/2010/main" val="322262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37"/>
            <a:ext cx="9144000" cy="68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69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g.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4" b="12329"/>
          <a:stretch/>
        </p:blipFill>
        <p:spPr bwMode="auto">
          <a:xfrm>
            <a:off x="1565672" y="0"/>
            <a:ext cx="9102328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73836" y="1129201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Real subclavian artery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915918" y="1462138"/>
            <a:ext cx="1780282" cy="1903294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3600" y="2640568"/>
            <a:ext cx="3276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Lung pleura (specular reflector)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66282" y="2973506"/>
            <a:ext cx="3629918" cy="1293694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3782605"/>
            <a:ext cx="3048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Reflection of subclavian artery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64446" y="4139100"/>
            <a:ext cx="3879354" cy="1042500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94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ig.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4" b="12329"/>
          <a:stretch/>
        </p:blipFill>
        <p:spPr bwMode="auto">
          <a:xfrm>
            <a:off x="1565672" y="0"/>
            <a:ext cx="9102328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73836" y="1129201"/>
            <a:ext cx="2286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Real subclavian artery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915918" y="1462138"/>
            <a:ext cx="1780282" cy="1903294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3600" y="2640568"/>
            <a:ext cx="32766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Lung pleura (specular reflector)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66282" y="2973506"/>
            <a:ext cx="3629918" cy="1293694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752600" y="3782605"/>
            <a:ext cx="3048000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Reflection of subclavian artery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664446" y="4139100"/>
            <a:ext cx="3879354" cy="1042500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1" y="2376636"/>
            <a:ext cx="7625390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QUICK FIX</a:t>
            </a:r>
          </a:p>
          <a:p>
            <a:pPr algn="ctr"/>
            <a:endParaRPr lang="en-GB" sz="2800" b="1" u="sng" dirty="0"/>
          </a:p>
          <a:p>
            <a:pPr algn="ctr"/>
            <a:r>
              <a:rPr lang="en-GB" sz="2800" dirty="0"/>
              <a:t>Adjust scanning plane to avoid scanning directly onto the specular reflector.</a:t>
            </a:r>
          </a:p>
          <a:p>
            <a:pPr algn="ctr"/>
            <a:endParaRPr lang="en-GB" sz="2800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21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Refraction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4199" y="1600200"/>
            <a:ext cx="5257801" cy="5105400"/>
          </a:xfrm>
        </p:spPr>
        <p:txBody>
          <a:bodyPr>
            <a:normAutofit/>
          </a:bodyPr>
          <a:lstStyle/>
          <a:p>
            <a:r>
              <a:rPr lang="en-GB" dirty="0"/>
              <a:t>The machine assumes that all beams travel in one straight line, and echoes only arise from the central axis of the beam</a:t>
            </a:r>
          </a:p>
          <a:p>
            <a:r>
              <a:rPr lang="en-GB" dirty="0"/>
              <a:t>A refractive structure (such as the rectus abdominis muscle) may bend ultrasound beams in two different directions, resulting in duplication of the same structure</a:t>
            </a:r>
          </a:p>
          <a:p>
            <a:endParaRPr lang="en-GB" dirty="0"/>
          </a:p>
        </p:txBody>
      </p:sp>
      <p:pic>
        <p:nvPicPr>
          <p:cNvPr id="4" name="Picture 2" descr="Artifact (error) - Wikiw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46238"/>
            <a:ext cx="5410200" cy="47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495800" y="2286000"/>
            <a:ext cx="457200" cy="2209800"/>
          </a:xfrm>
          <a:prstGeom prst="straightConnector1">
            <a:avLst/>
          </a:prstGeom>
          <a:ln w="571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95800" y="2286000"/>
            <a:ext cx="0" cy="2209800"/>
          </a:xfrm>
          <a:prstGeom prst="straightConnector1">
            <a:avLst/>
          </a:prstGeom>
          <a:ln w="571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19600" y="1646239"/>
            <a:ext cx="76200" cy="616743"/>
          </a:xfrm>
          <a:prstGeom prst="straightConnector1">
            <a:avLst/>
          </a:prstGeom>
          <a:ln w="571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03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Refraction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4200" y="1600200"/>
            <a:ext cx="5257800" cy="5105400"/>
          </a:xfrm>
        </p:spPr>
        <p:txBody>
          <a:bodyPr>
            <a:normAutofit/>
          </a:bodyPr>
          <a:lstStyle/>
          <a:p>
            <a:r>
              <a:rPr lang="en-GB" dirty="0"/>
              <a:t>The machine assumes that all beams travel in one straight line, and echoes only arise from the central axis of the beam</a:t>
            </a:r>
          </a:p>
          <a:p>
            <a:r>
              <a:rPr lang="en-GB" dirty="0"/>
              <a:t>A refractive structure (such as the rectus abdominis muscle) may bend ultrasound beams in two different directions, resulting in duplication of the same structure</a:t>
            </a:r>
          </a:p>
          <a:p>
            <a:endParaRPr lang="en-GB" dirty="0"/>
          </a:p>
        </p:txBody>
      </p:sp>
      <p:pic>
        <p:nvPicPr>
          <p:cNvPr id="4" name="Picture 2" descr="Artifact (error) - Wikiw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46238"/>
            <a:ext cx="5410200" cy="475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495800" y="2286000"/>
            <a:ext cx="457200" cy="2209800"/>
          </a:xfrm>
          <a:prstGeom prst="straightConnector1">
            <a:avLst/>
          </a:prstGeom>
          <a:ln w="571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495800" y="2286000"/>
            <a:ext cx="0" cy="2209800"/>
          </a:xfrm>
          <a:prstGeom prst="straightConnector1">
            <a:avLst/>
          </a:prstGeom>
          <a:ln w="571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19600" y="1646239"/>
            <a:ext cx="76200" cy="616743"/>
          </a:xfrm>
          <a:prstGeom prst="straightConnector1">
            <a:avLst/>
          </a:prstGeom>
          <a:ln w="571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1" y="2376636"/>
            <a:ext cx="7625390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QUICK FIX</a:t>
            </a:r>
          </a:p>
          <a:p>
            <a:pPr algn="ctr"/>
            <a:endParaRPr lang="en-GB" sz="2800" b="1" u="sng" dirty="0"/>
          </a:p>
          <a:p>
            <a:pPr algn="ctr"/>
            <a:r>
              <a:rPr lang="en-GB" sz="2800" dirty="0"/>
              <a:t>Adjust scanning plane to avoid scanning through the refracting tissue.</a:t>
            </a:r>
          </a:p>
          <a:p>
            <a:pPr algn="ctr"/>
            <a:endParaRPr lang="en-GB" sz="2800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00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act or Artifact in Two-Dimensional Echocardiography: Avoiding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0" t="11673"/>
          <a:stretch/>
        </p:blipFill>
        <p:spPr bwMode="auto">
          <a:xfrm>
            <a:off x="2404068" y="121540"/>
            <a:ext cx="3234733" cy="307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lobe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4940" y="1600201"/>
            <a:ext cx="5517060" cy="5220269"/>
          </a:xfrm>
        </p:spPr>
        <p:txBody>
          <a:bodyPr>
            <a:normAutofit/>
          </a:bodyPr>
          <a:lstStyle/>
          <a:p>
            <a:r>
              <a:rPr lang="en-GB" dirty="0"/>
              <a:t>The ultrasound machine assumes that all echoes arise from the central axis of the beam</a:t>
            </a:r>
          </a:p>
          <a:p>
            <a:r>
              <a:rPr lang="en-GB" dirty="0"/>
              <a:t>Ultrasound beams have additional, smaller beams (‘lobes’) arising at the side of the beam, which can generate separate echoes</a:t>
            </a:r>
          </a:p>
          <a:p>
            <a:r>
              <a:rPr lang="en-GB" dirty="0"/>
              <a:t>The machine assumes these echoes come from the main axis, and displays them as such on the image</a:t>
            </a:r>
          </a:p>
        </p:txBody>
      </p:sp>
      <p:pic>
        <p:nvPicPr>
          <p:cNvPr id="10242" name="Picture 2" descr="Sidelobe | Lesson #2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16" y="3201543"/>
            <a:ext cx="5165725" cy="361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14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Colour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8" y="1600200"/>
            <a:ext cx="10515601" cy="5029200"/>
          </a:xfrm>
        </p:spPr>
        <p:txBody>
          <a:bodyPr>
            <a:normAutofit/>
          </a:bodyPr>
          <a:lstStyle/>
          <a:p>
            <a:r>
              <a:rPr lang="en-GB" dirty="0"/>
              <a:t>Colour mapping displays the following information about a moving target (RBC):</a:t>
            </a:r>
          </a:p>
          <a:p>
            <a:pPr lvl="1"/>
            <a:r>
              <a:rPr lang="en-GB" dirty="0"/>
              <a:t>Depth of target </a:t>
            </a:r>
          </a:p>
          <a:p>
            <a:pPr lvl="1"/>
            <a:r>
              <a:rPr lang="en-GB" dirty="0"/>
              <a:t>Direction of movement</a:t>
            </a:r>
          </a:p>
          <a:p>
            <a:pPr lvl="1"/>
            <a:r>
              <a:rPr lang="en-GB" dirty="0"/>
              <a:t>Velocity of movement</a:t>
            </a:r>
          </a:p>
          <a:p>
            <a:r>
              <a:rPr lang="en-GB" dirty="0"/>
              <a:t>The target is assigned a colour – red or blue – depending on the direction of movement </a:t>
            </a:r>
          </a:p>
          <a:p>
            <a:r>
              <a:rPr lang="en-GB" dirty="0"/>
              <a:t>The brightness of the colour increases with the velocity of the target – allowing for identification of the point of highest velocity in an artery, which is useful for identifying stenotic jets</a:t>
            </a:r>
          </a:p>
        </p:txBody>
      </p:sp>
    </p:spTree>
    <p:extLst>
      <p:ext uri="{BB962C8B-B14F-4D97-AF65-F5344CB8AC3E}">
        <p14:creationId xmlns:p14="http://schemas.microsoft.com/office/powerpoint/2010/main" val="32642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act or Artifact in Two-Dimensional Echocardiography: Avoiding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0" t="11673"/>
          <a:stretch/>
        </p:blipFill>
        <p:spPr bwMode="auto">
          <a:xfrm>
            <a:off x="2404068" y="121540"/>
            <a:ext cx="3234733" cy="307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Side lobe artefact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4940" y="1600201"/>
            <a:ext cx="3993060" cy="522026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ultrasound machine assumes that all echoes arise from the central axis of the beam</a:t>
            </a:r>
          </a:p>
          <a:p>
            <a:r>
              <a:rPr lang="en-GB" dirty="0"/>
              <a:t>Ultrasound beams have additional, smaller beams (‘lobes’) arising at the side of the beam, which can generate separate echoes</a:t>
            </a:r>
          </a:p>
          <a:p>
            <a:r>
              <a:rPr lang="en-GB" dirty="0"/>
              <a:t>The machine assumes these echoes come from the main axis, and displays them as such on the image</a:t>
            </a:r>
          </a:p>
        </p:txBody>
      </p:sp>
      <p:pic>
        <p:nvPicPr>
          <p:cNvPr id="10242" name="Picture 2" descr="Sidelobe | Lesson #2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16" y="3201543"/>
            <a:ext cx="5165725" cy="361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1" y="2376636"/>
            <a:ext cx="7625390" cy="2739211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QUICK FIX</a:t>
            </a:r>
          </a:p>
          <a:p>
            <a:pPr algn="ctr"/>
            <a:endParaRPr lang="en-GB" sz="2800" b="1" u="sng" dirty="0"/>
          </a:p>
          <a:p>
            <a:pPr algn="ctr"/>
            <a:r>
              <a:rPr lang="en-GB" sz="2800" dirty="0"/>
              <a:t>Adjust scanning plane to move side lobes. This should remove or change the appearance of the artefact. A genuine solid mass will be visible from multiple planes.</a:t>
            </a:r>
          </a:p>
        </p:txBody>
      </p:sp>
    </p:spTree>
    <p:extLst>
      <p:ext uri="{BB962C8B-B14F-4D97-AF65-F5344CB8AC3E}">
        <p14:creationId xmlns:p14="http://schemas.microsoft.com/office/powerpoint/2010/main" val="5396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Acoustic attenuation artefacts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machine assumes that the ultrasound beam is uniformly attenuated by tissues, and corrects for this phenomenon via time-gain compensation</a:t>
            </a:r>
          </a:p>
          <a:p>
            <a:r>
              <a:rPr lang="en-GB" dirty="0"/>
              <a:t>Dense structures will attenuate the ultrasound beam more, therefore posterior tissues will appear darker due to the reduced ultrasound beam intensity</a:t>
            </a:r>
          </a:p>
          <a:p>
            <a:r>
              <a:rPr lang="en-GB" dirty="0"/>
              <a:t>Fluid-filled structures will not attenuate the ultrasound beam, therefore posterior tissues will appear brighter due to the increased ultrasound beam intensity</a:t>
            </a:r>
          </a:p>
        </p:txBody>
      </p:sp>
    </p:spTree>
    <p:extLst>
      <p:ext uri="{BB962C8B-B14F-4D97-AF65-F5344CB8AC3E}">
        <p14:creationId xmlns:p14="http://schemas.microsoft.com/office/powerpoint/2010/main" val="9377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3886200"/>
            <a:ext cx="4572000" cy="3124200"/>
          </a:xfrm>
        </p:spPr>
        <p:txBody>
          <a:bodyPr>
            <a:normAutofit/>
          </a:bodyPr>
          <a:lstStyle/>
          <a:p>
            <a:r>
              <a:rPr lang="en-GB" sz="3200" dirty="0"/>
              <a:t>Acoustic shadowing – dense structure attenuates ultrasound beam, causing posterior shadowing</a:t>
            </a:r>
          </a:p>
        </p:txBody>
      </p:sp>
      <p:pic>
        <p:nvPicPr>
          <p:cNvPr id="4" name="Picture 4" descr="Physical principles of ultrasound | Radiology Reference Articl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coustic enhancement | Radiology Reference Article |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419600" y="2133600"/>
            <a:ext cx="152400" cy="1752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6019800" y="3886200"/>
            <a:ext cx="47244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Acoustic enhancement – fluid-filled structure does not attenuate ultrasound beam, causing posterior enhancement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382000" y="1447800"/>
            <a:ext cx="381000" cy="2438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4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3886200"/>
            <a:ext cx="4572000" cy="3124200"/>
          </a:xfrm>
        </p:spPr>
        <p:txBody>
          <a:bodyPr/>
          <a:lstStyle/>
          <a:p>
            <a:r>
              <a:rPr lang="en-GB" dirty="0"/>
              <a:t>Acoustic shadowing – dense structure attenuates ultrasound beam, causing posterior shadowing</a:t>
            </a:r>
          </a:p>
        </p:txBody>
      </p:sp>
      <p:pic>
        <p:nvPicPr>
          <p:cNvPr id="4" name="Picture 4" descr="Physical principles of ultrasound | Radiology Reference Articl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572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coustic enhancement | Radiology Reference Article | Radiopaedia.o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419600" y="2133600"/>
            <a:ext cx="152400" cy="17526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6019800" y="3886200"/>
            <a:ext cx="4724400" cy="3124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Acoustic enhancement – fluid-filled structure does not attenuate ultrasound beam, causing posterior enhancement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8382000" y="1447800"/>
            <a:ext cx="381000" cy="2438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1" y="2376636"/>
            <a:ext cx="7625390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QUICK FIX</a:t>
            </a:r>
          </a:p>
          <a:p>
            <a:pPr algn="ctr"/>
            <a:endParaRPr lang="en-GB" sz="2800" b="1" u="sng" dirty="0"/>
          </a:p>
          <a:p>
            <a:pPr algn="ctr"/>
            <a:r>
              <a:rPr lang="en-GB" sz="2800" dirty="0"/>
              <a:t>Adjust scanning plane to avoid tissues of interest being positioned directly behind the object causing the artefact.</a:t>
            </a: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50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615"/>
            <a:ext cx="10515600" cy="1325563"/>
          </a:xfrm>
        </p:spPr>
        <p:txBody>
          <a:bodyPr/>
          <a:lstStyle/>
          <a:p>
            <a:r>
              <a:rPr lang="en-GB" dirty="0"/>
              <a:t>‘Twinkle sign’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572001"/>
            <a:ext cx="9144000" cy="22860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Generation of alternating colours behind a strongly reflective surface (eg. calcified plaque) – may be mistaken for colour aliasing caused by a tight stenosis</a:t>
            </a:r>
          </a:p>
          <a:p>
            <a:r>
              <a:rPr lang="en-GB" dirty="0"/>
              <a:t>Above-left: apparent ulcerated plaque</a:t>
            </a:r>
          </a:p>
          <a:p>
            <a:r>
              <a:rPr lang="en-GB" dirty="0"/>
              <a:t>Above-right: adjusting settings reveals a twinkle artefact giving the impression of ulceration</a:t>
            </a:r>
          </a:p>
        </p:txBody>
      </p:sp>
      <p:pic>
        <p:nvPicPr>
          <p:cNvPr id="11266" name="Picture 2" descr="Ulcerated plaque or twinkle artifact Scale 86 cm/sec, color i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22422" r="1562" b="30832"/>
          <a:stretch/>
        </p:blipFill>
        <p:spPr bwMode="auto">
          <a:xfrm>
            <a:off x="1524000" y="1219200"/>
            <a:ext cx="9144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615"/>
            <a:ext cx="10515600" cy="1325563"/>
          </a:xfrm>
        </p:spPr>
        <p:txBody>
          <a:bodyPr/>
          <a:lstStyle/>
          <a:p>
            <a:r>
              <a:rPr lang="en-GB" dirty="0"/>
              <a:t>‘Twinkle sign’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572001"/>
            <a:ext cx="9144000" cy="228600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Generation of alternating colours behind a strongly reflective surface (eg. calcified plaque) – may be mistaken for colour aliasing caused by a tight stenosis</a:t>
            </a:r>
          </a:p>
          <a:p>
            <a:r>
              <a:rPr lang="en-GB" dirty="0"/>
              <a:t>Above-left: apparent ulcerated plaque</a:t>
            </a:r>
          </a:p>
          <a:p>
            <a:r>
              <a:rPr lang="en-GB" dirty="0"/>
              <a:t>Above-right: adjusting settings reveals a twinkle artefact giving the impression of ulceration</a:t>
            </a:r>
          </a:p>
        </p:txBody>
      </p:sp>
      <p:pic>
        <p:nvPicPr>
          <p:cNvPr id="11266" name="Picture 2" descr="Ulcerated plaque or twinkle artifact Scale 86 cm/sec, color i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22422" r="1562" b="30832"/>
          <a:stretch/>
        </p:blipFill>
        <p:spPr bwMode="auto">
          <a:xfrm>
            <a:off x="1524000" y="1219200"/>
            <a:ext cx="91440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1" y="2376636"/>
            <a:ext cx="7625390" cy="2739211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QUICK FIX</a:t>
            </a:r>
          </a:p>
          <a:p>
            <a:pPr algn="ctr"/>
            <a:endParaRPr lang="en-GB" sz="2800" b="1" u="sng" dirty="0"/>
          </a:p>
          <a:p>
            <a:pPr algn="ctr"/>
            <a:r>
              <a:rPr lang="en-GB" sz="2800" dirty="0"/>
              <a:t>Increase colour scale (PRF) and adjust colour gain. Genuine blood flow will be altered by changing settings, whereas the artefact will likely remain. Additionally, adjust imaging plane.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99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 dropout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1417638"/>
            <a:ext cx="5562600" cy="5592763"/>
          </a:xfrm>
        </p:spPr>
        <p:txBody>
          <a:bodyPr>
            <a:normAutofit/>
          </a:bodyPr>
          <a:lstStyle/>
          <a:p>
            <a:r>
              <a:rPr lang="en-GB" dirty="0"/>
              <a:t>Complete drop-out of signal in one section of the image, regardless of where the probe is placed</a:t>
            </a:r>
          </a:p>
          <a:p>
            <a:r>
              <a:rPr lang="en-GB" dirty="0"/>
              <a:t>Indicates a broken transducer element</a:t>
            </a:r>
          </a:p>
          <a:p>
            <a:r>
              <a:rPr lang="en-GB" dirty="0"/>
              <a:t>Important to perform frequent QA to identify malfunctioning elements</a:t>
            </a:r>
          </a:p>
        </p:txBody>
      </p:sp>
      <p:pic>
        <p:nvPicPr>
          <p:cNvPr id="5122" name="Picture 2" descr="We Fix Broken Ultrasound Probes - Expert Repair and Servi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t="-554" r="7462" b="554"/>
          <a:stretch/>
        </p:blipFill>
        <p:spPr bwMode="auto">
          <a:xfrm>
            <a:off x="1524000" y="1417638"/>
            <a:ext cx="5105400" cy="54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Element dropout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9400" y="1417638"/>
            <a:ext cx="4038600" cy="5592763"/>
          </a:xfrm>
        </p:spPr>
        <p:txBody>
          <a:bodyPr>
            <a:normAutofit/>
          </a:bodyPr>
          <a:lstStyle/>
          <a:p>
            <a:r>
              <a:rPr lang="en-GB" dirty="0"/>
              <a:t>Complete drop-out of signal in one section of the image, regardless of where the probe is placed</a:t>
            </a:r>
          </a:p>
          <a:p>
            <a:r>
              <a:rPr lang="en-GB" dirty="0"/>
              <a:t>Indicates a broken transducer element</a:t>
            </a:r>
          </a:p>
          <a:p>
            <a:r>
              <a:rPr lang="en-GB" dirty="0"/>
              <a:t>Important to perform frequent QA to identify malfunctioning elements</a:t>
            </a:r>
          </a:p>
        </p:txBody>
      </p:sp>
      <p:pic>
        <p:nvPicPr>
          <p:cNvPr id="5122" name="Picture 2" descr="We Fix Broken Ultrasound Probes - Expert Repair and Servi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t="-554" r="7462" b="554"/>
          <a:stretch/>
        </p:blipFill>
        <p:spPr bwMode="auto">
          <a:xfrm>
            <a:off x="1524000" y="1417638"/>
            <a:ext cx="5105400" cy="544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1" y="2376636"/>
            <a:ext cx="7625390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QUICK FIX</a:t>
            </a:r>
          </a:p>
          <a:p>
            <a:pPr algn="ctr"/>
            <a:endParaRPr lang="en-GB" sz="2800" b="1" u="sng" dirty="0"/>
          </a:p>
          <a:p>
            <a:pPr algn="ctr"/>
            <a:r>
              <a:rPr lang="en-GB" sz="2800" dirty="0"/>
              <a:t>Call an engineer!</a:t>
            </a:r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59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Artefacts: friend or foe?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GB" sz="3200" dirty="0"/>
              <a:t>Artefacts may be helpful when performing diagnostic scans:</a:t>
            </a:r>
          </a:p>
          <a:p>
            <a:pPr lvl="1"/>
            <a:r>
              <a:rPr lang="en-GB" sz="2800" dirty="0"/>
              <a:t>Acoustic shadowing and acoustic enhancement give information about the density of structures</a:t>
            </a:r>
          </a:p>
          <a:p>
            <a:pPr lvl="1"/>
            <a:r>
              <a:rPr lang="en-GB" sz="2800" dirty="0"/>
              <a:t>Speed of sound error may identify heterogeneous structures within tissues (e.g. liver mass)</a:t>
            </a:r>
          </a:p>
          <a:p>
            <a:pPr lvl="1"/>
            <a:r>
              <a:rPr lang="en-GB" sz="2800" dirty="0"/>
              <a:t>Colour aliasing is useful for identifying high-velocity jets caused by stenoses</a:t>
            </a:r>
          </a:p>
          <a:p>
            <a:pPr lvl="1"/>
            <a:r>
              <a:rPr lang="en-GB" sz="2800" dirty="0"/>
              <a:t>Twinkle artefact is useful for identifying calcified plaques or fibroids</a:t>
            </a:r>
          </a:p>
        </p:txBody>
      </p:sp>
    </p:spTree>
    <p:extLst>
      <p:ext uri="{BB962C8B-B14F-4D97-AF65-F5344CB8AC3E}">
        <p14:creationId xmlns:p14="http://schemas.microsoft.com/office/powerpoint/2010/main" val="27561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9A80-575C-1521-E8A6-871BDCA38B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Thanks for listening!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3E2315-6EAA-BCBF-72C7-ABC2A79719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Sorry for droning on!</a:t>
            </a:r>
          </a:p>
        </p:txBody>
      </p:sp>
    </p:spTree>
    <p:extLst>
      <p:ext uri="{BB962C8B-B14F-4D97-AF65-F5344CB8AC3E}">
        <p14:creationId xmlns:p14="http://schemas.microsoft.com/office/powerpoint/2010/main" val="18489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Colour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5862" y="1461180"/>
            <a:ext cx="3892138" cy="5396820"/>
          </a:xfrm>
        </p:spPr>
        <p:txBody>
          <a:bodyPr>
            <a:normAutofit/>
          </a:bodyPr>
          <a:lstStyle/>
          <a:p>
            <a:r>
              <a:rPr lang="en-GB" dirty="0"/>
              <a:t>Displays all moving targets within the scan field</a:t>
            </a:r>
          </a:p>
          <a:p>
            <a:r>
              <a:rPr lang="en-GB" dirty="0"/>
              <a:t>Assigned a red or blue colour depending on the Doppler shift (red away from probe – artery / blue towards probe – vein)*</a:t>
            </a:r>
          </a:p>
          <a:p>
            <a:pPr marL="457200" lvl="1" indent="0">
              <a:buNone/>
            </a:pPr>
            <a:r>
              <a:rPr lang="en-GB" dirty="0"/>
              <a:t>*these settings can be altered depending on probe location</a:t>
            </a:r>
          </a:p>
        </p:txBody>
      </p:sp>
      <p:pic>
        <p:nvPicPr>
          <p:cNvPr id="1026" name="Picture 2" descr="Superficial femoral artery, common femoral vein bifurcation, color doppl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1"/>
          <a:stretch/>
        </p:blipFill>
        <p:spPr bwMode="auto">
          <a:xfrm>
            <a:off x="1524000" y="1447800"/>
            <a:ext cx="523701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32882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SFA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8200" y="4126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SFV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2440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PFV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05200" y="4126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CFV</a:t>
            </a:r>
          </a:p>
        </p:txBody>
      </p:sp>
    </p:spTree>
    <p:extLst>
      <p:ext uri="{BB962C8B-B14F-4D97-AF65-F5344CB8AC3E}">
        <p14:creationId xmlns:p14="http://schemas.microsoft.com/office/powerpoint/2010/main" val="36977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880FF9-A2D3-FDD8-1F09-84534A6CA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Colour Doppler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775862" y="1461180"/>
            <a:ext cx="3892138" cy="5396820"/>
          </a:xfrm>
        </p:spPr>
        <p:txBody>
          <a:bodyPr>
            <a:normAutofit/>
          </a:bodyPr>
          <a:lstStyle/>
          <a:p>
            <a:r>
              <a:rPr lang="en-GB" dirty="0"/>
              <a:t>Displays all moving targets within the scan field</a:t>
            </a:r>
          </a:p>
          <a:p>
            <a:r>
              <a:rPr lang="en-GB" dirty="0"/>
              <a:t>Assigned a red or blue colour depending on the Doppler shift (red away from probe – artery / blue towards probe – vein)*</a:t>
            </a:r>
          </a:p>
          <a:p>
            <a:pPr marL="457200" lvl="1" indent="0">
              <a:buNone/>
            </a:pPr>
            <a:r>
              <a:rPr lang="en-GB" dirty="0"/>
              <a:t>*these settings can be altered depending on probe location</a:t>
            </a:r>
          </a:p>
        </p:txBody>
      </p:sp>
      <p:pic>
        <p:nvPicPr>
          <p:cNvPr id="15" name="Picture 2" descr="Superficial femoral artery, common femoral vein bifurcation, color doppl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1"/>
          <a:stretch/>
        </p:blipFill>
        <p:spPr bwMode="auto">
          <a:xfrm>
            <a:off x="1524000" y="1447800"/>
            <a:ext cx="523701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62400" y="32882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SFA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48200" y="4126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SFV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2440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PFV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05200" y="4126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CFV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6050" y="3084194"/>
            <a:ext cx="2438400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Colour scale (PRF):</a:t>
            </a:r>
          </a:p>
          <a:p>
            <a:r>
              <a:rPr lang="en-GB" dirty="0"/>
              <a:t>Represents the sampling rate of the ultrasound machine.</a:t>
            </a:r>
          </a:p>
          <a:p>
            <a:r>
              <a:rPr lang="en-GB" dirty="0"/>
              <a:t>Effectively shows the maximum velocity that can be displayed on the colour map. Higher velocities are given a brighter colour.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1847850" y="4376857"/>
            <a:ext cx="838200" cy="138498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43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E0F9D4D-3CB6-6D75-8478-FFCA47894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Colour Doppler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775862" y="1461180"/>
            <a:ext cx="3892138" cy="5396820"/>
          </a:xfrm>
        </p:spPr>
        <p:txBody>
          <a:bodyPr>
            <a:normAutofit/>
          </a:bodyPr>
          <a:lstStyle/>
          <a:p>
            <a:r>
              <a:rPr lang="en-GB" dirty="0"/>
              <a:t>Displays all moving targets within the scan field</a:t>
            </a:r>
          </a:p>
          <a:p>
            <a:r>
              <a:rPr lang="en-GB" dirty="0"/>
              <a:t>Assigned a red or blue colour depending on the Doppler shift (red away from probe – artery / blue towards probe – vein)*</a:t>
            </a:r>
          </a:p>
          <a:p>
            <a:pPr marL="457200" lvl="1" indent="0">
              <a:buNone/>
            </a:pPr>
            <a:r>
              <a:rPr lang="en-GB" dirty="0"/>
              <a:t>*these settings can be altered depending on probe location</a:t>
            </a:r>
          </a:p>
        </p:txBody>
      </p:sp>
      <p:pic>
        <p:nvPicPr>
          <p:cNvPr id="6" name="Picture 2" descr="Superficial femoral artery, common femoral vein bifurcation, color doppl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91"/>
          <a:stretch/>
        </p:blipFill>
        <p:spPr bwMode="auto">
          <a:xfrm>
            <a:off x="1524000" y="1447800"/>
            <a:ext cx="5237018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400" y="32882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SFA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4126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SFV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4876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PFV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5200" y="41264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CFV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00225" y="4813221"/>
            <a:ext cx="1847850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Colour box:</a:t>
            </a:r>
          </a:p>
          <a:p>
            <a:r>
              <a:rPr lang="en-GB" dirty="0"/>
              <a:t>Represents the colour scan field and the Doppler angle of the ultrasound beam.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505201" y="4876801"/>
            <a:ext cx="790575" cy="1104037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2667000" y="1447800"/>
            <a:ext cx="1600200" cy="525780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67000" y="3657600"/>
            <a:ext cx="327660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Arc 18"/>
          <p:cNvSpPr/>
          <p:nvPr/>
        </p:nvSpPr>
        <p:spPr>
          <a:xfrm>
            <a:off x="2667001" y="3035380"/>
            <a:ext cx="1193363" cy="1155621"/>
          </a:xfrm>
          <a:prstGeom prst="arc">
            <a:avLst>
              <a:gd name="adj1" fmla="val 15783617"/>
              <a:gd name="adj2" fmla="val 20690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3310262" y="3124200"/>
            <a:ext cx="65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</a:t>
            </a:r>
            <a:r>
              <a:rPr lang="en-GB" sz="2800" baseline="-25000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35538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Spectral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Spectral Doppler tracing displays the following information about an area within tissue:</a:t>
            </a:r>
          </a:p>
          <a:p>
            <a:pPr lvl="1"/>
            <a:r>
              <a:rPr lang="en-GB" dirty="0"/>
              <a:t>Direction of targets (RBCs) moving through this point over time</a:t>
            </a:r>
          </a:p>
          <a:p>
            <a:pPr lvl="1"/>
            <a:r>
              <a:rPr lang="en-GB" dirty="0"/>
              <a:t>Velocity of targets (RBCs) moving through this point over time</a:t>
            </a:r>
          </a:p>
          <a:p>
            <a:r>
              <a:rPr lang="en-GB" dirty="0"/>
              <a:t>This information is displayed graphically – flow away from the probe is displayed above the baseline (x-axis), and flow towards the probe is displayed below the baseline</a:t>
            </a:r>
          </a:p>
          <a:p>
            <a:r>
              <a:rPr lang="en-GB" dirty="0"/>
              <a:t>The y-axis indicates the velocity of targets moving through this point – the scale increases in magnitude away from the baseline</a:t>
            </a:r>
          </a:p>
        </p:txBody>
      </p:sp>
    </p:spTree>
    <p:extLst>
      <p:ext uri="{BB962C8B-B14F-4D97-AF65-F5344CB8AC3E}">
        <p14:creationId xmlns:p14="http://schemas.microsoft.com/office/powerpoint/2010/main" val="139029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Doppler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686800" cy="2133600"/>
          </a:xfrm>
        </p:spPr>
        <p:txBody>
          <a:bodyPr>
            <a:noAutofit/>
          </a:bodyPr>
          <a:lstStyle/>
          <a:p>
            <a:r>
              <a:rPr lang="en-GB" sz="2600" dirty="0"/>
              <a:t>The Doppler effect – the change in frequency of a wave in relation to an observer, who is moving relative to the wave source</a:t>
            </a:r>
          </a:p>
          <a:p>
            <a:r>
              <a:rPr lang="en-GB" sz="2600" dirty="0"/>
              <a:t>When a sound wave of a certain frequency is reflected by a moving object (eg. red blood cell), it changes frequency as it travels back to the ultrasound probe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1" y="4114800"/>
            <a:ext cx="4029075" cy="2599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981200" y="4191000"/>
            <a:ext cx="4533900" cy="1257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dirty="0"/>
              <a:t>The change in frequency between transmitted and received wave is known as the ‘Doppler shift’</a:t>
            </a:r>
          </a:p>
        </p:txBody>
      </p:sp>
    </p:spTree>
    <p:extLst>
      <p:ext uri="{BB962C8B-B14F-4D97-AF65-F5344CB8AC3E}">
        <p14:creationId xmlns:p14="http://schemas.microsoft.com/office/powerpoint/2010/main" val="5180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flow reversal is marked in this image. The triphasic wavefor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0"/>
            <a:ext cx="11129818" cy="68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0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he flow reversal is marked in this image. The triphasic waveform ...">
            <a:extLst>
              <a:ext uri="{FF2B5EF4-FFF2-40B4-BE49-F238E27FC236}">
                <a16:creationId xmlns:a16="http://schemas.microsoft.com/office/drawing/2014/main" id="{0078CACE-B26F-E7E1-7CE5-4AD2DF93D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0"/>
            <a:ext cx="11129818" cy="68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1000" y="1568846"/>
            <a:ext cx="2895600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Sample volume:</a:t>
            </a:r>
          </a:p>
          <a:p>
            <a:r>
              <a:rPr lang="en-GB" dirty="0"/>
              <a:t>The spectral Doppler trace is a graphical representation of velocity and direction of blood moving through this point over time.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86262" y="1975338"/>
            <a:ext cx="1938338" cy="552020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70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low reversal is marked in this image. The triphasic waveform ...">
            <a:extLst>
              <a:ext uri="{FF2B5EF4-FFF2-40B4-BE49-F238E27FC236}">
                <a16:creationId xmlns:a16="http://schemas.microsoft.com/office/drawing/2014/main" id="{9A224319-6556-6395-22EC-6B12CF99C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0"/>
            <a:ext cx="11129818" cy="68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04950" y="2876552"/>
            <a:ext cx="2895600" cy="203132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Baseline:</a:t>
            </a:r>
          </a:p>
          <a:p>
            <a:r>
              <a:rPr lang="en-GB" dirty="0"/>
              <a:t>Waveforms above the line indicate flow away from the probe. </a:t>
            </a:r>
          </a:p>
          <a:p>
            <a:r>
              <a:rPr lang="en-GB" dirty="0"/>
              <a:t>Waveforms below the line indicate flow towards the probe.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276600" y="4685908"/>
            <a:ext cx="457200" cy="1079893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flow reversal is marked in this image. The triphasic waveform ...">
            <a:extLst>
              <a:ext uri="{FF2B5EF4-FFF2-40B4-BE49-F238E27FC236}">
                <a16:creationId xmlns:a16="http://schemas.microsoft.com/office/drawing/2014/main" id="{30CFA7D3-A838-BCF6-7E73-29B4A9A3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0"/>
            <a:ext cx="11129818" cy="68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3050" y="1501676"/>
            <a:ext cx="4171950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Doppler waveform:</a:t>
            </a:r>
          </a:p>
          <a:p>
            <a:r>
              <a:rPr lang="en-GB" dirty="0"/>
              <a:t>The graphical representation of blood velocity and direction through the sample volume. This waveform shows a sharp antegrade peak during systole, then a small retrograde peak followed by antegrade flow  during diastole – indicating triphasic flow.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90800" y="3810000"/>
            <a:ext cx="381000" cy="914400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81818" y="3745468"/>
            <a:ext cx="12954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Antegrade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4643" y="6279600"/>
            <a:ext cx="12954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Retrograde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67150" y="3930134"/>
            <a:ext cx="9525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Systole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2395" y="6031468"/>
            <a:ext cx="1094509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Diastole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8170718" y="4101188"/>
            <a:ext cx="266700" cy="457200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564418" y="4101188"/>
            <a:ext cx="228600" cy="1002268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7850043" y="6337334"/>
            <a:ext cx="476250" cy="126932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he flow reversal is marked in this image. The triphasic waveform ...">
            <a:extLst>
              <a:ext uri="{FF2B5EF4-FFF2-40B4-BE49-F238E27FC236}">
                <a16:creationId xmlns:a16="http://schemas.microsoft.com/office/drawing/2014/main" id="{54129CE7-15BA-1501-F577-2ACA87E2B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0"/>
            <a:ext cx="11129818" cy="68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19212" y="1905000"/>
            <a:ext cx="2895600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Doppler angle:</a:t>
            </a:r>
          </a:p>
          <a:p>
            <a:r>
              <a:rPr lang="en-GB" dirty="0"/>
              <a:t>Represents the angle difference between the beam axis and direction of blood flow.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195762" y="2057401"/>
            <a:ext cx="1785938" cy="469001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43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he flow reversal is marked in this image. The triphasic waveform ...">
            <a:extLst>
              <a:ext uri="{FF2B5EF4-FFF2-40B4-BE49-F238E27FC236}">
                <a16:creationId xmlns:a16="http://schemas.microsoft.com/office/drawing/2014/main" id="{57BF5093-94D4-B0C7-EA41-3E70BB27E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0"/>
            <a:ext cx="11129818" cy="68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18500" y="2228671"/>
            <a:ext cx="28956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Velocity scale:</a:t>
            </a:r>
          </a:p>
          <a:p>
            <a:r>
              <a:rPr lang="en-GB" dirty="0"/>
              <a:t>Represents the velocity of moving blood at a given point in the cardiac cycle.</a:t>
            </a:r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9413499" y="3429000"/>
            <a:ext cx="1206500" cy="1003300"/>
          </a:xfrm>
          <a:prstGeom prst="straightConnector1">
            <a:avLst/>
          </a:prstGeom>
          <a:ln w="28575">
            <a:solidFill>
              <a:srgbClr val="FF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8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The flow reversal is marked in this image. The triphasic waveform ...">
            <a:extLst>
              <a:ext uri="{FF2B5EF4-FFF2-40B4-BE49-F238E27FC236}">
                <a16:creationId xmlns:a16="http://schemas.microsoft.com/office/drawing/2014/main" id="{0D72B32D-6001-E22E-C420-893963002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18" y="0"/>
            <a:ext cx="11129818" cy="688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8201" y="538556"/>
            <a:ext cx="2895600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b="1" u="sng" dirty="0"/>
              <a:t>Velocity value:</a:t>
            </a:r>
          </a:p>
          <a:p>
            <a:r>
              <a:rPr lang="en-GB" dirty="0"/>
              <a:t>Represents the exact velocity of a given point on the spectral trace</a:t>
            </a:r>
          </a:p>
        </p:txBody>
      </p:sp>
      <p:cxnSp>
        <p:nvCxnSpPr>
          <p:cNvPr id="12" name="Straight Arrow Connector 11"/>
          <p:cNvCxnSpPr>
            <a:cxnSpLocks/>
            <a:stCxn id="10" idx="0"/>
          </p:cNvCxnSpPr>
          <p:nvPr/>
        </p:nvCxnSpPr>
        <p:spPr>
          <a:xfrm flipV="1">
            <a:off x="1778201" y="923983"/>
            <a:ext cx="757237" cy="81490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3369574" y="1267774"/>
            <a:ext cx="955675" cy="182455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>
            <a:off x="4249049" y="3401513"/>
            <a:ext cx="644308" cy="2066745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01951" y="1738885"/>
            <a:ext cx="9525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Systole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0357" y="2995779"/>
            <a:ext cx="11430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Diastole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1971659" y="2108217"/>
            <a:ext cx="1811122" cy="189901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1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1B356-F41B-AD83-F7F7-6736C00E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Pulsatility and resistive indices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9834A-798A-759F-FF44-6DB39C373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Calculated Doppler flow parameter derived from the maximum, minimum and mean Doppler frequency shifts during the cardiac cycle</a:t>
            </a:r>
          </a:p>
          <a:p>
            <a:r>
              <a:rPr lang="en-GB" dirty="0"/>
              <a:t>Used to calculate resistance in a pulsatile vascular system (i.e. artery)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PI</a:t>
            </a:r>
            <a:r>
              <a:rPr lang="en-GB" b="1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 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= (</a:t>
            </a:r>
            <a:r>
              <a:rPr lang="en-GB" b="0" i="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v</a:t>
            </a:r>
            <a:r>
              <a:rPr lang="en-GB" b="0" i="0" baseline="-2500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max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 - </a:t>
            </a:r>
            <a:r>
              <a:rPr lang="en-GB" b="0" i="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v</a:t>
            </a:r>
            <a:r>
              <a:rPr lang="en-GB" b="0" i="0" baseline="-2500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min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) / (</a:t>
            </a:r>
            <a:r>
              <a:rPr lang="en-GB" b="0" i="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v</a:t>
            </a:r>
            <a:r>
              <a:rPr lang="en-GB" b="0" i="0" baseline="-2500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mean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)</a:t>
            </a:r>
          </a:p>
          <a:p>
            <a:pPr marL="0" indent="0" algn="ctr">
              <a:buNone/>
            </a:pPr>
            <a:endParaRPr lang="en-GB" b="0" i="0" dirty="0">
              <a:solidFill>
                <a:srgbClr val="3D3D3D"/>
              </a:solidFill>
              <a:effectLst/>
              <a:latin typeface="Open Sans" panose="020F0502020204030204" pitchFamily="34" charset="0"/>
            </a:endParaRPr>
          </a:p>
          <a:p>
            <a:pPr marL="0" indent="0" algn="ctr">
              <a:buNone/>
            </a:pPr>
            <a:r>
              <a:rPr lang="en-GB" dirty="0">
                <a:solidFill>
                  <a:srgbClr val="3D3D3D"/>
                </a:solidFill>
                <a:latin typeface="Open Sans" panose="020F0502020204030204" pitchFamily="34" charset="0"/>
              </a:rPr>
              <a:t>R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I</a:t>
            </a:r>
            <a:r>
              <a:rPr lang="en-GB" b="1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 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= (</a:t>
            </a:r>
            <a:r>
              <a:rPr lang="en-GB" b="0" i="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v</a:t>
            </a:r>
            <a:r>
              <a:rPr lang="en-GB" b="0" i="0" baseline="-2500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max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 - </a:t>
            </a:r>
            <a:r>
              <a:rPr lang="en-GB" b="0" i="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v</a:t>
            </a:r>
            <a:r>
              <a:rPr lang="en-GB" b="0" i="0" baseline="-2500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min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) / (</a:t>
            </a:r>
            <a:r>
              <a:rPr lang="en-GB" b="0" i="0" dirty="0" err="1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v</a:t>
            </a:r>
            <a:r>
              <a:rPr lang="en-GB" baseline="-25000" dirty="0" err="1">
                <a:solidFill>
                  <a:srgbClr val="3D3D3D"/>
                </a:solidFill>
                <a:latin typeface="Open Sans" panose="020F0502020204030204" pitchFamily="34" charset="0"/>
              </a:rPr>
              <a:t>max</a:t>
            </a:r>
            <a:r>
              <a:rPr lang="en-GB" b="0" i="0" dirty="0">
                <a:solidFill>
                  <a:srgbClr val="3D3D3D"/>
                </a:solidFill>
                <a:effectLst/>
                <a:latin typeface="Open Sans" panose="020F0502020204030204" pitchFamily="34" charset="0"/>
              </a:rPr>
              <a:t>)</a:t>
            </a:r>
          </a:p>
          <a:p>
            <a:pPr marL="0" indent="0" algn="ctr">
              <a:buNone/>
            </a:pPr>
            <a:endParaRPr lang="en-GB" dirty="0">
              <a:solidFill>
                <a:srgbClr val="3D3D3D"/>
              </a:solidFill>
              <a:latin typeface="Open Sans" panose="020F0502020204030204" pitchFamily="34" charset="0"/>
            </a:endParaRPr>
          </a:p>
          <a:p>
            <a:r>
              <a:rPr lang="en-GB" dirty="0"/>
              <a:t>Note – as PI and RI are ratios, they will remain constant even when the angle correction is changed, as the returning signal remains the same</a:t>
            </a:r>
          </a:p>
          <a:p>
            <a:r>
              <a:rPr lang="en-GB" dirty="0"/>
              <a:t>The PI and RI will change if the probe position or returning signal changes</a:t>
            </a:r>
          </a:p>
          <a:p>
            <a:pPr marL="0" indent="0">
              <a:buNone/>
            </a:pPr>
            <a:endParaRPr lang="en-GB" b="0" i="0" dirty="0">
              <a:solidFill>
                <a:srgbClr val="3D3D3D"/>
              </a:solidFill>
              <a:effectLst/>
              <a:latin typeface="Open Sans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001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6B614-4256-8A43-9EAA-A0EE04538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PI – clinical 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DFCB6-49DE-C147-C85D-3D4DF8EFF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Umbilical artery Doppler</a:t>
            </a:r>
          </a:p>
          <a:p>
            <a:pPr lvl="1"/>
            <a:r>
              <a:rPr lang="en-GB" dirty="0"/>
              <a:t>Varies with gestation</a:t>
            </a:r>
          </a:p>
          <a:p>
            <a:pPr lvl="1"/>
            <a:r>
              <a:rPr lang="en-GB" dirty="0"/>
              <a:t>Normal PI ≤95</a:t>
            </a:r>
            <a:r>
              <a:rPr lang="en-GB" baseline="30000" dirty="0"/>
              <a:t>th</a:t>
            </a:r>
            <a:r>
              <a:rPr lang="en-GB" dirty="0"/>
              <a:t>  centile</a:t>
            </a:r>
          </a:p>
          <a:p>
            <a:pPr lvl="1"/>
            <a:r>
              <a:rPr lang="en-GB" dirty="0"/>
              <a:t>Abnormal PI &gt;95</a:t>
            </a:r>
            <a:r>
              <a:rPr lang="en-GB" baseline="30000" dirty="0"/>
              <a:t>th</a:t>
            </a:r>
            <a:r>
              <a:rPr lang="en-GB" dirty="0"/>
              <a:t> centile or absent / reversed end diastolic flow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Middle cerebral artery Doppler</a:t>
            </a:r>
          </a:p>
          <a:p>
            <a:pPr lvl="1"/>
            <a:r>
              <a:rPr lang="en-GB" dirty="0"/>
              <a:t>Varies with gestation</a:t>
            </a:r>
          </a:p>
          <a:p>
            <a:pPr lvl="1"/>
            <a:r>
              <a:rPr lang="en-GB" dirty="0"/>
              <a:t>Normal PI ≥1.0</a:t>
            </a:r>
          </a:p>
          <a:p>
            <a:pPr lvl="1"/>
            <a:r>
              <a:rPr lang="en-GB" dirty="0"/>
              <a:t>Abnormal PI &lt;1.0</a:t>
            </a:r>
          </a:p>
          <a:p>
            <a:endParaRPr lang="en-GB" dirty="0"/>
          </a:p>
          <a:p>
            <a:r>
              <a:rPr lang="en-GB" dirty="0"/>
              <a:t>Other uses include assessment of ovarian malignancy, transcranial Doppler, renal artery Doppler</a:t>
            </a:r>
          </a:p>
        </p:txBody>
      </p:sp>
    </p:spTree>
    <p:extLst>
      <p:ext uri="{BB962C8B-B14F-4D97-AF65-F5344CB8AC3E}">
        <p14:creationId xmlns:p14="http://schemas.microsoft.com/office/powerpoint/2010/main" val="105531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ultrasound&#10;&#10;Description automatically generated">
            <a:extLst>
              <a:ext uri="{FF2B5EF4-FFF2-40B4-BE49-F238E27FC236}">
                <a16:creationId xmlns:a16="http://schemas.microsoft.com/office/drawing/2014/main" id="{F46D8BE5-7175-97CD-8175-74C7C8B32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61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Doppler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181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Doppler shift, also referred to as the Doppler frequency (</a:t>
            </a:r>
            <a:r>
              <a:rPr lang="en-GB" i="1" dirty="0"/>
              <a:t>f</a:t>
            </a:r>
            <a:r>
              <a:rPr lang="en-GB" baseline="-25000" dirty="0"/>
              <a:t>D</a:t>
            </a:r>
            <a:r>
              <a:rPr lang="en-GB" dirty="0"/>
              <a:t>), is the difference between the received frequency (</a:t>
            </a:r>
            <a:r>
              <a:rPr lang="en-GB" i="1" dirty="0"/>
              <a:t>f</a:t>
            </a:r>
            <a:r>
              <a:rPr lang="en-GB" baseline="-25000" dirty="0"/>
              <a:t>R</a:t>
            </a:r>
            <a:r>
              <a:rPr lang="en-GB" dirty="0"/>
              <a:t>) and the transmitted frequency (</a:t>
            </a:r>
            <a:r>
              <a:rPr lang="en-GB" i="1" dirty="0"/>
              <a:t>f</a:t>
            </a:r>
            <a:r>
              <a:rPr lang="en-GB" baseline="-25000" dirty="0"/>
              <a:t>T</a:t>
            </a:r>
            <a:r>
              <a:rPr lang="en-GB" dirty="0"/>
              <a:t>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i="1" dirty="0"/>
              <a:t>			       </a:t>
            </a:r>
            <a:r>
              <a:rPr lang="en-GB" b="1" i="1" dirty="0" err="1"/>
              <a:t>f</a:t>
            </a:r>
            <a:r>
              <a:rPr lang="en-GB" b="1" baseline="-25000" dirty="0" err="1"/>
              <a:t>D</a:t>
            </a:r>
            <a:r>
              <a:rPr lang="en-GB" b="1" dirty="0"/>
              <a:t>= </a:t>
            </a:r>
            <a:r>
              <a:rPr lang="en-GB" b="1" i="1" dirty="0"/>
              <a:t>f</a:t>
            </a:r>
            <a:r>
              <a:rPr lang="en-GB" b="1" baseline="-25000" dirty="0"/>
              <a:t>R</a:t>
            </a:r>
            <a:r>
              <a:rPr lang="en-GB" b="1" dirty="0"/>
              <a:t> - </a:t>
            </a:r>
            <a:r>
              <a:rPr lang="en-GB" b="1" i="1" dirty="0"/>
              <a:t>f</a:t>
            </a:r>
            <a:r>
              <a:rPr lang="en-GB" b="1" baseline="-25000" dirty="0"/>
              <a:t>T</a:t>
            </a:r>
            <a:endParaRPr lang="en-GB" b="1" dirty="0"/>
          </a:p>
          <a:p>
            <a:endParaRPr lang="en-GB" dirty="0"/>
          </a:p>
          <a:p>
            <a:pPr lvl="1"/>
            <a:r>
              <a:rPr lang="en-GB" dirty="0"/>
              <a:t>Positive Doppler shift:    </a:t>
            </a:r>
            <a:r>
              <a:rPr lang="en-GB" i="1" dirty="0"/>
              <a:t>f</a:t>
            </a:r>
            <a:r>
              <a:rPr lang="en-GB" baseline="-25000" dirty="0"/>
              <a:t>R</a:t>
            </a:r>
            <a:r>
              <a:rPr lang="en-GB" i="1" dirty="0"/>
              <a:t> &gt; f</a:t>
            </a:r>
            <a:r>
              <a:rPr lang="en-GB" baseline="-25000" dirty="0"/>
              <a:t>T</a:t>
            </a:r>
          </a:p>
          <a:p>
            <a:pPr lvl="2"/>
            <a:r>
              <a:rPr lang="en-GB" dirty="0"/>
              <a:t>Received frequency increases if the target is moving towards the ultrasound probe </a:t>
            </a:r>
          </a:p>
          <a:p>
            <a:pPr lvl="2"/>
            <a:endParaRPr lang="en-GB" dirty="0"/>
          </a:p>
          <a:p>
            <a:pPr lvl="1"/>
            <a:r>
              <a:rPr lang="en-GB" dirty="0"/>
              <a:t>Negative Doppler shift:   </a:t>
            </a:r>
            <a:r>
              <a:rPr lang="en-GB" i="1" dirty="0"/>
              <a:t>f</a:t>
            </a:r>
            <a:r>
              <a:rPr lang="en-GB" baseline="-25000" dirty="0"/>
              <a:t>R</a:t>
            </a:r>
            <a:r>
              <a:rPr lang="en-GB" i="1" dirty="0"/>
              <a:t> &lt; f</a:t>
            </a:r>
            <a:r>
              <a:rPr lang="en-GB" baseline="-25000" dirty="0"/>
              <a:t>T</a:t>
            </a:r>
            <a:endParaRPr lang="en-GB" dirty="0"/>
          </a:p>
          <a:p>
            <a:pPr lvl="2"/>
            <a:r>
              <a:rPr lang="en-GB" dirty="0"/>
              <a:t>received frequency decreases if the target is moving away from the ultrasound probe </a:t>
            </a:r>
          </a:p>
        </p:txBody>
      </p:sp>
    </p:spTree>
    <p:extLst>
      <p:ext uri="{BB962C8B-B14F-4D97-AF65-F5344CB8AC3E}">
        <p14:creationId xmlns:p14="http://schemas.microsoft.com/office/powerpoint/2010/main" val="274165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Pulse Repetition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00200"/>
            <a:ext cx="10515599" cy="5076371"/>
          </a:xfrm>
        </p:spPr>
        <p:txBody>
          <a:bodyPr>
            <a:normAutofit/>
          </a:bodyPr>
          <a:lstStyle/>
          <a:p>
            <a:r>
              <a:rPr lang="en-GB" dirty="0"/>
              <a:t>Ultrasound machines alternate between transmission and reception of ultrasound waves (pulse-echo)</a:t>
            </a:r>
          </a:p>
          <a:p>
            <a:r>
              <a:rPr lang="en-GB" dirty="0"/>
              <a:t>Once the ultrasound wave is transmitted, the machine ‘listens’ for the sound wave to return and registers any change in frequency (Doppler shift)</a:t>
            </a:r>
          </a:p>
          <a:p>
            <a:r>
              <a:rPr lang="en-GB" dirty="0"/>
              <a:t>The frequency of this pulse-echo system is termed the ‘pulse repetition frequency (PRF)’</a:t>
            </a:r>
          </a:p>
          <a:p>
            <a:r>
              <a:rPr lang="en-GB" dirty="0"/>
              <a:t>The magnitude of the Doppler shift in the returning echo is converted into a corresponding  velocity value and displayed on the colour map / spectral trace</a:t>
            </a:r>
          </a:p>
        </p:txBody>
      </p:sp>
    </p:spTree>
    <p:extLst>
      <p:ext uri="{BB962C8B-B14F-4D97-AF65-F5344CB8AC3E}">
        <p14:creationId xmlns:p14="http://schemas.microsoft.com/office/powerpoint/2010/main" val="40695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Aliasing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199" y="1600200"/>
                <a:ext cx="10515599" cy="5105400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The maximum Doppler frequency that can be detected by the ultrasound machine is equal to:</a:t>
                </a:r>
              </a:p>
              <a:p>
                <a:endParaRPr lang="en-GB" dirty="0"/>
              </a:p>
              <a:p>
                <a:pPr marL="914400" lvl="2" indent="0">
                  <a:buNone/>
                </a:pPr>
                <a:r>
                  <a:rPr lang="en-GB" dirty="0"/>
                  <a:t>	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500" i="1">
                            <a:latin typeface="Cambria Math"/>
                          </a:rPr>
                          <m:t>𝑃𝑢𝑙𝑠𝑒</m:t>
                        </m:r>
                        <m:r>
                          <a:rPr lang="en-GB" sz="3500" i="1">
                            <a:latin typeface="Cambria Math"/>
                          </a:rPr>
                          <m:t> </m:t>
                        </m:r>
                        <m:r>
                          <a:rPr lang="en-GB" sz="3500" i="1">
                            <a:latin typeface="Cambria Math"/>
                          </a:rPr>
                          <m:t>𝑟𝑒𝑝𝑒𝑡𝑖𝑡𝑖𝑜𝑛</m:t>
                        </m:r>
                        <m:r>
                          <a:rPr lang="en-GB" sz="3500" i="1">
                            <a:latin typeface="Cambria Math"/>
                          </a:rPr>
                          <m:t> </m:t>
                        </m:r>
                        <m:r>
                          <a:rPr lang="en-GB" sz="3500" i="1">
                            <a:latin typeface="Cambria Math"/>
                          </a:rPr>
                          <m:t>𝑓𝑟𝑒𝑞𝑢𝑒𝑛𝑐𝑦</m:t>
                        </m:r>
                      </m:num>
                      <m:den>
                        <m:r>
                          <a:rPr lang="en-GB" sz="35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GB" i="1" dirty="0"/>
              </a:p>
              <a:p>
                <a:pPr marL="914400" lvl="2" indent="0">
                  <a:buNone/>
                </a:pPr>
                <a:endParaRPr lang="en-GB" i="1" dirty="0"/>
              </a:p>
              <a:p>
                <a:r>
                  <a:rPr lang="en-GB" dirty="0"/>
                  <a:t>This is referred to as the ‘Nyquist Limit’ – if the Doppler shift exceeds this limit, the machine cannot accurately calculate and display the velocity of the moving target</a:t>
                </a:r>
              </a:p>
              <a:p>
                <a:r>
                  <a:rPr lang="en-GB" dirty="0"/>
                  <a:t>This often results in a ‘signal wrap-around’ – in which a target is displayed on the opposite end of the scale and thus appears to be moving in the opposite direction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600200"/>
                <a:ext cx="10515599" cy="5105400"/>
              </a:xfrm>
              <a:blipFill>
                <a:blip r:embed="rId2"/>
                <a:stretch>
                  <a:fillRect l="-965" t="-1990" r="-1206" b="-19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750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‘The Wagon Wheel Effect’ - Aliasing</a:t>
            </a:r>
          </a:p>
        </p:txBody>
      </p:sp>
      <p:pic>
        <p:nvPicPr>
          <p:cNvPr id="4" name="Wagon whee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8163" y="1570038"/>
            <a:ext cx="6034087" cy="4525962"/>
          </a:xfrm>
        </p:spPr>
      </p:pic>
    </p:spTree>
    <p:extLst>
      <p:ext uri="{BB962C8B-B14F-4D97-AF65-F5344CB8AC3E}">
        <p14:creationId xmlns:p14="http://schemas.microsoft.com/office/powerpoint/2010/main" val="15649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Wagon wheel effect optical illusions perceptual rivalry GIF - Find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The Wagon Wheel Effect | maycontainmath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18" y="0"/>
            <a:ext cx="911878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3772" y="5334000"/>
            <a:ext cx="5312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Slow movement – wheel movement falls within the camera’s maximal sample rate, therefore appears to move forward.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5334000"/>
            <a:ext cx="53122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Fast movement – wheel movement exceeds the camera’s maximal sample rate, therefore appears to move backwards.</a:t>
            </a:r>
          </a:p>
        </p:txBody>
      </p:sp>
    </p:spTree>
    <p:extLst>
      <p:ext uri="{BB962C8B-B14F-4D97-AF65-F5344CB8AC3E}">
        <p14:creationId xmlns:p14="http://schemas.microsoft.com/office/powerpoint/2010/main" val="21900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Colour Doppler aliasing</a:t>
            </a:r>
          </a:p>
        </p:txBody>
      </p:sp>
      <p:pic>
        <p:nvPicPr>
          <p:cNvPr id="4" name="Picture 2" descr="Carotid stenosis measurement on colour Doppler ultrasound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3"/>
          <a:stretch/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29601" y="4278869"/>
            <a:ext cx="761999" cy="369332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CCA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19401" y="3440668"/>
            <a:ext cx="599209" cy="369332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ICA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14801" y="4507469"/>
            <a:ext cx="761999" cy="369332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ECA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7400" y="2514600"/>
            <a:ext cx="1219200" cy="369332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Stenosis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477000" y="2960132"/>
            <a:ext cx="152400" cy="115466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795405" y="2186297"/>
            <a:ext cx="386195" cy="162370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19604" y="2831068"/>
            <a:ext cx="1219200" cy="369332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Plaque</a:t>
            </a:r>
          </a:p>
        </p:txBody>
      </p:sp>
      <p:cxnSp>
        <p:nvCxnSpPr>
          <p:cNvPr id="14" name="Straight Connector 13"/>
          <p:cNvCxnSpPr>
            <a:stCxn id="13" idx="1"/>
          </p:cNvCxnSpPr>
          <p:nvPr/>
        </p:nvCxnSpPr>
        <p:spPr>
          <a:xfrm flipH="1">
            <a:off x="7086600" y="3015734"/>
            <a:ext cx="833004" cy="52173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902540E-FDE6-85D5-AFD4-6F647EF48C2D}"/>
              </a:ext>
            </a:extLst>
          </p:cNvPr>
          <p:cNvSpPr txBox="1"/>
          <p:nvPr/>
        </p:nvSpPr>
        <p:spPr>
          <a:xfrm>
            <a:off x="4114801" y="1816965"/>
            <a:ext cx="1142998" cy="369332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03445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GB" dirty="0"/>
              <a:t>Spectral Doppler Aliasing</a:t>
            </a:r>
          </a:p>
        </p:txBody>
      </p:sp>
      <p:sp>
        <p:nvSpPr>
          <p:cNvPr id="5" name="AutoShape 2" descr="ECR 2019 / C-0588 / Doppler artifacts - causes and how to use them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ECR 2019 / C-0588 / Doppler artifacts - causes and how to use them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b="6634"/>
          <a:stretch/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781800" y="4460796"/>
            <a:ext cx="381000" cy="18638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05400" y="2438400"/>
            <a:ext cx="3429001" cy="2308324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Spectral aliasing, indicating that the blood velocity has exceeded the PRF. ‘Wraparound’ results in the blood flow here being displayed below the baseline, where it’s registered as retrograde flow.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724400" y="4469726"/>
            <a:ext cx="2057400" cy="20834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1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GB" dirty="0"/>
              <a:t>Spectral Doppler Aliasing</a:t>
            </a:r>
          </a:p>
        </p:txBody>
      </p:sp>
      <p:sp>
        <p:nvSpPr>
          <p:cNvPr id="18" name="AutoShape 2" descr="ECR 2019 / C-0588 / Doppler artifacts - causes and how to use them ..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4" descr="ECR 2019 / C-0588 / Doppler artifacts - causes and how to use them ...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b="6634"/>
          <a:stretch/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781800" y="4460796"/>
            <a:ext cx="381000" cy="186380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05400" y="2438400"/>
            <a:ext cx="3429001" cy="2308324"/>
          </a:xfrm>
          <a:prstGeom prst="rect">
            <a:avLst/>
          </a:prstGeom>
          <a:solidFill>
            <a:srgbClr val="F2F2F2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Spectral aliasing, indicating that the blood velocity has exceeded the PRF. ‘Wraparound’ results in the blood flow here being displayed below the baseline, where it’s registered as retrograde flow.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4724400" y="4469726"/>
            <a:ext cx="2057400" cy="208347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86001" y="2376636"/>
            <a:ext cx="7625390" cy="2585323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QUICK FIX</a:t>
            </a:r>
          </a:p>
          <a:p>
            <a:pPr algn="ctr"/>
            <a:endParaRPr lang="en-GB" sz="2800" b="1" u="sng" dirty="0"/>
          </a:p>
          <a:p>
            <a:pPr algn="ctr"/>
            <a:r>
              <a:rPr lang="en-GB" sz="2800" dirty="0"/>
              <a:t>Increase the PRF</a:t>
            </a:r>
          </a:p>
          <a:p>
            <a:pPr algn="ctr"/>
            <a:endParaRPr lang="en-GB" sz="2800" dirty="0"/>
          </a:p>
          <a:p>
            <a:pPr algn="ctr"/>
            <a:endParaRPr lang="en-GB" sz="2800" dirty="0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9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Power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5029200"/>
          </a:xfrm>
        </p:spPr>
        <p:txBody>
          <a:bodyPr>
            <a:normAutofit/>
          </a:bodyPr>
          <a:lstStyle/>
          <a:p>
            <a:r>
              <a:rPr lang="en-GB" dirty="0"/>
              <a:t>Produces a blood flow map similar to colour Doppler, however does not utilise velocity or directional information, eliminating the issues of signal aliasing or Doppler angle dependency</a:t>
            </a:r>
          </a:p>
          <a:p>
            <a:r>
              <a:rPr lang="en-GB" dirty="0"/>
              <a:t>Instead, converts the amplitude of the Doppler signal into ‘brightness’, similar to B-mode ultrasound</a:t>
            </a:r>
          </a:p>
          <a:p>
            <a:r>
              <a:rPr lang="en-GB" dirty="0"/>
              <a:t>Elimination of Doppler angle increases sensitivity for lower velocities than colour Doppler, and can visualise blood flow at 90° to the beam</a:t>
            </a:r>
          </a:p>
          <a:p>
            <a:r>
              <a:rPr lang="en-GB" dirty="0"/>
              <a:t>Useful for investigating perfusion, e.g. in the renal cortex, testis, ovarian cysts, liver masses etc.</a:t>
            </a:r>
          </a:p>
        </p:txBody>
      </p:sp>
    </p:spTree>
    <p:extLst>
      <p:ext uri="{BB962C8B-B14F-4D97-AF65-F5344CB8AC3E}">
        <p14:creationId xmlns:p14="http://schemas.microsoft.com/office/powerpoint/2010/main" val="8310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ltrasound images - Hepatic veins, power doppler (№96, SonoAce-8000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6" r="17155" b="7643"/>
          <a:stretch/>
        </p:blipFill>
        <p:spPr bwMode="auto">
          <a:xfrm>
            <a:off x="6863132" y="0"/>
            <a:ext cx="4690241" cy="387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062b2308-a-62cb3a1a-s-sites.googlegroups.com/site/kasiaseportfolio/physics/doppler/hv.jpg?attachauth=ANoY7cr6jCbbaEAVcJcT5T21E6IYyGKlj6uuBM01U8vTp3Xl2xgZ_Mk6K_iw1NlvSmYWXrfp5UB6XhpbhJ17skvrPjcc06SdzaKPNqPWgwh8rB-lTLcGQ5NE2jBS5RYm4iLfubQXMZT1Kw_tIZ9ftUqs8fR8M_BwCObWyoOZPwUmrM612xyhnCSckWQ7wEvrac1uz_XPxRSidMOyCum98DxY8-UHV5J5tTvNXou1m1UxJ3AKTdvUuXc%3D&amp;attredirects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r="10000" b="12356"/>
          <a:stretch/>
        </p:blipFill>
        <p:spPr bwMode="auto">
          <a:xfrm>
            <a:off x="638629" y="0"/>
            <a:ext cx="4453759" cy="387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38627" y="3875690"/>
            <a:ext cx="4453759" cy="298231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Colour Doppler</a:t>
            </a:r>
          </a:p>
          <a:p>
            <a:pPr lvl="1"/>
            <a:r>
              <a:rPr lang="en-GB" dirty="0"/>
              <a:t>Angle-dependent</a:t>
            </a:r>
          </a:p>
          <a:p>
            <a:pPr lvl="1"/>
            <a:r>
              <a:rPr lang="en-GB" dirty="0"/>
              <a:t>Provides directional information and velocity</a:t>
            </a:r>
          </a:p>
          <a:p>
            <a:pPr lvl="1"/>
            <a:r>
              <a:rPr lang="en-GB" dirty="0"/>
              <a:t>Susceptible to aliasing</a:t>
            </a:r>
          </a:p>
          <a:p>
            <a:pPr lvl="1"/>
            <a:r>
              <a:rPr lang="en-GB" dirty="0"/>
              <a:t>Poor signal at 90°</a:t>
            </a:r>
          </a:p>
          <a:p>
            <a:pPr lvl="1"/>
            <a:r>
              <a:rPr lang="en-GB" dirty="0"/>
              <a:t>Useful for investigating haemodynamics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63130" y="3875690"/>
            <a:ext cx="4690241" cy="29823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Power Doppler</a:t>
            </a:r>
          </a:p>
          <a:p>
            <a:pPr lvl="1"/>
            <a:r>
              <a:rPr lang="en-GB" dirty="0"/>
              <a:t>Angle-independent</a:t>
            </a:r>
          </a:p>
          <a:p>
            <a:pPr lvl="1"/>
            <a:r>
              <a:rPr lang="en-GB" dirty="0"/>
              <a:t>Does not provide directional or velocity information</a:t>
            </a:r>
          </a:p>
          <a:p>
            <a:pPr lvl="1"/>
            <a:r>
              <a:rPr lang="en-GB" dirty="0"/>
              <a:t>No signal aliasing</a:t>
            </a:r>
          </a:p>
          <a:p>
            <a:pPr lvl="1"/>
            <a:r>
              <a:rPr lang="en-GB" dirty="0"/>
              <a:t>Useful for investigating perfusion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7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37755-EE1C-3CA9-B046-3AED11A85D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Colour Doppler optimisation</a:t>
            </a:r>
          </a:p>
        </p:txBody>
      </p:sp>
    </p:spTree>
    <p:extLst>
      <p:ext uri="{BB962C8B-B14F-4D97-AF65-F5344CB8AC3E}">
        <p14:creationId xmlns:p14="http://schemas.microsoft.com/office/powerpoint/2010/main" val="99574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Doppler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0"/>
                <a:ext cx="8229600" cy="4876800"/>
              </a:xfrm>
            </p:spPr>
            <p:txBody>
              <a:bodyPr numCol="2">
                <a:normAutofit fontScale="92500" lnSpcReduction="10000"/>
              </a:bodyPr>
              <a:lstStyle/>
              <a:p>
                <a:r>
                  <a:rPr lang="en-GB" dirty="0"/>
                  <a:t>Once known, the Doppler frequency is used to calculate the velocity of the moving target:</a:t>
                </a:r>
              </a:p>
              <a:p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𝐷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𝑣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457200" lvl="1" indent="0">
                  <a:buNone/>
                </a:pPr>
                <a:r>
                  <a:rPr lang="en-GB" sz="2200" i="1" dirty="0"/>
                  <a:t>f</a:t>
                </a:r>
                <a:r>
                  <a:rPr lang="en-GB" sz="2200" baseline="-25000" dirty="0"/>
                  <a:t>D</a:t>
                </a:r>
                <a:r>
                  <a:rPr lang="en-GB" sz="2200" dirty="0"/>
                  <a:t> = Doppler frequency</a:t>
                </a:r>
              </a:p>
              <a:p>
                <a:pPr marL="457200" lvl="1" indent="0">
                  <a:buNone/>
                </a:pPr>
                <a:r>
                  <a:rPr lang="en-GB" sz="2200" i="1" dirty="0"/>
                  <a:t>f</a:t>
                </a:r>
                <a:r>
                  <a:rPr lang="en-GB" sz="2200" i="1" baseline="-25000" dirty="0"/>
                  <a:t>T</a:t>
                </a:r>
                <a:r>
                  <a:rPr lang="en-GB" sz="2200" dirty="0"/>
                  <a:t> = transmit frequency</a:t>
                </a:r>
              </a:p>
              <a:p>
                <a:pPr marL="457200" lvl="1" indent="0">
                  <a:buNone/>
                </a:pPr>
                <a:r>
                  <a:rPr lang="en-GB" sz="2200" dirty="0"/>
                  <a:t>cos</a:t>
                </a:r>
                <a:r>
                  <a:rPr lang="el-GR" sz="2200" dirty="0"/>
                  <a:t>θ</a:t>
                </a:r>
                <a:r>
                  <a:rPr lang="en-GB" sz="2200" baseline="-25000" dirty="0"/>
                  <a:t>D</a:t>
                </a:r>
                <a:r>
                  <a:rPr lang="en-GB" sz="2200" dirty="0"/>
                  <a:t> = cosine of the Doppler angle</a:t>
                </a:r>
              </a:p>
              <a:p>
                <a:pPr marL="457200" lvl="1" indent="0">
                  <a:buNone/>
                </a:pPr>
                <a:r>
                  <a:rPr lang="en-GB" sz="2200" dirty="0"/>
                  <a:t>c = speed of sound in soft tissue (1540m/s)</a:t>
                </a:r>
              </a:p>
              <a:p>
                <a:pPr marL="457200" lvl="1" indent="0">
                  <a:buNone/>
                </a:pPr>
                <a:r>
                  <a:rPr lang="en-GB" sz="2200" dirty="0"/>
                  <a:t>v = target velocity</a:t>
                </a:r>
              </a:p>
              <a:p>
                <a:r>
                  <a:rPr lang="en-GB" dirty="0"/>
                  <a:t>Once </a:t>
                </a:r>
                <a:r>
                  <a:rPr lang="en-GB" i="1" dirty="0"/>
                  <a:t>f</a:t>
                </a:r>
                <a:r>
                  <a:rPr lang="en-GB" baseline="-25000" dirty="0"/>
                  <a:t>D</a:t>
                </a:r>
                <a:r>
                  <a:rPr lang="en-GB" dirty="0"/>
                  <a:t> is known, the equation can be rearranged to find the velocity (v)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𝑣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GB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en-GB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0"/>
                <a:ext cx="8229600" cy="4876800"/>
              </a:xfrm>
              <a:blipFill>
                <a:blip r:embed="rId2"/>
                <a:stretch>
                  <a:fillRect l="-1111" t="-26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742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D4746-D4EF-4DE4-C10C-5D4FE88F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-up of a medical scan&#10;&#10;Description automatically generated">
            <a:extLst>
              <a:ext uri="{FF2B5EF4-FFF2-40B4-BE49-F238E27FC236}">
                <a16:creationId xmlns:a16="http://schemas.microsoft.com/office/drawing/2014/main" id="{6596CD7C-B49E-249C-7228-BD660ACAD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8062" cy="3452002"/>
          </a:xfrm>
        </p:spPr>
      </p:pic>
      <p:pic>
        <p:nvPicPr>
          <p:cNvPr id="7" name="Picture 6" descr="An orange rectangular object with a rectangle in the middle&#10;&#10;Description automatically generated">
            <a:extLst>
              <a:ext uri="{FF2B5EF4-FFF2-40B4-BE49-F238E27FC236}">
                <a16:creationId xmlns:a16="http://schemas.microsoft.com/office/drawing/2014/main" id="{FD4C51D2-64CF-9A14-2B28-C74C6F7DE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13406"/>
            <a:ext cx="6096001" cy="3444594"/>
          </a:xfrm>
          <a:prstGeom prst="rect">
            <a:avLst/>
          </a:prstGeom>
        </p:spPr>
      </p:pic>
      <p:pic>
        <p:nvPicPr>
          <p:cNvPr id="9" name="Picture 8" descr="A blue and orange color on a black background&#10;&#10;Description automatically generated">
            <a:extLst>
              <a:ext uri="{FF2B5EF4-FFF2-40B4-BE49-F238E27FC236}">
                <a16:creationId xmlns:a16="http://schemas.microsoft.com/office/drawing/2014/main" id="{4F1EA7B1-6B68-BD45-7BC8-379BB44F6B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78062" cy="3428070"/>
          </a:xfrm>
          <a:prstGeom prst="rect">
            <a:avLst/>
          </a:prstGeom>
        </p:spPr>
      </p:pic>
      <p:pic>
        <p:nvPicPr>
          <p:cNvPr id="13" name="Picture 12" descr="A close up of a medical image&#10;&#10;Description automatically generated">
            <a:extLst>
              <a:ext uri="{FF2B5EF4-FFF2-40B4-BE49-F238E27FC236}">
                <a16:creationId xmlns:a16="http://schemas.microsoft.com/office/drawing/2014/main" id="{1F952147-4AA0-E2FB-319F-CDD42ACF7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13406"/>
            <a:ext cx="6178062" cy="34709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A3552-BD63-9E9A-EEA4-B1AD2BE44CA8}"/>
              </a:ext>
            </a:extLst>
          </p:cNvPr>
          <p:cNvSpPr txBox="1"/>
          <p:nvPr/>
        </p:nvSpPr>
        <p:spPr>
          <a:xfrm>
            <a:off x="-40642" y="114984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10cm/s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784B35-3B51-C7BB-F514-F2C7D4157203}"/>
              </a:ext>
            </a:extLst>
          </p:cNvPr>
          <p:cNvSpPr txBox="1"/>
          <p:nvPr/>
        </p:nvSpPr>
        <p:spPr>
          <a:xfrm>
            <a:off x="-40642" y="4417182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60cm/s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371B7F-08F4-5596-1C0A-D2D92628C13D}"/>
              </a:ext>
            </a:extLst>
          </p:cNvPr>
          <p:cNvSpPr txBox="1"/>
          <p:nvPr/>
        </p:nvSpPr>
        <p:spPr>
          <a:xfrm>
            <a:off x="6136641" y="4417182"/>
            <a:ext cx="108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112cm/s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BB3C88-377E-631F-FFFF-CCD086B63854}"/>
              </a:ext>
            </a:extLst>
          </p:cNvPr>
          <p:cNvSpPr txBox="1"/>
          <p:nvPr/>
        </p:nvSpPr>
        <p:spPr>
          <a:xfrm>
            <a:off x="6136641" y="102790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25cm/s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17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AD865-452A-DB5B-31F9-5EC9E5D9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lue light on a black background&#10;&#10;Description automatically generated">
            <a:extLst>
              <a:ext uri="{FF2B5EF4-FFF2-40B4-BE49-F238E27FC236}">
                <a16:creationId xmlns:a16="http://schemas.microsoft.com/office/drawing/2014/main" id="{4875BAA8-769A-101B-B63E-072FA0054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72" y="0"/>
            <a:ext cx="6096828" cy="3429000"/>
          </a:xfrm>
        </p:spPr>
      </p:pic>
      <p:pic>
        <p:nvPicPr>
          <p:cNvPr id="9" name="Picture 8" descr="A close-up of a medical scan&#10;&#10;Description automatically generated">
            <a:extLst>
              <a:ext uri="{FF2B5EF4-FFF2-40B4-BE49-F238E27FC236}">
                <a16:creationId xmlns:a16="http://schemas.microsoft.com/office/drawing/2014/main" id="{0DA05134-6C21-6504-445C-20A950661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95890"/>
            <a:ext cx="6096000" cy="3462110"/>
          </a:xfrm>
          <a:prstGeom prst="rect">
            <a:avLst/>
          </a:prstGeom>
        </p:spPr>
      </p:pic>
      <p:pic>
        <p:nvPicPr>
          <p:cNvPr id="10" name="Picture 9" descr="A blue and orange color on a black background&#10;&#10;Description automatically generated">
            <a:extLst>
              <a:ext uri="{FF2B5EF4-FFF2-40B4-BE49-F238E27FC236}">
                <a16:creationId xmlns:a16="http://schemas.microsoft.com/office/drawing/2014/main" id="{849993D7-3438-51B0-6BFD-C02EF6109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90" y="930"/>
            <a:ext cx="6178062" cy="3428070"/>
          </a:xfrm>
          <a:prstGeom prst="rect">
            <a:avLst/>
          </a:prstGeom>
        </p:spPr>
      </p:pic>
      <p:pic>
        <p:nvPicPr>
          <p:cNvPr id="11" name="Picture 10" descr="A close up of a medical image&#10;&#10;Description automatically generated">
            <a:extLst>
              <a:ext uri="{FF2B5EF4-FFF2-40B4-BE49-F238E27FC236}">
                <a16:creationId xmlns:a16="http://schemas.microsoft.com/office/drawing/2014/main" id="{A61749BD-2129-ABB6-483C-78CB276FCB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62" y="3386164"/>
            <a:ext cx="6178062" cy="3470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B9B862-45D0-6D94-5EA4-19DF4EFC7242}"/>
              </a:ext>
            </a:extLst>
          </p:cNvPr>
          <p:cNvSpPr txBox="1"/>
          <p:nvPr/>
        </p:nvSpPr>
        <p:spPr>
          <a:xfrm>
            <a:off x="-40642" y="114984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25cm/s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FBAE5C-36F9-6B25-6342-195082ACD418}"/>
              </a:ext>
            </a:extLst>
          </p:cNvPr>
          <p:cNvSpPr txBox="1"/>
          <p:nvPr/>
        </p:nvSpPr>
        <p:spPr>
          <a:xfrm>
            <a:off x="-40642" y="4417182"/>
            <a:ext cx="108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112cm/s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98522D-6C75-0A8A-F0AA-393153B4034E}"/>
              </a:ext>
            </a:extLst>
          </p:cNvPr>
          <p:cNvSpPr txBox="1"/>
          <p:nvPr/>
        </p:nvSpPr>
        <p:spPr>
          <a:xfrm>
            <a:off x="6136641" y="4417182"/>
            <a:ext cx="1084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112cm/s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23DF70-64EA-DBDC-2376-F7D7481D321D}"/>
              </a:ext>
            </a:extLst>
          </p:cNvPr>
          <p:cNvSpPr txBox="1"/>
          <p:nvPr/>
        </p:nvSpPr>
        <p:spPr>
          <a:xfrm>
            <a:off x="6136641" y="102790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25cm/s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930EA-EEC9-15DD-A639-EBDC05166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22CF5-2313-0293-4606-2709DD63E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4" descr="A medical image of a person's body&#10;&#10;Description automatically generated">
            <a:extLst>
              <a:ext uri="{FF2B5EF4-FFF2-40B4-BE49-F238E27FC236}">
                <a16:creationId xmlns:a16="http://schemas.microsoft.com/office/drawing/2014/main" id="{F65616BD-5BC3-9C5E-728D-B91C033EE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F3BE1-9D4A-2242-F36F-ED8EE34CD0E7}"/>
              </a:ext>
            </a:extLst>
          </p:cNvPr>
          <p:cNvSpPr txBox="1"/>
          <p:nvPr/>
        </p:nvSpPr>
        <p:spPr>
          <a:xfrm>
            <a:off x="555705" y="261488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35cm/s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B561-9924-38D1-455B-844A142E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A95EE-F662-8007-ACBD-ABCD6003A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ultrasound image of a fetus&#10;&#10;Description automatically generated">
            <a:extLst>
              <a:ext uri="{FF2B5EF4-FFF2-40B4-BE49-F238E27FC236}">
                <a16:creationId xmlns:a16="http://schemas.microsoft.com/office/drawing/2014/main" id="{BCFA3E36-D2F5-61BA-24A2-0FF359818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24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25D11-8CD7-B15F-1355-2648F2DBB710}"/>
              </a:ext>
            </a:extLst>
          </p:cNvPr>
          <p:cNvSpPr txBox="1"/>
          <p:nvPr/>
        </p:nvSpPr>
        <p:spPr>
          <a:xfrm>
            <a:off x="555705" y="261488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10cm/s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46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A202-F171-573E-43E5-5B19BD37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8EC85-1AF3-8F70-0B48-F61469CC8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lose up of a medical scan&#10;&#10;Description automatically generated">
            <a:extLst>
              <a:ext uri="{FF2B5EF4-FFF2-40B4-BE49-F238E27FC236}">
                <a16:creationId xmlns:a16="http://schemas.microsoft.com/office/drawing/2014/main" id="{75A4B66F-E001-55BD-15D8-099BF337A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7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A29D0B-895B-C118-8E03-7C5ACD762132}"/>
              </a:ext>
            </a:extLst>
          </p:cNvPr>
          <p:cNvSpPr txBox="1"/>
          <p:nvPr/>
        </p:nvSpPr>
        <p:spPr>
          <a:xfrm>
            <a:off x="555705" y="261488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50cm/s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FD336-EAFC-3056-EE84-0D71AF47F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A41C5-28C0-C7F0-35DB-35FBE7474B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red spot on a black background&#10;&#10;Description automatically generated">
            <a:extLst>
              <a:ext uri="{FF2B5EF4-FFF2-40B4-BE49-F238E27FC236}">
                <a16:creationId xmlns:a16="http://schemas.microsoft.com/office/drawing/2014/main" id="{003A685A-5F21-3421-6108-E76C1DE5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851E99-179B-7E7E-240F-440B069DAF81}"/>
              </a:ext>
            </a:extLst>
          </p:cNvPr>
          <p:cNvSpPr txBox="1"/>
          <p:nvPr/>
        </p:nvSpPr>
        <p:spPr>
          <a:xfrm>
            <a:off x="555705" y="261488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60cm/s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ultrasound image of a person's stomach&#10;&#10;Description automatically generated">
            <a:extLst>
              <a:ext uri="{FF2B5EF4-FFF2-40B4-BE49-F238E27FC236}">
                <a16:creationId xmlns:a16="http://schemas.microsoft.com/office/drawing/2014/main" id="{BB033177-E6D6-C1DD-77AD-16D78ABDD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"/>
            <a:ext cx="12192000" cy="6854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ACD88-41DE-0DF6-C383-AA70B928B2E8}"/>
              </a:ext>
            </a:extLst>
          </p:cNvPr>
          <p:cNvSpPr txBox="1"/>
          <p:nvPr/>
        </p:nvSpPr>
        <p:spPr>
          <a:xfrm>
            <a:off x="555705" y="261488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12cm/s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ultrasound of a baby&#10;&#10;Description automatically generated">
            <a:extLst>
              <a:ext uri="{FF2B5EF4-FFF2-40B4-BE49-F238E27FC236}">
                <a16:creationId xmlns:a16="http://schemas.microsoft.com/office/drawing/2014/main" id="{2AD7BD59-0C2C-BB42-A9DD-D3CA710FE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" y="0"/>
            <a:ext cx="120606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B6A0EB-BCE2-EA0F-B3D6-A69C0D89362A}"/>
              </a:ext>
            </a:extLst>
          </p:cNvPr>
          <p:cNvSpPr txBox="1"/>
          <p:nvPr/>
        </p:nvSpPr>
        <p:spPr>
          <a:xfrm>
            <a:off x="555705" y="2614886"/>
            <a:ext cx="96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50cm/s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2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81A80BE6-1253-53C2-F86A-DDC28900D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" y="0"/>
            <a:ext cx="12153982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7661FDC-30C7-84B4-CBBE-6E4199617DB1}"/>
              </a:ext>
            </a:extLst>
          </p:cNvPr>
          <p:cNvSpPr/>
          <p:nvPr/>
        </p:nvSpPr>
        <p:spPr>
          <a:xfrm>
            <a:off x="11025808" y="2646173"/>
            <a:ext cx="1317987" cy="3223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41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8CDC8-E8EB-7C3E-CEA3-B5526CB3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5E969-2D17-B79E-4522-7949D3C9B7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scan&#10;&#10;Description automatically generated">
            <a:extLst>
              <a:ext uri="{FF2B5EF4-FFF2-40B4-BE49-F238E27FC236}">
                <a16:creationId xmlns:a16="http://schemas.microsoft.com/office/drawing/2014/main" id="{47FDA4AB-C6CD-549C-4511-3464BCAC3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1044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95C7F03-DAC0-0D98-6A6B-8BB79D1C72B6}"/>
              </a:ext>
            </a:extLst>
          </p:cNvPr>
          <p:cNvSpPr/>
          <p:nvPr/>
        </p:nvSpPr>
        <p:spPr>
          <a:xfrm>
            <a:off x="11025808" y="2606417"/>
            <a:ext cx="1317987" cy="3223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72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Doppler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81200" y="1600200"/>
                <a:ext cx="8229600" cy="4876800"/>
              </a:xfrm>
            </p:spPr>
            <p:txBody>
              <a:bodyPr numCol="2"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0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𝑣</m:t>
                      </m:r>
                      <m:r>
                        <a:rPr lang="en-GB" sz="4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000" i="1"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GB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4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4000" i="1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GB" sz="4000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4000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000" i="1"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en-GB" sz="40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4000" i="1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4000" dirty="0"/>
              </a:p>
              <a:p>
                <a:pPr marL="0" indent="0">
                  <a:buNone/>
                </a:pPr>
                <a:endParaRPr lang="en-GB" dirty="0"/>
              </a:p>
              <a:p>
                <a:pPr marL="457200" lvl="1" indent="0">
                  <a:buNone/>
                </a:pPr>
                <a:r>
                  <a:rPr lang="en-GB" sz="2200" dirty="0"/>
                  <a:t>c = speed of sound in soft tissue (1540m/s) </a:t>
                </a:r>
                <a:r>
                  <a:rPr lang="en-GB" sz="220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→ constant</a:t>
                </a:r>
              </a:p>
              <a:p>
                <a:pPr marL="457200" lvl="1" indent="0">
                  <a:buNone/>
                </a:pPr>
                <a:endParaRPr lang="en-GB" sz="2200" dirty="0"/>
              </a:p>
              <a:p>
                <a:pPr marL="457200" lvl="1" indent="0">
                  <a:buNone/>
                </a:pPr>
                <a:r>
                  <a:rPr lang="en-GB" sz="2200" i="1" dirty="0"/>
                  <a:t>f</a:t>
                </a:r>
                <a:r>
                  <a:rPr lang="en-GB" sz="2200" i="1" baseline="-25000" dirty="0"/>
                  <a:t>T</a:t>
                </a:r>
                <a:r>
                  <a:rPr lang="en-GB" sz="2200" dirty="0"/>
                  <a:t> = transmit frequency </a:t>
                </a:r>
                <a:r>
                  <a:rPr lang="en-GB" sz="2200" dirty="0">
                    <a:solidFill>
                      <a:schemeClr val="accent5">
                        <a:lumMod val="75000"/>
                      </a:schemeClr>
                    </a:solidFill>
                  </a:rPr>
                  <a:t>→ controlled by the user</a:t>
                </a:r>
              </a:p>
              <a:p>
                <a:pPr marL="457200" lvl="1" indent="0">
                  <a:buNone/>
                </a:pPr>
                <a:endParaRPr lang="en-GB" sz="2200" dirty="0"/>
              </a:p>
              <a:p>
                <a:pPr marL="457200" lvl="1" indent="0">
                  <a:buNone/>
                </a:pPr>
                <a:r>
                  <a:rPr lang="en-GB" sz="2200" dirty="0"/>
                  <a:t>cos</a:t>
                </a:r>
                <a:r>
                  <a:rPr lang="el-GR" sz="2200" dirty="0"/>
                  <a:t>θ</a:t>
                </a:r>
                <a:r>
                  <a:rPr lang="en-GB" sz="2200" baseline="-25000" dirty="0"/>
                  <a:t>D</a:t>
                </a:r>
                <a:r>
                  <a:rPr lang="en-GB" sz="2200" dirty="0"/>
                  <a:t> = cosine of the Doppler angle </a:t>
                </a:r>
                <a:r>
                  <a:rPr lang="en-GB" sz="2200" dirty="0">
                    <a:solidFill>
                      <a:schemeClr val="accent5">
                        <a:lumMod val="75000"/>
                      </a:schemeClr>
                    </a:solidFill>
                  </a:rPr>
                  <a:t>→ controlled by the user</a:t>
                </a:r>
              </a:p>
              <a:p>
                <a:pPr marL="457200" lvl="1" indent="0">
                  <a:buNone/>
                </a:pPr>
                <a:endParaRPr lang="en-GB" sz="2200" dirty="0"/>
              </a:p>
              <a:p>
                <a:pPr marL="457200" lvl="1" indent="0">
                  <a:buNone/>
                </a:pPr>
                <a:r>
                  <a:rPr lang="en-GB" sz="2200" i="1" dirty="0" err="1"/>
                  <a:t>f</a:t>
                </a:r>
                <a:r>
                  <a:rPr lang="en-GB" sz="2200" baseline="-25000" dirty="0" err="1"/>
                  <a:t>D</a:t>
                </a:r>
                <a:r>
                  <a:rPr lang="en-GB" sz="2200" dirty="0"/>
                  <a:t> = Doppler frequency </a:t>
                </a:r>
                <a:r>
                  <a:rPr lang="en-GB" sz="2200" dirty="0">
                    <a:solidFill>
                      <a:srgbClr val="FF0000"/>
                    </a:solidFill>
                  </a:rPr>
                  <a:t>→ calculated by the machine</a:t>
                </a:r>
              </a:p>
              <a:p>
                <a:pPr marL="457200" lvl="1" indent="0">
                  <a:buNone/>
                </a:pPr>
                <a:endParaRPr lang="en-GB" sz="2200" dirty="0"/>
              </a:p>
              <a:p>
                <a:pPr marL="457200" lvl="1" indent="0">
                  <a:buNone/>
                </a:pPr>
                <a:r>
                  <a:rPr lang="en-GB" sz="2200" dirty="0"/>
                  <a:t>v = target velocity </a:t>
                </a:r>
                <a:r>
                  <a:rPr lang="en-GB" sz="2200" dirty="0">
                    <a:solidFill>
                      <a:srgbClr val="FF0000"/>
                    </a:solidFill>
                  </a:rPr>
                  <a:t>→ calculated by the machine</a:t>
                </a:r>
              </a:p>
              <a:p>
                <a:pPr marL="457200" lvl="1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81200" y="1600200"/>
                <a:ext cx="8229600" cy="487680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D1933B97-EBC9-7A55-FBBF-89856BD9E126}"/>
              </a:ext>
            </a:extLst>
          </p:cNvPr>
          <p:cNvSpPr/>
          <p:nvPr/>
        </p:nvSpPr>
        <p:spPr>
          <a:xfrm>
            <a:off x="6985000" y="2266949"/>
            <a:ext cx="571500" cy="658813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81BE41E-840A-79B5-D295-8762C5D4E2D1}"/>
              </a:ext>
            </a:extLst>
          </p:cNvPr>
          <p:cNvSpPr/>
          <p:nvPr/>
        </p:nvSpPr>
        <p:spPr>
          <a:xfrm>
            <a:off x="5759450" y="2254250"/>
            <a:ext cx="571500" cy="7112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709B189-F4A9-BB21-601E-DDBC5C3774C4}"/>
              </a:ext>
            </a:extLst>
          </p:cNvPr>
          <p:cNvSpPr/>
          <p:nvPr/>
        </p:nvSpPr>
        <p:spPr>
          <a:xfrm>
            <a:off x="4425950" y="1864518"/>
            <a:ext cx="571500" cy="71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8D82054-654C-8FCA-2F7F-35B87AB5172F}"/>
              </a:ext>
            </a:extLst>
          </p:cNvPr>
          <p:cNvSpPr/>
          <p:nvPr/>
        </p:nvSpPr>
        <p:spPr>
          <a:xfrm>
            <a:off x="6438900" y="1508918"/>
            <a:ext cx="571500" cy="71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F5C94F-23A4-367F-65BA-A657D5C09CD2}"/>
              </a:ext>
            </a:extLst>
          </p:cNvPr>
          <p:cNvSpPr/>
          <p:nvPr/>
        </p:nvSpPr>
        <p:spPr>
          <a:xfrm>
            <a:off x="5956300" y="1508918"/>
            <a:ext cx="571500" cy="711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6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C589A-202B-2CD9-785C-51D7E9FCB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7AE7D-AC32-DE0A-D91B-04556482B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image&#10;&#10;Description automatically generated">
            <a:extLst>
              <a:ext uri="{FF2B5EF4-FFF2-40B4-BE49-F238E27FC236}">
                <a16:creationId xmlns:a16="http://schemas.microsoft.com/office/drawing/2014/main" id="{0D64687B-26E0-AC1D-B080-F06E0CC77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BFD0891-5FD5-1A53-6B2F-24445F61B09D}"/>
              </a:ext>
            </a:extLst>
          </p:cNvPr>
          <p:cNvSpPr/>
          <p:nvPr/>
        </p:nvSpPr>
        <p:spPr>
          <a:xfrm>
            <a:off x="11025808" y="2685929"/>
            <a:ext cx="1317987" cy="3223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4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E6490-D402-5109-67C5-78C18FECE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CE8A5-9924-F51F-445D-AFE4A19A0D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olorful image of a person's body&#10;&#10;Description automatically generated">
            <a:extLst>
              <a:ext uri="{FF2B5EF4-FFF2-40B4-BE49-F238E27FC236}">
                <a16:creationId xmlns:a16="http://schemas.microsoft.com/office/drawing/2014/main" id="{9A63DFF2-619E-4C05-B0A5-F299D6633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507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A84EE1-4512-0AA9-8134-36428AFEC3ED}"/>
              </a:ext>
            </a:extLst>
          </p:cNvPr>
          <p:cNvSpPr/>
          <p:nvPr/>
        </p:nvSpPr>
        <p:spPr>
          <a:xfrm>
            <a:off x="11025808" y="2619669"/>
            <a:ext cx="1317987" cy="3223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8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line in a black background&#10;&#10;Description automatically generated">
            <a:extLst>
              <a:ext uri="{FF2B5EF4-FFF2-40B4-BE49-F238E27FC236}">
                <a16:creationId xmlns:a16="http://schemas.microsoft.com/office/drawing/2014/main" id="{073E07E1-9D22-0B3C-66D0-362B54406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68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30A20BF-BC80-BD81-5EDB-D5F0E35DE526}"/>
              </a:ext>
            </a:extLst>
          </p:cNvPr>
          <p:cNvSpPr/>
          <p:nvPr/>
        </p:nvSpPr>
        <p:spPr>
          <a:xfrm>
            <a:off x="11025808" y="2593165"/>
            <a:ext cx="1317987" cy="3223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9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C447-664E-22B1-6031-5BEA6BD1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9244-2684-F8FC-DD2B-2882F1736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lose-up of a ultrasound&#10;&#10;Description automatically generated">
            <a:extLst>
              <a:ext uri="{FF2B5EF4-FFF2-40B4-BE49-F238E27FC236}">
                <a16:creationId xmlns:a16="http://schemas.microsoft.com/office/drawing/2014/main" id="{E4ECB8FA-C77C-78DC-2878-4ECA2DBFA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326F6F3-AEEB-1CA2-64E6-3FAA43EF14EA}"/>
              </a:ext>
            </a:extLst>
          </p:cNvPr>
          <p:cNvSpPr/>
          <p:nvPr/>
        </p:nvSpPr>
        <p:spPr>
          <a:xfrm>
            <a:off x="11025808" y="2646173"/>
            <a:ext cx="1317987" cy="3223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71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60FE-10D3-CF20-47E1-88330957A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42F47-3EBF-24A1-0D24-69153041D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scan&#10;&#10;Description automatically generated">
            <a:extLst>
              <a:ext uri="{FF2B5EF4-FFF2-40B4-BE49-F238E27FC236}">
                <a16:creationId xmlns:a16="http://schemas.microsoft.com/office/drawing/2014/main" id="{98C4E4DA-E52E-C4B9-2290-B7B9C53A7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"/>
            <a:ext cx="12192000" cy="685706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5A2AD63-D6DE-2DDA-FA66-A1A2EFCCAA85}"/>
              </a:ext>
            </a:extLst>
          </p:cNvPr>
          <p:cNvSpPr/>
          <p:nvPr/>
        </p:nvSpPr>
        <p:spPr>
          <a:xfrm>
            <a:off x="11025808" y="2646173"/>
            <a:ext cx="1317987" cy="3223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06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7AC7-2F08-7BF6-7904-ECE6F28D1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AF503-6A25-82D4-C771-91B2F1F8B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lose-up of a ultrasound&#10;&#10;Description automatically generated">
            <a:extLst>
              <a:ext uri="{FF2B5EF4-FFF2-40B4-BE49-F238E27FC236}">
                <a16:creationId xmlns:a16="http://schemas.microsoft.com/office/drawing/2014/main" id="{E948C688-5CA0-8031-2181-53E6B7E658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387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D2E7DBD-9FDD-2C04-BC3D-4A2C5A538819}"/>
              </a:ext>
            </a:extLst>
          </p:cNvPr>
          <p:cNvSpPr/>
          <p:nvPr/>
        </p:nvSpPr>
        <p:spPr>
          <a:xfrm>
            <a:off x="11025808" y="2672677"/>
            <a:ext cx="1317987" cy="322314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8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2913-2B08-F530-C12E-033E7F4C2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Colour Doppler beam angle</a:t>
            </a:r>
          </a:p>
        </p:txBody>
      </p:sp>
    </p:spTree>
    <p:extLst>
      <p:ext uri="{BB962C8B-B14F-4D97-AF65-F5344CB8AC3E}">
        <p14:creationId xmlns:p14="http://schemas.microsoft.com/office/powerpoint/2010/main" val="200642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D3DFE-80BF-73D0-5B65-78AE4C9EF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A086D-423E-8ECF-86A8-CB03E4EBB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4" descr="A red and blue ultrasound&#10;&#10;Description automatically generated">
            <a:extLst>
              <a:ext uri="{FF2B5EF4-FFF2-40B4-BE49-F238E27FC236}">
                <a16:creationId xmlns:a16="http://schemas.microsoft.com/office/drawing/2014/main" id="{65C00E9F-6779-AB36-3254-9C203781A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red and blue ultrasound&#10;&#10;Description automatically generated">
            <a:extLst>
              <a:ext uri="{FF2B5EF4-FFF2-40B4-BE49-F238E27FC236}">
                <a16:creationId xmlns:a16="http://schemas.microsoft.com/office/drawing/2014/main" id="{05EAFEDB-906A-92F8-280A-FAE1BF931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7997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5C08ED-C262-4957-E6E1-A1533966F9FD}"/>
              </a:ext>
            </a:extLst>
          </p:cNvPr>
          <p:cNvCxnSpPr/>
          <p:nvPr/>
        </p:nvCxnSpPr>
        <p:spPr>
          <a:xfrm>
            <a:off x="2743200" y="2974109"/>
            <a:ext cx="4784436" cy="10529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5486D8-32C1-81E5-A4D5-D00840FBE47D}"/>
              </a:ext>
            </a:extLst>
          </p:cNvPr>
          <p:cNvCxnSpPr>
            <a:cxnSpLocks/>
          </p:cNvCxnSpPr>
          <p:nvPr/>
        </p:nvCxnSpPr>
        <p:spPr>
          <a:xfrm>
            <a:off x="4396509" y="1625601"/>
            <a:ext cx="1477818" cy="407323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FF57E4C-1415-A974-8EDB-1AD69E051FD9}"/>
              </a:ext>
            </a:extLst>
          </p:cNvPr>
          <p:cNvSpPr txBox="1"/>
          <p:nvPr/>
        </p:nvSpPr>
        <p:spPr>
          <a:xfrm>
            <a:off x="5135418" y="2974109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58°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EDCC44-BF46-10EF-B85B-3F96DAE1A69A}"/>
              </a:ext>
            </a:extLst>
          </p:cNvPr>
          <p:cNvCxnSpPr>
            <a:cxnSpLocks/>
          </p:cNvCxnSpPr>
          <p:nvPr/>
        </p:nvCxnSpPr>
        <p:spPr>
          <a:xfrm>
            <a:off x="2092037" y="1714501"/>
            <a:ext cx="1477818" cy="407323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92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F606-0D0A-3E13-49AF-1ADE7EFB6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1F33C-1A4A-4399-4D0B-591919A3E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4" descr="A close-up of a ultrasound&#10;&#10;Description automatically generated">
            <a:extLst>
              <a:ext uri="{FF2B5EF4-FFF2-40B4-BE49-F238E27FC236}">
                <a16:creationId xmlns:a16="http://schemas.microsoft.com/office/drawing/2014/main" id="{66900770-FE13-5458-0427-9ACDF72DC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3" y="-39835"/>
            <a:ext cx="12287003" cy="689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Doppler angle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0" y="1481820"/>
            <a:ext cx="5714998" cy="4549703"/>
          </a:xfrm>
        </p:spPr>
        <p:txBody>
          <a:bodyPr>
            <a:normAutofit/>
          </a:bodyPr>
          <a:lstStyle/>
          <a:p>
            <a:r>
              <a:rPr lang="en-GB" dirty="0"/>
              <a:t>The angle between the axis of the ultrasound beam and the direction of blood flow</a:t>
            </a:r>
          </a:p>
          <a:p>
            <a:r>
              <a:rPr lang="en-GB" dirty="0"/>
              <a:t>Should be kept below 60°</a:t>
            </a:r>
          </a:p>
          <a:p>
            <a:r>
              <a:rPr lang="en-GB" dirty="0"/>
              <a:t>As cos90° = 0, if the Doppler angle is 90° there will be no returning Doppler signal</a:t>
            </a:r>
          </a:p>
          <a:p>
            <a:r>
              <a:rPr lang="en-GB" dirty="0"/>
              <a:t>ie. flow is perpendicular to the beam, not moving towards or away from the probe</a:t>
            </a:r>
          </a:p>
        </p:txBody>
      </p:sp>
      <p:sp>
        <p:nvSpPr>
          <p:cNvPr id="4" name="Freeform 3"/>
          <p:cNvSpPr/>
          <p:nvPr/>
        </p:nvSpPr>
        <p:spPr>
          <a:xfrm>
            <a:off x="3505200" y="1792421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3124200" y="2071190"/>
            <a:ext cx="9906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2819400" y="2452190"/>
            <a:ext cx="1600200" cy="381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3505200" y="1808926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lowchart: Direct Access Storage 22"/>
          <p:cNvSpPr/>
          <p:nvPr/>
        </p:nvSpPr>
        <p:spPr>
          <a:xfrm rot="20870680">
            <a:off x="1005747" y="3975190"/>
            <a:ext cx="4648200" cy="685800"/>
          </a:xfrm>
          <a:prstGeom prst="flowChartMagneticDru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2920384" y="2833191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 flipH="1">
            <a:off x="3958609" y="2833191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>
            <a:stCxn id="6" idx="2"/>
          </p:cNvCxnSpPr>
          <p:nvPr/>
        </p:nvCxnSpPr>
        <p:spPr>
          <a:xfrm>
            <a:off x="3619500" y="2833191"/>
            <a:ext cx="0" cy="221932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34563" y="3657601"/>
            <a:ext cx="5358094" cy="115562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rc 25"/>
          <p:cNvSpPr/>
          <p:nvPr/>
        </p:nvSpPr>
        <p:spPr>
          <a:xfrm>
            <a:off x="3116929" y="3456517"/>
            <a:ext cx="1193363" cy="1155621"/>
          </a:xfrm>
          <a:prstGeom prst="arc">
            <a:avLst>
              <a:gd name="adj1" fmla="val 15783617"/>
              <a:gd name="adj2" fmla="val 20690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114800" y="284717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Ultrasound beam axis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34000" y="424144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Direction of blood flow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05000" y="36692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Blood vessel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57600" y="504086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Doppler angle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65425" y="3657600"/>
            <a:ext cx="65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</a:t>
            </a:r>
            <a:r>
              <a:rPr lang="en-GB" sz="2800" baseline="-25000" dirty="0"/>
              <a:t>D</a:t>
            </a:r>
          </a:p>
        </p:txBody>
      </p:sp>
      <p:cxnSp>
        <p:nvCxnSpPr>
          <p:cNvPr id="33" name="Straight Connector 32"/>
          <p:cNvCxnSpPr>
            <a:stCxn id="27" idx="1"/>
          </p:cNvCxnSpPr>
          <p:nvPr/>
        </p:nvCxnSpPr>
        <p:spPr>
          <a:xfrm flipH="1">
            <a:off x="3619500" y="3170344"/>
            <a:ext cx="495301" cy="18245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8" idx="1"/>
          </p:cNvCxnSpPr>
          <p:nvPr/>
        </p:nvCxnSpPr>
        <p:spPr>
          <a:xfrm flipH="1" flipV="1">
            <a:off x="5029200" y="3942852"/>
            <a:ext cx="304800" cy="62175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 flipV="1">
            <a:off x="3733800" y="4038601"/>
            <a:ext cx="419100" cy="101391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514600" y="4034326"/>
            <a:ext cx="76200" cy="24677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29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F0EFF-00AB-5EF8-8FB4-2F55D3925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lose-up of a ultrasound&#10;&#10;Description automatically generated">
            <a:extLst>
              <a:ext uri="{FF2B5EF4-FFF2-40B4-BE49-F238E27FC236}">
                <a16:creationId xmlns:a16="http://schemas.microsoft.com/office/drawing/2014/main" id="{D1E879A4-FC85-4C98-C7CC-E70834C15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3" y="-39835"/>
            <a:ext cx="12287003" cy="6897836"/>
          </a:xfr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2CCA541-3BBC-3D66-3230-669232BC501E}"/>
              </a:ext>
            </a:extLst>
          </p:cNvPr>
          <p:cNvCxnSpPr/>
          <p:nvPr/>
        </p:nvCxnSpPr>
        <p:spPr>
          <a:xfrm>
            <a:off x="2743200" y="3164112"/>
            <a:ext cx="4784436" cy="10529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2EBC486-4270-C92A-C836-215DCAB26C28}"/>
              </a:ext>
            </a:extLst>
          </p:cNvPr>
          <p:cNvCxnSpPr>
            <a:cxnSpLocks/>
          </p:cNvCxnSpPr>
          <p:nvPr/>
        </p:nvCxnSpPr>
        <p:spPr>
          <a:xfrm>
            <a:off x="5316187" y="1917206"/>
            <a:ext cx="0" cy="416692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5E52C0-A892-99AB-5E84-457B6ADBBB83}"/>
              </a:ext>
            </a:extLst>
          </p:cNvPr>
          <p:cNvSpPr txBox="1"/>
          <p:nvPr/>
        </p:nvSpPr>
        <p:spPr>
          <a:xfrm>
            <a:off x="5460883" y="300510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78°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E4E11D-3BEF-366F-5334-11B9E6838D22}"/>
              </a:ext>
            </a:extLst>
          </p:cNvPr>
          <p:cNvCxnSpPr>
            <a:cxnSpLocks/>
          </p:cNvCxnSpPr>
          <p:nvPr/>
        </p:nvCxnSpPr>
        <p:spPr>
          <a:xfrm>
            <a:off x="2814287" y="1917206"/>
            <a:ext cx="0" cy="416692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85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image&#10;&#10;Description automatically generated">
            <a:extLst>
              <a:ext uri="{FF2B5EF4-FFF2-40B4-BE49-F238E27FC236}">
                <a16:creationId xmlns:a16="http://schemas.microsoft.com/office/drawing/2014/main" id="{88401A6D-01F1-2E9E-73AC-88817B940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" y="0"/>
            <a:ext cx="1207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medical image&#10;&#10;Description automatically generated">
            <a:extLst>
              <a:ext uri="{FF2B5EF4-FFF2-40B4-BE49-F238E27FC236}">
                <a16:creationId xmlns:a16="http://schemas.microsoft.com/office/drawing/2014/main" id="{8730FF01-EEBF-2250-72C2-493FFD07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" y="0"/>
            <a:ext cx="12076843" cy="68580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30734FD-DF82-9BC3-F1ED-76C4960A261F}"/>
              </a:ext>
            </a:extLst>
          </p:cNvPr>
          <p:cNvCxnSpPr/>
          <p:nvPr/>
        </p:nvCxnSpPr>
        <p:spPr>
          <a:xfrm>
            <a:off x="2743200" y="3164112"/>
            <a:ext cx="4784436" cy="105294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C3699C1-7AF6-8195-1095-49FB19148232}"/>
              </a:ext>
            </a:extLst>
          </p:cNvPr>
          <p:cNvCxnSpPr>
            <a:cxnSpLocks/>
          </p:cNvCxnSpPr>
          <p:nvPr/>
        </p:nvCxnSpPr>
        <p:spPr>
          <a:xfrm flipH="1">
            <a:off x="4393868" y="1917207"/>
            <a:ext cx="1480457" cy="40204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94195DD-47F2-E460-06A3-0B7EFD910531}"/>
              </a:ext>
            </a:extLst>
          </p:cNvPr>
          <p:cNvSpPr txBox="1"/>
          <p:nvPr/>
        </p:nvSpPr>
        <p:spPr>
          <a:xfrm>
            <a:off x="5460883" y="3005105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9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8°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AD7257-784C-EC06-4773-84C4AA959A0F}"/>
              </a:ext>
            </a:extLst>
          </p:cNvPr>
          <p:cNvCxnSpPr>
            <a:cxnSpLocks/>
          </p:cNvCxnSpPr>
          <p:nvPr/>
        </p:nvCxnSpPr>
        <p:spPr>
          <a:xfrm flipH="1">
            <a:off x="2222168" y="1917207"/>
            <a:ext cx="1480457" cy="40204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67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BA6D5-0135-61CE-94AD-1D63F806F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969C4-FAB9-E6D4-95A0-F07C79978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ultrasound of a baby&#10;&#10;Description automatically generated">
            <a:extLst>
              <a:ext uri="{FF2B5EF4-FFF2-40B4-BE49-F238E27FC236}">
                <a16:creationId xmlns:a16="http://schemas.microsoft.com/office/drawing/2014/main" id="{66BA364D-9EF8-0932-E4AF-0CEE9961B4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" y="0"/>
            <a:ext cx="12069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ultrasound of a baby&#10;&#10;Description automatically generated">
            <a:extLst>
              <a:ext uri="{FF2B5EF4-FFF2-40B4-BE49-F238E27FC236}">
                <a16:creationId xmlns:a16="http://schemas.microsoft.com/office/drawing/2014/main" id="{E98313E9-B0A9-2CE2-69AF-B8B8787CB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" y="0"/>
            <a:ext cx="12069201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5352FD2-337A-86CC-6763-7DB42E26504F}"/>
              </a:ext>
            </a:extLst>
          </p:cNvPr>
          <p:cNvCxnSpPr>
            <a:cxnSpLocks/>
          </p:cNvCxnSpPr>
          <p:nvPr/>
        </p:nvCxnSpPr>
        <p:spPr>
          <a:xfrm flipH="1" flipV="1">
            <a:off x="4433455" y="4867564"/>
            <a:ext cx="1542472" cy="221672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1113712-D310-0AF2-2CFB-3019B8F9F81F}"/>
              </a:ext>
            </a:extLst>
          </p:cNvPr>
          <p:cNvCxnSpPr>
            <a:cxnSpLocks/>
          </p:cNvCxnSpPr>
          <p:nvPr/>
        </p:nvCxnSpPr>
        <p:spPr>
          <a:xfrm flipH="1">
            <a:off x="5153891" y="2887135"/>
            <a:ext cx="329046" cy="31996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0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5852-19F7-BEE6-A2DC-7DA95E2B9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CC71C-A7B1-99FA-5D45-D757F05B7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ultrasound of a baby&#10;&#10;Description automatically generated">
            <a:extLst>
              <a:ext uri="{FF2B5EF4-FFF2-40B4-BE49-F238E27FC236}">
                <a16:creationId xmlns:a16="http://schemas.microsoft.com/office/drawing/2014/main" id="{25E55EDE-C53E-9F87-B3F5-98D945D91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9" y="0"/>
            <a:ext cx="12069201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698CCA-A533-AF19-E3A8-7C58CCE6F6A6}"/>
              </a:ext>
            </a:extLst>
          </p:cNvPr>
          <p:cNvCxnSpPr>
            <a:cxnSpLocks/>
          </p:cNvCxnSpPr>
          <p:nvPr/>
        </p:nvCxnSpPr>
        <p:spPr>
          <a:xfrm flipV="1">
            <a:off x="4876800" y="3888509"/>
            <a:ext cx="277091" cy="98829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2237DF-BD71-46F6-2E66-E77FAB1DBB4D}"/>
              </a:ext>
            </a:extLst>
          </p:cNvPr>
          <p:cNvCxnSpPr>
            <a:cxnSpLocks/>
          </p:cNvCxnSpPr>
          <p:nvPr/>
        </p:nvCxnSpPr>
        <p:spPr>
          <a:xfrm flipH="1">
            <a:off x="5153891" y="2887135"/>
            <a:ext cx="329046" cy="3199629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7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92A12-2BC8-599B-5149-1A24BC09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BFBE5-9450-8109-E414-77F0466E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ultrasound image of a person's stomach&#10;&#10;Description automatically generated">
            <a:extLst>
              <a:ext uri="{FF2B5EF4-FFF2-40B4-BE49-F238E27FC236}">
                <a16:creationId xmlns:a16="http://schemas.microsoft.com/office/drawing/2014/main" id="{80C2D98F-9223-7E96-53DC-6561567A4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"/>
            <a:ext cx="12192000" cy="68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1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ultrasound image of a person's stomach&#10;&#10;Description automatically generated">
            <a:extLst>
              <a:ext uri="{FF2B5EF4-FFF2-40B4-BE49-F238E27FC236}">
                <a16:creationId xmlns:a16="http://schemas.microsoft.com/office/drawing/2014/main" id="{34886497-38B0-0DA1-4170-3363A0B48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"/>
            <a:ext cx="12192000" cy="685428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CFCF82D-4DFB-4FBF-352C-BB789D7B8BCC}"/>
              </a:ext>
            </a:extLst>
          </p:cNvPr>
          <p:cNvCxnSpPr>
            <a:cxnSpLocks/>
          </p:cNvCxnSpPr>
          <p:nvPr/>
        </p:nvCxnSpPr>
        <p:spPr>
          <a:xfrm flipH="1">
            <a:off x="5380182" y="3334327"/>
            <a:ext cx="189345" cy="32438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AA38CE6-1A55-D196-9F51-64E0BA6DA73C}"/>
              </a:ext>
            </a:extLst>
          </p:cNvPr>
          <p:cNvCxnSpPr>
            <a:cxnSpLocks/>
          </p:cNvCxnSpPr>
          <p:nvPr/>
        </p:nvCxnSpPr>
        <p:spPr>
          <a:xfrm flipH="1" flipV="1">
            <a:off x="5260108" y="4265852"/>
            <a:ext cx="618837" cy="1634837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1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8B14B-2E8F-D279-515B-AE9534A5E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8300-C22E-817B-B53C-EAD0067285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ultrasound image of a person's body&#10;&#10;Description automatically generated">
            <a:extLst>
              <a:ext uri="{FF2B5EF4-FFF2-40B4-BE49-F238E27FC236}">
                <a16:creationId xmlns:a16="http://schemas.microsoft.com/office/drawing/2014/main" id="{4426EDCB-D808-B19A-F7CA-EC5A2017E7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5104"/>
            <a:ext cx="12192000" cy="689310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F7586AB-247A-963A-CA78-5F620BA418E4}"/>
              </a:ext>
            </a:extLst>
          </p:cNvPr>
          <p:cNvCxnSpPr>
            <a:cxnSpLocks/>
          </p:cNvCxnSpPr>
          <p:nvPr/>
        </p:nvCxnSpPr>
        <p:spPr>
          <a:xfrm flipH="1" flipV="1">
            <a:off x="5320146" y="4276436"/>
            <a:ext cx="531090" cy="162425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DF8EBE5-66E8-635A-4CE5-70025143B9ED}"/>
              </a:ext>
            </a:extLst>
          </p:cNvPr>
          <p:cNvCxnSpPr>
            <a:cxnSpLocks/>
          </p:cNvCxnSpPr>
          <p:nvPr/>
        </p:nvCxnSpPr>
        <p:spPr>
          <a:xfrm flipV="1">
            <a:off x="745836" y="3205019"/>
            <a:ext cx="0" cy="86225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9839D49-3285-6CAE-4C9A-88AA44BA893C}"/>
              </a:ext>
            </a:extLst>
          </p:cNvPr>
          <p:cNvCxnSpPr>
            <a:cxnSpLocks/>
          </p:cNvCxnSpPr>
          <p:nvPr/>
        </p:nvCxnSpPr>
        <p:spPr>
          <a:xfrm>
            <a:off x="750455" y="4142510"/>
            <a:ext cx="0" cy="86225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6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ultrasound image of a person's stomach&#10;&#10;Description automatically generated">
            <a:extLst>
              <a:ext uri="{FF2B5EF4-FFF2-40B4-BE49-F238E27FC236}">
                <a16:creationId xmlns:a16="http://schemas.microsoft.com/office/drawing/2014/main" id="{EEB47803-C40B-E323-2712-01E016037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"/>
            <a:ext cx="12192000" cy="6854283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355540-0F3A-4299-FA84-0D4F343D591E}"/>
              </a:ext>
            </a:extLst>
          </p:cNvPr>
          <p:cNvCxnSpPr>
            <a:cxnSpLocks/>
          </p:cNvCxnSpPr>
          <p:nvPr/>
        </p:nvCxnSpPr>
        <p:spPr>
          <a:xfrm flipV="1">
            <a:off x="745836" y="3205019"/>
            <a:ext cx="0" cy="86225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EC20A0-3CDC-8F38-37A0-D2F0207B8234}"/>
              </a:ext>
            </a:extLst>
          </p:cNvPr>
          <p:cNvCxnSpPr>
            <a:cxnSpLocks/>
          </p:cNvCxnSpPr>
          <p:nvPr/>
        </p:nvCxnSpPr>
        <p:spPr>
          <a:xfrm>
            <a:off x="750455" y="4142510"/>
            <a:ext cx="0" cy="86225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20F023-25B0-5A65-F6A1-BCE669067F70}"/>
              </a:ext>
            </a:extLst>
          </p:cNvPr>
          <p:cNvCxnSpPr>
            <a:cxnSpLocks/>
          </p:cNvCxnSpPr>
          <p:nvPr/>
        </p:nvCxnSpPr>
        <p:spPr>
          <a:xfrm flipH="1" flipV="1">
            <a:off x="5320146" y="4276436"/>
            <a:ext cx="531090" cy="162425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3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37B7933-FC2C-3D32-9C8D-2704A37E3C1E}"/>
              </a:ext>
            </a:extLst>
          </p:cNvPr>
          <p:cNvSpPr/>
          <p:nvPr/>
        </p:nvSpPr>
        <p:spPr>
          <a:xfrm>
            <a:off x="7899083" y="3234303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3EC65E-3537-9699-A9B0-6D817D9EBA30}"/>
              </a:ext>
            </a:extLst>
          </p:cNvPr>
          <p:cNvSpPr/>
          <p:nvPr/>
        </p:nvSpPr>
        <p:spPr>
          <a:xfrm>
            <a:off x="7518083" y="3513072"/>
            <a:ext cx="9906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2A2977-081C-80CE-42FB-F1BDED350FA7}"/>
              </a:ext>
            </a:extLst>
          </p:cNvPr>
          <p:cNvSpPr/>
          <p:nvPr/>
        </p:nvSpPr>
        <p:spPr>
          <a:xfrm>
            <a:off x="7213283" y="3894072"/>
            <a:ext cx="1600200" cy="381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60A2BD-AE64-FDBD-1129-6B9C32FAD8F9}"/>
              </a:ext>
            </a:extLst>
          </p:cNvPr>
          <p:cNvSpPr/>
          <p:nvPr/>
        </p:nvSpPr>
        <p:spPr>
          <a:xfrm>
            <a:off x="7899083" y="3250808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Direct Access Storage 7">
            <a:extLst>
              <a:ext uri="{FF2B5EF4-FFF2-40B4-BE49-F238E27FC236}">
                <a16:creationId xmlns:a16="http://schemas.microsoft.com/office/drawing/2014/main" id="{E331DCF3-7FC2-AEBA-9C44-1BA36FB131D2}"/>
              </a:ext>
            </a:extLst>
          </p:cNvPr>
          <p:cNvSpPr/>
          <p:nvPr/>
        </p:nvSpPr>
        <p:spPr>
          <a:xfrm>
            <a:off x="5399630" y="5417072"/>
            <a:ext cx="4648200" cy="685800"/>
          </a:xfrm>
          <a:prstGeom prst="flowChartMagneticDru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BCB53CF-2B46-2F4A-7A63-CAC0FFE7122E}"/>
              </a:ext>
            </a:extLst>
          </p:cNvPr>
          <p:cNvSpPr/>
          <p:nvPr/>
        </p:nvSpPr>
        <p:spPr>
          <a:xfrm>
            <a:off x="7314267" y="4275073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AE2A01EC-0363-B42D-7FFD-31D88E9D0AAA}"/>
              </a:ext>
            </a:extLst>
          </p:cNvPr>
          <p:cNvSpPr/>
          <p:nvPr/>
        </p:nvSpPr>
        <p:spPr>
          <a:xfrm flipH="1">
            <a:off x="8352492" y="4275073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93A754-45A8-0386-5E1B-9C25C12F471C}"/>
              </a:ext>
            </a:extLst>
          </p:cNvPr>
          <p:cNvCxnSpPr>
            <a:stCxn id="6" idx="2"/>
          </p:cNvCxnSpPr>
          <p:nvPr/>
        </p:nvCxnSpPr>
        <p:spPr>
          <a:xfrm>
            <a:off x="8013383" y="4275073"/>
            <a:ext cx="0" cy="221932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E1B362-1529-BD3A-EBCF-F036D9110A8D}"/>
              </a:ext>
            </a:extLst>
          </p:cNvPr>
          <p:cNvCxnSpPr>
            <a:cxnSpLocks/>
          </p:cNvCxnSpPr>
          <p:nvPr/>
        </p:nvCxnSpPr>
        <p:spPr>
          <a:xfrm flipV="1">
            <a:off x="5163457" y="5717644"/>
            <a:ext cx="5471253" cy="4553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1C72CF-CF3B-5068-C32E-D374C5AC6BF8}"/>
              </a:ext>
            </a:extLst>
          </p:cNvPr>
          <p:cNvSpPr txBox="1"/>
          <p:nvPr/>
        </p:nvSpPr>
        <p:spPr>
          <a:xfrm>
            <a:off x="8731846" y="4815766"/>
            <a:ext cx="157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</a:t>
            </a:r>
            <a:r>
              <a:rPr lang="en-GB" sz="2800" baseline="-25000" dirty="0"/>
              <a:t>D</a:t>
            </a:r>
            <a:r>
              <a:rPr lang="en-GB" sz="2800" dirty="0"/>
              <a:t> = 90°</a:t>
            </a:r>
            <a:endParaRPr lang="en-GB" sz="2800" baseline="-25000" dirty="0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1E0FB2B8-0A98-EA75-DF41-4F53712A90B8}"/>
              </a:ext>
            </a:extLst>
          </p:cNvPr>
          <p:cNvSpPr/>
          <p:nvPr/>
        </p:nvSpPr>
        <p:spPr>
          <a:xfrm>
            <a:off x="3547898" y="45762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4">
            <a:extLst>
              <a:ext uri="{FF2B5EF4-FFF2-40B4-BE49-F238E27FC236}">
                <a16:creationId xmlns:a16="http://schemas.microsoft.com/office/drawing/2014/main" id="{45A0CF6A-1EDA-E57B-5EB6-EB9C067E71DD}"/>
              </a:ext>
            </a:extLst>
          </p:cNvPr>
          <p:cNvSpPr/>
          <p:nvPr/>
        </p:nvSpPr>
        <p:spPr>
          <a:xfrm>
            <a:off x="3166898" y="324531"/>
            <a:ext cx="9906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82BD703B-8D14-21F1-42AF-AA56308442B8}"/>
              </a:ext>
            </a:extLst>
          </p:cNvPr>
          <p:cNvSpPr/>
          <p:nvPr/>
        </p:nvSpPr>
        <p:spPr>
          <a:xfrm>
            <a:off x="2862098" y="705531"/>
            <a:ext cx="1600200" cy="381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8DF4CE45-6EC4-8455-F81D-42ECBC2ADB33}"/>
              </a:ext>
            </a:extLst>
          </p:cNvPr>
          <p:cNvSpPr/>
          <p:nvPr/>
        </p:nvSpPr>
        <p:spPr>
          <a:xfrm>
            <a:off x="3547898" y="62267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Direct Access Storage 27">
            <a:extLst>
              <a:ext uri="{FF2B5EF4-FFF2-40B4-BE49-F238E27FC236}">
                <a16:creationId xmlns:a16="http://schemas.microsoft.com/office/drawing/2014/main" id="{C38532C9-A908-73A8-B270-7AA868F4FC3C}"/>
              </a:ext>
            </a:extLst>
          </p:cNvPr>
          <p:cNvSpPr/>
          <p:nvPr/>
        </p:nvSpPr>
        <p:spPr>
          <a:xfrm rot="5400000">
            <a:off x="1327799" y="3320731"/>
            <a:ext cx="4648200" cy="685800"/>
          </a:xfrm>
          <a:prstGeom prst="flowChartMagneticDru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51EE43A8-DF7D-E8F5-5902-E9E77439F5EE}"/>
              </a:ext>
            </a:extLst>
          </p:cNvPr>
          <p:cNvSpPr/>
          <p:nvPr/>
        </p:nvSpPr>
        <p:spPr>
          <a:xfrm>
            <a:off x="2963082" y="1086532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B6CE59D7-6F0E-DB49-FB79-C40D5AF871CF}"/>
              </a:ext>
            </a:extLst>
          </p:cNvPr>
          <p:cNvSpPr/>
          <p:nvPr/>
        </p:nvSpPr>
        <p:spPr>
          <a:xfrm flipH="1">
            <a:off x="4001307" y="1086532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1DE5CB-9C80-34A8-AC8B-A9F938F6C270}"/>
              </a:ext>
            </a:extLst>
          </p:cNvPr>
          <p:cNvCxnSpPr>
            <a:stCxn id="26" idx="2"/>
          </p:cNvCxnSpPr>
          <p:nvPr/>
        </p:nvCxnSpPr>
        <p:spPr>
          <a:xfrm>
            <a:off x="3662198" y="1086532"/>
            <a:ext cx="0" cy="221932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E8EED10-CCE6-6B23-B03D-DFCB16F66AD9}"/>
              </a:ext>
            </a:extLst>
          </p:cNvPr>
          <p:cNvCxnSpPr>
            <a:cxnSpLocks/>
          </p:cNvCxnSpPr>
          <p:nvPr/>
        </p:nvCxnSpPr>
        <p:spPr>
          <a:xfrm>
            <a:off x="3651899" y="2971801"/>
            <a:ext cx="8476" cy="381532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7C2BB38-92F4-2429-FAD9-2570A9FA74AC}"/>
              </a:ext>
            </a:extLst>
          </p:cNvPr>
          <p:cNvSpPr txBox="1"/>
          <p:nvPr/>
        </p:nvSpPr>
        <p:spPr>
          <a:xfrm>
            <a:off x="4320352" y="1550602"/>
            <a:ext cx="13111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</a:t>
            </a:r>
            <a:r>
              <a:rPr lang="en-GB" sz="2800" baseline="-25000" dirty="0"/>
              <a:t>D </a:t>
            </a:r>
            <a:r>
              <a:rPr lang="en-GB" sz="2800" dirty="0"/>
              <a:t>= 0°</a:t>
            </a:r>
            <a:endParaRPr lang="en-GB" sz="2800" baseline="-25000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0E4AF53-6AF7-C37C-EBA4-04218646426C}"/>
              </a:ext>
            </a:extLst>
          </p:cNvPr>
          <p:cNvCxnSpPr>
            <a:cxnSpLocks/>
          </p:cNvCxnSpPr>
          <p:nvPr/>
        </p:nvCxnSpPr>
        <p:spPr>
          <a:xfrm>
            <a:off x="8013264" y="5266786"/>
            <a:ext cx="49529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EF2B031-B472-7CA1-140A-0F2C07439651}"/>
              </a:ext>
            </a:extLst>
          </p:cNvPr>
          <p:cNvCxnSpPr>
            <a:cxnSpLocks/>
          </p:cNvCxnSpPr>
          <p:nvPr/>
        </p:nvCxnSpPr>
        <p:spPr>
          <a:xfrm>
            <a:off x="3040752" y="1086532"/>
            <a:ext cx="0" cy="1580469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339DCB8-6789-8197-18B0-456E352FAC21}"/>
              </a:ext>
            </a:extLst>
          </p:cNvPr>
          <p:cNvCxnSpPr>
            <a:cxnSpLocks/>
          </p:cNvCxnSpPr>
          <p:nvPr/>
        </p:nvCxnSpPr>
        <p:spPr>
          <a:xfrm>
            <a:off x="4259952" y="1086532"/>
            <a:ext cx="0" cy="1275669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B03160D-40D7-FD8F-3BCB-753216893ECB}"/>
              </a:ext>
            </a:extLst>
          </p:cNvPr>
          <p:cNvCxnSpPr>
            <a:cxnSpLocks/>
          </p:cNvCxnSpPr>
          <p:nvPr/>
        </p:nvCxnSpPr>
        <p:spPr>
          <a:xfrm>
            <a:off x="7391400" y="4275072"/>
            <a:ext cx="0" cy="1488104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4917002-51D8-7886-44C5-8B721E96F4F7}"/>
              </a:ext>
            </a:extLst>
          </p:cNvPr>
          <p:cNvCxnSpPr>
            <a:cxnSpLocks/>
          </p:cNvCxnSpPr>
          <p:nvPr/>
        </p:nvCxnSpPr>
        <p:spPr>
          <a:xfrm>
            <a:off x="8610600" y="4275072"/>
            <a:ext cx="0" cy="1488104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CE83C77-B466-2FCE-5FA7-AEDDF00B90D5}"/>
              </a:ext>
            </a:extLst>
          </p:cNvPr>
          <p:cNvCxnSpPr>
            <a:cxnSpLocks/>
          </p:cNvCxnSpPr>
          <p:nvPr/>
        </p:nvCxnSpPr>
        <p:spPr>
          <a:xfrm rot="5400000">
            <a:off x="8250773" y="5498876"/>
            <a:ext cx="49529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3B6319-7757-5D02-8398-1B9DE9F22C30}"/>
                  </a:ext>
                </a:extLst>
              </p:cNvPr>
              <p:cNvSpPr txBox="1"/>
              <p:nvPr/>
            </p:nvSpPr>
            <p:spPr>
              <a:xfrm>
                <a:off x="5820511" y="20106"/>
                <a:ext cx="6371489" cy="3193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𝑣</m:t>
                      </m:r>
                      <m:r>
                        <a:rPr lang="en-GB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i="1">
                              <a:latin typeface="Cambria Math"/>
                            </a:rPr>
                            <m:t>𝑐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a:rPr lang="en-GB" sz="2000" i="1"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/>
                                </a:rPr>
                                <m:t>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𝑐𝑜𝑠</m:t>
                              </m:r>
                              <m: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GB" sz="20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000" dirty="0"/>
              </a:p>
              <a:p>
                <a:endParaRPr lang="en-GB" sz="2000" dirty="0"/>
              </a:p>
              <a:p>
                <a:r>
                  <a:rPr lang="en-GB" sz="2000" i="1" dirty="0"/>
                  <a:t>                                   cos0</a:t>
                </a:r>
                <a:r>
                  <a:rPr lang="en-GB" sz="2000" dirty="0"/>
                  <a:t>°</a:t>
                </a:r>
                <a:r>
                  <a:rPr lang="en-GB" sz="2000" i="1" dirty="0"/>
                  <a:t> = 1         cos90</a:t>
                </a:r>
                <a:r>
                  <a:rPr lang="en-GB" sz="2000" dirty="0"/>
                  <a:t>°</a:t>
                </a:r>
                <a:r>
                  <a:rPr lang="en-GB" sz="2000" i="1" dirty="0"/>
                  <a:t> = 0</a:t>
                </a:r>
              </a:p>
              <a:p>
                <a:endParaRPr lang="en-GB" sz="2000" i="1" dirty="0"/>
              </a:p>
              <a:p>
                <a:r>
                  <a:rPr lang="en-GB" sz="2000" i="1" dirty="0"/>
                  <a:t>Therefore if the Doppler angle is 90 degrees, the velocity value will be 0</a:t>
                </a:r>
              </a:p>
              <a:p>
                <a:endParaRPr lang="en-GB" sz="2000" i="1" dirty="0"/>
              </a:p>
              <a:p>
                <a:r>
                  <a:rPr lang="en-GB" sz="2000" i="1" dirty="0"/>
                  <a:t>The best Doppler signal is obtained at a Doppler angle of 0 degrees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A3B6319-7757-5D02-8398-1B9DE9F22C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511" y="20106"/>
                <a:ext cx="6371489" cy="3193631"/>
              </a:xfrm>
              <a:prstGeom prst="rect">
                <a:avLst/>
              </a:prstGeom>
              <a:blipFill>
                <a:blip r:embed="rId2"/>
                <a:stretch>
                  <a:fillRect l="-994" r="-795" b="-2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186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ultrasound image of a person's stomach&#10;&#10;Description automatically generated">
            <a:extLst>
              <a:ext uri="{FF2B5EF4-FFF2-40B4-BE49-F238E27FC236}">
                <a16:creationId xmlns:a16="http://schemas.microsoft.com/office/drawing/2014/main" id="{43596BB5-2CFA-31BB-D466-C732304194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" y="0"/>
            <a:ext cx="12141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8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EB4D9-27F0-5D2A-F446-41CFE757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3B4F-0415-7BD6-95DB-4B18999345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ultrasound image of a person's stomach&#10;&#10;Description automatically generated">
            <a:extLst>
              <a:ext uri="{FF2B5EF4-FFF2-40B4-BE49-F238E27FC236}">
                <a16:creationId xmlns:a16="http://schemas.microsoft.com/office/drawing/2014/main" id="{A6379BC8-8DCF-C66D-C80D-A110DB35F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4" y="0"/>
            <a:ext cx="12141911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329833-9CDF-CB88-7128-6F8FB68CE96E}"/>
              </a:ext>
            </a:extLst>
          </p:cNvPr>
          <p:cNvCxnSpPr>
            <a:cxnSpLocks/>
          </p:cNvCxnSpPr>
          <p:nvPr/>
        </p:nvCxnSpPr>
        <p:spPr>
          <a:xfrm flipH="1">
            <a:off x="3666836" y="2643908"/>
            <a:ext cx="1092022" cy="3138056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0D730F-EA05-72BC-5EF1-9ED28E797A68}"/>
              </a:ext>
            </a:extLst>
          </p:cNvPr>
          <p:cNvCxnSpPr>
            <a:cxnSpLocks/>
          </p:cNvCxnSpPr>
          <p:nvPr/>
        </p:nvCxnSpPr>
        <p:spPr>
          <a:xfrm flipV="1">
            <a:off x="4472352" y="3602338"/>
            <a:ext cx="286506" cy="79791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AA61CE-96E1-9F52-BAE4-D747ED40A996}"/>
              </a:ext>
            </a:extLst>
          </p:cNvPr>
          <p:cNvCxnSpPr>
            <a:cxnSpLocks/>
          </p:cNvCxnSpPr>
          <p:nvPr/>
        </p:nvCxnSpPr>
        <p:spPr>
          <a:xfrm flipH="1">
            <a:off x="3019224" y="4294909"/>
            <a:ext cx="647612" cy="3048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20E17F-05D5-403F-A56A-03681E918F68}"/>
              </a:ext>
            </a:extLst>
          </p:cNvPr>
          <p:cNvCxnSpPr>
            <a:cxnSpLocks/>
          </p:cNvCxnSpPr>
          <p:nvPr/>
        </p:nvCxnSpPr>
        <p:spPr>
          <a:xfrm flipH="1" flipV="1">
            <a:off x="3746320" y="4512086"/>
            <a:ext cx="546011" cy="21218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843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blue line in a black background&#10;&#10;Description automatically generated">
            <a:extLst>
              <a:ext uri="{FF2B5EF4-FFF2-40B4-BE49-F238E27FC236}">
                <a16:creationId xmlns:a16="http://schemas.microsoft.com/office/drawing/2014/main" id="{90A9EBB4-42CD-1584-AF04-4B2A9C874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2" r="20985"/>
          <a:stretch/>
        </p:blipFill>
        <p:spPr>
          <a:xfrm>
            <a:off x="5704618" y="3091543"/>
            <a:ext cx="6487382" cy="3774075"/>
          </a:xfrm>
        </p:spPr>
      </p:pic>
      <p:pic>
        <p:nvPicPr>
          <p:cNvPr id="7" name="Picture 6" descr="A close-up of a ultrasound&#10;&#10;Description automatically generated">
            <a:extLst>
              <a:ext uri="{FF2B5EF4-FFF2-40B4-BE49-F238E27FC236}">
                <a16:creationId xmlns:a16="http://schemas.microsoft.com/office/drawing/2014/main" id="{6942C538-CDBD-BBF3-F686-DD898AE7C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r="21050"/>
          <a:stretch/>
        </p:blipFill>
        <p:spPr>
          <a:xfrm>
            <a:off x="-1" y="-1"/>
            <a:ext cx="6850744" cy="40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3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7A214-933C-4F56-DCDD-F7E44969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close-up of a ultrasound&#10;&#10;Description automatically generated">
            <a:extLst>
              <a:ext uri="{FF2B5EF4-FFF2-40B4-BE49-F238E27FC236}">
                <a16:creationId xmlns:a16="http://schemas.microsoft.com/office/drawing/2014/main" id="{DF3D1460-699F-81EA-D8E7-61EA5E4633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r="21205"/>
          <a:stretch/>
        </p:blipFill>
        <p:spPr>
          <a:xfrm>
            <a:off x="0" y="1"/>
            <a:ext cx="6128059" cy="3587742"/>
          </a:xfrm>
          <a:prstGeom prst="rect">
            <a:avLst/>
          </a:prstGeom>
        </p:spPr>
      </p:pic>
      <p:pic>
        <p:nvPicPr>
          <p:cNvPr id="3" name="Picture 2" descr="A close-up of a medical image&#10;&#10;Description automatically generated">
            <a:extLst>
              <a:ext uri="{FF2B5EF4-FFF2-40B4-BE49-F238E27FC236}">
                <a16:creationId xmlns:a16="http://schemas.microsoft.com/office/drawing/2014/main" id="{D08104D3-2BE2-60E9-E319-95D8FA573A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r="20966"/>
          <a:stretch/>
        </p:blipFill>
        <p:spPr>
          <a:xfrm>
            <a:off x="6096000" y="0"/>
            <a:ext cx="6096000" cy="3587743"/>
          </a:xfrm>
          <a:prstGeom prst="rect">
            <a:avLst/>
          </a:prstGeom>
        </p:spPr>
      </p:pic>
      <p:pic>
        <p:nvPicPr>
          <p:cNvPr id="5" name="Content Placeholder 4" descr="A medical image of a person's body&#10;&#10;Description automatically generated">
            <a:extLst>
              <a:ext uri="{FF2B5EF4-FFF2-40B4-BE49-F238E27FC236}">
                <a16:creationId xmlns:a16="http://schemas.microsoft.com/office/drawing/2014/main" id="{EEBA9117-9760-4B95-0868-63D045A66B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9" r="20534"/>
          <a:stretch/>
        </p:blipFill>
        <p:spPr>
          <a:xfrm>
            <a:off x="3031970" y="3270257"/>
            <a:ext cx="6128059" cy="3587743"/>
          </a:xfrm>
        </p:spPr>
      </p:pic>
    </p:spTree>
    <p:extLst>
      <p:ext uri="{BB962C8B-B14F-4D97-AF65-F5344CB8AC3E}">
        <p14:creationId xmlns:p14="http://schemas.microsoft.com/office/powerpoint/2010/main" val="43476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AAB05-E884-ACFC-84AE-ACE9AEA5BB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Spectral Doppler beam angle</a:t>
            </a:r>
          </a:p>
        </p:txBody>
      </p:sp>
    </p:spTree>
    <p:extLst>
      <p:ext uri="{BB962C8B-B14F-4D97-AF65-F5344CB8AC3E}">
        <p14:creationId xmlns:p14="http://schemas.microsoft.com/office/powerpoint/2010/main" val="7742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medical image&#10;&#10;Description automatically generated">
            <a:extLst>
              <a:ext uri="{FF2B5EF4-FFF2-40B4-BE49-F238E27FC236}">
                <a16:creationId xmlns:a16="http://schemas.microsoft.com/office/drawing/2014/main" id="{4C267804-66B5-4477-71FA-B07E31FFE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0" y="0"/>
            <a:ext cx="10481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medical image&#10;&#10;Description automatically generated">
            <a:extLst>
              <a:ext uri="{FF2B5EF4-FFF2-40B4-BE49-F238E27FC236}">
                <a16:creationId xmlns:a16="http://schemas.microsoft.com/office/drawing/2014/main" id="{207F2530-1E77-C68C-3BD5-DE640F52F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0" y="0"/>
            <a:ext cx="10481939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6304AFA-8EF0-9E34-060A-6B697F5CE20B}"/>
              </a:ext>
            </a:extLst>
          </p:cNvPr>
          <p:cNvSpPr/>
          <p:nvPr/>
        </p:nvSpPr>
        <p:spPr>
          <a:xfrm>
            <a:off x="629391" y="531816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CEDAE8-5C74-C716-ADE9-A2FB9DDC8A31}"/>
              </a:ext>
            </a:extLst>
          </p:cNvPr>
          <p:cNvSpPr/>
          <p:nvPr/>
        </p:nvSpPr>
        <p:spPr>
          <a:xfrm>
            <a:off x="629391" y="6237513"/>
            <a:ext cx="1947553" cy="30875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E23539E-E2DC-B8D6-FC6E-D81EFE583528}"/>
              </a:ext>
            </a:extLst>
          </p:cNvPr>
          <p:cNvCxnSpPr>
            <a:cxnSpLocks/>
          </p:cNvCxnSpPr>
          <p:nvPr/>
        </p:nvCxnSpPr>
        <p:spPr>
          <a:xfrm>
            <a:off x="6165850" y="1812925"/>
            <a:ext cx="1974850" cy="60411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3DE870-3112-CDA6-0E33-68636484EB94}"/>
              </a:ext>
            </a:extLst>
          </p:cNvPr>
          <p:cNvCxnSpPr>
            <a:cxnSpLocks/>
          </p:cNvCxnSpPr>
          <p:nvPr/>
        </p:nvCxnSpPr>
        <p:spPr>
          <a:xfrm>
            <a:off x="7042150" y="1597458"/>
            <a:ext cx="387350" cy="103505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BC4D5E-6351-D9F1-5C72-0EC11217D571}"/>
              </a:ext>
            </a:extLst>
          </p:cNvPr>
          <p:cNvSpPr txBox="1"/>
          <p:nvPr/>
        </p:nvSpPr>
        <p:spPr>
          <a:xfrm>
            <a:off x="7235825" y="174565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53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64340B-A401-C769-3837-A31E87996783}"/>
              </a:ext>
            </a:extLst>
          </p:cNvPr>
          <p:cNvCxnSpPr>
            <a:cxnSpLocks/>
          </p:cNvCxnSpPr>
          <p:nvPr/>
        </p:nvCxnSpPr>
        <p:spPr>
          <a:xfrm>
            <a:off x="4977130" y="1601066"/>
            <a:ext cx="387350" cy="103505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2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5706F-1373-45F9-6C61-A29C15D2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81790-A44C-9356-7DB1-B1E34B31D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5E5E92B5-F43D-E4B2-D9CE-61093FC87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2" y="0"/>
            <a:ext cx="10491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95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7580D3F5-B3AC-0356-1094-0E8F1A886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42" y="0"/>
            <a:ext cx="10491716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6F8345B-C018-217E-5B85-BDDCAD7E60C7}"/>
              </a:ext>
            </a:extLst>
          </p:cNvPr>
          <p:cNvSpPr/>
          <p:nvPr/>
        </p:nvSpPr>
        <p:spPr>
          <a:xfrm>
            <a:off x="629391" y="531816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E7436DD-FA1E-69B2-0A60-26035ABDAAFD}"/>
              </a:ext>
            </a:extLst>
          </p:cNvPr>
          <p:cNvSpPr/>
          <p:nvPr/>
        </p:nvSpPr>
        <p:spPr>
          <a:xfrm>
            <a:off x="629391" y="6237513"/>
            <a:ext cx="1947553" cy="30875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CA88417-7DA1-E5A2-DCAA-B5537F6345F8}"/>
              </a:ext>
            </a:extLst>
          </p:cNvPr>
          <p:cNvCxnSpPr>
            <a:cxnSpLocks/>
          </p:cNvCxnSpPr>
          <p:nvPr/>
        </p:nvCxnSpPr>
        <p:spPr>
          <a:xfrm>
            <a:off x="6165850" y="1812925"/>
            <a:ext cx="1974850" cy="60411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2ECD5A-2D42-171A-659E-553F4D0D9744}"/>
              </a:ext>
            </a:extLst>
          </p:cNvPr>
          <p:cNvCxnSpPr>
            <a:cxnSpLocks/>
          </p:cNvCxnSpPr>
          <p:nvPr/>
        </p:nvCxnSpPr>
        <p:spPr>
          <a:xfrm>
            <a:off x="7246620" y="1493520"/>
            <a:ext cx="0" cy="10856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F23F52D-B2D8-8AE6-426F-67E91A305F33}"/>
              </a:ext>
            </a:extLst>
          </p:cNvPr>
          <p:cNvSpPr txBox="1"/>
          <p:nvPr/>
        </p:nvSpPr>
        <p:spPr>
          <a:xfrm>
            <a:off x="7235825" y="174565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73</a:t>
            </a:r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°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3C17B0-CA49-3B80-EEC8-111E59C616F7}"/>
              </a:ext>
            </a:extLst>
          </p:cNvPr>
          <p:cNvCxnSpPr>
            <a:cxnSpLocks/>
          </p:cNvCxnSpPr>
          <p:nvPr/>
        </p:nvCxnSpPr>
        <p:spPr>
          <a:xfrm>
            <a:off x="5151120" y="1493520"/>
            <a:ext cx="0" cy="10856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58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33326-262A-1621-E75A-FF95D43B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B2529-8170-6835-E9C4-3A1EF7771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4C03DFE9-87E1-039B-A0A8-7AEFB0361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0" y="0"/>
            <a:ext cx="10481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8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37B7933-FC2C-3D32-9C8D-2704A37E3C1E}"/>
              </a:ext>
            </a:extLst>
          </p:cNvPr>
          <p:cNvSpPr/>
          <p:nvPr/>
        </p:nvSpPr>
        <p:spPr>
          <a:xfrm>
            <a:off x="7899083" y="3234303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3EC65E-3537-9699-A9B0-6D817D9EBA30}"/>
              </a:ext>
            </a:extLst>
          </p:cNvPr>
          <p:cNvSpPr/>
          <p:nvPr/>
        </p:nvSpPr>
        <p:spPr>
          <a:xfrm>
            <a:off x="7518083" y="3513072"/>
            <a:ext cx="9906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2A2977-081C-80CE-42FB-F1BDED350FA7}"/>
              </a:ext>
            </a:extLst>
          </p:cNvPr>
          <p:cNvSpPr/>
          <p:nvPr/>
        </p:nvSpPr>
        <p:spPr>
          <a:xfrm>
            <a:off x="7213283" y="3894072"/>
            <a:ext cx="1600200" cy="381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60A2BD-AE64-FDBD-1129-6B9C32FAD8F9}"/>
              </a:ext>
            </a:extLst>
          </p:cNvPr>
          <p:cNvSpPr/>
          <p:nvPr/>
        </p:nvSpPr>
        <p:spPr>
          <a:xfrm>
            <a:off x="7899083" y="3250808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lowchart: Direct Access Storage 7">
            <a:extLst>
              <a:ext uri="{FF2B5EF4-FFF2-40B4-BE49-F238E27FC236}">
                <a16:creationId xmlns:a16="http://schemas.microsoft.com/office/drawing/2014/main" id="{E331DCF3-7FC2-AEBA-9C44-1BA36FB131D2}"/>
              </a:ext>
            </a:extLst>
          </p:cNvPr>
          <p:cNvSpPr/>
          <p:nvPr/>
        </p:nvSpPr>
        <p:spPr>
          <a:xfrm>
            <a:off x="5399630" y="5417072"/>
            <a:ext cx="4648200" cy="685800"/>
          </a:xfrm>
          <a:prstGeom prst="flowChartMagneticDru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BCB53CF-2B46-2F4A-7A63-CAC0FFE7122E}"/>
              </a:ext>
            </a:extLst>
          </p:cNvPr>
          <p:cNvSpPr/>
          <p:nvPr/>
        </p:nvSpPr>
        <p:spPr>
          <a:xfrm>
            <a:off x="7314267" y="4275073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AE2A01EC-0363-B42D-7FFD-31D88E9D0AAA}"/>
              </a:ext>
            </a:extLst>
          </p:cNvPr>
          <p:cNvSpPr/>
          <p:nvPr/>
        </p:nvSpPr>
        <p:spPr>
          <a:xfrm flipH="1">
            <a:off x="8352492" y="4275073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93A754-45A8-0386-5E1B-9C25C12F471C}"/>
              </a:ext>
            </a:extLst>
          </p:cNvPr>
          <p:cNvCxnSpPr>
            <a:stCxn id="6" idx="2"/>
          </p:cNvCxnSpPr>
          <p:nvPr/>
        </p:nvCxnSpPr>
        <p:spPr>
          <a:xfrm>
            <a:off x="8013383" y="4275073"/>
            <a:ext cx="0" cy="221932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E1B362-1529-BD3A-EBCF-F036D9110A8D}"/>
              </a:ext>
            </a:extLst>
          </p:cNvPr>
          <p:cNvCxnSpPr>
            <a:cxnSpLocks/>
          </p:cNvCxnSpPr>
          <p:nvPr/>
        </p:nvCxnSpPr>
        <p:spPr>
          <a:xfrm flipV="1">
            <a:off x="5163457" y="5717644"/>
            <a:ext cx="5471253" cy="4553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21C72CF-CF3B-5068-C32E-D374C5AC6BF8}"/>
              </a:ext>
            </a:extLst>
          </p:cNvPr>
          <p:cNvSpPr txBox="1"/>
          <p:nvPr/>
        </p:nvSpPr>
        <p:spPr>
          <a:xfrm>
            <a:off x="7998348" y="5248797"/>
            <a:ext cx="65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</a:t>
            </a:r>
            <a:r>
              <a:rPr lang="en-GB" sz="2800" baseline="-25000" dirty="0"/>
              <a:t>D</a:t>
            </a: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1E0FB2B8-0A98-EA75-DF41-4F53712A90B8}"/>
              </a:ext>
            </a:extLst>
          </p:cNvPr>
          <p:cNvSpPr/>
          <p:nvPr/>
        </p:nvSpPr>
        <p:spPr>
          <a:xfrm>
            <a:off x="3562412" y="45762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4">
            <a:extLst>
              <a:ext uri="{FF2B5EF4-FFF2-40B4-BE49-F238E27FC236}">
                <a16:creationId xmlns:a16="http://schemas.microsoft.com/office/drawing/2014/main" id="{45A0CF6A-1EDA-E57B-5EB6-EB9C067E71DD}"/>
              </a:ext>
            </a:extLst>
          </p:cNvPr>
          <p:cNvSpPr/>
          <p:nvPr/>
        </p:nvSpPr>
        <p:spPr>
          <a:xfrm>
            <a:off x="3181412" y="324531"/>
            <a:ext cx="9906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82BD703B-8D14-21F1-42AF-AA56308442B8}"/>
              </a:ext>
            </a:extLst>
          </p:cNvPr>
          <p:cNvSpPr/>
          <p:nvPr/>
        </p:nvSpPr>
        <p:spPr>
          <a:xfrm>
            <a:off x="2876612" y="705531"/>
            <a:ext cx="1600200" cy="381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8DF4CE45-6EC4-8455-F81D-42ECBC2ADB33}"/>
              </a:ext>
            </a:extLst>
          </p:cNvPr>
          <p:cNvSpPr/>
          <p:nvPr/>
        </p:nvSpPr>
        <p:spPr>
          <a:xfrm>
            <a:off x="3562412" y="62267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Direct Access Storage 27">
            <a:extLst>
              <a:ext uri="{FF2B5EF4-FFF2-40B4-BE49-F238E27FC236}">
                <a16:creationId xmlns:a16="http://schemas.microsoft.com/office/drawing/2014/main" id="{C38532C9-A908-73A8-B270-7AA868F4FC3C}"/>
              </a:ext>
            </a:extLst>
          </p:cNvPr>
          <p:cNvSpPr/>
          <p:nvPr/>
        </p:nvSpPr>
        <p:spPr>
          <a:xfrm rot="20870680">
            <a:off x="1062959" y="2228531"/>
            <a:ext cx="4648200" cy="685800"/>
          </a:xfrm>
          <a:prstGeom prst="flowChartMagneticDru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51EE43A8-DF7D-E8F5-5902-E9E77439F5EE}"/>
              </a:ext>
            </a:extLst>
          </p:cNvPr>
          <p:cNvSpPr/>
          <p:nvPr/>
        </p:nvSpPr>
        <p:spPr>
          <a:xfrm>
            <a:off x="2977596" y="1086532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B6CE59D7-6F0E-DB49-FB79-C40D5AF871CF}"/>
              </a:ext>
            </a:extLst>
          </p:cNvPr>
          <p:cNvSpPr/>
          <p:nvPr/>
        </p:nvSpPr>
        <p:spPr>
          <a:xfrm flipH="1">
            <a:off x="4015821" y="1086532"/>
            <a:ext cx="358954" cy="2219325"/>
          </a:xfrm>
          <a:custGeom>
            <a:avLst/>
            <a:gdLst>
              <a:gd name="connsiteX0" fmla="*/ 342900 w 358954"/>
              <a:gd name="connsiteY0" fmla="*/ 0 h 2219325"/>
              <a:gd name="connsiteX1" fmla="*/ 352425 w 358954"/>
              <a:gd name="connsiteY1" fmla="*/ 600075 h 2219325"/>
              <a:gd name="connsiteX2" fmla="*/ 257175 w 358954"/>
              <a:gd name="connsiteY2" fmla="*/ 1400175 h 2219325"/>
              <a:gd name="connsiteX3" fmla="*/ 0 w 358954"/>
              <a:gd name="connsiteY3" fmla="*/ 2219325 h 2219325"/>
              <a:gd name="connsiteX4" fmla="*/ 0 w 358954"/>
              <a:gd name="connsiteY4" fmla="*/ 2219325 h 221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54" h="2219325">
                <a:moveTo>
                  <a:pt x="342900" y="0"/>
                </a:moveTo>
                <a:cubicBezTo>
                  <a:pt x="354806" y="183356"/>
                  <a:pt x="366712" y="366713"/>
                  <a:pt x="352425" y="600075"/>
                </a:cubicBezTo>
                <a:cubicBezTo>
                  <a:pt x="338138" y="833437"/>
                  <a:pt x="315912" y="1130300"/>
                  <a:pt x="257175" y="1400175"/>
                </a:cubicBezTo>
                <a:cubicBezTo>
                  <a:pt x="198437" y="1670050"/>
                  <a:pt x="0" y="2219325"/>
                  <a:pt x="0" y="2219325"/>
                </a:cubicBezTo>
                <a:lnTo>
                  <a:pt x="0" y="2219325"/>
                </a:lnTo>
              </a:path>
            </a:pathLst>
          </a:cu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41DE5CB-9C80-34A8-AC8B-A9F938F6C270}"/>
              </a:ext>
            </a:extLst>
          </p:cNvPr>
          <p:cNvCxnSpPr>
            <a:stCxn id="26" idx="2"/>
          </p:cNvCxnSpPr>
          <p:nvPr/>
        </p:nvCxnSpPr>
        <p:spPr>
          <a:xfrm>
            <a:off x="3676712" y="1086532"/>
            <a:ext cx="0" cy="221932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E8EED10-CCE6-6B23-B03D-DFCB16F66AD9}"/>
              </a:ext>
            </a:extLst>
          </p:cNvPr>
          <p:cNvCxnSpPr/>
          <p:nvPr/>
        </p:nvCxnSpPr>
        <p:spPr>
          <a:xfrm flipV="1">
            <a:off x="1091775" y="1910942"/>
            <a:ext cx="5358094" cy="115562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Arc 32">
            <a:extLst>
              <a:ext uri="{FF2B5EF4-FFF2-40B4-BE49-F238E27FC236}">
                <a16:creationId xmlns:a16="http://schemas.microsoft.com/office/drawing/2014/main" id="{595632BC-7CC2-61A0-C382-8C9EE3AD518D}"/>
              </a:ext>
            </a:extLst>
          </p:cNvPr>
          <p:cNvSpPr/>
          <p:nvPr/>
        </p:nvSpPr>
        <p:spPr>
          <a:xfrm>
            <a:off x="3174141" y="1709858"/>
            <a:ext cx="1193363" cy="1155621"/>
          </a:xfrm>
          <a:prstGeom prst="arc">
            <a:avLst>
              <a:gd name="adj1" fmla="val 15783617"/>
              <a:gd name="adj2" fmla="val 20690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7C2BB38-92F4-2429-FAD9-2570A9FA74AC}"/>
              </a:ext>
            </a:extLst>
          </p:cNvPr>
          <p:cNvSpPr txBox="1"/>
          <p:nvPr/>
        </p:nvSpPr>
        <p:spPr>
          <a:xfrm>
            <a:off x="3722637" y="1910941"/>
            <a:ext cx="652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θ</a:t>
            </a:r>
            <a:r>
              <a:rPr lang="en-GB" sz="2800" baseline="-25000" dirty="0"/>
              <a:t>D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EF2B031-B472-7CA1-140A-0F2C07439651}"/>
              </a:ext>
            </a:extLst>
          </p:cNvPr>
          <p:cNvCxnSpPr>
            <a:cxnSpLocks/>
          </p:cNvCxnSpPr>
          <p:nvPr/>
        </p:nvCxnSpPr>
        <p:spPr>
          <a:xfrm>
            <a:off x="3055266" y="1086532"/>
            <a:ext cx="0" cy="1580469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339DCB8-6789-8197-18B0-456E352FAC21}"/>
              </a:ext>
            </a:extLst>
          </p:cNvPr>
          <p:cNvCxnSpPr>
            <a:cxnSpLocks/>
          </p:cNvCxnSpPr>
          <p:nvPr/>
        </p:nvCxnSpPr>
        <p:spPr>
          <a:xfrm>
            <a:off x="4274466" y="1086532"/>
            <a:ext cx="0" cy="1275669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B03160D-40D7-FD8F-3BCB-753216893ECB}"/>
              </a:ext>
            </a:extLst>
          </p:cNvPr>
          <p:cNvCxnSpPr>
            <a:cxnSpLocks/>
          </p:cNvCxnSpPr>
          <p:nvPr/>
        </p:nvCxnSpPr>
        <p:spPr>
          <a:xfrm>
            <a:off x="7391400" y="4275072"/>
            <a:ext cx="0" cy="1488104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4917002-51D8-7886-44C5-8B721E96F4F7}"/>
              </a:ext>
            </a:extLst>
          </p:cNvPr>
          <p:cNvCxnSpPr>
            <a:cxnSpLocks/>
          </p:cNvCxnSpPr>
          <p:nvPr/>
        </p:nvCxnSpPr>
        <p:spPr>
          <a:xfrm>
            <a:off x="8610600" y="4275072"/>
            <a:ext cx="0" cy="1488104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C83FBD2-9CC4-B381-E572-42E2506ED9A2}"/>
              </a:ext>
            </a:extLst>
          </p:cNvPr>
          <p:cNvCxnSpPr>
            <a:cxnSpLocks/>
          </p:cNvCxnSpPr>
          <p:nvPr/>
        </p:nvCxnSpPr>
        <p:spPr>
          <a:xfrm>
            <a:off x="8013264" y="5266786"/>
            <a:ext cx="49529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102D744-D30C-A316-E9F0-1219446F1352}"/>
              </a:ext>
            </a:extLst>
          </p:cNvPr>
          <p:cNvCxnSpPr>
            <a:cxnSpLocks/>
          </p:cNvCxnSpPr>
          <p:nvPr/>
        </p:nvCxnSpPr>
        <p:spPr>
          <a:xfrm rot="5400000">
            <a:off x="8250773" y="5498876"/>
            <a:ext cx="495299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D6348-33F0-E9CD-BA20-938BF67DC468}"/>
                  </a:ext>
                </a:extLst>
              </p:cNvPr>
              <p:cNvSpPr txBox="1"/>
              <p:nvPr/>
            </p:nvSpPr>
            <p:spPr>
              <a:xfrm>
                <a:off x="5820511" y="20106"/>
                <a:ext cx="6371489" cy="3754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𝑙𝑡𝑒𝑟𝑛𝑎𝑡𝑖𝑣𝑒𝑙𝑦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GB" i="1" dirty="0"/>
              </a:p>
              <a:p>
                <a:endParaRPr lang="en-GB" i="1" dirty="0"/>
              </a:p>
              <a:p>
                <a:r>
                  <a:rPr lang="en-GB" i="1" dirty="0"/>
                  <a:t>In the image on the left, the red blood cell moves closer to the probe as it moves along the vessel</a:t>
                </a:r>
              </a:p>
              <a:p>
                <a:endParaRPr lang="en-GB" i="1" dirty="0"/>
              </a:p>
              <a:p>
                <a:endParaRPr lang="en-GB" i="1" dirty="0"/>
              </a:p>
              <a:p>
                <a:endParaRPr lang="en-GB" i="1" dirty="0"/>
              </a:p>
              <a:p>
                <a:r>
                  <a:rPr lang="en-GB" i="1" dirty="0"/>
                  <a:t>In the image below, the red blood cell does not move closer to or further away from the probe as it moves long the vessel. As Doppler aims to determine if a target is moving towards or away from the observer, the Doppler shift cannot be calculated</a:t>
                </a:r>
              </a:p>
              <a:p>
                <a:endParaRPr lang="en-GB" sz="2000" i="1" dirty="0"/>
              </a:p>
              <a:p>
                <a:endParaRPr lang="en-GB" sz="2000" i="1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D6348-33F0-E9CD-BA20-938BF67DC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511" y="20106"/>
                <a:ext cx="6371489" cy="3754874"/>
              </a:xfrm>
              <a:prstGeom prst="rect">
                <a:avLst/>
              </a:prstGeom>
              <a:blipFill>
                <a:blip r:embed="rId2"/>
                <a:stretch>
                  <a:fillRect l="-861" r="-12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95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1675E6AB-02E9-0A91-3B93-E4A60EB19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30" y="0"/>
            <a:ext cx="10481939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8EC14F2-C870-5199-0DD3-85EC84FB05A6}"/>
              </a:ext>
            </a:extLst>
          </p:cNvPr>
          <p:cNvSpPr/>
          <p:nvPr/>
        </p:nvSpPr>
        <p:spPr>
          <a:xfrm>
            <a:off x="629391" y="529441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382E74-B270-D1F4-D908-05F4BCDBE55B}"/>
              </a:ext>
            </a:extLst>
          </p:cNvPr>
          <p:cNvSpPr/>
          <p:nvPr/>
        </p:nvSpPr>
        <p:spPr>
          <a:xfrm>
            <a:off x="629391" y="6213763"/>
            <a:ext cx="1947553" cy="30875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327F63A-8F84-3572-0195-37FEE7E138D8}"/>
              </a:ext>
            </a:extLst>
          </p:cNvPr>
          <p:cNvCxnSpPr>
            <a:cxnSpLocks/>
          </p:cNvCxnSpPr>
          <p:nvPr/>
        </p:nvCxnSpPr>
        <p:spPr>
          <a:xfrm>
            <a:off x="6165850" y="1812925"/>
            <a:ext cx="1974850" cy="60411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126469-3F70-E40A-F512-32B5EF650F9B}"/>
              </a:ext>
            </a:extLst>
          </p:cNvPr>
          <p:cNvCxnSpPr>
            <a:cxnSpLocks/>
          </p:cNvCxnSpPr>
          <p:nvPr/>
        </p:nvCxnSpPr>
        <p:spPr>
          <a:xfrm flipH="1">
            <a:off x="6416040" y="1585393"/>
            <a:ext cx="403860" cy="10591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966AAC-631D-1F4F-F17F-062718028957}"/>
              </a:ext>
            </a:extLst>
          </p:cNvPr>
          <p:cNvSpPr txBox="1"/>
          <p:nvPr/>
        </p:nvSpPr>
        <p:spPr>
          <a:xfrm>
            <a:off x="7235825" y="174565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94°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57FD8E-C7D5-66B4-85A0-F075D40580FA}"/>
              </a:ext>
            </a:extLst>
          </p:cNvPr>
          <p:cNvCxnSpPr>
            <a:cxnSpLocks/>
          </p:cNvCxnSpPr>
          <p:nvPr/>
        </p:nvCxnSpPr>
        <p:spPr>
          <a:xfrm flipH="1">
            <a:off x="4411980" y="1577773"/>
            <a:ext cx="403860" cy="105918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85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E2F14B11-2D12-8B5C-5E67-2F8CB608F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3428999"/>
            <a:ext cx="5249817" cy="3434789"/>
          </a:xfrm>
          <a:prstGeom prst="rect">
            <a:avLst/>
          </a:prstGeom>
        </p:spPr>
      </p:pic>
      <p:pic>
        <p:nvPicPr>
          <p:cNvPr id="5" name="Picture 4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8AFA64A6-975D-4A95-E538-B7A0E36BB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550" y="-5790"/>
            <a:ext cx="5245856" cy="3428999"/>
          </a:xfrm>
          <a:prstGeom prst="rect">
            <a:avLst/>
          </a:prstGeom>
        </p:spPr>
      </p:pic>
      <p:pic>
        <p:nvPicPr>
          <p:cNvPr id="6" name="Picture 5" descr="A screen shot of a medical image&#10;&#10;Description automatically generated">
            <a:extLst>
              <a:ext uri="{FF2B5EF4-FFF2-40B4-BE49-F238E27FC236}">
                <a16:creationId xmlns:a16="http://schemas.microsoft.com/office/drawing/2014/main" id="{1B388666-C940-EA28-50A7-29C761983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5" y="0"/>
            <a:ext cx="5249817" cy="343478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9A35224-5C05-FEFC-D531-2FF529A8E0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477836"/>
              </p:ext>
            </p:extLst>
          </p:nvPr>
        </p:nvGraphicFramePr>
        <p:xfrm>
          <a:off x="6096000" y="3434789"/>
          <a:ext cx="6095999" cy="3434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56299952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000043966"/>
                    </a:ext>
                  </a:extLst>
                </a:gridCol>
                <a:gridCol w="1478884">
                  <a:extLst>
                    <a:ext uri="{9D8B030D-6E8A-4147-A177-3AD203B41FA5}">
                      <a16:colId xmlns:a16="http://schemas.microsoft.com/office/drawing/2014/main" val="2861469317"/>
                    </a:ext>
                  </a:extLst>
                </a:gridCol>
                <a:gridCol w="1569115">
                  <a:extLst>
                    <a:ext uri="{9D8B030D-6E8A-4147-A177-3AD203B41FA5}">
                      <a16:colId xmlns:a16="http://schemas.microsoft.com/office/drawing/2014/main" val="566077734"/>
                    </a:ext>
                  </a:extLst>
                </a:gridCol>
              </a:tblGrid>
              <a:tr h="1262543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</a:rPr>
                        <a:t>Doppler beam angle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</a:rPr>
                        <a:t>Doppler angle (corrected)</a:t>
                      </a:r>
                    </a:p>
                    <a:p>
                      <a:pPr algn="ctr"/>
                      <a:endParaRPr lang="en-GB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</a:rPr>
                        <a:t>Peak Systolic Velocity (cm/s)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</a:rPr>
                        <a:t>Pulsatility index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47946"/>
                  </a:ext>
                </a:extLst>
              </a:tr>
              <a:tr h="724082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en-GB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88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1.8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164228"/>
                  </a:ext>
                </a:extLst>
              </a:tr>
              <a:tr h="724082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73°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en-GB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48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1.9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837091"/>
                  </a:ext>
                </a:extLst>
              </a:tr>
              <a:tr h="724082">
                <a:tc>
                  <a:txBody>
                    <a:bodyPr/>
                    <a:lstStyle/>
                    <a:p>
                      <a:pPr algn="ctr"/>
                      <a:r>
                        <a:rPr lang="en-GB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94°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en-GB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44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2.3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3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74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72C8F-319D-A78D-C903-DC3E442F29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Doppler angle correction</a:t>
            </a:r>
          </a:p>
        </p:txBody>
      </p:sp>
    </p:spTree>
    <p:extLst>
      <p:ext uri="{BB962C8B-B14F-4D97-AF65-F5344CB8AC3E}">
        <p14:creationId xmlns:p14="http://schemas.microsoft.com/office/powerpoint/2010/main" val="32792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medical device&#10;&#10;Description automatically generated">
            <a:extLst>
              <a:ext uri="{FF2B5EF4-FFF2-40B4-BE49-F238E27FC236}">
                <a16:creationId xmlns:a16="http://schemas.microsoft.com/office/drawing/2014/main" id="{8AD3DC86-128B-55C4-DC87-A5079EA82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33" y="0"/>
            <a:ext cx="10385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36278-5AF1-E5DE-8D62-DF09FA4DC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D2793-3D08-E082-F25B-DB13CBDF95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 shot of a medical device&#10;&#10;Description automatically generated">
            <a:extLst>
              <a:ext uri="{FF2B5EF4-FFF2-40B4-BE49-F238E27FC236}">
                <a16:creationId xmlns:a16="http://schemas.microsoft.com/office/drawing/2014/main" id="{CFACF566-D207-531E-F2DF-5ABD6D4F6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33" y="0"/>
            <a:ext cx="1038533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EB62F2A-BDE1-45B6-7600-EBDF6A167E04}"/>
              </a:ext>
            </a:extLst>
          </p:cNvPr>
          <p:cNvSpPr/>
          <p:nvPr/>
        </p:nvSpPr>
        <p:spPr>
          <a:xfrm>
            <a:off x="7968343" y="3348840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86EE923-F1D1-49AE-ADEB-302F2CC4DD18}"/>
              </a:ext>
            </a:extLst>
          </p:cNvPr>
          <p:cNvSpPr/>
          <p:nvPr/>
        </p:nvSpPr>
        <p:spPr>
          <a:xfrm>
            <a:off x="6861959" y="1909946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F580661-C0C2-1465-2BDE-AFC4D335F82D}"/>
              </a:ext>
            </a:extLst>
          </p:cNvPr>
          <p:cNvSpPr/>
          <p:nvPr/>
        </p:nvSpPr>
        <p:spPr>
          <a:xfrm>
            <a:off x="581891" y="5413166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C4B259-1E79-F153-9820-A3A637D24432}"/>
              </a:ext>
            </a:extLst>
          </p:cNvPr>
          <p:cNvSpPr/>
          <p:nvPr/>
        </p:nvSpPr>
        <p:spPr>
          <a:xfrm>
            <a:off x="581891" y="6412674"/>
            <a:ext cx="1947553" cy="30875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69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shot of a medical device&#10;&#10;Description automatically generated">
            <a:extLst>
              <a:ext uri="{FF2B5EF4-FFF2-40B4-BE49-F238E27FC236}">
                <a16:creationId xmlns:a16="http://schemas.microsoft.com/office/drawing/2014/main" id="{67EBDF56-D88B-6354-D614-B6D8F0F33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33" y="0"/>
            <a:ext cx="10385334" cy="68580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7B58E1-A13B-B5B0-19A0-4E10B6EB5E77}"/>
              </a:ext>
            </a:extLst>
          </p:cNvPr>
          <p:cNvCxnSpPr>
            <a:cxnSpLocks/>
          </p:cNvCxnSpPr>
          <p:nvPr/>
        </p:nvCxnSpPr>
        <p:spPr>
          <a:xfrm>
            <a:off x="6165850" y="1835785"/>
            <a:ext cx="1974850" cy="604116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77DEA8D-66B3-C81C-7387-0CEE18B9A8C7}"/>
              </a:ext>
            </a:extLst>
          </p:cNvPr>
          <p:cNvSpPr txBox="1"/>
          <p:nvPr/>
        </p:nvSpPr>
        <p:spPr>
          <a:xfrm>
            <a:off x="7235825" y="174565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 kern="1200" dirty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54°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E9B5F36-7312-FC74-BC9D-398EB252B77F}"/>
              </a:ext>
            </a:extLst>
          </p:cNvPr>
          <p:cNvCxnSpPr>
            <a:cxnSpLocks/>
          </p:cNvCxnSpPr>
          <p:nvPr/>
        </p:nvCxnSpPr>
        <p:spPr>
          <a:xfrm>
            <a:off x="4940300" y="1493520"/>
            <a:ext cx="393700" cy="10856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F26C73-92E8-BFB9-5BEE-5313B472FF51}"/>
              </a:ext>
            </a:extLst>
          </p:cNvPr>
          <p:cNvCxnSpPr>
            <a:cxnSpLocks/>
          </p:cNvCxnSpPr>
          <p:nvPr/>
        </p:nvCxnSpPr>
        <p:spPr>
          <a:xfrm>
            <a:off x="6927385" y="1493520"/>
            <a:ext cx="393700" cy="108564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7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A6F8C-6ED6-8A59-CE1E-449197857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90120-7CBF-5992-6F55-EF0B0A870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941DCECF-B55C-146F-CD65-17A8FC26E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1" y="0"/>
            <a:ext cx="104920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6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915E3494-DFE3-A019-A286-621CDA08D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51" y="0"/>
            <a:ext cx="10492098" cy="68580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E2563A6-9FE8-48D0-C753-97BA8FEE9D3B}"/>
              </a:ext>
            </a:extLst>
          </p:cNvPr>
          <p:cNvSpPr/>
          <p:nvPr/>
        </p:nvSpPr>
        <p:spPr>
          <a:xfrm>
            <a:off x="7968343" y="3408215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08003C-775C-E545-6F23-325DDA8D5506}"/>
              </a:ext>
            </a:extLst>
          </p:cNvPr>
          <p:cNvSpPr/>
          <p:nvPr/>
        </p:nvSpPr>
        <p:spPr>
          <a:xfrm>
            <a:off x="6861959" y="1969321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B4D438-6435-572C-AF85-9EC639E55551}"/>
              </a:ext>
            </a:extLst>
          </p:cNvPr>
          <p:cNvSpPr/>
          <p:nvPr/>
        </p:nvSpPr>
        <p:spPr>
          <a:xfrm>
            <a:off x="581891" y="547254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5D143AD-2827-BF4A-5276-4738A779FD5B}"/>
              </a:ext>
            </a:extLst>
          </p:cNvPr>
          <p:cNvSpPr/>
          <p:nvPr/>
        </p:nvSpPr>
        <p:spPr>
          <a:xfrm>
            <a:off x="581891" y="6472049"/>
            <a:ext cx="1947553" cy="30875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3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0965-BA38-B017-18A0-C52B4DB05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3FFF9-AB54-0696-55C3-5A356F914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5B7DF44E-DD75-97F0-2251-4495DD5BD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7" y="0"/>
            <a:ext cx="10261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8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A09FC91A-33BD-F376-88D4-787036964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7" y="0"/>
            <a:ext cx="10261925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F47478E-CF63-5590-E60B-8F5CCBBA44D8}"/>
              </a:ext>
            </a:extLst>
          </p:cNvPr>
          <p:cNvSpPr/>
          <p:nvPr/>
        </p:nvSpPr>
        <p:spPr>
          <a:xfrm>
            <a:off x="7932718" y="3313215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E8B616E-22D8-F096-334F-4FB4C305F33C}"/>
              </a:ext>
            </a:extLst>
          </p:cNvPr>
          <p:cNvSpPr/>
          <p:nvPr/>
        </p:nvSpPr>
        <p:spPr>
          <a:xfrm>
            <a:off x="6826334" y="1874321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0F3982C-CF07-32E2-3C95-794347886C49}"/>
              </a:ext>
            </a:extLst>
          </p:cNvPr>
          <p:cNvSpPr/>
          <p:nvPr/>
        </p:nvSpPr>
        <p:spPr>
          <a:xfrm>
            <a:off x="629391" y="537754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CCF34A-BFF2-1546-73F0-1F339A514831}"/>
              </a:ext>
            </a:extLst>
          </p:cNvPr>
          <p:cNvSpPr/>
          <p:nvPr/>
        </p:nvSpPr>
        <p:spPr>
          <a:xfrm>
            <a:off x="629391" y="6344390"/>
            <a:ext cx="1947553" cy="30875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51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337B7933-FC2C-3D32-9C8D-2704A37E3C1E}"/>
              </a:ext>
            </a:extLst>
          </p:cNvPr>
          <p:cNvSpPr/>
          <p:nvPr/>
        </p:nvSpPr>
        <p:spPr>
          <a:xfrm>
            <a:off x="7899083" y="3234303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63EC65E-3537-9699-A9B0-6D817D9EBA30}"/>
              </a:ext>
            </a:extLst>
          </p:cNvPr>
          <p:cNvSpPr/>
          <p:nvPr/>
        </p:nvSpPr>
        <p:spPr>
          <a:xfrm>
            <a:off x="7518083" y="3513072"/>
            <a:ext cx="9906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62A2977-081C-80CE-42FB-F1BDED350FA7}"/>
              </a:ext>
            </a:extLst>
          </p:cNvPr>
          <p:cNvSpPr/>
          <p:nvPr/>
        </p:nvSpPr>
        <p:spPr>
          <a:xfrm>
            <a:off x="7213283" y="3894072"/>
            <a:ext cx="1600200" cy="381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D60A2BD-AE64-FDBD-1129-6B9C32FAD8F9}"/>
              </a:ext>
            </a:extLst>
          </p:cNvPr>
          <p:cNvSpPr/>
          <p:nvPr/>
        </p:nvSpPr>
        <p:spPr>
          <a:xfrm>
            <a:off x="7899083" y="3250808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E1B362-1529-BD3A-EBCF-F036D9110A8D}"/>
              </a:ext>
            </a:extLst>
          </p:cNvPr>
          <p:cNvCxnSpPr>
            <a:cxnSpLocks/>
          </p:cNvCxnSpPr>
          <p:nvPr/>
        </p:nvCxnSpPr>
        <p:spPr>
          <a:xfrm flipV="1">
            <a:off x="5163457" y="5717644"/>
            <a:ext cx="5471253" cy="4553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B03160D-40D7-FD8F-3BCB-753216893ECB}"/>
              </a:ext>
            </a:extLst>
          </p:cNvPr>
          <p:cNvCxnSpPr>
            <a:cxnSpLocks/>
          </p:cNvCxnSpPr>
          <p:nvPr/>
        </p:nvCxnSpPr>
        <p:spPr>
          <a:xfrm>
            <a:off x="7391400" y="4275072"/>
            <a:ext cx="0" cy="1488104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4917002-51D8-7886-44C5-8B721E96F4F7}"/>
              </a:ext>
            </a:extLst>
          </p:cNvPr>
          <p:cNvCxnSpPr>
            <a:cxnSpLocks/>
          </p:cNvCxnSpPr>
          <p:nvPr/>
        </p:nvCxnSpPr>
        <p:spPr>
          <a:xfrm>
            <a:off x="8610600" y="4275072"/>
            <a:ext cx="0" cy="1488104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3">
            <a:extLst>
              <a:ext uri="{FF2B5EF4-FFF2-40B4-BE49-F238E27FC236}">
                <a16:creationId xmlns:a16="http://schemas.microsoft.com/office/drawing/2014/main" id="{434E9525-0801-1443-1BDC-FCED7FBDDDAB}"/>
              </a:ext>
            </a:extLst>
          </p:cNvPr>
          <p:cNvSpPr/>
          <p:nvPr/>
        </p:nvSpPr>
        <p:spPr>
          <a:xfrm>
            <a:off x="3562412" y="45762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7A8BC35B-1E02-6592-C1E0-A243A15E2142}"/>
              </a:ext>
            </a:extLst>
          </p:cNvPr>
          <p:cNvSpPr/>
          <p:nvPr/>
        </p:nvSpPr>
        <p:spPr>
          <a:xfrm>
            <a:off x="3181412" y="324531"/>
            <a:ext cx="990600" cy="5334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7A0626DF-46D0-660C-73D4-9527EA2553A0}"/>
              </a:ext>
            </a:extLst>
          </p:cNvPr>
          <p:cNvSpPr/>
          <p:nvPr/>
        </p:nvSpPr>
        <p:spPr>
          <a:xfrm>
            <a:off x="2876612" y="705531"/>
            <a:ext cx="1600200" cy="381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E5833CA7-6E6F-A6BF-E723-8163063EDCBD}"/>
              </a:ext>
            </a:extLst>
          </p:cNvPr>
          <p:cNvSpPr/>
          <p:nvPr/>
        </p:nvSpPr>
        <p:spPr>
          <a:xfrm>
            <a:off x="3562412" y="62267"/>
            <a:ext cx="416820" cy="557539"/>
          </a:xfrm>
          <a:custGeom>
            <a:avLst/>
            <a:gdLst>
              <a:gd name="connsiteX0" fmla="*/ 54870 w 1331220"/>
              <a:gd name="connsiteY0" fmla="*/ 1304925 h 1395739"/>
              <a:gd name="connsiteX1" fmla="*/ 73920 w 1331220"/>
              <a:gd name="connsiteY1" fmla="*/ 1181100 h 1395739"/>
              <a:gd name="connsiteX2" fmla="*/ 92970 w 1331220"/>
              <a:gd name="connsiteY2" fmla="*/ 1152525 h 1395739"/>
              <a:gd name="connsiteX3" fmla="*/ 121545 w 1331220"/>
              <a:gd name="connsiteY3" fmla="*/ 1076325 h 1395739"/>
              <a:gd name="connsiteX4" fmla="*/ 131070 w 1331220"/>
              <a:gd name="connsiteY4" fmla="*/ 1047750 h 1395739"/>
              <a:gd name="connsiteX5" fmla="*/ 159645 w 1331220"/>
              <a:gd name="connsiteY5" fmla="*/ 1009650 h 1395739"/>
              <a:gd name="connsiteX6" fmla="*/ 178695 w 1331220"/>
              <a:gd name="connsiteY6" fmla="*/ 962025 h 1395739"/>
              <a:gd name="connsiteX7" fmla="*/ 235845 w 1331220"/>
              <a:gd name="connsiteY7" fmla="*/ 866775 h 1395739"/>
              <a:gd name="connsiteX8" fmla="*/ 245370 w 1331220"/>
              <a:gd name="connsiteY8" fmla="*/ 828675 h 1395739"/>
              <a:gd name="connsiteX9" fmla="*/ 283470 w 1331220"/>
              <a:gd name="connsiteY9" fmla="*/ 762000 h 1395739"/>
              <a:gd name="connsiteX10" fmla="*/ 312045 w 1331220"/>
              <a:gd name="connsiteY10" fmla="*/ 714375 h 1395739"/>
              <a:gd name="connsiteX11" fmla="*/ 331095 w 1331220"/>
              <a:gd name="connsiteY11" fmla="*/ 676275 h 1395739"/>
              <a:gd name="connsiteX12" fmla="*/ 359670 w 1331220"/>
              <a:gd name="connsiteY12" fmla="*/ 619125 h 1395739"/>
              <a:gd name="connsiteX13" fmla="*/ 464445 w 1331220"/>
              <a:gd name="connsiteY13" fmla="*/ 514350 h 1395739"/>
              <a:gd name="connsiteX14" fmla="*/ 493020 w 1331220"/>
              <a:gd name="connsiteY14" fmla="*/ 485775 h 1395739"/>
              <a:gd name="connsiteX15" fmla="*/ 559695 w 1331220"/>
              <a:gd name="connsiteY15" fmla="*/ 400050 h 1395739"/>
              <a:gd name="connsiteX16" fmla="*/ 588270 w 1331220"/>
              <a:gd name="connsiteY16" fmla="*/ 371475 h 1395739"/>
              <a:gd name="connsiteX17" fmla="*/ 626370 w 1331220"/>
              <a:gd name="connsiteY17" fmla="*/ 323850 h 1395739"/>
              <a:gd name="connsiteX18" fmla="*/ 693045 w 1331220"/>
              <a:gd name="connsiteY18" fmla="*/ 257175 h 1395739"/>
              <a:gd name="connsiteX19" fmla="*/ 721620 w 1331220"/>
              <a:gd name="connsiteY19" fmla="*/ 228600 h 1395739"/>
              <a:gd name="connsiteX20" fmla="*/ 759720 w 1331220"/>
              <a:gd name="connsiteY20" fmla="*/ 209550 h 1395739"/>
              <a:gd name="connsiteX21" fmla="*/ 788295 w 1331220"/>
              <a:gd name="connsiteY21" fmla="*/ 180975 h 1395739"/>
              <a:gd name="connsiteX22" fmla="*/ 893070 w 1331220"/>
              <a:gd name="connsiteY22" fmla="*/ 133350 h 1395739"/>
              <a:gd name="connsiteX23" fmla="*/ 931170 w 1331220"/>
              <a:gd name="connsiteY23" fmla="*/ 114300 h 1395739"/>
              <a:gd name="connsiteX24" fmla="*/ 959745 w 1331220"/>
              <a:gd name="connsiteY24" fmla="*/ 104775 h 1395739"/>
              <a:gd name="connsiteX25" fmla="*/ 1045470 w 1331220"/>
              <a:gd name="connsiteY25" fmla="*/ 76200 h 1395739"/>
              <a:gd name="connsiteX26" fmla="*/ 1102620 w 1331220"/>
              <a:gd name="connsiteY26" fmla="*/ 47625 h 1395739"/>
              <a:gd name="connsiteX27" fmla="*/ 1140720 w 1331220"/>
              <a:gd name="connsiteY27" fmla="*/ 28575 h 1395739"/>
              <a:gd name="connsiteX28" fmla="*/ 1178820 w 1331220"/>
              <a:gd name="connsiteY28" fmla="*/ 19050 h 1395739"/>
              <a:gd name="connsiteX29" fmla="*/ 1235970 w 1331220"/>
              <a:gd name="connsiteY29" fmla="*/ 0 h 1395739"/>
              <a:gd name="connsiteX30" fmla="*/ 1283595 w 1331220"/>
              <a:gd name="connsiteY30" fmla="*/ 66675 h 1395739"/>
              <a:gd name="connsiteX31" fmla="*/ 1293120 w 1331220"/>
              <a:gd name="connsiteY31" fmla="*/ 95250 h 1395739"/>
              <a:gd name="connsiteX32" fmla="*/ 1302645 w 1331220"/>
              <a:gd name="connsiteY32" fmla="*/ 142875 h 1395739"/>
              <a:gd name="connsiteX33" fmla="*/ 1312170 w 1331220"/>
              <a:gd name="connsiteY33" fmla="*/ 200025 h 1395739"/>
              <a:gd name="connsiteX34" fmla="*/ 1331220 w 1331220"/>
              <a:gd name="connsiteY34" fmla="*/ 266700 h 1395739"/>
              <a:gd name="connsiteX35" fmla="*/ 1264545 w 1331220"/>
              <a:gd name="connsiteY35" fmla="*/ 314325 h 1395739"/>
              <a:gd name="connsiteX36" fmla="*/ 1235970 w 1331220"/>
              <a:gd name="connsiteY36" fmla="*/ 323850 h 1395739"/>
              <a:gd name="connsiteX37" fmla="*/ 1207395 w 1331220"/>
              <a:gd name="connsiteY37" fmla="*/ 333375 h 1395739"/>
              <a:gd name="connsiteX38" fmla="*/ 1131195 w 1331220"/>
              <a:gd name="connsiteY38" fmla="*/ 400050 h 1395739"/>
              <a:gd name="connsiteX39" fmla="*/ 1102620 w 1331220"/>
              <a:gd name="connsiteY39" fmla="*/ 419100 h 1395739"/>
              <a:gd name="connsiteX40" fmla="*/ 1074045 w 1331220"/>
              <a:gd name="connsiteY40" fmla="*/ 438150 h 1395739"/>
              <a:gd name="connsiteX41" fmla="*/ 1054995 w 1331220"/>
              <a:gd name="connsiteY41" fmla="*/ 466725 h 1395739"/>
              <a:gd name="connsiteX42" fmla="*/ 997845 w 1331220"/>
              <a:gd name="connsiteY42" fmla="*/ 514350 h 1395739"/>
              <a:gd name="connsiteX43" fmla="*/ 978795 w 1331220"/>
              <a:gd name="connsiteY43" fmla="*/ 542925 h 1395739"/>
              <a:gd name="connsiteX44" fmla="*/ 950220 w 1331220"/>
              <a:gd name="connsiteY44" fmla="*/ 561975 h 1395739"/>
              <a:gd name="connsiteX45" fmla="*/ 912120 w 1331220"/>
              <a:gd name="connsiteY45" fmla="*/ 619125 h 1395739"/>
              <a:gd name="connsiteX46" fmla="*/ 902595 w 1331220"/>
              <a:gd name="connsiteY46" fmla="*/ 647700 h 1395739"/>
              <a:gd name="connsiteX47" fmla="*/ 874020 w 1331220"/>
              <a:gd name="connsiteY47" fmla="*/ 657225 h 1395739"/>
              <a:gd name="connsiteX48" fmla="*/ 845445 w 1331220"/>
              <a:gd name="connsiteY48" fmla="*/ 685800 h 1395739"/>
              <a:gd name="connsiteX49" fmla="*/ 807345 w 1331220"/>
              <a:gd name="connsiteY49" fmla="*/ 752475 h 1395739"/>
              <a:gd name="connsiteX50" fmla="*/ 778770 w 1331220"/>
              <a:gd name="connsiteY50" fmla="*/ 771525 h 1395739"/>
              <a:gd name="connsiteX51" fmla="*/ 731145 w 1331220"/>
              <a:gd name="connsiteY51" fmla="*/ 847725 h 1395739"/>
              <a:gd name="connsiteX52" fmla="*/ 712095 w 1331220"/>
              <a:gd name="connsiteY52" fmla="*/ 876300 h 1395739"/>
              <a:gd name="connsiteX53" fmla="*/ 683520 w 1331220"/>
              <a:gd name="connsiteY53" fmla="*/ 895350 h 1395739"/>
              <a:gd name="connsiteX54" fmla="*/ 673995 w 1331220"/>
              <a:gd name="connsiteY54" fmla="*/ 923925 h 1395739"/>
              <a:gd name="connsiteX55" fmla="*/ 635895 w 1331220"/>
              <a:gd name="connsiteY55" fmla="*/ 981075 h 1395739"/>
              <a:gd name="connsiteX56" fmla="*/ 616845 w 1331220"/>
              <a:gd name="connsiteY56" fmla="*/ 1009650 h 1395739"/>
              <a:gd name="connsiteX57" fmla="*/ 597795 w 1331220"/>
              <a:gd name="connsiteY57" fmla="*/ 1066800 h 1395739"/>
              <a:gd name="connsiteX58" fmla="*/ 559695 w 1331220"/>
              <a:gd name="connsiteY58" fmla="*/ 1123950 h 1395739"/>
              <a:gd name="connsiteX59" fmla="*/ 540645 w 1331220"/>
              <a:gd name="connsiteY59" fmla="*/ 1152525 h 1395739"/>
              <a:gd name="connsiteX60" fmla="*/ 521595 w 1331220"/>
              <a:gd name="connsiteY60" fmla="*/ 1209675 h 1395739"/>
              <a:gd name="connsiteX61" fmla="*/ 502545 w 1331220"/>
              <a:gd name="connsiteY61" fmla="*/ 1238250 h 1395739"/>
              <a:gd name="connsiteX62" fmla="*/ 483495 w 1331220"/>
              <a:gd name="connsiteY62" fmla="*/ 1295400 h 1395739"/>
              <a:gd name="connsiteX63" fmla="*/ 464445 w 1331220"/>
              <a:gd name="connsiteY63" fmla="*/ 1323975 h 1395739"/>
              <a:gd name="connsiteX64" fmla="*/ 454920 w 1331220"/>
              <a:gd name="connsiteY64" fmla="*/ 1352550 h 1395739"/>
              <a:gd name="connsiteX65" fmla="*/ 302520 w 1331220"/>
              <a:gd name="connsiteY65" fmla="*/ 1362075 h 1395739"/>
              <a:gd name="connsiteX66" fmla="*/ 273945 w 1331220"/>
              <a:gd name="connsiteY66" fmla="*/ 1371600 h 1395739"/>
              <a:gd name="connsiteX67" fmla="*/ 131070 w 1331220"/>
              <a:gd name="connsiteY67" fmla="*/ 1390650 h 1395739"/>
              <a:gd name="connsiteX68" fmla="*/ 16770 w 1331220"/>
              <a:gd name="connsiteY68" fmla="*/ 1381125 h 1395739"/>
              <a:gd name="connsiteX69" fmla="*/ 45345 w 1331220"/>
              <a:gd name="connsiteY69" fmla="*/ 1247775 h 1395739"/>
              <a:gd name="connsiteX70" fmla="*/ 54870 w 1331220"/>
              <a:gd name="connsiteY70" fmla="*/ 1228725 h 139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1331220" h="1395739">
                <a:moveTo>
                  <a:pt x="54870" y="1304925"/>
                </a:moveTo>
                <a:cubicBezTo>
                  <a:pt x="57602" y="1277608"/>
                  <a:pt x="56757" y="1215427"/>
                  <a:pt x="73920" y="1181100"/>
                </a:cubicBezTo>
                <a:cubicBezTo>
                  <a:pt x="79040" y="1170861"/>
                  <a:pt x="86620" y="1162050"/>
                  <a:pt x="92970" y="1152525"/>
                </a:cubicBezTo>
                <a:cubicBezTo>
                  <a:pt x="110531" y="1082281"/>
                  <a:pt x="91660" y="1146057"/>
                  <a:pt x="121545" y="1076325"/>
                </a:cubicBezTo>
                <a:cubicBezTo>
                  <a:pt x="125500" y="1067097"/>
                  <a:pt x="126089" y="1056467"/>
                  <a:pt x="131070" y="1047750"/>
                </a:cubicBezTo>
                <a:cubicBezTo>
                  <a:pt x="138946" y="1033967"/>
                  <a:pt x="151935" y="1023527"/>
                  <a:pt x="159645" y="1009650"/>
                </a:cubicBezTo>
                <a:cubicBezTo>
                  <a:pt x="167948" y="994704"/>
                  <a:pt x="171751" y="977649"/>
                  <a:pt x="178695" y="962025"/>
                </a:cubicBezTo>
                <a:cubicBezTo>
                  <a:pt x="198221" y="918091"/>
                  <a:pt x="205611" y="912126"/>
                  <a:pt x="235845" y="866775"/>
                </a:cubicBezTo>
                <a:cubicBezTo>
                  <a:pt x="239020" y="854075"/>
                  <a:pt x="240773" y="840932"/>
                  <a:pt x="245370" y="828675"/>
                </a:cubicBezTo>
                <a:cubicBezTo>
                  <a:pt x="257565" y="796156"/>
                  <a:pt x="266198" y="789635"/>
                  <a:pt x="283470" y="762000"/>
                </a:cubicBezTo>
                <a:cubicBezTo>
                  <a:pt x="293282" y="746301"/>
                  <a:pt x="303054" y="730559"/>
                  <a:pt x="312045" y="714375"/>
                </a:cubicBezTo>
                <a:cubicBezTo>
                  <a:pt x="318941" y="701963"/>
                  <a:pt x="325502" y="689326"/>
                  <a:pt x="331095" y="676275"/>
                </a:cubicBezTo>
                <a:cubicBezTo>
                  <a:pt x="344342" y="645364"/>
                  <a:pt x="334934" y="646335"/>
                  <a:pt x="359670" y="619125"/>
                </a:cubicBezTo>
                <a:lnTo>
                  <a:pt x="464445" y="514350"/>
                </a:lnTo>
                <a:cubicBezTo>
                  <a:pt x="473970" y="504825"/>
                  <a:pt x="484750" y="496408"/>
                  <a:pt x="493020" y="485775"/>
                </a:cubicBezTo>
                <a:cubicBezTo>
                  <a:pt x="515245" y="457200"/>
                  <a:pt x="534097" y="425648"/>
                  <a:pt x="559695" y="400050"/>
                </a:cubicBezTo>
                <a:cubicBezTo>
                  <a:pt x="569220" y="390525"/>
                  <a:pt x="579400" y="381612"/>
                  <a:pt x="588270" y="371475"/>
                </a:cubicBezTo>
                <a:cubicBezTo>
                  <a:pt x="601657" y="356175"/>
                  <a:pt x="612633" y="338836"/>
                  <a:pt x="626370" y="323850"/>
                </a:cubicBezTo>
                <a:cubicBezTo>
                  <a:pt x="647609" y="300681"/>
                  <a:pt x="670820" y="279400"/>
                  <a:pt x="693045" y="257175"/>
                </a:cubicBezTo>
                <a:cubicBezTo>
                  <a:pt x="702570" y="247650"/>
                  <a:pt x="709572" y="234624"/>
                  <a:pt x="721620" y="228600"/>
                </a:cubicBezTo>
                <a:cubicBezTo>
                  <a:pt x="734320" y="222250"/>
                  <a:pt x="748166" y="217803"/>
                  <a:pt x="759720" y="209550"/>
                </a:cubicBezTo>
                <a:cubicBezTo>
                  <a:pt x="770681" y="201720"/>
                  <a:pt x="776931" y="188207"/>
                  <a:pt x="788295" y="180975"/>
                </a:cubicBezTo>
                <a:cubicBezTo>
                  <a:pt x="889544" y="116544"/>
                  <a:pt x="831873" y="159577"/>
                  <a:pt x="893070" y="133350"/>
                </a:cubicBezTo>
                <a:cubicBezTo>
                  <a:pt x="906121" y="127757"/>
                  <a:pt x="918119" y="119893"/>
                  <a:pt x="931170" y="114300"/>
                </a:cubicBezTo>
                <a:cubicBezTo>
                  <a:pt x="940398" y="110345"/>
                  <a:pt x="950344" y="108300"/>
                  <a:pt x="959745" y="104775"/>
                </a:cubicBezTo>
                <a:cubicBezTo>
                  <a:pt x="1031480" y="77874"/>
                  <a:pt x="981629" y="92160"/>
                  <a:pt x="1045470" y="76200"/>
                </a:cubicBezTo>
                <a:cubicBezTo>
                  <a:pt x="1100384" y="39591"/>
                  <a:pt x="1047411" y="71286"/>
                  <a:pt x="1102620" y="47625"/>
                </a:cubicBezTo>
                <a:cubicBezTo>
                  <a:pt x="1115671" y="42032"/>
                  <a:pt x="1127425" y="33561"/>
                  <a:pt x="1140720" y="28575"/>
                </a:cubicBezTo>
                <a:cubicBezTo>
                  <a:pt x="1152977" y="23978"/>
                  <a:pt x="1166281" y="22812"/>
                  <a:pt x="1178820" y="19050"/>
                </a:cubicBezTo>
                <a:cubicBezTo>
                  <a:pt x="1198054" y="13280"/>
                  <a:pt x="1235970" y="0"/>
                  <a:pt x="1235970" y="0"/>
                </a:cubicBezTo>
                <a:cubicBezTo>
                  <a:pt x="1283595" y="15875"/>
                  <a:pt x="1261370" y="0"/>
                  <a:pt x="1283595" y="66675"/>
                </a:cubicBezTo>
                <a:cubicBezTo>
                  <a:pt x="1286770" y="76200"/>
                  <a:pt x="1291151" y="85405"/>
                  <a:pt x="1293120" y="95250"/>
                </a:cubicBezTo>
                <a:cubicBezTo>
                  <a:pt x="1296295" y="111125"/>
                  <a:pt x="1299749" y="126947"/>
                  <a:pt x="1302645" y="142875"/>
                </a:cubicBezTo>
                <a:cubicBezTo>
                  <a:pt x="1306100" y="161876"/>
                  <a:pt x="1308382" y="181087"/>
                  <a:pt x="1312170" y="200025"/>
                </a:cubicBezTo>
                <a:cubicBezTo>
                  <a:pt x="1318150" y="229925"/>
                  <a:pt x="1322142" y="239465"/>
                  <a:pt x="1331220" y="266700"/>
                </a:cubicBezTo>
                <a:cubicBezTo>
                  <a:pt x="1315345" y="314325"/>
                  <a:pt x="1331220" y="292100"/>
                  <a:pt x="1264545" y="314325"/>
                </a:cubicBezTo>
                <a:lnTo>
                  <a:pt x="1235970" y="323850"/>
                </a:lnTo>
                <a:lnTo>
                  <a:pt x="1207395" y="333375"/>
                </a:lnTo>
                <a:cubicBezTo>
                  <a:pt x="1175645" y="381000"/>
                  <a:pt x="1197870" y="355600"/>
                  <a:pt x="1131195" y="400050"/>
                </a:cubicBezTo>
                <a:lnTo>
                  <a:pt x="1102620" y="419100"/>
                </a:lnTo>
                <a:lnTo>
                  <a:pt x="1074045" y="438150"/>
                </a:lnTo>
                <a:cubicBezTo>
                  <a:pt x="1067695" y="447675"/>
                  <a:pt x="1062324" y="457931"/>
                  <a:pt x="1054995" y="466725"/>
                </a:cubicBezTo>
                <a:cubicBezTo>
                  <a:pt x="1032076" y="494227"/>
                  <a:pt x="1025942" y="495619"/>
                  <a:pt x="997845" y="514350"/>
                </a:cubicBezTo>
                <a:cubicBezTo>
                  <a:pt x="991495" y="523875"/>
                  <a:pt x="986890" y="534830"/>
                  <a:pt x="978795" y="542925"/>
                </a:cubicBezTo>
                <a:cubicBezTo>
                  <a:pt x="970700" y="551020"/>
                  <a:pt x="957758" y="553360"/>
                  <a:pt x="950220" y="561975"/>
                </a:cubicBezTo>
                <a:cubicBezTo>
                  <a:pt x="935143" y="579205"/>
                  <a:pt x="919360" y="597405"/>
                  <a:pt x="912120" y="619125"/>
                </a:cubicBezTo>
                <a:cubicBezTo>
                  <a:pt x="908945" y="628650"/>
                  <a:pt x="909695" y="640600"/>
                  <a:pt x="902595" y="647700"/>
                </a:cubicBezTo>
                <a:cubicBezTo>
                  <a:pt x="895495" y="654800"/>
                  <a:pt x="883545" y="654050"/>
                  <a:pt x="874020" y="657225"/>
                </a:cubicBezTo>
                <a:cubicBezTo>
                  <a:pt x="864495" y="666750"/>
                  <a:pt x="853275" y="674839"/>
                  <a:pt x="845445" y="685800"/>
                </a:cubicBezTo>
                <a:cubicBezTo>
                  <a:pt x="826768" y="711947"/>
                  <a:pt x="829843" y="729977"/>
                  <a:pt x="807345" y="752475"/>
                </a:cubicBezTo>
                <a:cubicBezTo>
                  <a:pt x="799250" y="760570"/>
                  <a:pt x="788295" y="765175"/>
                  <a:pt x="778770" y="771525"/>
                </a:cubicBezTo>
                <a:cubicBezTo>
                  <a:pt x="756100" y="839535"/>
                  <a:pt x="776428" y="817536"/>
                  <a:pt x="731145" y="847725"/>
                </a:cubicBezTo>
                <a:cubicBezTo>
                  <a:pt x="724795" y="857250"/>
                  <a:pt x="720190" y="868205"/>
                  <a:pt x="712095" y="876300"/>
                </a:cubicBezTo>
                <a:cubicBezTo>
                  <a:pt x="704000" y="884395"/>
                  <a:pt x="690671" y="886411"/>
                  <a:pt x="683520" y="895350"/>
                </a:cubicBezTo>
                <a:cubicBezTo>
                  <a:pt x="677248" y="903190"/>
                  <a:pt x="678871" y="915148"/>
                  <a:pt x="673995" y="923925"/>
                </a:cubicBezTo>
                <a:cubicBezTo>
                  <a:pt x="662876" y="943939"/>
                  <a:pt x="648595" y="962025"/>
                  <a:pt x="635895" y="981075"/>
                </a:cubicBezTo>
                <a:cubicBezTo>
                  <a:pt x="629545" y="990600"/>
                  <a:pt x="620465" y="998790"/>
                  <a:pt x="616845" y="1009650"/>
                </a:cubicBezTo>
                <a:cubicBezTo>
                  <a:pt x="610495" y="1028700"/>
                  <a:pt x="608934" y="1050092"/>
                  <a:pt x="597795" y="1066800"/>
                </a:cubicBezTo>
                <a:lnTo>
                  <a:pt x="559695" y="1123950"/>
                </a:lnTo>
                <a:cubicBezTo>
                  <a:pt x="553345" y="1133475"/>
                  <a:pt x="544265" y="1141665"/>
                  <a:pt x="540645" y="1152525"/>
                </a:cubicBezTo>
                <a:cubicBezTo>
                  <a:pt x="534295" y="1171575"/>
                  <a:pt x="532734" y="1192967"/>
                  <a:pt x="521595" y="1209675"/>
                </a:cubicBezTo>
                <a:cubicBezTo>
                  <a:pt x="515245" y="1219200"/>
                  <a:pt x="507194" y="1227789"/>
                  <a:pt x="502545" y="1238250"/>
                </a:cubicBezTo>
                <a:cubicBezTo>
                  <a:pt x="494390" y="1256600"/>
                  <a:pt x="494634" y="1278692"/>
                  <a:pt x="483495" y="1295400"/>
                </a:cubicBezTo>
                <a:cubicBezTo>
                  <a:pt x="477145" y="1304925"/>
                  <a:pt x="469565" y="1313736"/>
                  <a:pt x="464445" y="1323975"/>
                </a:cubicBezTo>
                <a:cubicBezTo>
                  <a:pt x="459955" y="1332955"/>
                  <a:pt x="464693" y="1350250"/>
                  <a:pt x="454920" y="1352550"/>
                </a:cubicBezTo>
                <a:cubicBezTo>
                  <a:pt x="405374" y="1364208"/>
                  <a:pt x="353320" y="1358900"/>
                  <a:pt x="302520" y="1362075"/>
                </a:cubicBezTo>
                <a:cubicBezTo>
                  <a:pt x="292995" y="1365250"/>
                  <a:pt x="283685" y="1369165"/>
                  <a:pt x="273945" y="1371600"/>
                </a:cubicBezTo>
                <a:cubicBezTo>
                  <a:pt x="221336" y="1384752"/>
                  <a:pt x="190584" y="1384699"/>
                  <a:pt x="131070" y="1390650"/>
                </a:cubicBezTo>
                <a:cubicBezTo>
                  <a:pt x="92970" y="1387475"/>
                  <a:pt x="42604" y="1409308"/>
                  <a:pt x="16770" y="1381125"/>
                </a:cubicBezTo>
                <a:cubicBezTo>
                  <a:pt x="-26105" y="1334352"/>
                  <a:pt x="24286" y="1282874"/>
                  <a:pt x="45345" y="1247775"/>
                </a:cubicBezTo>
                <a:cubicBezTo>
                  <a:pt x="48998" y="1241687"/>
                  <a:pt x="51695" y="1235075"/>
                  <a:pt x="54870" y="1228725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25D46D3-DF88-9B25-495E-7DF5DAE892E8}"/>
              </a:ext>
            </a:extLst>
          </p:cNvPr>
          <p:cNvCxnSpPr/>
          <p:nvPr/>
        </p:nvCxnSpPr>
        <p:spPr>
          <a:xfrm flipV="1">
            <a:off x="1091775" y="1910942"/>
            <a:ext cx="5358094" cy="1155621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CD2ED34-3C23-CD52-E266-ED7044D9D6AF}"/>
              </a:ext>
            </a:extLst>
          </p:cNvPr>
          <p:cNvCxnSpPr>
            <a:cxnSpLocks/>
          </p:cNvCxnSpPr>
          <p:nvPr/>
        </p:nvCxnSpPr>
        <p:spPr>
          <a:xfrm>
            <a:off x="3055266" y="1086532"/>
            <a:ext cx="0" cy="1580469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F0957C6-32E9-6DFB-8133-8CE83D267F3C}"/>
              </a:ext>
            </a:extLst>
          </p:cNvPr>
          <p:cNvCxnSpPr>
            <a:cxnSpLocks/>
          </p:cNvCxnSpPr>
          <p:nvPr/>
        </p:nvCxnSpPr>
        <p:spPr>
          <a:xfrm>
            <a:off x="4274466" y="1086532"/>
            <a:ext cx="0" cy="1275669"/>
          </a:xfrm>
          <a:prstGeom prst="straightConnector1">
            <a:avLst/>
          </a:prstGeom>
          <a:ln w="38100">
            <a:solidFill>
              <a:schemeClr val="tx1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106C65-EBBF-5E3B-2090-C68C3877F0B9}"/>
                  </a:ext>
                </a:extLst>
              </p:cNvPr>
              <p:cNvSpPr txBox="1"/>
              <p:nvPr/>
            </p:nvSpPr>
            <p:spPr>
              <a:xfrm>
                <a:off x="5820511" y="20106"/>
                <a:ext cx="6371489" cy="37548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𝑙𝑡𝑒𝑟𝑛𝑎𝑡𝑖𝑣𝑒𝑙𝑦</m:t>
                      </m:r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GB" i="1" dirty="0"/>
              </a:p>
              <a:p>
                <a:endParaRPr lang="en-GB" i="1" dirty="0"/>
              </a:p>
              <a:p>
                <a:r>
                  <a:rPr lang="en-GB" i="1" dirty="0"/>
                  <a:t>In the image on the left, the red blood cell moves closer to the probe as it moves along the vessel</a:t>
                </a:r>
              </a:p>
              <a:p>
                <a:endParaRPr lang="en-GB" i="1" dirty="0"/>
              </a:p>
              <a:p>
                <a:endParaRPr lang="en-GB" i="1" dirty="0"/>
              </a:p>
              <a:p>
                <a:endParaRPr lang="en-GB" i="1" dirty="0"/>
              </a:p>
              <a:p>
                <a:r>
                  <a:rPr lang="en-GB" i="1" dirty="0"/>
                  <a:t>In the image below, the red blood cell does not move closer to or further away from the probe as it moves long the vessel. As Doppler aims to determine if a target is moving towards or away from the observer, the Doppler shift cannot be calculated</a:t>
                </a:r>
              </a:p>
              <a:p>
                <a:endParaRPr lang="en-GB" sz="2000" i="1" dirty="0"/>
              </a:p>
              <a:p>
                <a:endParaRPr lang="en-GB" sz="2000" i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106C65-EBBF-5E3B-2090-C68C3877F0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511" y="20106"/>
                <a:ext cx="6371489" cy="3754874"/>
              </a:xfrm>
              <a:prstGeom prst="rect">
                <a:avLst/>
              </a:prstGeom>
              <a:blipFill>
                <a:blip r:embed="rId2"/>
                <a:stretch>
                  <a:fillRect l="-861" r="-12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90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FCEE6-CE0E-F25B-E031-4462F896C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157F2-4D09-6E27-68AF-772703ECA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7805EC20-9C39-E853-93F7-81BE025C9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2" y="0"/>
            <a:ext cx="10346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294716FF-91CB-120D-3001-999E48BD7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32" y="0"/>
            <a:ext cx="10346936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E9CF34A-67EB-8687-C094-58E4D5108197}"/>
              </a:ext>
            </a:extLst>
          </p:cNvPr>
          <p:cNvSpPr/>
          <p:nvPr/>
        </p:nvSpPr>
        <p:spPr>
          <a:xfrm>
            <a:off x="7932718" y="3431965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A5D5E7-2C71-1613-CBCA-3FA6CADBA700}"/>
              </a:ext>
            </a:extLst>
          </p:cNvPr>
          <p:cNvSpPr/>
          <p:nvPr/>
        </p:nvSpPr>
        <p:spPr>
          <a:xfrm>
            <a:off x="6826334" y="1993071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93EC1C-5AC2-F2D9-7CC8-A4F3E0FD0BE4}"/>
              </a:ext>
            </a:extLst>
          </p:cNvPr>
          <p:cNvSpPr/>
          <p:nvPr/>
        </p:nvSpPr>
        <p:spPr>
          <a:xfrm>
            <a:off x="629391" y="549629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C2D03D8-F280-86E0-FCDC-7999BDB53646}"/>
              </a:ext>
            </a:extLst>
          </p:cNvPr>
          <p:cNvSpPr/>
          <p:nvPr/>
        </p:nvSpPr>
        <p:spPr>
          <a:xfrm>
            <a:off x="629391" y="6463140"/>
            <a:ext cx="1947553" cy="30875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12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965BC-370F-0C0E-642A-AD767308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DEE8E-5D74-4BF7-C86A-5049DF8F8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8EE6BA3E-D552-6FD1-A479-06AFDC37D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2" y="0"/>
            <a:ext cx="10591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329A0650-9A5A-BC69-60D9-5BFA18046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2" y="0"/>
            <a:ext cx="10591655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41F58D3-17A8-BB7F-30DD-5E681C563CAB}"/>
              </a:ext>
            </a:extLst>
          </p:cNvPr>
          <p:cNvSpPr/>
          <p:nvPr/>
        </p:nvSpPr>
        <p:spPr>
          <a:xfrm>
            <a:off x="7932718" y="3336965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445EC14-7490-D374-C4B4-044A1D5552E0}"/>
              </a:ext>
            </a:extLst>
          </p:cNvPr>
          <p:cNvSpPr/>
          <p:nvPr/>
        </p:nvSpPr>
        <p:spPr>
          <a:xfrm>
            <a:off x="6826334" y="1921821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7C08768-A515-98F0-2935-FD4ADEBCDC37}"/>
              </a:ext>
            </a:extLst>
          </p:cNvPr>
          <p:cNvSpPr/>
          <p:nvPr/>
        </p:nvSpPr>
        <p:spPr>
          <a:xfrm>
            <a:off x="629391" y="549629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9F647AE-0EEA-2FA6-DB64-2C558BA133FD}"/>
              </a:ext>
            </a:extLst>
          </p:cNvPr>
          <p:cNvSpPr/>
          <p:nvPr/>
        </p:nvSpPr>
        <p:spPr>
          <a:xfrm>
            <a:off x="629391" y="6463140"/>
            <a:ext cx="1947553" cy="30875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4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9D5A2E89-61EE-9CC4-D9BB-76D71067EC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5"/>
          <a:stretch/>
        </p:blipFill>
        <p:spPr>
          <a:xfrm>
            <a:off x="4115610" y="3428999"/>
            <a:ext cx="4208993" cy="3442937"/>
          </a:xfrm>
          <a:prstGeom prst="rect">
            <a:avLst/>
          </a:prstGeom>
        </p:spPr>
      </p:pic>
      <p:pic>
        <p:nvPicPr>
          <p:cNvPr id="6" name="Picture 5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70DD2640-AA58-0996-D503-A5B90E5BED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0"/>
          <a:stretch/>
        </p:blipFill>
        <p:spPr>
          <a:xfrm>
            <a:off x="0" y="3439748"/>
            <a:ext cx="4055648" cy="3418252"/>
          </a:xfrm>
          <a:prstGeom prst="rect">
            <a:avLst/>
          </a:prstGeom>
        </p:spPr>
      </p:pic>
      <p:pic>
        <p:nvPicPr>
          <p:cNvPr id="7" name="Picture 6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2E34450D-244F-AEB1-F957-F22BAB6FF6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3" b="408"/>
          <a:stretch/>
        </p:blipFill>
        <p:spPr>
          <a:xfrm>
            <a:off x="8110847" y="-1"/>
            <a:ext cx="4081154" cy="3439749"/>
          </a:xfrm>
          <a:prstGeom prst="rect">
            <a:avLst/>
          </a:prstGeom>
        </p:spPr>
      </p:pic>
      <p:pic>
        <p:nvPicPr>
          <p:cNvPr id="8" name="Picture 7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44D4AD22-CA05-9303-B458-389E198BE8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48"/>
          <a:stretch/>
        </p:blipFill>
        <p:spPr>
          <a:xfrm>
            <a:off x="4029693" y="-1"/>
            <a:ext cx="4081154" cy="3439749"/>
          </a:xfrm>
          <a:prstGeom prst="rect">
            <a:avLst/>
          </a:prstGeom>
        </p:spPr>
      </p:pic>
      <p:pic>
        <p:nvPicPr>
          <p:cNvPr id="9" name="Picture 8" descr="A screen shot of a medical device&#10;&#10;Description automatically generated">
            <a:extLst>
              <a:ext uri="{FF2B5EF4-FFF2-40B4-BE49-F238E27FC236}">
                <a16:creationId xmlns:a16="http://schemas.microsoft.com/office/drawing/2014/main" id="{B01F1176-DF1C-FE37-B8E2-A97CDD782B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80"/>
          <a:stretch/>
        </p:blipFill>
        <p:spPr>
          <a:xfrm>
            <a:off x="0" y="0"/>
            <a:ext cx="3957856" cy="34290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AB66797-A770-BD41-41A8-8209770E6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25172"/>
              </p:ext>
            </p:extLst>
          </p:nvPr>
        </p:nvGraphicFramePr>
        <p:xfrm>
          <a:off x="8110846" y="3450497"/>
          <a:ext cx="4081153" cy="3428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637">
                  <a:extLst>
                    <a:ext uri="{9D8B030D-6E8A-4147-A177-3AD203B41FA5}">
                      <a16:colId xmlns:a16="http://schemas.microsoft.com/office/drawing/2014/main" val="1698362241"/>
                    </a:ext>
                  </a:extLst>
                </a:gridCol>
                <a:gridCol w="1129939">
                  <a:extLst>
                    <a:ext uri="{9D8B030D-6E8A-4147-A177-3AD203B41FA5}">
                      <a16:colId xmlns:a16="http://schemas.microsoft.com/office/drawing/2014/main" val="2562999525"/>
                    </a:ext>
                  </a:extLst>
                </a:gridCol>
                <a:gridCol w="990085">
                  <a:extLst>
                    <a:ext uri="{9D8B030D-6E8A-4147-A177-3AD203B41FA5}">
                      <a16:colId xmlns:a16="http://schemas.microsoft.com/office/drawing/2014/main" val="2861469317"/>
                    </a:ext>
                  </a:extLst>
                </a:gridCol>
                <a:gridCol w="1050492">
                  <a:extLst>
                    <a:ext uri="{9D8B030D-6E8A-4147-A177-3AD203B41FA5}">
                      <a16:colId xmlns:a16="http://schemas.microsoft.com/office/drawing/2014/main" val="566077734"/>
                    </a:ext>
                  </a:extLst>
                </a:gridCol>
              </a:tblGrid>
              <a:tr h="923493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Doppler beam angle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Doppler angle (corrected)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Peak Systolic Velocity (cm/s)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</a:rPr>
                        <a:t>Pulsatility index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47946"/>
                  </a:ext>
                </a:extLst>
              </a:tr>
              <a:tr h="6255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54°</a:t>
                      </a:r>
                      <a:endParaRPr lang="en-GB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FF0000"/>
                          </a:solidFill>
                        </a:rPr>
                        <a:t>70</a:t>
                      </a:r>
                      <a:r>
                        <a:rPr lang="en-GB" sz="1800" b="1" i="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112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2.3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20090"/>
                  </a:ext>
                </a:extLst>
              </a:tr>
              <a:tr h="4646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54°</a:t>
                      </a:r>
                      <a:endParaRPr lang="en-GB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60</a:t>
                      </a:r>
                      <a:r>
                        <a:rPr lang="en-GB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bg1"/>
                          </a:solidFill>
                        </a:rPr>
                        <a:t>76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bg1"/>
                          </a:solidFill>
                        </a:rPr>
                        <a:t>2.3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058097"/>
                  </a:ext>
                </a:extLst>
              </a:tr>
              <a:tr h="4646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54°</a:t>
                      </a:r>
                      <a:endParaRPr lang="en-GB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45</a:t>
                      </a:r>
                      <a:r>
                        <a:rPr lang="en-GB" sz="18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bg1"/>
                          </a:solidFill>
                        </a:rPr>
                        <a:t>54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2.3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7164228"/>
                  </a:ext>
                </a:extLst>
              </a:tr>
              <a:tr h="4646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54°</a:t>
                      </a:r>
                      <a:endParaRPr lang="en-GB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bg1"/>
                          </a:solidFill>
                        </a:rPr>
                        <a:t>30</a:t>
                      </a:r>
                      <a:r>
                        <a:rPr lang="en-GB" sz="1800" b="1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bg1"/>
                          </a:solidFill>
                        </a:rPr>
                        <a:t>44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bg1"/>
                          </a:solidFill>
                        </a:rPr>
                        <a:t>2.3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837091"/>
                  </a:ext>
                </a:extLst>
              </a:tr>
              <a:tr h="46460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kern="1200" dirty="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54°</a:t>
                      </a:r>
                      <a:endParaRPr lang="en-GB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>
                          <a:solidFill>
                            <a:schemeClr val="bg1"/>
                          </a:solidFill>
                        </a:rPr>
                        <a:t>0</a:t>
                      </a:r>
                      <a:r>
                        <a:rPr lang="en-GB" sz="1800" b="1" i="0" kern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38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2.3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23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51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E093E-647B-C689-082A-8542B2B5B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2D6A0-DF24-B992-6BCB-8A4C0CA1C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8CD26EFC-00FD-83BD-FFB0-2528D38E4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8" y="0"/>
            <a:ext cx="103091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31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edical device&#10;&#10;Description automatically generated">
            <a:extLst>
              <a:ext uri="{FF2B5EF4-FFF2-40B4-BE49-F238E27FC236}">
                <a16:creationId xmlns:a16="http://schemas.microsoft.com/office/drawing/2014/main" id="{4D6933FD-AE3A-1C7F-B9AC-0FC25F928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38" y="0"/>
            <a:ext cx="10309123" cy="6858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707D4092-1C13-8DBC-3E7D-A902194AF675}"/>
              </a:ext>
            </a:extLst>
          </p:cNvPr>
          <p:cNvSpPr/>
          <p:nvPr/>
        </p:nvSpPr>
        <p:spPr>
          <a:xfrm>
            <a:off x="7932718" y="3336965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63BB422-9C7C-E60E-03D2-BD5CB33DA570}"/>
              </a:ext>
            </a:extLst>
          </p:cNvPr>
          <p:cNvSpPr/>
          <p:nvPr/>
        </p:nvSpPr>
        <p:spPr>
          <a:xfrm>
            <a:off x="6826334" y="1921821"/>
            <a:ext cx="641267" cy="42751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67A0F5-27A4-B42A-D9B7-72E411A7ACCA}"/>
              </a:ext>
            </a:extLst>
          </p:cNvPr>
          <p:cNvSpPr/>
          <p:nvPr/>
        </p:nvSpPr>
        <p:spPr>
          <a:xfrm>
            <a:off x="629391" y="549629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DE1E71B-6BEB-3770-F05B-8530E435BC63}"/>
              </a:ext>
            </a:extLst>
          </p:cNvPr>
          <p:cNvSpPr/>
          <p:nvPr/>
        </p:nvSpPr>
        <p:spPr>
          <a:xfrm>
            <a:off x="629391" y="6391890"/>
            <a:ext cx="1947553" cy="30875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74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C807A-A1D8-B607-C8D1-70A1EC8791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Spectral Doppler optimisation</a:t>
            </a:r>
          </a:p>
        </p:txBody>
      </p:sp>
    </p:spTree>
    <p:extLst>
      <p:ext uri="{BB962C8B-B14F-4D97-AF65-F5344CB8AC3E}">
        <p14:creationId xmlns:p14="http://schemas.microsoft.com/office/powerpoint/2010/main" val="5176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38BCB2A-B8CB-DB97-83BE-C69B35DA3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89" t="41945" r="37666" b="38055"/>
          <a:stretch/>
        </p:blipFill>
        <p:spPr>
          <a:xfrm>
            <a:off x="290285" y="44292"/>
            <a:ext cx="11611429" cy="676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5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3F533-BE44-0EAB-2C9D-7AE3AA892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78C12F-A58A-5520-22E0-3F3D23F60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A close-up of a medical image&#10;&#10;Description automatically generated">
            <a:extLst>
              <a:ext uri="{FF2B5EF4-FFF2-40B4-BE49-F238E27FC236}">
                <a16:creationId xmlns:a16="http://schemas.microsoft.com/office/drawing/2014/main" id="{5790B2BF-2A8E-FE30-90B1-8B828D702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8" y="0"/>
            <a:ext cx="10920764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3FF9522-1EAD-CF7E-0040-EF966643EEDC}"/>
              </a:ext>
            </a:extLst>
          </p:cNvPr>
          <p:cNvSpPr/>
          <p:nvPr/>
        </p:nvSpPr>
        <p:spPr>
          <a:xfrm>
            <a:off x="258330" y="6191001"/>
            <a:ext cx="1947553" cy="66699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3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2380</TotalTime>
  <Words>3853</Words>
  <Application>Microsoft Office PowerPoint</Application>
  <PresentationFormat>Widescreen</PresentationFormat>
  <Paragraphs>478</Paragraphs>
  <Slides>159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159</vt:i4>
      </vt:variant>
    </vt:vector>
  </HeadingPairs>
  <TitlesOfParts>
    <vt:vector size="166" baseType="lpstr">
      <vt:lpstr>Aptos</vt:lpstr>
      <vt:lpstr>Aptos Display</vt:lpstr>
      <vt:lpstr>Arial</vt:lpstr>
      <vt:lpstr>Cambria Math</vt:lpstr>
      <vt:lpstr>Century Gothic</vt:lpstr>
      <vt:lpstr>Open Sans</vt:lpstr>
      <vt:lpstr>Office Theme</vt:lpstr>
      <vt:lpstr>Doppler Explained (hopefully!)</vt:lpstr>
      <vt:lpstr>The Doppler Principle</vt:lpstr>
      <vt:lpstr>The Doppler frequency</vt:lpstr>
      <vt:lpstr>The Doppler equation</vt:lpstr>
      <vt:lpstr>The Doppler equation</vt:lpstr>
      <vt:lpstr>The Doppler angle</vt:lpstr>
      <vt:lpstr>PowerPoint Presentation</vt:lpstr>
      <vt:lpstr>PowerPoint Presentation</vt:lpstr>
      <vt:lpstr>PowerPoint Presentation</vt:lpstr>
      <vt:lpstr>The Doppler angle</vt:lpstr>
      <vt:lpstr>PowerPoint Presentation</vt:lpstr>
      <vt:lpstr>PowerPoint Presentation</vt:lpstr>
      <vt:lpstr>Doppler angle error</vt:lpstr>
      <vt:lpstr>Duplex ultrasound</vt:lpstr>
      <vt:lpstr>Colour Doppler</vt:lpstr>
      <vt:lpstr>Colour Doppler</vt:lpstr>
      <vt:lpstr>Colour Doppler</vt:lpstr>
      <vt:lpstr>Colour Doppler</vt:lpstr>
      <vt:lpstr>Spectral Doppler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Pulsatility and resistive indices</vt:lpstr>
      <vt:lpstr>PI – clinical uses</vt:lpstr>
      <vt:lpstr>PowerPoint Presentation</vt:lpstr>
      <vt:lpstr>Pulse Repetition Frequency</vt:lpstr>
      <vt:lpstr>Aliasing</vt:lpstr>
      <vt:lpstr>‘The Wagon Wheel Effect’ - Aliasing</vt:lpstr>
      <vt:lpstr>PowerPoint Presentation</vt:lpstr>
      <vt:lpstr>Colour Doppler aliasing</vt:lpstr>
      <vt:lpstr>Spectral Doppler Aliasing</vt:lpstr>
      <vt:lpstr>Spectral Doppler Aliasing</vt:lpstr>
      <vt:lpstr>Power Doppler</vt:lpstr>
      <vt:lpstr>PowerPoint Presentation</vt:lpstr>
      <vt:lpstr>Colour Doppler optimisation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Colour Doppler beam angle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Spectral Doppler beam angle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Doppler angle correction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Spectral Doppler optimisation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Umbilical artery Doppler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Uterine artery Doppler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Middle cerebral artery Doppler</vt:lpstr>
      <vt:lpstr>PowerPoint Presentation</vt:lpstr>
      <vt:lpstr>PowerPoint Presentation</vt:lpstr>
      <vt:lpstr>PowerPoint Presentation</vt:lpstr>
      <vt:lpstr>PowerPoint Presentation</vt:lpstr>
      <vt:lpstr>Applying Doppler settings in fetal echocardiography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Simply put…</vt:lpstr>
      <vt:lpstr>Doppler SOS</vt:lpstr>
      <vt:lpstr>A final note on ultrasound artefacts…</vt:lpstr>
      <vt:lpstr>Ultrasound machine assumptions</vt:lpstr>
      <vt:lpstr>Speed of sound artefact</vt:lpstr>
      <vt:lpstr>Speed of sound artefact</vt:lpstr>
      <vt:lpstr>Mirror image artefact</vt:lpstr>
      <vt:lpstr>PowerPoint Presentation</vt:lpstr>
      <vt:lpstr>PowerPoint Presentation</vt:lpstr>
      <vt:lpstr>PowerPoint Presentation</vt:lpstr>
      <vt:lpstr>Refraction artefact</vt:lpstr>
      <vt:lpstr>Refraction artefact</vt:lpstr>
      <vt:lpstr>Side lobe artefact</vt:lpstr>
      <vt:lpstr>Side lobe artefact</vt:lpstr>
      <vt:lpstr>Acoustic attenuation artefacts</vt:lpstr>
      <vt:lpstr>PowerPoint Presentation</vt:lpstr>
      <vt:lpstr>PowerPoint Presentation</vt:lpstr>
      <vt:lpstr>‘Twinkle sign’</vt:lpstr>
      <vt:lpstr>‘Twinkle sign’</vt:lpstr>
      <vt:lpstr>Element dropout</vt:lpstr>
      <vt:lpstr>Element dropout</vt:lpstr>
      <vt:lpstr>Artefacts: friend or foe?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Warner-Michel, Ben</dc:creator>
  <cp:lastModifiedBy>Warner-Michel, Ben</cp:lastModifiedBy>
  <cp:revision>20</cp:revision>
  <dcterms:created xsi:type="dcterms:W3CDTF">2024-04-03T16:27:23Z</dcterms:created>
  <dcterms:modified xsi:type="dcterms:W3CDTF">2024-07-09T10:29:43Z</dcterms:modified>
</cp:coreProperties>
</file>