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9"/>
  </p:notesMasterIdLst>
  <p:sldIdLst>
    <p:sldId id="257" r:id="rId2"/>
    <p:sldId id="333" r:id="rId3"/>
    <p:sldId id="259" r:id="rId4"/>
    <p:sldId id="341" r:id="rId5"/>
    <p:sldId id="260" r:id="rId6"/>
    <p:sldId id="261" r:id="rId7"/>
    <p:sldId id="262" r:id="rId8"/>
    <p:sldId id="264" r:id="rId9"/>
    <p:sldId id="266" r:id="rId10"/>
    <p:sldId id="263" r:id="rId11"/>
    <p:sldId id="265" r:id="rId12"/>
    <p:sldId id="342" r:id="rId13"/>
    <p:sldId id="267" r:id="rId14"/>
    <p:sldId id="374" r:id="rId15"/>
    <p:sldId id="268" r:id="rId16"/>
    <p:sldId id="271" r:id="rId17"/>
    <p:sldId id="343" r:id="rId18"/>
    <p:sldId id="272" r:id="rId19"/>
    <p:sldId id="334" r:id="rId20"/>
    <p:sldId id="278" r:id="rId21"/>
    <p:sldId id="340" r:id="rId22"/>
    <p:sldId id="351" r:id="rId23"/>
    <p:sldId id="352" r:id="rId24"/>
    <p:sldId id="274" r:id="rId25"/>
    <p:sldId id="363" r:id="rId26"/>
    <p:sldId id="277" r:id="rId27"/>
    <p:sldId id="350" r:id="rId28"/>
    <p:sldId id="344" r:id="rId29"/>
    <p:sldId id="368" r:id="rId30"/>
    <p:sldId id="364" r:id="rId31"/>
    <p:sldId id="346" r:id="rId32"/>
    <p:sldId id="347" r:id="rId33"/>
    <p:sldId id="348" r:id="rId34"/>
    <p:sldId id="349" r:id="rId35"/>
    <p:sldId id="335" r:id="rId36"/>
    <p:sldId id="367" r:id="rId37"/>
    <p:sldId id="376" r:id="rId38"/>
    <p:sldId id="369" r:id="rId39"/>
    <p:sldId id="275" r:id="rId40"/>
    <p:sldId id="279" r:id="rId41"/>
    <p:sldId id="353" r:id="rId42"/>
    <p:sldId id="337" r:id="rId43"/>
    <p:sldId id="375" r:id="rId44"/>
    <p:sldId id="373" r:id="rId45"/>
    <p:sldId id="297" r:id="rId46"/>
    <p:sldId id="355" r:id="rId47"/>
    <p:sldId id="281" r:id="rId48"/>
    <p:sldId id="354" r:id="rId49"/>
    <p:sldId id="371" r:id="rId50"/>
    <p:sldId id="338" r:id="rId51"/>
    <p:sldId id="362" r:id="rId52"/>
    <p:sldId id="307" r:id="rId53"/>
    <p:sldId id="300" r:id="rId54"/>
    <p:sldId id="365" r:id="rId55"/>
    <p:sldId id="301" r:id="rId56"/>
    <p:sldId id="366" r:id="rId57"/>
    <p:sldId id="339" r:id="rId58"/>
    <p:sldId id="345" r:id="rId59"/>
    <p:sldId id="377" r:id="rId60"/>
    <p:sldId id="282" r:id="rId61"/>
    <p:sldId id="283" r:id="rId62"/>
    <p:sldId id="284" r:id="rId63"/>
    <p:sldId id="286" r:id="rId64"/>
    <p:sldId id="287" r:id="rId65"/>
    <p:sldId id="285" r:id="rId66"/>
    <p:sldId id="288" r:id="rId67"/>
    <p:sldId id="302" r:id="rId68"/>
    <p:sldId id="379" r:id="rId69"/>
    <p:sldId id="289" r:id="rId70"/>
    <p:sldId id="378" r:id="rId71"/>
    <p:sldId id="290" r:id="rId72"/>
    <p:sldId id="380" r:id="rId73"/>
    <p:sldId id="291" r:id="rId74"/>
    <p:sldId id="370" r:id="rId75"/>
    <p:sldId id="292" r:id="rId76"/>
    <p:sldId id="293" r:id="rId77"/>
    <p:sldId id="372"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9C9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57" autoAdjust="0"/>
  </p:normalViewPr>
  <p:slideViewPr>
    <p:cSldViewPr>
      <p:cViewPr>
        <p:scale>
          <a:sx n="63" d="100"/>
          <a:sy n="63" d="100"/>
        </p:scale>
        <p:origin x="-522" y="-6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image" Target="../media/image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DBAFA3-C66F-4E61-B6FD-A9507EF3B38D}" type="datetimeFigureOut">
              <a:rPr lang="en-GB" smtClean="0"/>
              <a:pPr/>
              <a:t>06/11/2017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1D0B34-F086-4CCF-92EC-3DE3B219C19E}" type="slidenum">
              <a:rPr lang="en-GB" smtClean="0"/>
              <a:pPr/>
              <a:t>‹#›</a:t>
            </a:fld>
            <a:endParaRPr lang="en-GB"/>
          </a:p>
        </p:txBody>
      </p:sp>
    </p:spTree>
    <p:extLst>
      <p:ext uri="{BB962C8B-B14F-4D97-AF65-F5344CB8AC3E}">
        <p14:creationId xmlns:p14="http://schemas.microsoft.com/office/powerpoint/2010/main" val="207722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1841 Attended Prague Polytechnic</a:t>
            </a:r>
          </a:p>
          <a:p>
            <a:r>
              <a:rPr lang="en-GB" dirty="0"/>
              <a:t>1850 Head of the institute of experiment Physics in Vienna University</a:t>
            </a:r>
            <a:r>
              <a:rPr lang="en-GB" baseline="0" dirty="0"/>
              <a:t> </a:t>
            </a:r>
          </a:p>
          <a:p>
            <a:r>
              <a:rPr lang="en-GB" baseline="0" dirty="0"/>
              <a:t>Doppler died on 17 March 1853 at age 49 from a pulmonary disease in Venice.</a:t>
            </a:r>
          </a:p>
          <a:p>
            <a:endParaRPr lang="en-GB" baseline="0"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12</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well known that using a Doppler angle of greater than 60° increases the risk of error in determining the velocity because the error due to the cosine term in the Doppler equation increases along with the increasing Doppler angle. Although an error of 5° made in measuring velocity measurement at a 45° Doppler angle causes an error of only 9%, this error becomes 16% at 60° and 26% at 70°. The other source of error in connection with the Doppler </a:t>
            </a:r>
            <a:r>
              <a:rPr lang="en-US" dirty="0" err="1" smtClean="0"/>
              <a:t>insonation</a:t>
            </a:r>
            <a:r>
              <a:rPr lang="en-US" dirty="0" smtClean="0"/>
              <a:t> angle is the intrinsic spectral broadening (ISB) effect of linear transducers</a:t>
            </a: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13</a:t>
            </a:fld>
            <a:endParaRPr lang="en-GB"/>
          </a:p>
        </p:txBody>
      </p:sp>
    </p:spTree>
    <p:extLst>
      <p:ext uri="{BB962C8B-B14F-4D97-AF65-F5344CB8AC3E}">
        <p14:creationId xmlns:p14="http://schemas.microsoft.com/office/powerpoint/2010/main" val="51526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14</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colour map determines</a:t>
            </a:r>
            <a:r>
              <a:rPr lang="en-GB" baseline="0" dirty="0"/>
              <a:t> which colours are assigned to the detected Doppler shift. </a:t>
            </a:r>
          </a:p>
          <a:p>
            <a:r>
              <a:rPr lang="en-GB" baseline="0" dirty="0"/>
              <a:t>The colour map has two channels a + and  -.</a:t>
            </a:r>
          </a:p>
          <a:p>
            <a:r>
              <a:rPr lang="en-GB" baseline="0" dirty="0"/>
              <a:t>The channels are separated by a black line known as the baseline (Wall filter).</a:t>
            </a:r>
          </a:p>
          <a:p>
            <a:r>
              <a:rPr lang="en-GB" dirty="0"/>
              <a:t>The channel above is always the positive</a:t>
            </a:r>
            <a:r>
              <a:rPr lang="en-GB" baseline="0" dirty="0"/>
              <a:t> channel. </a:t>
            </a:r>
          </a:p>
          <a:p>
            <a:r>
              <a:rPr lang="en-GB" baseline="0" dirty="0"/>
              <a:t>The channel below is always the negative channel. </a:t>
            </a:r>
          </a:p>
          <a:p>
            <a:r>
              <a:rPr lang="en-GB" baseline="0" dirty="0"/>
              <a:t>In a typical map the shades of colour closer to the baseline are dark and become lighter further away from the baseline. </a:t>
            </a:r>
          </a:p>
          <a:p>
            <a:r>
              <a:rPr lang="en-GB" baseline="0" dirty="0"/>
              <a:t>The end of each channel farthest from the baseline is called the Nyquist limit. ( Named after electronic engineer Harry Nyquist)</a:t>
            </a:r>
          </a:p>
        </p:txBody>
      </p:sp>
      <p:sp>
        <p:nvSpPr>
          <p:cNvPr id="4" name="Slide Number Placeholder 3"/>
          <p:cNvSpPr>
            <a:spLocks noGrp="1"/>
          </p:cNvSpPr>
          <p:nvPr>
            <p:ph type="sldNum" sz="quarter" idx="10"/>
          </p:nvPr>
        </p:nvSpPr>
        <p:spPr/>
        <p:txBody>
          <a:bodyPr/>
          <a:lstStyle/>
          <a:p>
            <a:fld id="{1D1D0B34-F086-4CCF-92EC-3DE3B219C19E}" type="slidenum">
              <a:rPr lang="en-GB" smtClean="0"/>
              <a:pPr/>
              <a:t>18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Colour imaging involves</a:t>
            </a:r>
            <a:r>
              <a:rPr lang="en-GB" baseline="0" dirty="0" smtClean="0"/>
              <a:t> multi-gate sampling and its sensitivity can be increased and decreased by changing the packet size. </a:t>
            </a:r>
            <a:endParaRPr lang="en-GB" dirty="0" smtClean="0"/>
          </a:p>
          <a:p>
            <a:r>
              <a:rPr lang="en-GB" dirty="0" smtClean="0"/>
              <a:t>The </a:t>
            </a:r>
            <a:r>
              <a:rPr lang="en-GB" dirty="0"/>
              <a:t>Colour box is the region of the display within</a:t>
            </a:r>
            <a:r>
              <a:rPr lang="en-GB" baseline="0" dirty="0"/>
              <a:t> which the colour Doppler information is displayed. </a:t>
            </a:r>
          </a:p>
          <a:p>
            <a:r>
              <a:rPr lang="en-GB" baseline="0" dirty="0"/>
              <a:t>The </a:t>
            </a:r>
            <a:r>
              <a:rPr lang="en-GB" baseline="0" dirty="0" smtClean="0"/>
              <a:t>Colour </a:t>
            </a:r>
            <a:r>
              <a:rPr lang="en-GB" baseline="0" dirty="0"/>
              <a:t>box is superimposed over the region of grey scale imaging. The shape of the box varies depending on the type of transducer selected. </a:t>
            </a:r>
          </a:p>
          <a:p>
            <a:r>
              <a:rPr lang="en-GB" baseline="0" dirty="0"/>
              <a:t>Linear arrays produce rectangular boxes which can be steered left and right typically by </a:t>
            </a:r>
            <a:r>
              <a:rPr lang="en-GB" baseline="0" dirty="0" smtClean="0"/>
              <a:t>10-20</a:t>
            </a:r>
            <a:r>
              <a:rPr lang="en-GB" baseline="0" dirty="0">
                <a:sym typeface="Symbol"/>
              </a:rPr>
              <a:t>.</a:t>
            </a:r>
          </a:p>
          <a:p>
            <a:r>
              <a:rPr lang="en-GB" baseline="0" dirty="0">
                <a:sym typeface="Symbol"/>
              </a:rPr>
              <a:t>Convex arrays and phased arrays have a sector </a:t>
            </a:r>
            <a:r>
              <a:rPr lang="en-GB" baseline="0" dirty="0" smtClean="0">
                <a:sym typeface="Symbol"/>
              </a:rPr>
              <a:t>shape these can not be steered. </a:t>
            </a:r>
            <a:endParaRPr lang="en-GB" baseline="0" dirty="0">
              <a:sym typeface="Symbol"/>
            </a:endParaRPr>
          </a:p>
          <a:p>
            <a:r>
              <a:rPr lang="en-GB" baseline="0" dirty="0">
                <a:sym typeface="Symbol"/>
              </a:rPr>
              <a:t>As we increase the size of the box frame rate is reduced. </a:t>
            </a: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19</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20</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In</a:t>
            </a:r>
            <a:r>
              <a:rPr lang="en-GB" baseline="0" dirty="0"/>
              <a:t> the autocorrelator technique, the colour system sends multiple pulses down each scan line to detect the Doppler shift. </a:t>
            </a:r>
          </a:p>
          <a:p>
            <a:r>
              <a:rPr lang="en-GB" baseline="0" dirty="0"/>
              <a:t>The number of pulses sent down each line is called the packet size or ensemble length. </a:t>
            </a:r>
          </a:p>
          <a:p>
            <a:r>
              <a:rPr lang="en-GB" baseline="0" dirty="0"/>
              <a:t>The minimum packet size is 3 and the maximum is 32. A typical packet size used in colour imaging is between 7-10. </a:t>
            </a:r>
          </a:p>
          <a:p>
            <a:r>
              <a:rPr lang="en-GB" baseline="0" dirty="0"/>
              <a:t>Larger packet sizes uses a greater number of pulses to generate each colour line. This improves the accuracy of the Doppler shift detected. </a:t>
            </a:r>
          </a:p>
          <a:p>
            <a:r>
              <a:rPr lang="en-GB" dirty="0"/>
              <a:t>However it will have</a:t>
            </a:r>
            <a:r>
              <a:rPr lang="en-GB" baseline="0" dirty="0"/>
              <a:t> a negative impact on frame rate because it will take longer to generate each scan line. A balance is made between frame rate and sampling accuracy.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21</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lphaLcParenBoth"/>
            </a:pPr>
            <a:r>
              <a:rPr lang="en-GB" baseline="0" dirty="0"/>
              <a:t>Phase describes the position within a cycle of oscillation and is measured in degrees.</a:t>
            </a:r>
          </a:p>
          <a:p>
            <a:pPr marL="228600" indent="-228600">
              <a:buAutoNum type="alphaLcParenBoth"/>
            </a:pPr>
            <a:r>
              <a:rPr lang="en-GB" baseline="0" dirty="0"/>
              <a:t>Two waves of the same frequency and amplitude can be compared in terms of their phase difference.</a:t>
            </a:r>
          </a:p>
          <a:p>
            <a:pPr marL="0" indent="0">
              <a:buNone/>
            </a:pPr>
            <a:endParaRPr lang="en-GB" baseline="0" dirty="0"/>
          </a:p>
          <a:p>
            <a:pPr marL="0" indent="0">
              <a:buNone/>
            </a:pPr>
            <a:r>
              <a:rPr lang="en-GB" baseline="0" dirty="0"/>
              <a:t>In this example there is a phase difference of 40°</a:t>
            </a:r>
          </a:p>
        </p:txBody>
      </p:sp>
      <p:sp>
        <p:nvSpPr>
          <p:cNvPr id="4" name="Slide Number Placeholder 3"/>
          <p:cNvSpPr>
            <a:spLocks noGrp="1"/>
          </p:cNvSpPr>
          <p:nvPr>
            <p:ph type="sldNum" sz="quarter" idx="10"/>
          </p:nvPr>
        </p:nvSpPr>
        <p:spPr/>
        <p:txBody>
          <a:bodyPr/>
          <a:lstStyle/>
          <a:p>
            <a:fld id="{80A34E14-16CB-4DFB-BAC4-C2C7967B3DCB}" type="slidenum">
              <a:rPr lang="en-GB" smtClean="0"/>
              <a:pPr/>
              <a:t>22</a:t>
            </a:fld>
            <a:endParaRPr lang="en-GB"/>
          </a:p>
        </p:txBody>
      </p:sp>
    </p:spTree>
    <p:extLst>
      <p:ext uri="{BB962C8B-B14F-4D97-AF65-F5344CB8AC3E}">
        <p14:creationId xmlns:p14="http://schemas.microsoft.com/office/powerpoint/2010/main" val="3202752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Example single target (</a:t>
            </a:r>
            <a:r>
              <a:rPr lang="en-GB" dirty="0">
                <a:sym typeface="Symbol" panose="05050102010706020507" pitchFamily="18" charset="2"/>
              </a:rPr>
              <a:t></a:t>
            </a:r>
            <a:r>
              <a:rPr lang="en-GB" baseline="-25000" dirty="0">
                <a:sym typeface="Symbol" panose="05050102010706020507" pitchFamily="18" charset="2"/>
              </a:rPr>
              <a:t>d</a:t>
            </a:r>
            <a:r>
              <a:rPr lang="en-GB" dirty="0"/>
              <a:t> = </a:t>
            </a:r>
            <a:r>
              <a:rPr lang="en-GB" dirty="0" smtClean="0"/>
              <a:t>40</a:t>
            </a:r>
            <a:r>
              <a:rPr lang="en-GB" baseline="0" dirty="0" smtClean="0">
                <a:sym typeface="Symbol" panose="05050102010706020507" pitchFamily="18" charset="2"/>
              </a:rPr>
              <a:t>°</a:t>
            </a:r>
            <a:r>
              <a:rPr lang="en-GB" dirty="0" smtClean="0"/>
              <a:t>)</a:t>
            </a:r>
            <a:endParaRPr lang="en-GB" dirty="0"/>
          </a:p>
          <a:p>
            <a:r>
              <a:rPr lang="en-GB" dirty="0"/>
              <a:t>F</a:t>
            </a:r>
            <a:r>
              <a:rPr lang="en-GB" baseline="-25000" dirty="0"/>
              <a:t>t</a:t>
            </a:r>
            <a:r>
              <a:rPr lang="en-GB" baseline="0" dirty="0"/>
              <a:t> = 3MHz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C=1540m/s   </a:t>
            </a:r>
            <a:r>
              <a:rPr lang="en-GB" baseline="0" dirty="0">
                <a:sym typeface="Symbol" panose="05050102010706020507" pitchFamily="18" charset="2"/>
              </a:rPr>
              <a:t>=c /F</a:t>
            </a:r>
            <a:r>
              <a:rPr lang="en-GB" baseline="-25000" dirty="0">
                <a:sym typeface="Symbol" panose="05050102010706020507" pitchFamily="18" charset="2"/>
              </a:rPr>
              <a:t>t</a:t>
            </a:r>
            <a:r>
              <a:rPr lang="en-GB" baseline="0" dirty="0">
                <a:sym typeface="Symbol" panose="05050102010706020507" pitchFamily="18" charset="2"/>
              </a:rPr>
              <a:t>  =0.513</a:t>
            </a:r>
            <a:r>
              <a:rPr lang="en-GB" baseline="30000" dirty="0">
                <a:sym typeface="Symbol" panose="05050102010706020507" pitchFamily="18" charset="2"/>
              </a:rPr>
              <a:t>.</a:t>
            </a:r>
            <a:r>
              <a:rPr lang="en-GB" baseline="0" dirty="0">
                <a:sym typeface="Symbol" panose="05050102010706020507" pitchFamily="18" charset="2"/>
              </a:rPr>
              <a:t>mm</a:t>
            </a:r>
          </a:p>
          <a:p>
            <a:r>
              <a:rPr lang="en-GB" baseline="0" dirty="0">
                <a:sym typeface="Symbol" panose="05050102010706020507" pitchFamily="18" charset="2"/>
              </a:rPr>
              <a:t>PRF= 16KHz</a:t>
            </a:r>
          </a:p>
          <a:p>
            <a:endParaRPr lang="en-GB" baseline="0" dirty="0">
              <a:sym typeface="Symbol" panose="05050102010706020507" pitchFamily="18" charset="2"/>
            </a:endParaRPr>
          </a:p>
          <a:p>
            <a:r>
              <a:rPr lang="en-GB" baseline="0" dirty="0">
                <a:sym typeface="Symbol" panose="05050102010706020507" pitchFamily="18" charset="2"/>
              </a:rPr>
              <a:t>If the target has caused a phase change of 40°</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sym typeface="Symbol" panose="05050102010706020507" pitchFamily="18" charset="2"/>
              </a:rPr>
              <a:t>Then the target has moved 40/360 (0.11</a:t>
            </a:r>
            <a:r>
              <a:rPr lang="en-GB" baseline="30000" dirty="0">
                <a:sym typeface="Symbol" panose="05050102010706020507" pitchFamily="18" charset="2"/>
              </a:rPr>
              <a:t>.</a:t>
            </a:r>
            <a:r>
              <a:rPr lang="en-GB" baseline="0" dirty="0">
                <a:sym typeface="Symbol" panose="05050102010706020507" pitchFamily="18" charset="2"/>
              </a:rPr>
              <a:t>) of the 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sym typeface="Symbol" panose="05050102010706020507" pitchFamily="18" charset="2"/>
              </a:rPr>
              <a:t>0.11 of 0.513mm = 0.057mm</a:t>
            </a:r>
          </a:p>
          <a:p>
            <a:endParaRPr lang="en-GB" baseline="0" dirty="0">
              <a:sym typeface="Symbol" panose="05050102010706020507" pitchFamily="18" charset="2"/>
            </a:endParaRPr>
          </a:p>
          <a:p>
            <a:r>
              <a:rPr lang="en-GB" baseline="0" dirty="0">
                <a:sym typeface="Symbol" panose="05050102010706020507" pitchFamily="18" charset="2"/>
              </a:rPr>
              <a:t>If the PRF is 16KHz</a:t>
            </a:r>
          </a:p>
          <a:p>
            <a:r>
              <a:rPr lang="en-GB" baseline="0" dirty="0">
                <a:sym typeface="Symbol" panose="05050102010706020507" pitchFamily="18" charset="2"/>
              </a:rPr>
              <a:t>Then one cycle takes 1/16KHz = 62.5</a:t>
            </a:r>
            <a:r>
              <a:rPr lang="el-GR" baseline="0" dirty="0">
                <a:latin typeface="Arial" panose="020B0604020202020204" pitchFamily="34" charset="0"/>
                <a:cs typeface="Arial" panose="020B0604020202020204" pitchFamily="34" charset="0"/>
                <a:sym typeface="Symbol" panose="05050102010706020507" pitchFamily="18" charset="2"/>
              </a:rPr>
              <a:t>μ</a:t>
            </a:r>
            <a:r>
              <a:rPr lang="en-GB" baseline="0" dirty="0">
                <a:sym typeface="Symbol" panose="05050102010706020507" pitchFamily="18" charset="2"/>
              </a:rPr>
              <a:t>s</a:t>
            </a:r>
          </a:p>
          <a:p>
            <a:endParaRPr lang="en-GB" baseline="0" dirty="0">
              <a:sym typeface="Symbol" panose="05050102010706020507" pitchFamily="18" charset="2"/>
            </a:endParaRPr>
          </a:p>
          <a:p>
            <a:r>
              <a:rPr lang="en-GB" baseline="0" dirty="0">
                <a:sym typeface="Symbol" panose="05050102010706020507" pitchFamily="18" charset="2"/>
              </a:rPr>
              <a:t>In 62.5</a:t>
            </a:r>
            <a:r>
              <a:rPr lang="el-GR" baseline="0" dirty="0">
                <a:latin typeface="Arial" panose="020B0604020202020204" pitchFamily="34" charset="0"/>
                <a:cs typeface="Arial" panose="020B0604020202020204" pitchFamily="34" charset="0"/>
                <a:sym typeface="Symbol" panose="05050102010706020507" pitchFamily="18" charset="2"/>
              </a:rPr>
              <a:t>μ</a:t>
            </a:r>
            <a:r>
              <a:rPr lang="en-GB" baseline="0" dirty="0">
                <a:sym typeface="Symbol" panose="05050102010706020507" pitchFamily="18" charset="2"/>
              </a:rPr>
              <a:t>s the target moved 0.057mm/2 (go and return signal)</a:t>
            </a:r>
          </a:p>
          <a:p>
            <a:r>
              <a:rPr lang="en-GB" baseline="0" dirty="0">
                <a:sym typeface="Symbol" panose="05050102010706020507" pitchFamily="18" charset="2"/>
              </a:rPr>
              <a:t>Velocity = distance/ time  0.057/ (2*62.5</a:t>
            </a:r>
            <a:r>
              <a:rPr lang="el-GR" b="1" baseline="0" dirty="0">
                <a:latin typeface="Arial" panose="020B0604020202020204" pitchFamily="34" charset="0"/>
                <a:cs typeface="Arial" panose="020B0604020202020204" pitchFamily="34" charset="0"/>
                <a:sym typeface="Symbol" panose="05050102010706020507" pitchFamily="18" charset="2"/>
              </a:rPr>
              <a:t>μ</a:t>
            </a:r>
            <a:r>
              <a:rPr lang="en-GB" b="1" baseline="0" dirty="0">
                <a:sym typeface="Symbol" panose="05050102010706020507" pitchFamily="18" charset="2"/>
              </a:rPr>
              <a:t>s</a:t>
            </a:r>
            <a:r>
              <a:rPr lang="en-GB" b="0" baseline="0" dirty="0">
                <a:sym typeface="Symbol" panose="05050102010706020507" pitchFamily="18" charset="2"/>
              </a:rPr>
              <a:t>) = 456.29mm/sec</a:t>
            </a:r>
            <a:endParaRPr lang="en-GB" baseline="-25000" dirty="0"/>
          </a:p>
          <a:p>
            <a:endParaRPr lang="en-GB" dirty="0"/>
          </a:p>
          <a:p>
            <a:r>
              <a:rPr lang="en-GB" b="1" dirty="0"/>
              <a:t>The Doppler equation </a:t>
            </a:r>
          </a:p>
          <a:p>
            <a:r>
              <a:rPr lang="en-GB" dirty="0"/>
              <a:t>F</a:t>
            </a:r>
            <a:r>
              <a:rPr lang="en-GB" baseline="-25000" dirty="0"/>
              <a:t>d </a:t>
            </a:r>
            <a:r>
              <a:rPr lang="en-GB" dirty="0"/>
              <a:t>=((2*0.456m/s*3x10</a:t>
            </a:r>
            <a:r>
              <a:rPr lang="en-GB" baseline="30000" dirty="0"/>
              <a:t>6</a:t>
            </a:r>
            <a:r>
              <a:rPr lang="en-GB" baseline="0" dirty="0"/>
              <a:t> )</a:t>
            </a:r>
            <a:r>
              <a:rPr lang="en-GB" baseline="30000" dirty="0"/>
              <a:t> </a:t>
            </a:r>
            <a:r>
              <a:rPr lang="en-GB" baseline="0" dirty="0"/>
              <a:t> /1540) = 1777.78 Hz or 1.78KHz</a:t>
            </a:r>
            <a:endParaRPr lang="en-GB" baseline="30000" dirty="0"/>
          </a:p>
          <a:p>
            <a:endParaRPr lang="en-GB" dirty="0"/>
          </a:p>
          <a:p>
            <a:r>
              <a:rPr lang="en-GB" b="1" dirty="0"/>
              <a:t>Frequency from</a:t>
            </a:r>
            <a:r>
              <a:rPr lang="en-GB" b="1" baseline="0" dirty="0"/>
              <a:t> the autocorrelator</a:t>
            </a:r>
            <a:endParaRPr lang="en-GB" b="1" dirty="0"/>
          </a:p>
          <a:p>
            <a:r>
              <a:rPr lang="en-GB" dirty="0"/>
              <a:t>The phase changed by 0.11 periods in 62.5us. </a:t>
            </a:r>
          </a:p>
          <a:p>
            <a:r>
              <a:rPr lang="en-GB" dirty="0"/>
              <a:t>Therefore the time</a:t>
            </a:r>
            <a:r>
              <a:rPr lang="en-GB" baseline="0" dirty="0"/>
              <a:t> to complete one cycle = 62.5/0.11 = 568us</a:t>
            </a:r>
          </a:p>
          <a:p>
            <a:r>
              <a:rPr lang="en-GB" baseline="0" dirty="0"/>
              <a:t>One period takes 568us then the detected frequency is the reciprocal of this</a:t>
            </a:r>
          </a:p>
          <a:p>
            <a:r>
              <a:rPr lang="en-GB" baseline="0" dirty="0"/>
              <a:t>1/568=0.0017605633802817MHz </a:t>
            </a:r>
          </a:p>
          <a:p>
            <a:r>
              <a:rPr lang="en-GB" baseline="0" dirty="0"/>
              <a:t>=1.76KHz</a:t>
            </a:r>
          </a:p>
          <a:p>
            <a:endParaRPr lang="en-GB" baseline="0" dirty="0"/>
          </a:p>
          <a:p>
            <a:r>
              <a:rPr lang="en-GB" baseline="0" dirty="0"/>
              <a:t>Difference of 20Hz. This is reduced by increasing the sample number. </a:t>
            </a:r>
          </a:p>
          <a:p>
            <a:endParaRPr lang="en-GB" baseline="0" dirty="0"/>
          </a:p>
          <a:p>
            <a:r>
              <a:rPr lang="en-GB" baseline="0" dirty="0"/>
              <a:t>The autocorrelator produces one value for frequency at its output. </a:t>
            </a:r>
            <a:endParaRPr lang="en-GB" baseline="0" dirty="0" smtClean="0"/>
          </a:p>
          <a:p>
            <a:r>
              <a:rPr lang="en-GB" baseline="0" dirty="0" smtClean="0"/>
              <a:t>In </a:t>
            </a:r>
            <a:r>
              <a:rPr lang="en-GB" baseline="0" dirty="0"/>
              <a:t>the case of a single velocity target this will be the Doppler frequency of that target as shown above. </a:t>
            </a:r>
          </a:p>
          <a:p>
            <a:r>
              <a:rPr lang="en-GB" baseline="0" dirty="0"/>
              <a:t>In the majority of cases there will be multiple moving targets and as a results multiple frequencies will be present. </a:t>
            </a:r>
          </a:p>
          <a:p>
            <a:r>
              <a:rPr lang="en-GB" baseline="0" dirty="0"/>
              <a:t>The output will then be the mean of the Doppler frequency of all the velocities present.  </a:t>
            </a:r>
          </a:p>
        </p:txBody>
      </p:sp>
      <p:sp>
        <p:nvSpPr>
          <p:cNvPr id="4" name="Slide Number Placeholder 3"/>
          <p:cNvSpPr>
            <a:spLocks noGrp="1"/>
          </p:cNvSpPr>
          <p:nvPr>
            <p:ph type="sldNum" sz="quarter" idx="10"/>
          </p:nvPr>
        </p:nvSpPr>
        <p:spPr/>
        <p:txBody>
          <a:bodyPr/>
          <a:lstStyle/>
          <a:p>
            <a:fld id="{80A34E14-16CB-4DFB-BAC4-C2C7967B3DCB}" type="slidenum">
              <a:rPr lang="en-GB" smtClean="0"/>
              <a:pPr/>
              <a:t>23</a:t>
            </a:fld>
            <a:endParaRPr lang="en-GB"/>
          </a:p>
        </p:txBody>
      </p:sp>
    </p:spTree>
    <p:extLst>
      <p:ext uri="{BB962C8B-B14F-4D97-AF65-F5344CB8AC3E}">
        <p14:creationId xmlns:p14="http://schemas.microsoft.com/office/powerpoint/2010/main" val="3059862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Lower magnitude shift are assigned shades closer to the</a:t>
            </a:r>
            <a:r>
              <a:rPr lang="en-GB" baseline="0" dirty="0"/>
              <a:t> baseline while higher magnitude Doppler shifts are assigned shades further from the baseline. </a:t>
            </a:r>
          </a:p>
          <a:p>
            <a:r>
              <a:rPr lang="en-GB" baseline="0" dirty="0"/>
              <a:t>If a shift exceeds the </a:t>
            </a:r>
            <a:r>
              <a:rPr lang="en-GB" b="1" baseline="0" dirty="0"/>
              <a:t>Nyquist limit </a:t>
            </a:r>
            <a:r>
              <a:rPr lang="en-GB" baseline="0" dirty="0"/>
              <a:t>it is mapped with a lighter shade from the opposite channel. This is called aliasing. </a:t>
            </a:r>
          </a:p>
          <a:p>
            <a:r>
              <a:rPr lang="en-GB" baseline="0" dirty="0"/>
              <a:t>(The Nyquist frequency, named after electronic engineer Harry Nyquist, is half of the sampling rate of a discrete signal processing system.)</a:t>
            </a:r>
          </a:p>
          <a:p>
            <a:r>
              <a:rPr lang="en-GB" baseline="0" dirty="0"/>
              <a:t>PRF/2= Nyquist limit </a:t>
            </a:r>
          </a:p>
          <a:p>
            <a:endParaRPr lang="en-GB" baseline="0" dirty="0"/>
          </a:p>
          <a:p>
            <a:r>
              <a:rPr lang="en-GB" baseline="0" dirty="0"/>
              <a:t>A lesser used function in colour Doppler is the variance mapping. This is a specialised form of colour mapping that displays one additional piece of information. </a:t>
            </a:r>
          </a:p>
          <a:p>
            <a:r>
              <a:rPr lang="en-GB" baseline="0" dirty="0"/>
              <a:t>The variance map displays both the colour channels with an additional colour to indicate locations in the colour box from which a wide range of Doppler shift are being detected. </a:t>
            </a:r>
          </a:p>
          <a:p>
            <a:r>
              <a:rPr lang="en-GB" baseline="0" dirty="0"/>
              <a:t>Turbulent blood flow is the most common cause for a wide degree of variance. </a:t>
            </a:r>
            <a:endParaRPr lang="en-GB" baseline="0" dirty="0" smtClean="0"/>
          </a:p>
          <a:p>
            <a:r>
              <a:rPr lang="en-GB" baseline="0" dirty="0" smtClean="0"/>
              <a:t>Variance </a:t>
            </a:r>
            <a:r>
              <a:rPr lang="en-GB" baseline="0" dirty="0"/>
              <a:t>maps are primarily used in paediatric echocardiography. (Ventricular and atrial septal defects.)</a:t>
            </a:r>
            <a:endParaRPr lang="en-GB" dirty="0"/>
          </a:p>
          <a:p>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24</a:t>
            </a:fld>
            <a:endParaRPr lang="en-GB"/>
          </a:p>
        </p:txBody>
      </p:sp>
    </p:spTree>
    <p:extLst>
      <p:ext uri="{BB962C8B-B14F-4D97-AF65-F5344CB8AC3E}">
        <p14:creationId xmlns:p14="http://schemas.microsoft.com/office/powerpoint/2010/main" val="287572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If a source is emitting sound waves, the frequency of reflected sound</a:t>
            </a:r>
            <a:r>
              <a:rPr lang="en-GB" baseline="0" dirty="0"/>
              <a:t> </a:t>
            </a:r>
            <a:r>
              <a:rPr lang="en-GB" dirty="0"/>
              <a:t>from an object in its path increases or decreases if the object is</a:t>
            </a:r>
            <a:r>
              <a:rPr lang="en-GB" baseline="0" dirty="0"/>
              <a:t> </a:t>
            </a:r>
            <a:r>
              <a:rPr lang="en-GB" dirty="0"/>
              <a:t>moving towards or away from the source respectively. </a:t>
            </a:r>
          </a:p>
          <a:p>
            <a:endParaRPr lang="en-GB" dirty="0"/>
          </a:p>
          <a:p>
            <a:r>
              <a:rPr lang="en-GB" dirty="0"/>
              <a:t>This is the</a:t>
            </a:r>
            <a:r>
              <a:rPr lang="en-GB" baseline="0" dirty="0"/>
              <a:t> </a:t>
            </a:r>
            <a:r>
              <a:rPr lang="en-GB" dirty="0"/>
              <a:t>Doppler effect (Christian Andreas Doppler (1803–1863), an Austrian</a:t>
            </a:r>
            <a:r>
              <a:rPr lang="en-GB" baseline="0" dirty="0"/>
              <a:t> </a:t>
            </a:r>
            <a:r>
              <a:rPr lang="en-GB" dirty="0"/>
              <a:t>mathematician) and the change in frequency is the Doppler shift.</a:t>
            </a:r>
          </a:p>
          <a:p>
            <a:endParaRPr lang="en-GB" dirty="0"/>
          </a:p>
          <a:p>
            <a:r>
              <a:rPr lang="en-GB" dirty="0"/>
              <a:t>Ultrasound from a stationary probe directed towards flowing blood</a:t>
            </a:r>
            <a:r>
              <a:rPr lang="en-GB" baseline="0" dirty="0"/>
              <a:t> </a:t>
            </a:r>
            <a:r>
              <a:rPr lang="en-GB" dirty="0"/>
              <a:t>detects a Doppler shift from red blood cells that is proportional to</a:t>
            </a:r>
            <a:r>
              <a:rPr lang="en-GB" baseline="0" dirty="0"/>
              <a:t> </a:t>
            </a:r>
            <a:r>
              <a:rPr lang="en-GB" dirty="0"/>
              <a:t>blood flow velocity and well within the audible range.</a:t>
            </a:r>
          </a:p>
        </p:txBody>
      </p:sp>
      <p:sp>
        <p:nvSpPr>
          <p:cNvPr id="4" name="Slide Number Placeholder 3"/>
          <p:cNvSpPr>
            <a:spLocks noGrp="1"/>
          </p:cNvSpPr>
          <p:nvPr>
            <p:ph type="sldNum" sz="quarter" idx="10"/>
          </p:nvPr>
        </p:nvSpPr>
        <p:spPr/>
        <p:txBody>
          <a:bodyPr/>
          <a:lstStyle/>
          <a:p>
            <a:fld id="{80A34E14-16CB-4DFB-BAC4-C2C7967B3DCB}" type="slidenum">
              <a:rPr lang="en-GB"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Lower magnitude shift are assigned shades closer to the</a:t>
            </a:r>
            <a:r>
              <a:rPr lang="en-GB" baseline="0" dirty="0"/>
              <a:t> baseline while higher magnitude Doppler shifts are assigned shades further from the baseline. </a:t>
            </a:r>
          </a:p>
          <a:p>
            <a:r>
              <a:rPr lang="en-GB" baseline="0" dirty="0"/>
              <a:t>If a shift exceeds the </a:t>
            </a:r>
            <a:r>
              <a:rPr lang="en-GB" b="1" baseline="0" dirty="0"/>
              <a:t>Nyquist limit </a:t>
            </a:r>
            <a:r>
              <a:rPr lang="en-GB" baseline="0" dirty="0"/>
              <a:t>it is mapped with a lighter shade from the opposite channel. This is called aliasing. </a:t>
            </a:r>
          </a:p>
          <a:p>
            <a:r>
              <a:rPr lang="en-GB" baseline="0" dirty="0"/>
              <a:t>(The Nyquist frequency, named after electronic engineer Harry Nyquist, is half of the sampling rate of a discrete signal processing system.)</a:t>
            </a:r>
          </a:p>
          <a:p>
            <a:r>
              <a:rPr lang="en-GB" baseline="0" dirty="0"/>
              <a:t>PRF/2= Nyquist limit </a:t>
            </a:r>
          </a:p>
          <a:p>
            <a:endParaRPr lang="en-GB" baseline="0" dirty="0"/>
          </a:p>
          <a:p>
            <a:r>
              <a:rPr lang="en-GB" baseline="0" dirty="0"/>
              <a:t>A lesser used function in colour Doppler is the variance mapping. This is a specialised form of colour mapping that displays one additional piece of information. </a:t>
            </a:r>
          </a:p>
          <a:p>
            <a:r>
              <a:rPr lang="en-GB" baseline="0" dirty="0"/>
              <a:t>The variance map displays both the colour channels with an additional colour to indicate locations in the colour box from which a wide range of Doppler shift are being detected. </a:t>
            </a:r>
          </a:p>
          <a:p>
            <a:r>
              <a:rPr lang="en-GB" baseline="0" dirty="0"/>
              <a:t>Turbulent blood flow is the most common cause for a wide degree of variance. Variance maps are primarily used in paediatric echocardiography. (Ventricular and atrial septal defects.)</a:t>
            </a:r>
            <a:endParaRPr lang="en-GB" dirty="0"/>
          </a:p>
          <a:p>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25</a:t>
            </a:fld>
            <a:endParaRPr lang="en-GB"/>
          </a:p>
        </p:txBody>
      </p:sp>
    </p:spTree>
    <p:extLst>
      <p:ext uri="{BB962C8B-B14F-4D97-AF65-F5344CB8AC3E}">
        <p14:creationId xmlns:p14="http://schemas.microsoft.com/office/powerpoint/2010/main" val="3154309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Aliasing is a Doppler artefact that can occur with both</a:t>
            </a:r>
            <a:r>
              <a:rPr lang="en-GB" baseline="0" dirty="0"/>
              <a:t> colour and spectral Doppler displays. </a:t>
            </a:r>
          </a:p>
          <a:p>
            <a:r>
              <a:rPr lang="en-GB" baseline="0" dirty="0"/>
              <a:t>Aliasing occurs when the detected Doppler shift exceeds the upper limit that the system can accurately detect. </a:t>
            </a:r>
          </a:p>
          <a:p>
            <a:r>
              <a:rPr lang="en-GB" baseline="0" dirty="0"/>
              <a:t>This upper limit is called the Nyquist limit. </a:t>
            </a:r>
          </a:p>
          <a:p>
            <a:r>
              <a:rPr lang="en-GB" baseline="0" dirty="0"/>
              <a:t>When a detected Doppler shift exceeds the Nyquist limit it is erroneously wrapped around and displayed in the upper end of the opposite channel.</a:t>
            </a:r>
          </a:p>
          <a:p>
            <a:r>
              <a:rPr lang="en-GB" baseline="0" dirty="0"/>
              <a:t>This can sometimes limit your diagnostic ability but is more commonly used as a tool to hone in on the point of greatest narrowing. </a:t>
            </a:r>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27</a:t>
            </a:fld>
            <a:endParaRPr lang="en-GB"/>
          </a:p>
        </p:txBody>
      </p:sp>
    </p:spTree>
    <p:extLst>
      <p:ext uri="{BB962C8B-B14F-4D97-AF65-F5344CB8AC3E}">
        <p14:creationId xmlns:p14="http://schemas.microsoft.com/office/powerpoint/2010/main" val="3252941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colour</a:t>
            </a:r>
            <a:r>
              <a:rPr lang="en-GB" baseline="0" dirty="0"/>
              <a:t> baseline is changed the colour velocity range is changed. </a:t>
            </a:r>
          </a:p>
          <a:p>
            <a:r>
              <a:rPr lang="en-GB" baseline="0" dirty="0"/>
              <a:t>The range is depicted on the top and bottom of the positive and negative channels in cm/s or as a PRF value KHz. </a:t>
            </a: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28</a:t>
            </a:fld>
            <a:endParaRPr lang="en-GB"/>
          </a:p>
        </p:txBody>
      </p:sp>
    </p:spTree>
    <p:extLst>
      <p:ext uri="{BB962C8B-B14F-4D97-AF65-F5344CB8AC3E}">
        <p14:creationId xmlns:p14="http://schemas.microsoft.com/office/powerpoint/2010/main" val="1187235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Effect of using the filter. </a:t>
            </a:r>
          </a:p>
          <a:p>
            <a:r>
              <a:rPr lang="en-GB" sz="1200" b="0" i="0" u="none" strike="noStrike" kern="1200" baseline="0" dirty="0">
                <a:solidFill>
                  <a:schemeClr val="tx1"/>
                </a:solidFill>
                <a:latin typeface="+mn-lt"/>
                <a:ea typeface="+mn-ea"/>
                <a:cs typeface="+mn-cs"/>
              </a:rPr>
              <a:t>A: The filter is set too high, removing the low-velocity flow near the vessel walls (vertical arrows). </a:t>
            </a:r>
          </a:p>
          <a:p>
            <a:r>
              <a:rPr lang="en-GB" sz="1200" b="0" i="0" u="none" strike="noStrike" kern="1200" baseline="0" dirty="0">
                <a:solidFill>
                  <a:schemeClr val="tx1"/>
                </a:solidFill>
                <a:latin typeface="+mn-lt"/>
                <a:ea typeface="+mn-ea"/>
                <a:cs typeface="+mn-cs"/>
              </a:rPr>
              <a:t>B: The filter setting is reduced to display the low frequencies detected near the vessel walls. </a:t>
            </a:r>
          </a:p>
          <a:p>
            <a:r>
              <a:rPr lang="en-GB" sz="1200" b="0" i="0" u="none" strike="noStrike" kern="1200" baseline="0" dirty="0">
                <a:solidFill>
                  <a:schemeClr val="tx1"/>
                </a:solidFill>
                <a:latin typeface="+mn-lt"/>
                <a:ea typeface="+mn-ea"/>
                <a:cs typeface="+mn-cs"/>
              </a:rPr>
              <a:t>The filter setting may be displayed on the colour scale (horizontal arrows).</a:t>
            </a: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29</a:t>
            </a:fld>
            <a:endParaRPr lang="en-GB"/>
          </a:p>
        </p:txBody>
      </p:sp>
    </p:spTree>
    <p:extLst>
      <p:ext uri="{BB962C8B-B14F-4D97-AF65-F5344CB8AC3E}">
        <p14:creationId xmlns:p14="http://schemas.microsoft.com/office/powerpoint/2010/main" val="3520713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30</a:t>
            </a:fld>
            <a:endParaRPr lang="en-GB"/>
          </a:p>
        </p:txBody>
      </p:sp>
    </p:spTree>
    <p:extLst>
      <p:ext uri="{BB962C8B-B14F-4D97-AF65-F5344CB8AC3E}">
        <p14:creationId xmlns:p14="http://schemas.microsoft.com/office/powerpoint/2010/main" val="3431733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No </a:t>
            </a:r>
            <a:r>
              <a:rPr lang="en-US" sz="1200" b="0" i="0" u="none" strike="noStrike" kern="1200" baseline="0" dirty="0">
                <a:solidFill>
                  <a:schemeClr val="tx1"/>
                </a:solidFill>
                <a:latin typeface="+mn-lt"/>
                <a:ea typeface="+mn-ea"/>
                <a:cs typeface="+mn-cs"/>
              </a:rPr>
              <a:t>blood–tissue discriminator present – there is </a:t>
            </a:r>
            <a:r>
              <a:rPr lang="en-GB" sz="1200" b="0" i="0" u="none" strike="noStrike" kern="1200" baseline="0" noProof="0" dirty="0">
                <a:solidFill>
                  <a:schemeClr val="tx1"/>
                </a:solidFill>
                <a:latin typeface="+mn-lt"/>
                <a:ea typeface="+mn-ea"/>
                <a:cs typeface="+mn-cs"/>
              </a:rPr>
              <a:t>colour</a:t>
            </a:r>
            <a:r>
              <a:rPr lang="en-US" sz="1200" b="0" i="0" u="none" strike="noStrike" kern="1200" baseline="0" dirty="0">
                <a:solidFill>
                  <a:schemeClr val="tx1"/>
                </a:solidFill>
                <a:latin typeface="+mn-lt"/>
                <a:ea typeface="+mn-ea"/>
                <a:cs typeface="+mn-cs"/>
              </a:rPr>
              <a:t> throughout the colour box consisting of a uniform colour</a:t>
            </a:r>
          </a:p>
          <a:p>
            <a:r>
              <a:rPr lang="en-US" sz="1200" b="0" i="0" u="none" strike="noStrike" kern="1200" baseline="0" dirty="0">
                <a:solidFill>
                  <a:schemeClr val="tx1"/>
                </a:solidFill>
                <a:latin typeface="+mn-lt"/>
                <a:ea typeface="+mn-ea"/>
                <a:cs typeface="+mn-cs"/>
              </a:rPr>
              <a:t>in the region of flow, surrounded by random noise in </a:t>
            </a:r>
            <a:r>
              <a:rPr lang="en-GB" sz="1200" b="0" i="0" u="none" strike="noStrike" kern="1200" baseline="0" dirty="0">
                <a:solidFill>
                  <a:schemeClr val="tx1"/>
                </a:solidFill>
                <a:latin typeface="+mn-lt"/>
                <a:ea typeface="+mn-ea"/>
                <a:cs typeface="+mn-cs"/>
              </a:rPr>
              <a:t>the surrounding regions.</a:t>
            </a: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31</a:t>
            </a:fld>
            <a:endParaRPr lang="en-GB"/>
          </a:p>
        </p:txBody>
      </p:sp>
    </p:spTree>
    <p:extLst>
      <p:ext uri="{BB962C8B-B14F-4D97-AF65-F5344CB8AC3E}">
        <p14:creationId xmlns:p14="http://schemas.microsoft.com/office/powerpoint/2010/main" val="3653642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Application of the Doppler </a:t>
            </a:r>
            <a:r>
              <a:rPr lang="en-US" sz="1200" b="0" i="0" u="none" strike="noStrike" kern="1200" baseline="0" dirty="0">
                <a:solidFill>
                  <a:schemeClr val="tx1"/>
                </a:solidFill>
                <a:latin typeface="+mn-lt"/>
                <a:ea typeface="+mn-ea"/>
                <a:cs typeface="+mn-cs"/>
              </a:rPr>
              <a:t>amplitude threshold using the colour gain removes most of the colour from the region of no flow; however, there is some ‘bleeding’ of the colour into the tube.</a:t>
            </a: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32</a:t>
            </a:fld>
            <a:endParaRPr lang="en-GB"/>
          </a:p>
        </p:txBody>
      </p:sp>
    </p:spTree>
    <p:extLst>
      <p:ext uri="{BB962C8B-B14F-4D97-AF65-F5344CB8AC3E}">
        <p14:creationId xmlns:p14="http://schemas.microsoft.com/office/powerpoint/2010/main" val="4052491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of the B-mode amplitude threshold using</a:t>
            </a:r>
            <a:r>
              <a:rPr lang="en-US" baseline="0" dirty="0"/>
              <a:t> </a:t>
            </a:r>
            <a:r>
              <a:rPr lang="en-US" dirty="0"/>
              <a:t>colour write priority removes the bleeding.</a:t>
            </a: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33</a:t>
            </a:fld>
            <a:endParaRPr lang="en-GB"/>
          </a:p>
        </p:txBody>
      </p:sp>
    </p:spTree>
    <p:extLst>
      <p:ext uri="{BB962C8B-B14F-4D97-AF65-F5344CB8AC3E}">
        <p14:creationId xmlns:p14="http://schemas.microsoft.com/office/powerpoint/2010/main" val="2387423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34</a:t>
            </a:fld>
            <a:endParaRPr lang="en-GB"/>
          </a:p>
        </p:txBody>
      </p:sp>
    </p:spTree>
    <p:extLst>
      <p:ext uri="{BB962C8B-B14F-4D97-AF65-F5344CB8AC3E}">
        <p14:creationId xmlns:p14="http://schemas.microsoft.com/office/powerpoint/2010/main" val="3966747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As</a:t>
            </a:r>
            <a:r>
              <a:rPr lang="en-GB" baseline="0" dirty="0"/>
              <a:t> we increase the size of the colour box we need to send more pulses to generate the requested information. This has a detrimental effect on frame rate. </a:t>
            </a:r>
          </a:p>
          <a:p>
            <a:r>
              <a:rPr lang="en-GB" baseline="0" dirty="0"/>
              <a:t>Oversized colour boxes cause decreased frame rates and decreased resolution of the colour information displayed.  </a:t>
            </a:r>
          </a:p>
          <a:p>
            <a:r>
              <a:rPr lang="en-GB" baseline="0" dirty="0"/>
              <a:t>Reducing the size increases frame rate and increases the resolution of the colour information displayed. </a:t>
            </a:r>
          </a:p>
          <a:p>
            <a:r>
              <a:rPr lang="en-GB" baseline="0" dirty="0"/>
              <a:t>Colour boxes should be kept as small and superficial as possible. </a:t>
            </a:r>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35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 </a:t>
            </a:r>
          </a:p>
        </p:txBody>
      </p:sp>
      <p:sp>
        <p:nvSpPr>
          <p:cNvPr id="4" name="Slide Number Placeholder 3"/>
          <p:cNvSpPr>
            <a:spLocks noGrp="1"/>
          </p:cNvSpPr>
          <p:nvPr>
            <p:ph type="sldNum" sz="quarter" idx="10"/>
          </p:nvPr>
        </p:nvSpPr>
        <p:spPr/>
        <p:txBody>
          <a:bodyPr/>
          <a:lstStyle/>
          <a:p>
            <a:fld id="{80A34E14-16CB-4DFB-BAC4-C2C7967B3DCB}" type="slidenum">
              <a:rPr lang="en-GB" smtClean="0"/>
              <a:pPr/>
              <a:t>4</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Aliasing. </a:t>
            </a:r>
          </a:p>
          <a:p>
            <a:r>
              <a:rPr lang="en-GB" dirty="0"/>
              <a:t>A: This will lead to the assignment of the incorrect colour to represent the velocity present within</a:t>
            </a:r>
            <a:r>
              <a:rPr lang="en-GB" baseline="0" dirty="0"/>
              <a:t> </a:t>
            </a:r>
            <a:r>
              <a:rPr lang="en-GB" dirty="0"/>
              <a:t>the vessel, shown here in blue. </a:t>
            </a:r>
          </a:p>
          <a:p>
            <a:r>
              <a:rPr lang="en-GB" dirty="0"/>
              <a:t>B: Increasing the PRF may overcome aliasing. </a:t>
            </a:r>
          </a:p>
          <a:p>
            <a:r>
              <a:rPr lang="en-GB" dirty="0"/>
              <a:t>C: If the PRF is set too </a:t>
            </a:r>
            <a:r>
              <a:rPr lang="en-GB" dirty="0" smtClean="0"/>
              <a:t>high </a:t>
            </a:r>
            <a:r>
              <a:rPr lang="en-GB" dirty="0"/>
              <a:t>it may prevent</a:t>
            </a:r>
            <a:r>
              <a:rPr lang="en-GB" baseline="0" dirty="0"/>
              <a:t> </a:t>
            </a:r>
            <a:r>
              <a:rPr lang="en-GB" dirty="0"/>
              <a:t>low </a:t>
            </a:r>
            <a:r>
              <a:rPr lang="en-GB" dirty="0" smtClean="0"/>
              <a:t>velocities </a:t>
            </a:r>
            <a:r>
              <a:rPr lang="en-GB" dirty="0"/>
              <a:t>present at the vessel </a:t>
            </a:r>
            <a:r>
              <a:rPr lang="en-GB" dirty="0" smtClean="0"/>
              <a:t>walls </a:t>
            </a:r>
            <a:r>
              <a:rPr lang="en-GB" dirty="0"/>
              <a:t>from being detected.</a:t>
            </a:r>
          </a:p>
        </p:txBody>
      </p:sp>
      <p:sp>
        <p:nvSpPr>
          <p:cNvPr id="4" name="Slide Number Placeholder 3"/>
          <p:cNvSpPr>
            <a:spLocks noGrp="1"/>
          </p:cNvSpPr>
          <p:nvPr>
            <p:ph type="sldNum" sz="quarter" idx="10"/>
          </p:nvPr>
        </p:nvSpPr>
        <p:spPr/>
        <p:txBody>
          <a:bodyPr/>
          <a:lstStyle/>
          <a:p>
            <a:fld id="{80A34E14-16CB-4DFB-BAC4-C2C7967B3DCB}" type="slidenum">
              <a:rPr lang="en-GB" smtClean="0"/>
              <a:pPr/>
              <a:t>36</a:t>
            </a:fld>
            <a:endParaRPr lang="en-GB"/>
          </a:p>
        </p:txBody>
      </p:sp>
    </p:spTree>
    <p:extLst>
      <p:ext uri="{BB962C8B-B14F-4D97-AF65-F5344CB8AC3E}">
        <p14:creationId xmlns:p14="http://schemas.microsoft.com/office/powerpoint/2010/main" val="3706034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baseline="0" dirty="0">
                <a:solidFill>
                  <a:schemeClr val="tx1"/>
                </a:solidFill>
                <a:latin typeface="+mn-lt"/>
                <a:ea typeface="+mn-ea"/>
                <a:cs typeface="+mn-cs"/>
              </a:rPr>
              <a:t>A: Poor colour filling is seen in the posterior tibial artery distal to a long arterial occlusion because the PRF is set too high at 2500 Hz, and the colour controls have not been optimized. </a:t>
            </a:r>
          </a:p>
          <a:p>
            <a:r>
              <a:rPr lang="en-GB" sz="1200" b="0" i="0" u="none" strike="noStrike" kern="1200" baseline="0" dirty="0">
                <a:solidFill>
                  <a:schemeClr val="tx1"/>
                </a:solidFill>
                <a:latin typeface="+mn-lt"/>
                <a:ea typeface="+mn-ea"/>
                <a:cs typeface="+mn-cs"/>
              </a:rPr>
              <a:t>B: The Doppler waveform confirms low-velocity damped flow with a peak systolic velocity of 10 cm/s. </a:t>
            </a:r>
          </a:p>
          <a:p>
            <a:r>
              <a:rPr lang="en-GB" sz="1200" b="0" i="0" u="none" strike="noStrike" kern="1200" baseline="0" dirty="0">
                <a:solidFill>
                  <a:schemeClr val="tx1"/>
                </a:solidFill>
                <a:latin typeface="+mn-lt"/>
                <a:ea typeface="+mn-ea"/>
                <a:cs typeface="+mn-cs"/>
              </a:rPr>
              <a:t>C: In order to improve the colour flow display, the PRF has been lowered to 1000 Hz, the colour write priority increased and the colour sensitivity control increased.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Note that only 79% colour gain is needed in image C, compared to 85% in image A.</a:t>
            </a:r>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38</a:t>
            </a:fld>
            <a:endParaRPr lang="en-GB"/>
          </a:p>
        </p:txBody>
      </p:sp>
    </p:spTree>
    <p:extLst>
      <p:ext uri="{BB962C8B-B14F-4D97-AF65-F5344CB8AC3E}">
        <p14:creationId xmlns:p14="http://schemas.microsoft.com/office/powerpoint/2010/main" val="1060711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a:t>
            </a:r>
            <a:r>
              <a:rPr lang="en-GB" baseline="0" dirty="0"/>
              <a:t> </a:t>
            </a:r>
            <a:r>
              <a:rPr lang="en-GB" baseline="0" dirty="0" err="1" smtClean="0"/>
              <a:t>aorto</a:t>
            </a:r>
            <a:r>
              <a:rPr lang="en-GB" baseline="0" dirty="0" smtClean="0"/>
              <a:t>-bi-fem </a:t>
            </a:r>
            <a:r>
              <a:rPr lang="en-GB" baseline="0" dirty="0"/>
              <a:t>with SFA and </a:t>
            </a:r>
            <a:r>
              <a:rPr lang="en-GB" baseline="0" dirty="0" err="1"/>
              <a:t>prounda</a:t>
            </a:r>
            <a:r>
              <a:rPr lang="en-GB" baseline="0" dirty="0"/>
              <a:t> origin stenosis. </a:t>
            </a: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39</a:t>
            </a:fld>
            <a:endParaRPr lang="en-GB"/>
          </a:p>
        </p:txBody>
      </p:sp>
    </p:spTree>
    <p:extLst>
      <p:ext uri="{BB962C8B-B14F-4D97-AF65-F5344CB8AC3E}">
        <p14:creationId xmlns:p14="http://schemas.microsoft.com/office/powerpoint/2010/main" val="3168754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Power od the Doppler signal.</a:t>
            </a:r>
            <a:r>
              <a:rPr lang="en-GB" baseline="0" dirty="0"/>
              <a:t> </a:t>
            </a:r>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40</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41</a:t>
            </a:fld>
            <a:endParaRPr lang="en-GB"/>
          </a:p>
        </p:txBody>
      </p:sp>
    </p:spTree>
    <p:extLst>
      <p:ext uri="{BB962C8B-B14F-4D97-AF65-F5344CB8AC3E}">
        <p14:creationId xmlns:p14="http://schemas.microsoft.com/office/powerpoint/2010/main" val="3032955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Spectral analysis of the Doppler signal</a:t>
            </a:r>
            <a:r>
              <a:rPr lang="en-GB" baseline="0" dirty="0"/>
              <a:t> </a:t>
            </a:r>
            <a:r>
              <a:rPr lang="en-GB" dirty="0"/>
              <a:t>enables the frequencies present within the signal to be</a:t>
            </a:r>
            <a:r>
              <a:rPr lang="en-GB" baseline="0" dirty="0"/>
              <a:t> </a:t>
            </a:r>
            <a:r>
              <a:rPr lang="en-GB" dirty="0"/>
              <a:t>displayed as consecutive spectra. </a:t>
            </a:r>
          </a:p>
          <a:p>
            <a:r>
              <a:rPr lang="en-GB" dirty="0"/>
              <a:t>This produces a display</a:t>
            </a:r>
            <a:r>
              <a:rPr lang="en-GB" baseline="0" dirty="0"/>
              <a:t> </a:t>
            </a:r>
            <a:r>
              <a:rPr lang="en-GB" dirty="0"/>
              <a:t>of the changes in blood velocity over time.</a:t>
            </a:r>
          </a:p>
        </p:txBody>
      </p:sp>
      <p:sp>
        <p:nvSpPr>
          <p:cNvPr id="4" name="Slide Number Placeholder 3"/>
          <p:cNvSpPr>
            <a:spLocks noGrp="1"/>
          </p:cNvSpPr>
          <p:nvPr>
            <p:ph type="sldNum" sz="quarter" idx="10"/>
          </p:nvPr>
        </p:nvSpPr>
        <p:spPr/>
        <p:txBody>
          <a:bodyPr/>
          <a:lstStyle/>
          <a:p>
            <a:fld id="{1D1D0B34-F086-4CCF-92EC-3DE3B219C19E}" type="slidenum">
              <a:rPr lang="en-GB" smtClean="0"/>
              <a:pPr/>
              <a:t>42</a:t>
            </a:fld>
            <a:endParaRPr lang="en-GB"/>
          </a:p>
        </p:txBody>
      </p:sp>
    </p:spTree>
    <p:extLst>
      <p:ext uri="{BB962C8B-B14F-4D97-AF65-F5344CB8AC3E}">
        <p14:creationId xmlns:p14="http://schemas.microsoft.com/office/powerpoint/2010/main" val="3485129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A spectrum analyser calculates the amplitude of all of the frequencies present within the Doppler signal, typically using a method called the ‘fast </a:t>
            </a:r>
            <a:r>
              <a:rPr lang="en-GB" sz="1200" b="0" i="0" u="none" strike="noStrike" kern="1200" baseline="0" dirty="0" smtClean="0">
                <a:solidFill>
                  <a:schemeClr val="tx1"/>
                </a:solidFill>
                <a:latin typeface="+mn-lt"/>
                <a:ea typeface="+mn-ea"/>
                <a:cs typeface="+mn-cs"/>
              </a:rPr>
              <a:t>Fourier transform</a:t>
            </a:r>
            <a:r>
              <a:rPr lang="en-GB" sz="1200" b="0" i="0" u="none" strike="noStrike" kern="1200" baseline="0" dirty="0">
                <a:solidFill>
                  <a:schemeClr val="tx1"/>
                </a:solidFill>
                <a:latin typeface="+mn-lt"/>
                <a:ea typeface="+mn-ea"/>
                <a:cs typeface="+mn-cs"/>
              </a:rPr>
              <a:t>’ (FFT), in which a complete spectrum </a:t>
            </a:r>
            <a:r>
              <a:rPr lang="en-GB" sz="1200" b="0" i="0" u="none" strike="noStrike" kern="1200" baseline="0" dirty="0" smtClean="0">
                <a:solidFill>
                  <a:schemeClr val="tx1"/>
                </a:solidFill>
                <a:latin typeface="+mn-lt"/>
                <a:ea typeface="+mn-ea"/>
                <a:cs typeface="+mn-cs"/>
              </a:rPr>
              <a:t>is produced </a:t>
            </a:r>
            <a:r>
              <a:rPr lang="en-GB" sz="1200" b="0" i="0" u="none" strike="noStrike" kern="1200" baseline="0" dirty="0">
                <a:solidFill>
                  <a:schemeClr val="tx1"/>
                </a:solidFill>
                <a:latin typeface="+mn-lt"/>
                <a:ea typeface="+mn-ea"/>
                <a:cs typeface="+mn-cs"/>
              </a:rPr>
              <a:t>every 5–40 </a:t>
            </a:r>
            <a:r>
              <a:rPr lang="en-GB" sz="1200" b="0" i="0" u="none" strike="noStrike" kern="1200" baseline="0" dirty="0" err="1">
                <a:solidFill>
                  <a:schemeClr val="tx1"/>
                </a:solidFill>
                <a:latin typeface="+mn-lt"/>
                <a:ea typeface="+mn-ea"/>
                <a:cs typeface="+mn-cs"/>
              </a:rPr>
              <a:t>ms</a:t>
            </a:r>
            <a:r>
              <a:rPr lang="en-GB" sz="1200" b="0" i="0" u="none" strike="noStrike" kern="1200" baseline="0" dirty="0">
                <a:solidFill>
                  <a:schemeClr val="tx1"/>
                </a:solidFill>
                <a:latin typeface="+mn-lt"/>
                <a:ea typeface="+mn-ea"/>
                <a:cs typeface="+mn-cs"/>
              </a:rPr>
              <a:t>.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In </a:t>
            </a:r>
            <a:r>
              <a:rPr lang="en-GB" sz="1200" b="0" i="0" u="none" strike="noStrike" kern="1200" baseline="0" dirty="0">
                <a:solidFill>
                  <a:schemeClr val="tx1"/>
                </a:solidFill>
                <a:latin typeface="+mn-lt"/>
                <a:ea typeface="+mn-ea"/>
                <a:cs typeface="+mn-cs"/>
              </a:rPr>
              <a:t>the spectral display the brightness is related to the power or</a:t>
            </a:r>
          </a:p>
          <a:p>
            <a:r>
              <a:rPr lang="en-GB" sz="1200" b="0" i="0" u="none" strike="noStrike" kern="1200" baseline="0" dirty="0">
                <a:solidFill>
                  <a:schemeClr val="tx1"/>
                </a:solidFill>
                <a:latin typeface="+mn-lt"/>
                <a:ea typeface="+mn-ea"/>
                <a:cs typeface="+mn-cs"/>
              </a:rPr>
              <a:t>amplitude of the Doppler signal component at that particular Doppler frequency.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a:t>
            </a:r>
            <a:r>
              <a:rPr lang="en-GB" sz="1200" b="0" i="0" u="none" strike="noStrike" kern="1200" baseline="0" dirty="0">
                <a:solidFill>
                  <a:schemeClr val="tx1"/>
                </a:solidFill>
                <a:latin typeface="+mn-lt"/>
                <a:ea typeface="+mn-ea"/>
                <a:cs typeface="+mn-cs"/>
              </a:rPr>
              <a:t>high speed with which spectra are produced means that detailed </a:t>
            </a:r>
            <a:r>
              <a:rPr lang="en-GB" sz="1200" b="0" i="0" u="none" strike="noStrike" kern="1200" baseline="0" dirty="0" smtClean="0">
                <a:solidFill>
                  <a:schemeClr val="tx1"/>
                </a:solidFill>
                <a:latin typeface="+mn-lt"/>
                <a:ea typeface="+mn-ea"/>
                <a:cs typeface="+mn-cs"/>
              </a:rPr>
              <a:t>and rapidly </a:t>
            </a:r>
            <a:r>
              <a:rPr lang="en-GB" sz="1200" b="0" i="0" u="none" strike="noStrike" kern="1200" baseline="0" dirty="0">
                <a:solidFill>
                  <a:schemeClr val="tx1"/>
                </a:solidFill>
                <a:latin typeface="+mn-lt"/>
                <a:ea typeface="+mn-ea"/>
                <a:cs typeface="+mn-cs"/>
              </a:rPr>
              <a:t>updated information about the whole range of velocities present within the sample volume can be obtained.</a:t>
            </a:r>
          </a:p>
        </p:txBody>
      </p:sp>
      <p:sp>
        <p:nvSpPr>
          <p:cNvPr id="4" name="Slide Number Placeholder 3"/>
          <p:cNvSpPr>
            <a:spLocks noGrp="1"/>
          </p:cNvSpPr>
          <p:nvPr>
            <p:ph type="sldNum" sz="quarter" idx="10"/>
          </p:nvPr>
        </p:nvSpPr>
        <p:spPr/>
        <p:txBody>
          <a:bodyPr/>
          <a:lstStyle/>
          <a:p>
            <a:fld id="{1D1D0B34-F086-4CCF-92EC-3DE3B219C19E}" type="slidenum">
              <a:rPr lang="en-GB" smtClean="0"/>
              <a:pPr/>
              <a:t>44</a:t>
            </a:fld>
            <a:endParaRPr lang="en-GB"/>
          </a:p>
        </p:txBody>
      </p:sp>
    </p:spTree>
    <p:extLst>
      <p:ext uri="{BB962C8B-B14F-4D97-AF65-F5344CB8AC3E}">
        <p14:creationId xmlns:p14="http://schemas.microsoft.com/office/powerpoint/2010/main" val="561676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Spectral analysis is used in these machines to produce a frequency spectrum showing time on the horizontal axis and Doppler frequency shift on the vertical axis.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baseline corresponds to zero Doppler shift.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spectrum contains information on the speed and direction of blood flow.</a:t>
            </a:r>
            <a:endParaRPr lang="en-GB" altLang="en-US" dirty="0"/>
          </a:p>
          <a:p>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45</a:t>
            </a:fld>
            <a:endParaRPr lang="en-GB"/>
          </a:p>
        </p:txBody>
      </p:sp>
    </p:spTree>
    <p:extLst>
      <p:ext uri="{BB962C8B-B14F-4D97-AF65-F5344CB8AC3E}">
        <p14:creationId xmlns:p14="http://schemas.microsoft.com/office/powerpoint/2010/main" val="905741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Spectral display. This is a display of the Doppler frequency shift versus time. </a:t>
            </a:r>
          </a:p>
          <a:p>
            <a:r>
              <a:rPr lang="en-GB" sz="1200" b="0" i="0" u="none" strike="noStrike" kern="1200" baseline="0" dirty="0">
                <a:solidFill>
                  <a:schemeClr val="tx1"/>
                </a:solidFill>
                <a:latin typeface="+mn-lt"/>
                <a:ea typeface="+mn-ea"/>
                <a:cs typeface="+mn-cs"/>
              </a:rPr>
              <a:t>The Doppler waveform from the femoral artery is shown. </a:t>
            </a:r>
          </a:p>
          <a:p>
            <a:r>
              <a:rPr lang="en-GB" sz="1200" b="0" i="0" u="none" strike="noStrike" kern="1200" baseline="0" dirty="0">
                <a:solidFill>
                  <a:schemeClr val="tx1"/>
                </a:solidFill>
                <a:latin typeface="+mn-lt"/>
                <a:ea typeface="+mn-ea"/>
                <a:cs typeface="+mn-cs"/>
              </a:rPr>
              <a:t>Vertical distance from the baseline corresponds to Doppler shift, while the greyscale indicates the amplitude of the detected ultrasound with that particular frequency.</a:t>
            </a: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46</a:t>
            </a:fld>
            <a:endParaRPr lang="en-GB"/>
          </a:p>
        </p:txBody>
      </p:sp>
    </p:spTree>
    <p:extLst>
      <p:ext uri="{BB962C8B-B14F-4D97-AF65-F5344CB8AC3E}">
        <p14:creationId xmlns:p14="http://schemas.microsoft.com/office/powerpoint/2010/main" val="1209335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 transducers</a:t>
            </a:r>
            <a:r>
              <a:rPr lang="en-GB" baseline="0" dirty="0"/>
              <a:t> use two crystals with one set to continually send signals and the other set to continually listen for returning signals. </a:t>
            </a:r>
          </a:p>
          <a:p>
            <a:r>
              <a:rPr lang="en-GB" baseline="0" dirty="0"/>
              <a:t>PW systems use an array of crystals and spend most of the time listening for returning echoes. </a:t>
            </a: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47</a:t>
            </a:fld>
            <a:endParaRPr lang="en-GB"/>
          </a:p>
        </p:txBody>
      </p:sp>
    </p:spTree>
    <p:extLst>
      <p:ext uri="{BB962C8B-B14F-4D97-AF65-F5344CB8AC3E}">
        <p14:creationId xmlns:p14="http://schemas.microsoft.com/office/powerpoint/2010/main" val="181039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5</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Doppler demodulation for CW Doppler.</a:t>
            </a:r>
          </a:p>
          <a:p>
            <a:pPr marL="228600" indent="-228600">
              <a:buAutoNum type="alphaLcParenBoth"/>
            </a:pPr>
            <a:r>
              <a:rPr lang="en-GB" dirty="0"/>
              <a:t>Reference signal of frequency f t . </a:t>
            </a:r>
          </a:p>
          <a:p>
            <a:pPr marL="228600" indent="-228600">
              <a:buAutoNum type="alphaLcParenBoth"/>
            </a:pPr>
            <a:r>
              <a:rPr lang="en-GB" dirty="0"/>
              <a:t>Detected signal</a:t>
            </a:r>
            <a:r>
              <a:rPr lang="en-GB" baseline="0" dirty="0"/>
              <a:t> </a:t>
            </a:r>
            <a:r>
              <a:rPr lang="en-GB" dirty="0"/>
              <a:t>which has been Doppler-shifted and whose frequency</a:t>
            </a:r>
            <a:r>
              <a:rPr lang="en-GB" baseline="0" dirty="0"/>
              <a:t> </a:t>
            </a:r>
            <a:r>
              <a:rPr lang="en-GB" dirty="0"/>
              <a:t>is f r = f t + f d . </a:t>
            </a:r>
          </a:p>
          <a:p>
            <a:pPr marL="228600" indent="-228600">
              <a:buAutoNum type="alphaLcParenBoth"/>
            </a:pPr>
            <a:r>
              <a:rPr lang="en-GB" dirty="0"/>
              <a:t>The reference signal is multiplied by the</a:t>
            </a:r>
            <a:r>
              <a:rPr lang="en-GB" baseline="0" dirty="0"/>
              <a:t> </a:t>
            </a:r>
            <a:r>
              <a:rPr lang="en-GB" dirty="0"/>
              <a:t>detected signal. </a:t>
            </a:r>
          </a:p>
          <a:p>
            <a:pPr marL="228600" indent="-228600">
              <a:buAutoNum type="alphaLcParenBoth"/>
            </a:pPr>
            <a:r>
              <a:rPr lang="en-GB" dirty="0"/>
              <a:t>The high-frequency oscillations</a:t>
            </a:r>
            <a:r>
              <a:rPr lang="en-GB" baseline="0" dirty="0"/>
              <a:t> </a:t>
            </a:r>
            <a:r>
              <a:rPr lang="en-GB" dirty="0"/>
              <a:t>are removed by low-pass filtering. </a:t>
            </a:r>
          </a:p>
          <a:p>
            <a:pPr marL="0" indent="0">
              <a:buNone/>
            </a:pPr>
            <a:endParaRPr lang="en-GB" dirty="0"/>
          </a:p>
          <a:p>
            <a:pPr marL="0" indent="0">
              <a:buNone/>
            </a:pPr>
            <a:r>
              <a:rPr lang="en-GB" dirty="0"/>
              <a:t>The end result is the</a:t>
            </a:r>
            <a:r>
              <a:rPr lang="en-GB" baseline="0" dirty="0"/>
              <a:t> </a:t>
            </a:r>
            <a:r>
              <a:rPr lang="en-GB" dirty="0"/>
              <a:t>Doppler frequency shift signal </a:t>
            </a:r>
            <a:r>
              <a:rPr lang="en-GB" dirty="0" err="1"/>
              <a:t>f</a:t>
            </a:r>
            <a:r>
              <a:rPr lang="en-GB" baseline="-25000" dirty="0" err="1"/>
              <a:t>d</a:t>
            </a:r>
            <a:r>
              <a:rPr lang="en-GB" dirty="0"/>
              <a:t> (the example shown contains no clutter).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 high-pass filter is an electronic filter that passes signals with a frequency higher than a certain </a:t>
            </a:r>
            <a:r>
              <a:rPr lang="en-GB" dirty="0" err="1"/>
              <a:t>cutoff</a:t>
            </a:r>
            <a:r>
              <a:rPr lang="en-GB" dirty="0"/>
              <a:t> frequency and attenuates signals with frequencies lower than the </a:t>
            </a:r>
            <a:r>
              <a:rPr lang="en-GB" dirty="0" err="1"/>
              <a:t>cutoff</a:t>
            </a:r>
            <a:r>
              <a:rPr lang="en-GB" dirty="0"/>
              <a:t> frequency. </a:t>
            </a:r>
            <a:r>
              <a:rPr lang="en-GB" dirty="0" smtClean="0"/>
              <a:t>A low-pass filter does the opposite.</a:t>
            </a:r>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48</a:t>
            </a:fld>
            <a:endParaRPr lang="en-GB"/>
          </a:p>
        </p:txBody>
      </p:sp>
    </p:spTree>
    <p:extLst>
      <p:ext uri="{BB962C8B-B14F-4D97-AF65-F5344CB8AC3E}">
        <p14:creationId xmlns:p14="http://schemas.microsoft.com/office/powerpoint/2010/main" val="3380080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Doppler demodulation for CW Doppler.</a:t>
            </a:r>
          </a:p>
          <a:p>
            <a:pPr marL="228600" indent="-228600">
              <a:buAutoNum type="alphaLcParenBoth"/>
            </a:pPr>
            <a:r>
              <a:rPr lang="en-GB" dirty="0"/>
              <a:t>Reference signal of frequency f t . </a:t>
            </a:r>
          </a:p>
          <a:p>
            <a:pPr marL="228600" indent="-228600">
              <a:buAutoNum type="alphaLcParenBoth"/>
            </a:pPr>
            <a:r>
              <a:rPr lang="en-GB" dirty="0"/>
              <a:t>Detected signal</a:t>
            </a:r>
            <a:r>
              <a:rPr lang="en-GB" baseline="0" dirty="0"/>
              <a:t> </a:t>
            </a:r>
            <a:r>
              <a:rPr lang="en-GB" dirty="0"/>
              <a:t>which has been Doppler-shifted and whose frequency</a:t>
            </a:r>
            <a:r>
              <a:rPr lang="en-GB" baseline="0" dirty="0"/>
              <a:t> </a:t>
            </a:r>
            <a:r>
              <a:rPr lang="en-GB" dirty="0"/>
              <a:t>is f r = f t + f d . </a:t>
            </a:r>
          </a:p>
          <a:p>
            <a:pPr marL="228600" indent="-228600">
              <a:buAutoNum type="alphaLcParenBoth"/>
            </a:pPr>
            <a:r>
              <a:rPr lang="en-GB" dirty="0"/>
              <a:t>The reference signal is multiplied by the</a:t>
            </a:r>
            <a:r>
              <a:rPr lang="en-GB" baseline="0" dirty="0"/>
              <a:t> </a:t>
            </a:r>
            <a:r>
              <a:rPr lang="en-GB" dirty="0"/>
              <a:t>detected signal. </a:t>
            </a:r>
          </a:p>
          <a:p>
            <a:pPr marL="228600" indent="-228600">
              <a:buAutoNum type="alphaLcParenBoth"/>
            </a:pPr>
            <a:r>
              <a:rPr lang="en-GB" dirty="0"/>
              <a:t>The high-frequency oscillations</a:t>
            </a:r>
            <a:r>
              <a:rPr lang="en-GB" baseline="0" dirty="0"/>
              <a:t> </a:t>
            </a:r>
            <a:r>
              <a:rPr lang="en-GB" dirty="0"/>
              <a:t>are removed by low-pass filtering. </a:t>
            </a:r>
          </a:p>
          <a:p>
            <a:pPr marL="0" indent="0">
              <a:buNone/>
            </a:pPr>
            <a:endParaRPr lang="en-GB" dirty="0"/>
          </a:p>
          <a:p>
            <a:pPr marL="0" indent="0">
              <a:buNone/>
            </a:pPr>
            <a:r>
              <a:rPr lang="en-GB" dirty="0"/>
              <a:t>The end result is the</a:t>
            </a:r>
            <a:r>
              <a:rPr lang="en-GB" baseline="0" dirty="0"/>
              <a:t> </a:t>
            </a:r>
            <a:r>
              <a:rPr lang="en-GB" dirty="0"/>
              <a:t>Doppler frequency shift signal </a:t>
            </a:r>
            <a:r>
              <a:rPr lang="en-GB" dirty="0" err="1"/>
              <a:t>f</a:t>
            </a:r>
            <a:r>
              <a:rPr lang="en-GB" baseline="-25000" dirty="0" err="1"/>
              <a:t>d</a:t>
            </a:r>
            <a:r>
              <a:rPr lang="en-GB" dirty="0"/>
              <a:t> (the example shown contains no clutter).</a:t>
            </a:r>
          </a:p>
        </p:txBody>
      </p:sp>
      <p:sp>
        <p:nvSpPr>
          <p:cNvPr id="4" name="Slide Number Placeholder 3"/>
          <p:cNvSpPr>
            <a:spLocks noGrp="1"/>
          </p:cNvSpPr>
          <p:nvPr>
            <p:ph type="sldNum" sz="quarter" idx="10"/>
          </p:nvPr>
        </p:nvSpPr>
        <p:spPr/>
        <p:txBody>
          <a:bodyPr/>
          <a:lstStyle/>
          <a:p>
            <a:fld id="{1D1D0B34-F086-4CCF-92EC-3DE3B219C19E}" type="slidenum">
              <a:rPr lang="en-GB" smtClean="0"/>
              <a:pPr/>
              <a:t>49</a:t>
            </a:fld>
            <a:endParaRPr lang="en-GB"/>
          </a:p>
        </p:txBody>
      </p:sp>
    </p:spTree>
    <p:extLst>
      <p:ext uri="{BB962C8B-B14F-4D97-AF65-F5344CB8AC3E}">
        <p14:creationId xmlns:p14="http://schemas.microsoft.com/office/powerpoint/2010/main" val="1108579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can work out how long it takes a pulse to travel through soft tissue over a particular distance. </a:t>
            </a:r>
          </a:p>
          <a:p>
            <a:r>
              <a:rPr lang="en-GB" baseline="0" dirty="0"/>
              <a:t>T= 2d/c</a:t>
            </a:r>
          </a:p>
          <a:p>
            <a:r>
              <a:rPr lang="en-GB" baseline="0" dirty="0"/>
              <a:t>T= 1cm*2 / 1540= 0.0012987012987012987012987012987s = 12.987</a:t>
            </a:r>
            <a:r>
              <a:rPr lang="el-GR" baseline="0" dirty="0">
                <a:latin typeface="Arial" panose="020B0604020202020204" pitchFamily="34" charset="0"/>
                <a:cs typeface="Arial" panose="020B0604020202020204" pitchFamily="34" charset="0"/>
              </a:rPr>
              <a:t>μ</a:t>
            </a:r>
            <a:r>
              <a:rPr lang="en-GB" baseline="0" dirty="0"/>
              <a:t>s ~13</a:t>
            </a:r>
            <a:r>
              <a:rPr lang="el-GR" baseline="0" dirty="0">
                <a:latin typeface="Arial" panose="020B0604020202020204" pitchFamily="34" charset="0"/>
                <a:cs typeface="Arial" panose="020B0604020202020204" pitchFamily="34" charset="0"/>
              </a:rPr>
              <a:t>μ</a:t>
            </a:r>
            <a:r>
              <a:rPr lang="en-GB" baseline="0" dirty="0"/>
              <a:t>s  for the sound to go and return 1cm. </a:t>
            </a:r>
          </a:p>
          <a:p>
            <a:r>
              <a:rPr lang="en-GB" baseline="0" dirty="0"/>
              <a:t>This information is the bases of all measurements in B-mode</a:t>
            </a:r>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52</a:t>
            </a:fld>
            <a:endParaRPr lang="en-GB"/>
          </a:p>
        </p:txBody>
      </p:sp>
    </p:spTree>
    <p:extLst>
      <p:ext uri="{BB962C8B-B14F-4D97-AF65-F5344CB8AC3E}">
        <p14:creationId xmlns:p14="http://schemas.microsoft.com/office/powerpoint/2010/main" val="608648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Spectral analysis is used in these machines to produce a frequency spectrum showing time on the horizontal axis and Doppler frequency shift on the vertical axis. </a:t>
            </a:r>
          </a:p>
          <a:p>
            <a:r>
              <a:rPr lang="en-GB" dirty="0"/>
              <a:t>The baseline corresponds to zero Doppler shift. </a:t>
            </a:r>
          </a:p>
          <a:p>
            <a:r>
              <a:rPr lang="en-GB" dirty="0"/>
              <a:t>The spectrum contains information on the speed and direction of blood flow.</a:t>
            </a:r>
          </a:p>
          <a:p>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57</a:t>
            </a:fld>
            <a:endParaRPr lang="en-GB"/>
          </a:p>
        </p:txBody>
      </p:sp>
    </p:spTree>
    <p:extLst>
      <p:ext uri="{BB962C8B-B14F-4D97-AF65-F5344CB8AC3E}">
        <p14:creationId xmlns:p14="http://schemas.microsoft.com/office/powerpoint/2010/main" val="276283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Spectral Doppler displays showing two measurements made at the same point in a flow rig with constant</a:t>
            </a:r>
            <a:r>
              <a:rPr lang="en-GB" baseline="0" dirty="0"/>
              <a:t> </a:t>
            </a:r>
            <a:r>
              <a:rPr lang="en-GB" dirty="0"/>
              <a:t>flow. </a:t>
            </a:r>
            <a:r>
              <a:rPr lang="en-GB" dirty="0" smtClean="0"/>
              <a:t>The </a:t>
            </a:r>
            <a:r>
              <a:rPr lang="en-GB" dirty="0"/>
              <a:t>measurement made with the beam positioned close to the edge of the </a:t>
            </a:r>
            <a:r>
              <a:rPr lang="en-GB" dirty="0" smtClean="0"/>
              <a:t>transducer (a)</a:t>
            </a:r>
            <a:r>
              <a:rPr lang="en-GB" baseline="0" dirty="0" smtClean="0"/>
              <a:t> </a:t>
            </a:r>
            <a:r>
              <a:rPr lang="en-GB" dirty="0" smtClean="0"/>
              <a:t>gives </a:t>
            </a:r>
            <a:r>
              <a:rPr lang="en-GB" dirty="0"/>
              <a:t>a lower velocity(111 cm/s) than the measurement made with the beam place in the centre </a:t>
            </a:r>
            <a:r>
              <a:rPr lang="en-GB" dirty="0" smtClean="0"/>
              <a:t>(b)</a:t>
            </a:r>
            <a:r>
              <a:rPr lang="en-GB" baseline="0" dirty="0" smtClean="0"/>
              <a:t> </a:t>
            </a:r>
            <a:r>
              <a:rPr lang="en-GB" dirty="0" smtClean="0"/>
              <a:t>of </a:t>
            </a:r>
            <a:r>
              <a:rPr lang="en-GB" dirty="0"/>
              <a:t>the field of view (140 cm/s). </a:t>
            </a:r>
            <a:r>
              <a:rPr lang="en-GB" dirty="0" smtClean="0"/>
              <a:t>Panels</a:t>
            </a:r>
            <a:r>
              <a:rPr lang="en-GB" baseline="0" dirty="0" smtClean="0"/>
              <a:t> </a:t>
            </a:r>
            <a:r>
              <a:rPr lang="en-GB" dirty="0"/>
              <a:t>(c) and (d) show the same effect where the peak systolic velocity has been measured at the same point in a </a:t>
            </a:r>
            <a:r>
              <a:rPr lang="en-GB" dirty="0" smtClean="0"/>
              <a:t>carotid</a:t>
            </a:r>
            <a:r>
              <a:rPr lang="en-GB" baseline="0" dirty="0" smtClean="0"/>
              <a:t> </a:t>
            </a:r>
            <a:r>
              <a:rPr lang="en-GB" dirty="0" smtClean="0"/>
              <a:t>artery </a:t>
            </a:r>
            <a:r>
              <a:rPr lang="en-GB" dirty="0"/>
              <a:t>with the Doppler beam at the edge (c) and the Doppler beam in the centre (d) of the transducer, resulting </a:t>
            </a:r>
            <a:r>
              <a:rPr lang="en-GB" dirty="0" smtClean="0"/>
              <a:t>in</a:t>
            </a:r>
            <a:r>
              <a:rPr lang="en-GB" baseline="0" dirty="0" smtClean="0"/>
              <a:t> </a:t>
            </a:r>
            <a:r>
              <a:rPr lang="en-GB" dirty="0" smtClean="0"/>
              <a:t>velocity </a:t>
            </a:r>
            <a:r>
              <a:rPr lang="en-GB" dirty="0"/>
              <a:t>measurements of 68 and 90 cm/s respectively.</a:t>
            </a:r>
          </a:p>
        </p:txBody>
      </p:sp>
      <p:sp>
        <p:nvSpPr>
          <p:cNvPr id="4" name="Slide Number Placeholder 3"/>
          <p:cNvSpPr>
            <a:spLocks noGrp="1"/>
          </p:cNvSpPr>
          <p:nvPr>
            <p:ph type="sldNum" sz="quarter" idx="10"/>
          </p:nvPr>
        </p:nvSpPr>
        <p:spPr/>
        <p:txBody>
          <a:bodyPr/>
          <a:lstStyle/>
          <a:p>
            <a:fld id="{1D1D0B34-F086-4CCF-92EC-3DE3B219C19E}" type="slidenum">
              <a:rPr lang="en-GB" smtClean="0"/>
              <a:pPr/>
              <a:t>58</a:t>
            </a:fld>
            <a:endParaRPr lang="en-GB"/>
          </a:p>
        </p:txBody>
      </p:sp>
    </p:spTree>
    <p:extLst>
      <p:ext uri="{BB962C8B-B14F-4D97-AF65-F5344CB8AC3E}">
        <p14:creationId xmlns:p14="http://schemas.microsoft.com/office/powerpoint/2010/main" val="4207024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number of elements of a linear-array transducer are used to produce the Doppler beam,</a:t>
            </a:r>
            <a:r>
              <a:rPr lang="en-GB" baseline="0" dirty="0"/>
              <a:t> </a:t>
            </a:r>
            <a:r>
              <a:rPr lang="en-GB" dirty="0"/>
              <a:t>leading to a range of angles of insonation ( θ ).</a:t>
            </a:r>
          </a:p>
        </p:txBody>
      </p:sp>
      <p:sp>
        <p:nvSpPr>
          <p:cNvPr id="4" name="Slide Number Placeholder 3"/>
          <p:cNvSpPr>
            <a:spLocks noGrp="1"/>
          </p:cNvSpPr>
          <p:nvPr>
            <p:ph type="sldNum" sz="quarter" idx="10"/>
          </p:nvPr>
        </p:nvSpPr>
        <p:spPr/>
        <p:txBody>
          <a:bodyPr/>
          <a:lstStyle/>
          <a:p>
            <a:fld id="{1D1D0B34-F086-4CCF-92EC-3DE3B219C19E}" type="slidenum">
              <a:rPr lang="en-GB" smtClean="0"/>
              <a:pPr/>
              <a:t>61</a:t>
            </a:fld>
            <a:endParaRPr lang="en-GB"/>
          </a:p>
        </p:txBody>
      </p:sp>
    </p:spTree>
    <p:extLst>
      <p:ext uri="{BB962C8B-B14F-4D97-AF65-F5344CB8AC3E}">
        <p14:creationId xmlns:p14="http://schemas.microsoft.com/office/powerpoint/2010/main" val="2671224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1D0B34-F086-4CCF-92EC-3DE3B219C19E}" type="slidenum">
              <a:rPr lang="en-GB" smtClean="0"/>
              <a:pPr/>
              <a:t>63</a:t>
            </a:fld>
            <a:endParaRPr lang="en-GB"/>
          </a:p>
        </p:txBody>
      </p:sp>
    </p:spTree>
    <p:extLst>
      <p:ext uri="{BB962C8B-B14F-4D97-AF65-F5344CB8AC3E}">
        <p14:creationId xmlns:p14="http://schemas.microsoft.com/office/powerpoint/2010/main" val="2069440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40B935-0E82-4AC5-A37C-9C561AA6CD51}" type="slidenum">
              <a:rPr lang="en-US" smtClean="0"/>
              <a:pPr/>
              <a:t>68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Minuscule transducer angle changes can affect the accuracy</a:t>
            </a:r>
          </a:p>
          <a:p>
            <a:r>
              <a:rPr lang="en-GB" dirty="0"/>
              <a:t>of the Doppler waveform, shown by the appearance of the normal reversal of</a:t>
            </a:r>
          </a:p>
          <a:p>
            <a:r>
              <a:rPr lang="en-GB" dirty="0"/>
              <a:t>flow in early diastole (bottom). This reversal was absent in the other image</a:t>
            </a:r>
          </a:p>
          <a:p>
            <a:r>
              <a:rPr lang="en-GB" dirty="0"/>
              <a:t>(top), which was taken first and before optimal transducer manipulation had</a:t>
            </a:r>
          </a:p>
          <a:p>
            <a:r>
              <a:rPr lang="en-GB" dirty="0"/>
              <a:t>been sought.</a:t>
            </a:r>
          </a:p>
        </p:txBody>
      </p:sp>
      <p:sp>
        <p:nvSpPr>
          <p:cNvPr id="4" name="Slide Number Placeholder 3"/>
          <p:cNvSpPr>
            <a:spLocks noGrp="1"/>
          </p:cNvSpPr>
          <p:nvPr>
            <p:ph type="sldNum" sz="quarter" idx="10"/>
          </p:nvPr>
        </p:nvSpPr>
        <p:spPr/>
        <p:txBody>
          <a:bodyPr/>
          <a:lstStyle/>
          <a:p>
            <a:fld id="{1D1D0B34-F086-4CCF-92EC-3DE3B219C19E}" type="slidenum">
              <a:rPr lang="en-GB" smtClean="0"/>
              <a:pPr/>
              <a:t>74</a:t>
            </a:fld>
            <a:endParaRPr lang="en-GB"/>
          </a:p>
        </p:txBody>
      </p:sp>
    </p:spTree>
    <p:extLst>
      <p:ext uri="{BB962C8B-B14F-4D97-AF65-F5344CB8AC3E}">
        <p14:creationId xmlns:p14="http://schemas.microsoft.com/office/powerpoint/2010/main" val="3916994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difference between the received and transmitted frequency is</a:t>
            </a:r>
            <a:r>
              <a:rPr lang="en-GB" baseline="0" dirty="0"/>
              <a:t> known as the Doppler shift frequency. The Doppler shift from moving blood is in the low kilohertz range e.g. The audible range. </a:t>
            </a:r>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Putting values into the Doppler equation for the velocities found within the body and the transducer frequencies used the Doppler frequencies detected are in the middle of the audible range </a:t>
            </a:r>
            <a:r>
              <a:rPr lang="en-GB" dirty="0" err="1"/>
              <a:t>ie</a:t>
            </a:r>
            <a:r>
              <a:rPr lang="en-GB" dirty="0"/>
              <a:t>: 0-15kHz. </a:t>
            </a:r>
          </a:p>
          <a:p>
            <a:r>
              <a:rPr lang="en-GB" dirty="0"/>
              <a:t>The simplest way of appreciating  the Doppler signal is therefore to put the detected output through a loudspeaker. Where the direction of flow is detected, flow towards and away from the transducer may be played through two speakers </a:t>
            </a:r>
            <a:r>
              <a:rPr lang="en-GB" dirty="0" err="1"/>
              <a:t>eg:stereo</a:t>
            </a:r>
            <a:r>
              <a:rPr lang="en-GB" dirty="0"/>
              <a:t> headphones on a hand held Doppler.</a:t>
            </a:r>
          </a:p>
        </p:txBody>
      </p:sp>
      <p:sp>
        <p:nvSpPr>
          <p:cNvPr id="4" name="Slide Number Placeholder 3"/>
          <p:cNvSpPr>
            <a:spLocks noGrp="1"/>
          </p:cNvSpPr>
          <p:nvPr>
            <p:ph type="sldNum" sz="quarter" idx="10"/>
          </p:nvPr>
        </p:nvSpPr>
        <p:spPr/>
        <p:txBody>
          <a:bodyPr/>
          <a:lstStyle/>
          <a:p>
            <a:fld id="{80A34E14-16CB-4DFB-BAC4-C2C7967B3DCB}" type="slidenum">
              <a:rPr lang="en-GB" smtClean="0"/>
              <a:pPr/>
              <a:t>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Why do we use Doppler?</a:t>
            </a:r>
          </a:p>
          <a:p>
            <a:r>
              <a:rPr lang="en-GB" dirty="0"/>
              <a:t>To</a:t>
            </a:r>
            <a:r>
              <a:rPr lang="en-GB" baseline="0" dirty="0"/>
              <a:t> detect flow in vessels. </a:t>
            </a:r>
          </a:p>
          <a:p>
            <a:r>
              <a:rPr lang="en-GB" baseline="0" dirty="0"/>
              <a:t>Detect the direction of flow.</a:t>
            </a:r>
          </a:p>
          <a:p>
            <a:r>
              <a:rPr lang="en-GB" baseline="0" dirty="0"/>
              <a:t>Detect the type of flow: Arterial pulsatile flow or slow phasic venous flow.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Detect the type of flow: Normal vs. abnormal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To measure the velocity of blood flow.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8</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eaLnBrk="1" hangingPunct="1">
              <a:buFontTx/>
              <a:buNone/>
            </a:pPr>
            <a:r>
              <a:rPr lang="en-GB" altLang="en-US" sz="1200" b="0" i="0" dirty="0"/>
              <a:t>Blood cell moving v=50cm/s</a:t>
            </a:r>
            <a:endParaRPr lang="en-GB" altLang="en-US" sz="1200" b="0" i="0" baseline="30000" dirty="0"/>
          </a:p>
          <a:p>
            <a:pPr algn="l" eaLnBrk="1" hangingPunct="1">
              <a:buFontTx/>
              <a:buNone/>
            </a:pPr>
            <a:r>
              <a:rPr lang="en-GB" altLang="en-US" sz="1200" b="0" i="0" dirty="0"/>
              <a:t>Transmitted frequency </a:t>
            </a:r>
            <a:r>
              <a:rPr lang="en-GB" altLang="en-US" sz="1200" b="0" i="0" dirty="0" err="1"/>
              <a:t>f</a:t>
            </a:r>
            <a:r>
              <a:rPr lang="en-GB" altLang="en-US" sz="1200" b="0" i="0" baseline="-25000" dirty="0" err="1"/>
              <a:t>o</a:t>
            </a:r>
            <a:r>
              <a:rPr lang="en-GB" altLang="en-US" sz="1200" b="0" i="0" dirty="0"/>
              <a:t>= 3 MHz</a:t>
            </a:r>
            <a:r>
              <a:rPr lang="en-GB" altLang="en-US" sz="1200" b="0" i="0" baseline="0" dirty="0"/>
              <a:t> </a:t>
            </a:r>
          </a:p>
          <a:p>
            <a:pPr algn="l" eaLnBrk="1" hangingPunct="1">
              <a:buFontTx/>
              <a:buNone/>
            </a:pPr>
            <a:r>
              <a:rPr lang="en-GB" altLang="en-US" sz="1200" b="0" i="0" baseline="0" dirty="0"/>
              <a:t>Speed of sound in soft tissue </a:t>
            </a:r>
            <a:r>
              <a:rPr lang="en-GB" altLang="en-US" sz="1200" b="0" i="0" dirty="0"/>
              <a:t>c = 1540 m/s</a:t>
            </a:r>
            <a:endParaRPr lang="en-GB" altLang="en-US" sz="1200" b="0" i="0" baseline="30000" dirty="0"/>
          </a:p>
          <a:p>
            <a:pPr algn="l" eaLnBrk="1" hangingPunct="1">
              <a:buFontTx/>
              <a:buNone/>
            </a:pPr>
            <a:r>
              <a:rPr lang="en-GB" altLang="en-US" sz="1200" b="0" i="0" dirty="0"/>
              <a:t>Angle of insonation = 60°</a:t>
            </a:r>
          </a:p>
          <a:p>
            <a:pPr algn="l" eaLnBrk="1" hangingPunct="1">
              <a:buFontTx/>
              <a:buNone/>
            </a:pPr>
            <a:r>
              <a:rPr lang="en-GB" altLang="en-US" sz="1200" b="0" i="0" dirty="0"/>
              <a:t>So </a:t>
            </a:r>
            <a:r>
              <a:rPr lang="en-GB" altLang="en-US" sz="1200" b="0" i="0" dirty="0" err="1"/>
              <a:t>f</a:t>
            </a:r>
            <a:r>
              <a:rPr lang="en-GB" altLang="en-US" sz="1200" b="0" i="0" baseline="-25000" dirty="0" err="1"/>
              <a:t>d</a:t>
            </a:r>
            <a:r>
              <a:rPr lang="en-GB" altLang="en-US" sz="1200" b="0" i="0" dirty="0"/>
              <a:t> = 2kHz (</a:t>
            </a:r>
            <a:r>
              <a:rPr lang="en-GB" altLang="en-US" sz="1200" b="0" i="0" dirty="0" err="1"/>
              <a:t>ie</a:t>
            </a:r>
            <a:r>
              <a:rPr lang="en-GB" altLang="en-US" sz="1200" b="0" i="0" dirty="0"/>
              <a:t>. audible frequency)</a:t>
            </a:r>
          </a:p>
          <a:p>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10</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0A34E14-16CB-4DFB-BAC4-C2C7967B3DCB}" type="slidenum">
              <a:rPr lang="en-GB" smtClean="0"/>
              <a:pPr/>
              <a:t>11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110263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1995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134709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F8BC17-3980-4AE7-90E5-519D8FDA4486}" type="slidenum">
              <a:rPr lang="en-GB" smtClean="0"/>
              <a:pPr/>
              <a:t>‹#›</a:t>
            </a:fld>
            <a:endParaRPr lang="en-GB"/>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05963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486287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621298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1481565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128261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227511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1535217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280818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1490194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4016003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128176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88294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1875610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67BE825-4022-48A8-89F3-B459FDD4FE66}" type="datetimeFigureOut">
              <a:rPr lang="en-GB" smtClean="0"/>
              <a:pPr/>
              <a:t>06/11/2017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F8BC17-3980-4AE7-90E5-519D8FDA4486}" type="slidenum">
              <a:rPr lang="en-GB" smtClean="0"/>
              <a:pPr/>
              <a:t>‹#›</a:t>
            </a:fld>
            <a:endParaRPr lang="en-GB"/>
          </a:p>
        </p:txBody>
      </p:sp>
    </p:spTree>
    <p:extLst>
      <p:ext uri="{BB962C8B-B14F-4D97-AF65-F5344CB8AC3E}">
        <p14:creationId xmlns:p14="http://schemas.microsoft.com/office/powerpoint/2010/main" val="3462709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67BE825-4022-48A8-89F3-B459FDD4FE66}" type="datetimeFigureOut">
              <a:rPr lang="en-GB" smtClean="0"/>
              <a:pPr/>
              <a:t>06/11/2017</a:t>
            </a:fld>
            <a:endParaRPr lang="en-GB"/>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GB"/>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F8BC17-3980-4AE7-90E5-519D8FDA4486}" type="slidenum">
              <a:rPr lang="en-GB" smtClean="0"/>
              <a:pPr/>
              <a:t>‹#›</a:t>
            </a:fld>
            <a:endParaRPr lang="en-GB"/>
          </a:p>
        </p:txBody>
      </p:sp>
    </p:spTree>
    <p:extLst>
      <p:ext uri="{BB962C8B-B14F-4D97-AF65-F5344CB8AC3E}">
        <p14:creationId xmlns:p14="http://schemas.microsoft.com/office/powerpoint/2010/main" val="185307957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oleObject" Target="../embeddings/oleObject1.bin"/><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5.wdp"/></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79.png"/><Relationship Id="rId5" Type="http://schemas.openxmlformats.org/officeDocument/2006/relationships/oleObject" Target="../embeddings/oleObject5.bin"/><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4.png"/><Relationship Id="rId5" Type="http://schemas.openxmlformats.org/officeDocument/2006/relationships/oleObject" Target="../embeddings/oleObject7.bin"/><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emf"/><Relationship Id="rId4" Type="http://schemas.openxmlformats.org/officeDocument/2006/relationships/image" Target="../media/image97.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533400"/>
            <a:ext cx="7765322" cy="970450"/>
          </a:xfrm>
        </p:spPr>
        <p:txBody>
          <a:bodyPr>
            <a:noAutofit/>
          </a:bodyPr>
          <a:lstStyle/>
          <a:p>
            <a:pPr algn="ctr"/>
            <a:r>
              <a:rPr lang="en-GB" sz="7200" dirty="0"/>
              <a:t>Doppler Ultrasound</a:t>
            </a:r>
          </a:p>
        </p:txBody>
      </p:sp>
      <p:pic>
        <p:nvPicPr>
          <p:cNvPr id="8194" name="Picture 2" descr="http://www.hdi5000ultrasound.com/gallery/hdi5000ultrasound.com/Vascular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07" t="7169" r="7250" b="17359"/>
          <a:stretch/>
        </p:blipFill>
        <p:spPr bwMode="auto">
          <a:xfrm>
            <a:off x="2209800" y="2209800"/>
            <a:ext cx="4968240" cy="3048000"/>
          </a:xfrm>
          <a:prstGeom prst="rect">
            <a:avLst/>
          </a:prstGeom>
          <a:noFill/>
        </p:spPr>
      </p:pic>
      <p:sp>
        <p:nvSpPr>
          <p:cNvPr id="3" name="TextBox 2"/>
          <p:cNvSpPr txBox="1"/>
          <p:nvPr/>
        </p:nvSpPr>
        <p:spPr>
          <a:xfrm>
            <a:off x="2471389" y="5417905"/>
            <a:ext cx="4445063" cy="1200329"/>
          </a:xfrm>
          <a:prstGeom prst="rect">
            <a:avLst/>
          </a:prstGeom>
          <a:noFill/>
        </p:spPr>
        <p:txBody>
          <a:bodyPr wrap="none" rtlCol="0">
            <a:spAutoFit/>
          </a:bodyPr>
          <a:lstStyle/>
          <a:p>
            <a:pPr algn="ctr"/>
            <a:r>
              <a:rPr lang="en-GB" sz="2400" dirty="0" smtClean="0"/>
              <a:t>Nicholas F Killough BSc. MSc. </a:t>
            </a:r>
          </a:p>
          <a:p>
            <a:pPr algn="ctr"/>
            <a:r>
              <a:rPr lang="en-GB" sz="2400" dirty="0" smtClean="0"/>
              <a:t>Senior Clinical Vascular Scientist</a:t>
            </a:r>
          </a:p>
          <a:p>
            <a:pPr algn="ctr"/>
            <a:r>
              <a:rPr lang="en-GB" sz="2400" dirty="0" smtClean="0"/>
              <a:t>Ulster Hospital</a:t>
            </a:r>
            <a:endParaRPr lang="en-GB"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The Doppler equation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4607" y="2362200"/>
            <a:ext cx="8686800" cy="337158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Doppler equation and detected frequency </a:t>
            </a:r>
          </a:p>
        </p:txBody>
      </p:sp>
      <p:pic>
        <p:nvPicPr>
          <p:cNvPr id="942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886200"/>
            <a:ext cx="8647065" cy="2486000"/>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81200" y="1765932"/>
            <a:ext cx="4986162" cy="1959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Doppler equation and speed of blood</a:t>
            </a:r>
          </a:p>
        </p:txBody>
      </p:sp>
      <p:pic>
        <p:nvPicPr>
          <p:cNvPr id="942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808" y="3657600"/>
            <a:ext cx="7342385" cy="2913509"/>
          </a:xfrm>
          <a:prstGeom prst="rect">
            <a:avLst/>
          </a:prstGeom>
          <a:noFill/>
          <a:ln w="9525">
            <a:noFill/>
            <a:miter lim="800000"/>
            <a:headEnd/>
            <a:tailEnd/>
          </a:ln>
        </p:spPr>
      </p:pic>
      <p:pic>
        <p:nvPicPr>
          <p:cNvPr id="256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1905000"/>
            <a:ext cx="3967322"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4648200" y="5582750"/>
            <a:ext cx="154861" cy="284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aseline="30000" dirty="0">
                <a:solidFill>
                  <a:schemeClr val="bg1"/>
                </a:solidFill>
              </a:rPr>
              <a:t>6</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Error and the Doppler Angle</a:t>
            </a:r>
          </a:p>
        </p:txBody>
      </p:sp>
      <p:sp>
        <p:nvSpPr>
          <p:cNvPr id="7" name="Content Placeholder 6"/>
          <p:cNvSpPr>
            <a:spLocks noGrp="1"/>
          </p:cNvSpPr>
          <p:nvPr>
            <p:ph idx="1"/>
          </p:nvPr>
        </p:nvSpPr>
        <p:spPr>
          <a:xfrm>
            <a:off x="457200" y="1775191"/>
            <a:ext cx="4186808" cy="4625609"/>
          </a:xfrm>
        </p:spPr>
        <p:txBody>
          <a:bodyPr>
            <a:normAutofit/>
          </a:bodyPr>
          <a:lstStyle/>
          <a:p>
            <a:r>
              <a:rPr lang="en-GB" sz="2400" dirty="0"/>
              <a:t>Doppler Angle</a:t>
            </a:r>
          </a:p>
          <a:p>
            <a:pPr lvl="1"/>
            <a:r>
              <a:rPr lang="en-GB" sz="2000" dirty="0"/>
              <a:t>As the angle increase past 60</a:t>
            </a:r>
            <a:r>
              <a:rPr lang="en-GB" sz="2000" dirty="0">
                <a:sym typeface="Symbol"/>
              </a:rPr>
              <a:t> the percentage error in the calculation of the frequency increases.</a:t>
            </a:r>
          </a:p>
          <a:p>
            <a:pPr lvl="1">
              <a:buNone/>
            </a:pPr>
            <a:endParaRPr lang="en-GB" sz="2000" dirty="0">
              <a:sym typeface="Symbol"/>
            </a:endParaRPr>
          </a:p>
          <a:p>
            <a:pPr lvl="1"/>
            <a:r>
              <a:rPr lang="en-GB" sz="2000" dirty="0">
                <a:sym typeface="Symbol"/>
              </a:rPr>
              <a:t>We use </a:t>
            </a:r>
            <a:r>
              <a:rPr lang="en-GB" sz="2000" dirty="0">
                <a:sym typeface="Symbol" panose="05050102010706020507" pitchFamily="18" charset="2"/>
              </a:rPr>
              <a:t></a:t>
            </a:r>
            <a:r>
              <a:rPr lang="en-GB" sz="2000" dirty="0">
                <a:sym typeface="Symbol"/>
              </a:rPr>
              <a:t>60 in vascular ultrasound as the majority of blood vessel are parallel with the surface of the skin and the % error is within reasonable margins.  </a:t>
            </a:r>
            <a:endParaRPr lang="en-GB" sz="2000" dirty="0"/>
          </a:p>
        </p:txBody>
      </p:sp>
      <p:sp>
        <p:nvSpPr>
          <p:cNvPr id="98306" name="AutoShape 2" descr="Effect of Doppler Examination Angle. All 8 images were acquired from the same location in the same artery within the same examination period using the Doppler equation to correct for the geometric angle between the ultrasound beam and the artery axis. All duplex Doppler ultrasound instruments use this method to adjust the velocity measurement value reported. This systematic measurement bias (higher values for larger angles) appears in all peripheral arteries. The sole exception is measurements distal to long straight arteries such as the distal superficial femoral artery. For equal Doppler angles, steering the ultrasound beam toward the feet (upper row) appears to provide similar values to steering the ultrasound beam toward the head (lower row), if the same Doppler angle is used, but the effect of this variable should be quantifi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 name="Picture 6" descr="Doppler angle erro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4788024" y="1700808"/>
            <a:ext cx="4104456" cy="476583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Error and the Doppler Angle</a:t>
            </a:r>
          </a:p>
        </p:txBody>
      </p:sp>
      <p:pic>
        <p:nvPicPr>
          <p:cNvPr id="942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676400"/>
            <a:ext cx="7342385" cy="2913509"/>
          </a:xfrm>
          <a:prstGeom prst="rect">
            <a:avLst/>
          </a:prstGeom>
          <a:noFill/>
          <a:ln w="9525">
            <a:noFill/>
            <a:miter lim="800000"/>
            <a:headEnd/>
            <a:tailEnd/>
          </a:ln>
        </p:spPr>
      </p:pic>
      <p:sp>
        <p:nvSpPr>
          <p:cNvPr id="3" name="Rectangle 2"/>
          <p:cNvSpPr/>
          <p:nvPr/>
        </p:nvSpPr>
        <p:spPr>
          <a:xfrm>
            <a:off x="4495800" y="3581400"/>
            <a:ext cx="154861" cy="284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aseline="30000" dirty="0">
                <a:solidFill>
                  <a:schemeClr val="bg1"/>
                </a:solidFill>
              </a:rPr>
              <a:t>6</a:t>
            </a:r>
          </a:p>
        </p:txBody>
      </p:sp>
      <p:sp>
        <p:nvSpPr>
          <p:cNvPr id="4" name="TextBox 3"/>
          <p:cNvSpPr txBox="1"/>
          <p:nvPr/>
        </p:nvSpPr>
        <p:spPr>
          <a:xfrm>
            <a:off x="990598" y="4876800"/>
            <a:ext cx="6885185" cy="1754326"/>
          </a:xfrm>
          <a:prstGeom prst="rect">
            <a:avLst/>
          </a:prstGeom>
          <a:solidFill>
            <a:schemeClr val="tx1"/>
          </a:solidFill>
          <a:ln>
            <a:noFill/>
          </a:ln>
        </p:spPr>
        <p:txBody>
          <a:bodyPr wrap="square" rtlCol="0">
            <a:spAutoFit/>
          </a:bodyPr>
          <a:lstStyle/>
          <a:p>
            <a:r>
              <a:rPr lang="en-GB" b="1" i="1" dirty="0" smtClean="0">
                <a:solidFill>
                  <a:schemeClr val="bg1"/>
                </a:solidFill>
                <a:latin typeface="Arial" panose="020B0604020202020204" pitchFamily="34" charset="0"/>
                <a:cs typeface="Arial" panose="020B0604020202020204" pitchFamily="34" charset="0"/>
              </a:rPr>
              <a:t>v </a:t>
            </a:r>
            <a:r>
              <a:rPr lang="en-GB" b="1" dirty="0" smtClean="0">
                <a:solidFill>
                  <a:schemeClr val="bg1"/>
                </a:solidFill>
                <a:latin typeface="Arial" panose="020B0604020202020204" pitchFamily="34" charset="0"/>
                <a:cs typeface="Arial" panose="020B0604020202020204" pitchFamily="34" charset="0"/>
              </a:rPr>
              <a:t>= (7700000/(15000000*cos(</a:t>
            </a:r>
            <a:r>
              <a:rPr lang="el-GR" b="1" dirty="0" smtClean="0">
                <a:solidFill>
                  <a:schemeClr val="bg1"/>
                </a:solidFill>
                <a:latin typeface="Arial" panose="020B0604020202020204" pitchFamily="34" charset="0"/>
                <a:cs typeface="Arial" panose="020B0604020202020204" pitchFamily="34" charset="0"/>
              </a:rPr>
              <a:t>θ</a:t>
            </a:r>
            <a:r>
              <a:rPr lang="en-GB" b="1" dirty="0" smtClean="0">
                <a:solidFill>
                  <a:schemeClr val="bg1"/>
                </a:solidFill>
                <a:latin typeface="Arial" panose="020B0604020202020204" pitchFamily="34" charset="0"/>
                <a:cs typeface="Arial" panose="020B0604020202020204" pitchFamily="34" charset="0"/>
              </a:rPr>
              <a:t>))</a:t>
            </a:r>
          </a:p>
          <a:p>
            <a:r>
              <a:rPr lang="en-GB" b="1" i="1" dirty="0" smtClean="0">
                <a:solidFill>
                  <a:schemeClr val="bg1"/>
                </a:solidFill>
                <a:latin typeface="Arial" panose="020B0604020202020204" pitchFamily="34" charset="0"/>
                <a:cs typeface="Arial" panose="020B0604020202020204" pitchFamily="34" charset="0"/>
              </a:rPr>
              <a:t>v </a:t>
            </a:r>
            <a:r>
              <a:rPr lang="en-GB" b="1" dirty="0" smtClean="0">
                <a:solidFill>
                  <a:schemeClr val="bg1"/>
                </a:solidFill>
                <a:latin typeface="Arial" panose="020B0604020202020204" pitchFamily="34" charset="0"/>
                <a:cs typeface="Arial" panose="020B0604020202020204" pitchFamily="34" charset="0"/>
              </a:rPr>
              <a:t>= 0.513· / cos (</a:t>
            </a:r>
            <a:r>
              <a:rPr lang="el-GR" b="1" dirty="0" smtClean="0">
                <a:solidFill>
                  <a:schemeClr val="bg1"/>
                </a:solidFill>
                <a:latin typeface="Arial" panose="020B0604020202020204" pitchFamily="34" charset="0"/>
                <a:cs typeface="Arial" panose="020B0604020202020204" pitchFamily="34" charset="0"/>
              </a:rPr>
              <a:t>θ</a:t>
            </a:r>
            <a:r>
              <a:rPr lang="en-GB" b="1" dirty="0" smtClean="0">
                <a:solidFill>
                  <a:schemeClr val="bg1"/>
                </a:solidFill>
                <a:latin typeface="Arial" panose="020B0604020202020204" pitchFamily="34" charset="0"/>
                <a:cs typeface="Arial" panose="020B0604020202020204" pitchFamily="34" charset="0"/>
              </a:rPr>
              <a:t>)</a:t>
            </a:r>
            <a:endParaRPr lang="en-GB" b="1" dirty="0">
              <a:solidFill>
                <a:schemeClr val="bg1"/>
              </a:solidFill>
              <a:latin typeface="Arial" panose="020B0604020202020204" pitchFamily="34" charset="0"/>
              <a:cs typeface="Arial" panose="020B0604020202020204" pitchFamily="34" charset="0"/>
            </a:endParaRPr>
          </a:p>
          <a:p>
            <a:pPr algn="ctr"/>
            <a:r>
              <a:rPr lang="el-GR" b="1" dirty="0" smtClean="0">
                <a:solidFill>
                  <a:schemeClr val="bg1"/>
                </a:solidFill>
                <a:latin typeface="Arial" panose="020B0604020202020204" pitchFamily="34" charset="0"/>
                <a:cs typeface="Arial" panose="020B0604020202020204" pitchFamily="34" charset="0"/>
              </a:rPr>
              <a:t>θ </a:t>
            </a:r>
            <a:r>
              <a:rPr lang="en-GB" b="1" dirty="0" smtClean="0">
                <a:solidFill>
                  <a:schemeClr val="bg1"/>
                </a:solidFill>
                <a:latin typeface="Arial" panose="020B0604020202020204" pitchFamily="34" charset="0"/>
                <a:cs typeface="Arial" panose="020B0604020202020204" pitchFamily="34" charset="0"/>
              </a:rPr>
              <a:t>= 60°  v=1.026m/s</a:t>
            </a:r>
          </a:p>
          <a:p>
            <a:pPr algn="ctr"/>
            <a:r>
              <a:rPr lang="el-GR" b="1" dirty="0">
                <a:solidFill>
                  <a:schemeClr val="bg1"/>
                </a:solidFill>
                <a:latin typeface="Arial" panose="020B0604020202020204" pitchFamily="34" charset="0"/>
                <a:cs typeface="Arial" panose="020B0604020202020204" pitchFamily="34" charset="0"/>
              </a:rPr>
              <a:t>θ </a:t>
            </a:r>
            <a:r>
              <a:rPr lang="en-GB" b="1" dirty="0" smtClean="0">
                <a:solidFill>
                  <a:schemeClr val="bg1"/>
                </a:solidFill>
                <a:latin typeface="Arial" panose="020B0604020202020204" pitchFamily="34" charset="0"/>
                <a:cs typeface="Arial" panose="020B0604020202020204" pitchFamily="34" charset="0"/>
              </a:rPr>
              <a:t>= 45°  v= 0.707m/s</a:t>
            </a:r>
            <a:endParaRPr lang="en-GB" b="1" dirty="0">
              <a:solidFill>
                <a:schemeClr val="bg1"/>
              </a:solidFill>
              <a:latin typeface="Arial" panose="020B0604020202020204" pitchFamily="34" charset="0"/>
              <a:cs typeface="Arial" panose="020B0604020202020204" pitchFamily="34" charset="0"/>
            </a:endParaRPr>
          </a:p>
          <a:p>
            <a:pPr algn="ctr"/>
            <a:r>
              <a:rPr lang="el-GR" b="1" dirty="0">
                <a:solidFill>
                  <a:schemeClr val="bg1"/>
                </a:solidFill>
                <a:latin typeface="Arial" panose="020B0604020202020204" pitchFamily="34" charset="0"/>
                <a:cs typeface="Arial" panose="020B0604020202020204" pitchFamily="34" charset="0"/>
              </a:rPr>
              <a:t>θ </a:t>
            </a:r>
            <a:r>
              <a:rPr lang="en-GB" b="1" dirty="0" smtClean="0">
                <a:solidFill>
                  <a:schemeClr val="bg1"/>
                </a:solidFill>
                <a:latin typeface="Arial" panose="020B0604020202020204" pitchFamily="34" charset="0"/>
                <a:cs typeface="Arial" panose="020B0604020202020204" pitchFamily="34" charset="0"/>
              </a:rPr>
              <a:t>= 15°  v=0.531m/s</a:t>
            </a:r>
            <a:endParaRPr lang="en-GB" b="1" dirty="0">
              <a:solidFill>
                <a:schemeClr val="bg1"/>
              </a:solidFill>
              <a:latin typeface="Arial" panose="020B0604020202020204" pitchFamily="34" charset="0"/>
              <a:cs typeface="Arial" panose="020B0604020202020204" pitchFamily="34" charset="0"/>
            </a:endParaRPr>
          </a:p>
          <a:p>
            <a:pPr algn="ctr"/>
            <a:r>
              <a:rPr lang="el-GR" b="1" dirty="0">
                <a:solidFill>
                  <a:schemeClr val="bg1"/>
                </a:solidFill>
                <a:latin typeface="Arial" panose="020B0604020202020204" pitchFamily="34" charset="0"/>
                <a:cs typeface="Arial" panose="020B0604020202020204" pitchFamily="34" charset="0"/>
              </a:rPr>
              <a:t>θ </a:t>
            </a:r>
            <a:r>
              <a:rPr lang="en-GB" b="1" dirty="0" smtClean="0">
                <a:solidFill>
                  <a:schemeClr val="bg1"/>
                </a:solidFill>
                <a:latin typeface="Arial" panose="020B0604020202020204" pitchFamily="34" charset="0"/>
                <a:cs typeface="Arial" panose="020B0604020202020204" pitchFamily="34" charset="0"/>
              </a:rPr>
              <a:t>= 80°  v=2.96m/s</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370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Error and the Doppler Angle</a:t>
            </a:r>
          </a:p>
        </p:txBody>
      </p:sp>
      <p:sp>
        <p:nvSpPr>
          <p:cNvPr id="98306" name="AutoShape 2" descr="Effect of Doppler Examination Angle. All 8 images were acquired from the same location in the same artery within the same examination period using the Doppler equation to correct for the geometric angle between the ultrasound beam and the artery axis. All duplex Doppler ultrasound instruments use this method to adjust the velocity measurement value reported. This systematic measurement bias (higher values for larger angles) appears in all peripheral arteries. The sole exception is measurements distal to long straight arteries such as the distal superficial femoral artery. For equal Doppler angles, steering the ultrasound beam toward the feet (upper row) appears to provide similar values to steering the ultrasound beam toward the head (lower row), if the same Doppler angle is used, but the effect of this variable should be quantifi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8310" name="Picture 6" descr="https://openi.nlm.nih.gov/imgs/512/7/2944149/2944149_1476-7120-8-39-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6792"/>
            <a:ext cx="8743563" cy="3096344"/>
          </a:xfrm>
          <a:prstGeom prst="rect">
            <a:avLst/>
          </a:prstGeom>
          <a:noFill/>
        </p:spPr>
      </p:pic>
      <p:sp>
        <p:nvSpPr>
          <p:cNvPr id="5" name="TextBox 4"/>
          <p:cNvSpPr txBox="1"/>
          <p:nvPr/>
        </p:nvSpPr>
        <p:spPr>
          <a:xfrm>
            <a:off x="429160" y="4797152"/>
            <a:ext cx="1622560" cy="646331"/>
          </a:xfrm>
          <a:prstGeom prst="rect">
            <a:avLst/>
          </a:prstGeom>
          <a:noFill/>
        </p:spPr>
        <p:txBody>
          <a:bodyPr wrap="none" rtlCol="0">
            <a:spAutoFit/>
          </a:bodyPr>
          <a:lstStyle/>
          <a:p>
            <a:pPr algn="ctr"/>
            <a:r>
              <a:rPr lang="en-GB" b="1" dirty="0"/>
              <a:t>40</a:t>
            </a:r>
            <a:r>
              <a:rPr lang="en-GB" b="1" dirty="0">
                <a:sym typeface="Symbol"/>
              </a:rPr>
              <a:t></a:t>
            </a:r>
          </a:p>
          <a:p>
            <a:pPr algn="ctr"/>
            <a:r>
              <a:rPr lang="en-GB" b="1" dirty="0">
                <a:sym typeface="Symbol"/>
              </a:rPr>
              <a:t>PSV- 84.1cm/s</a:t>
            </a:r>
            <a:endParaRPr lang="en-GB" b="1" dirty="0"/>
          </a:p>
        </p:txBody>
      </p:sp>
      <p:sp>
        <p:nvSpPr>
          <p:cNvPr id="6" name="TextBox 5"/>
          <p:cNvSpPr txBox="1"/>
          <p:nvPr/>
        </p:nvSpPr>
        <p:spPr>
          <a:xfrm>
            <a:off x="2680686" y="4797152"/>
            <a:ext cx="1535998" cy="646331"/>
          </a:xfrm>
          <a:prstGeom prst="rect">
            <a:avLst/>
          </a:prstGeom>
          <a:noFill/>
        </p:spPr>
        <p:txBody>
          <a:bodyPr wrap="none" rtlCol="0">
            <a:spAutoFit/>
          </a:bodyPr>
          <a:lstStyle/>
          <a:p>
            <a:pPr algn="ctr"/>
            <a:r>
              <a:rPr lang="en-GB" b="1" dirty="0"/>
              <a:t>50</a:t>
            </a:r>
            <a:r>
              <a:rPr lang="en-GB" b="1" dirty="0">
                <a:sym typeface="Symbol"/>
              </a:rPr>
              <a:t></a:t>
            </a:r>
          </a:p>
          <a:p>
            <a:pPr algn="ctr"/>
            <a:r>
              <a:rPr lang="en-GB" b="1" dirty="0">
                <a:sym typeface="Symbol"/>
              </a:rPr>
              <a:t>PSV- 107cm/s</a:t>
            </a:r>
            <a:endParaRPr lang="en-GB" b="1" dirty="0"/>
          </a:p>
        </p:txBody>
      </p:sp>
      <p:sp>
        <p:nvSpPr>
          <p:cNvPr id="8" name="TextBox 7"/>
          <p:cNvSpPr txBox="1"/>
          <p:nvPr/>
        </p:nvSpPr>
        <p:spPr>
          <a:xfrm>
            <a:off x="7090765" y="4797152"/>
            <a:ext cx="1548822" cy="646331"/>
          </a:xfrm>
          <a:prstGeom prst="rect">
            <a:avLst/>
          </a:prstGeom>
          <a:noFill/>
        </p:spPr>
        <p:txBody>
          <a:bodyPr wrap="none" rtlCol="0">
            <a:spAutoFit/>
          </a:bodyPr>
          <a:lstStyle/>
          <a:p>
            <a:pPr algn="ctr"/>
            <a:r>
              <a:rPr lang="en-GB" b="1" dirty="0"/>
              <a:t>70</a:t>
            </a:r>
            <a:r>
              <a:rPr lang="en-GB" b="1" dirty="0">
                <a:sym typeface="Symbol"/>
              </a:rPr>
              <a:t></a:t>
            </a:r>
          </a:p>
          <a:p>
            <a:pPr algn="ctr"/>
            <a:r>
              <a:rPr lang="en-GB" b="1" dirty="0">
                <a:sym typeface="Symbol"/>
              </a:rPr>
              <a:t>PSV- 144cm/s</a:t>
            </a:r>
            <a:endParaRPr lang="en-GB" b="1" dirty="0"/>
          </a:p>
        </p:txBody>
      </p:sp>
      <p:sp>
        <p:nvSpPr>
          <p:cNvPr id="9" name="TextBox 8"/>
          <p:cNvSpPr txBox="1"/>
          <p:nvPr/>
        </p:nvSpPr>
        <p:spPr>
          <a:xfrm>
            <a:off x="4884122" y="4797152"/>
            <a:ext cx="1545616" cy="646331"/>
          </a:xfrm>
          <a:prstGeom prst="rect">
            <a:avLst/>
          </a:prstGeom>
          <a:noFill/>
        </p:spPr>
        <p:txBody>
          <a:bodyPr wrap="none" rtlCol="0">
            <a:spAutoFit/>
          </a:bodyPr>
          <a:lstStyle/>
          <a:p>
            <a:pPr algn="ctr"/>
            <a:r>
              <a:rPr lang="en-GB" b="1" dirty="0"/>
              <a:t>60</a:t>
            </a:r>
            <a:r>
              <a:rPr lang="en-GB" b="1" dirty="0">
                <a:sym typeface="Symbol"/>
              </a:rPr>
              <a:t></a:t>
            </a:r>
          </a:p>
          <a:p>
            <a:pPr algn="ctr"/>
            <a:r>
              <a:rPr lang="en-GB" b="1" dirty="0">
                <a:sym typeface="Symbol"/>
              </a:rPr>
              <a:t>PSV- 116cm/s</a:t>
            </a:r>
            <a:endParaRPr lang="en-GB"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Doppler</a:t>
            </a:r>
          </a:p>
        </p:txBody>
      </p:sp>
      <p:sp>
        <p:nvSpPr>
          <p:cNvPr id="3" name="Content Placeholder 2"/>
          <p:cNvSpPr>
            <a:spLocks noGrp="1"/>
          </p:cNvSpPr>
          <p:nvPr>
            <p:ph idx="1"/>
          </p:nvPr>
        </p:nvSpPr>
        <p:spPr/>
        <p:txBody>
          <a:bodyPr>
            <a:noAutofit/>
          </a:bodyPr>
          <a:lstStyle/>
          <a:p>
            <a:r>
              <a:rPr lang="en-GB" sz="3200" dirty="0"/>
              <a:t>Continuous wave Doppler</a:t>
            </a:r>
          </a:p>
          <a:p>
            <a:r>
              <a:rPr lang="en-GB" sz="3200" dirty="0"/>
              <a:t>Colour Doppler (Duplex)</a:t>
            </a:r>
          </a:p>
          <a:p>
            <a:r>
              <a:rPr lang="en-GB" sz="3200" dirty="0"/>
              <a:t>Spectral Doppler (Duplex)</a:t>
            </a:r>
          </a:p>
          <a:p>
            <a:r>
              <a:rPr lang="en-GB" sz="3200" dirty="0"/>
              <a:t>Spectral and Colour Doppler (Triplex)</a:t>
            </a:r>
          </a:p>
          <a:p>
            <a:r>
              <a:rPr lang="en-GB" sz="3200" dirty="0"/>
              <a:t>Power Doppler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Colour Doppler (Duplex)</a:t>
            </a:r>
          </a:p>
        </p:txBody>
      </p:sp>
      <p:sp>
        <p:nvSpPr>
          <p:cNvPr id="3" name="Content Placeholder 2"/>
          <p:cNvSpPr>
            <a:spLocks noGrp="1"/>
          </p:cNvSpPr>
          <p:nvPr>
            <p:ph idx="1"/>
          </p:nvPr>
        </p:nvSpPr>
        <p:spPr/>
        <p:txBody>
          <a:bodyPr>
            <a:normAutofit/>
          </a:bodyPr>
          <a:lstStyle/>
          <a:p>
            <a:r>
              <a:rPr lang="en-GB" sz="2800" dirty="0"/>
              <a:t>Standard ultrasonic pulse-echo imaging generates anatomical cross-sectional images of the body (B-Mode). </a:t>
            </a:r>
          </a:p>
          <a:p>
            <a:r>
              <a:rPr lang="en-GB" sz="2800" dirty="0"/>
              <a:t>In the case of ultrasound colour flow imaging, known as colour Doppler </a:t>
            </a:r>
            <a:r>
              <a:rPr lang="en-GB" sz="2800" dirty="0" smtClean="0"/>
              <a:t>imaging (Duplex), </a:t>
            </a:r>
            <a:r>
              <a:rPr lang="en-GB" sz="2800" dirty="0"/>
              <a:t>a colour map depicting movement is superimposed on the B-mode image.</a:t>
            </a:r>
          </a:p>
        </p:txBody>
      </p:sp>
    </p:spTree>
    <p:extLst>
      <p:ext uri="{BB962C8B-B14F-4D97-AF65-F5344CB8AC3E}">
        <p14:creationId xmlns:p14="http://schemas.microsoft.com/office/powerpoint/2010/main" val="1032899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GB" dirty="0"/>
              <a:t>Colour Flow Mapping</a:t>
            </a:r>
          </a:p>
        </p:txBody>
      </p:sp>
      <p:pic>
        <p:nvPicPr>
          <p:cNvPr id="145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616506"/>
            <a:ext cx="8208912" cy="5005434"/>
          </a:xfrm>
          <a:prstGeom prst="rect">
            <a:avLst/>
          </a:prstGeom>
          <a:noFill/>
          <a:ln w="9525">
            <a:noFill/>
            <a:miter lim="800000"/>
            <a:headEnd/>
            <a:tailEnd/>
          </a:ln>
        </p:spPr>
      </p:pic>
      <p:pic>
        <p:nvPicPr>
          <p:cNvPr id="4"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1752600"/>
            <a:ext cx="936104" cy="475852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en-GB" dirty="0"/>
              <a:t>Colour Flow Box</a:t>
            </a:r>
          </a:p>
        </p:txBody>
      </p:sp>
      <p:pic>
        <p:nvPicPr>
          <p:cNvPr id="276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752600"/>
            <a:ext cx="8207015" cy="4038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Christian Doppler</a:t>
            </a:r>
            <a:endParaRPr lang="en-GB" dirty="0"/>
          </a:p>
        </p:txBody>
      </p:sp>
      <p:sp>
        <p:nvSpPr>
          <p:cNvPr id="3" name="Content Placeholder 2"/>
          <p:cNvSpPr>
            <a:spLocks noGrp="1"/>
          </p:cNvSpPr>
          <p:nvPr>
            <p:ph idx="1"/>
          </p:nvPr>
        </p:nvSpPr>
        <p:spPr>
          <a:xfrm>
            <a:off x="251520" y="1775191"/>
            <a:ext cx="5904656" cy="4625609"/>
          </a:xfrm>
        </p:spPr>
        <p:txBody>
          <a:bodyPr>
            <a:normAutofit lnSpcReduction="10000"/>
          </a:bodyPr>
          <a:lstStyle/>
          <a:p>
            <a:pPr>
              <a:spcAft>
                <a:spcPts val="1800"/>
              </a:spcAft>
              <a:defRPr/>
            </a:pPr>
            <a:r>
              <a:rPr lang="en-US" sz="2800" dirty="0"/>
              <a:t>19</a:t>
            </a:r>
            <a:r>
              <a:rPr lang="en-US" sz="2800" baseline="30000" dirty="0"/>
              <a:t>th</a:t>
            </a:r>
            <a:r>
              <a:rPr lang="en-US" sz="2800" dirty="0"/>
              <a:t> century Austrian professor of Mathematics &amp; Physics.</a:t>
            </a:r>
          </a:p>
          <a:p>
            <a:pPr>
              <a:spcAft>
                <a:spcPts val="1800"/>
              </a:spcAft>
              <a:defRPr/>
            </a:pPr>
            <a:r>
              <a:rPr lang="en-US" sz="2800" dirty="0"/>
              <a:t>Concluded from theory that frequency of sound heard from moving objects will change according to its speed and direction. </a:t>
            </a:r>
            <a:endParaRPr lang="en-US" sz="2800" dirty="0" smtClean="0"/>
          </a:p>
          <a:p>
            <a:pPr>
              <a:spcAft>
                <a:spcPts val="1800"/>
              </a:spcAft>
              <a:defRPr/>
            </a:pPr>
            <a:r>
              <a:rPr lang="en-US" sz="2800" dirty="0" smtClean="0"/>
              <a:t>Later </a:t>
            </a:r>
            <a:r>
              <a:rPr lang="en-US" sz="2800" dirty="0"/>
              <a:t>this was verified by an experiment.</a:t>
            </a:r>
          </a:p>
          <a:p>
            <a:endParaRPr lang="en-GB" dirty="0"/>
          </a:p>
        </p:txBody>
      </p:sp>
      <p:pic>
        <p:nvPicPr>
          <p:cNvPr id="24578" name="Picture 2" descr="https://micro.magnet.fsu.edu/optics/timeline/people/antiqueimages/dopp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057400"/>
            <a:ext cx="2362200" cy="3720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Detecting the Doppler shift</a:t>
            </a:r>
            <a:endParaRPr lang="en-GB" i="1" dirty="0"/>
          </a:p>
        </p:txBody>
      </p:sp>
      <p:sp>
        <p:nvSpPr>
          <p:cNvPr id="5" name="Content Placeholder 4"/>
          <p:cNvSpPr>
            <a:spLocks noGrp="1"/>
          </p:cNvSpPr>
          <p:nvPr>
            <p:ph idx="1"/>
          </p:nvPr>
        </p:nvSpPr>
        <p:spPr>
          <a:xfrm>
            <a:off x="685346" y="1732450"/>
            <a:ext cx="7765322" cy="4820750"/>
          </a:xfrm>
        </p:spPr>
        <p:txBody>
          <a:bodyPr>
            <a:normAutofit/>
          </a:bodyPr>
          <a:lstStyle/>
          <a:p>
            <a:r>
              <a:rPr lang="en-GB" sz="2400" dirty="0"/>
              <a:t>To detect Doppler shifts we can use one of two process </a:t>
            </a:r>
          </a:p>
          <a:p>
            <a:pPr lvl="1"/>
            <a:r>
              <a:rPr lang="en-GB" sz="2000" dirty="0"/>
              <a:t>Time-domain processing </a:t>
            </a:r>
          </a:p>
          <a:p>
            <a:pPr lvl="1"/>
            <a:r>
              <a:rPr lang="en-GB" sz="2000" dirty="0"/>
              <a:t>Phase-shift processing</a:t>
            </a:r>
          </a:p>
          <a:p>
            <a:r>
              <a:rPr lang="en-GB" sz="2400" dirty="0"/>
              <a:t>The time-domain approach is more mathematically intensive but carries a greater degree of accuracy. This method requires extensive computing power and is used in spectral formation. </a:t>
            </a:r>
          </a:p>
          <a:p>
            <a:r>
              <a:rPr lang="en-GB" sz="2400" dirty="0"/>
              <a:t>The Phase-shift approach is less accurate but can be calculated quickly by assessing changes in the phase of the sound waves </a:t>
            </a:r>
            <a:r>
              <a:rPr lang="en-GB" sz="2400" dirty="0" smtClean="0"/>
              <a:t>sent and received, this </a:t>
            </a:r>
            <a:r>
              <a:rPr lang="en-GB" sz="2400" dirty="0"/>
              <a:t>is used in colour imaging.</a:t>
            </a:r>
          </a:p>
          <a:p>
            <a:pPr lvl="1"/>
            <a:endParaRPr lang="en-GB"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Detecting the Doppler shift</a:t>
            </a:r>
            <a:br>
              <a:rPr lang="en-GB" dirty="0"/>
            </a:br>
            <a:r>
              <a:rPr lang="en-GB" i="1" dirty="0"/>
              <a:t>Autocorrelation – Phase Shift</a:t>
            </a:r>
          </a:p>
        </p:txBody>
      </p:sp>
      <p:sp>
        <p:nvSpPr>
          <p:cNvPr id="5" name="Content Placeholder 4"/>
          <p:cNvSpPr>
            <a:spLocks noGrp="1"/>
          </p:cNvSpPr>
          <p:nvPr>
            <p:ph idx="1"/>
          </p:nvPr>
        </p:nvSpPr>
        <p:spPr>
          <a:xfrm>
            <a:off x="685346" y="1732450"/>
            <a:ext cx="7765322" cy="4668350"/>
          </a:xfrm>
        </p:spPr>
        <p:txBody>
          <a:bodyPr>
            <a:normAutofit/>
          </a:bodyPr>
          <a:lstStyle/>
          <a:p>
            <a:r>
              <a:rPr lang="en-GB" sz="2800" dirty="0"/>
              <a:t>The autocorrelator is a device for use in colour flow systems which estimates the quantities displayed in the colour flow image.</a:t>
            </a:r>
          </a:p>
          <a:p>
            <a:r>
              <a:rPr lang="en-GB" sz="2800" dirty="0"/>
              <a:t>Autocorrelation compares a signal with a previous version of itself to detect what changes have taken place. </a:t>
            </a:r>
          </a:p>
          <a:p>
            <a:r>
              <a:rPr lang="en-GB" sz="2800" dirty="0"/>
              <a:t>This device and modifications of the device are used as the basis for virtually all commercial colour flow systems.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Detecting the Doppler shift</a:t>
            </a:r>
            <a:br>
              <a:rPr lang="en-GB" dirty="0"/>
            </a:br>
            <a:r>
              <a:rPr lang="en-GB" i="1" dirty="0"/>
              <a:t>Autocorrelation – Phase Shift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58107" y="1752600"/>
            <a:ext cx="6019799" cy="4651663"/>
          </a:xfrm>
          <a:prstGeom prst="rect">
            <a:avLst/>
          </a:prstGeom>
        </p:spPr>
      </p:pic>
      <p:sp>
        <p:nvSpPr>
          <p:cNvPr id="15" name="TextBox 14"/>
          <p:cNvSpPr txBox="1"/>
          <p:nvPr/>
        </p:nvSpPr>
        <p:spPr>
          <a:xfrm>
            <a:off x="1676400" y="4267200"/>
            <a:ext cx="1143000" cy="369332"/>
          </a:xfrm>
          <a:prstGeom prst="rect">
            <a:avLst/>
          </a:prstGeom>
          <a:noFill/>
        </p:spPr>
        <p:txBody>
          <a:bodyPr wrap="square" rtlCol="0">
            <a:spAutoFit/>
          </a:bodyPr>
          <a:lstStyle/>
          <a:p>
            <a:r>
              <a:rPr lang="en-GB" b="1" dirty="0">
                <a:solidFill>
                  <a:schemeClr val="bg1"/>
                </a:solidFill>
              </a:rPr>
              <a:t>0      40</a:t>
            </a:r>
          </a:p>
        </p:txBody>
      </p:sp>
    </p:spTree>
    <p:extLst>
      <p:ext uri="{BB962C8B-B14F-4D97-AF65-F5344CB8AC3E}">
        <p14:creationId xmlns:p14="http://schemas.microsoft.com/office/powerpoint/2010/main" val="572063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Detecting the Doppler shift</a:t>
            </a:r>
            <a:br>
              <a:rPr lang="en-GB" dirty="0"/>
            </a:br>
            <a:r>
              <a:rPr lang="en-GB" i="1" dirty="0"/>
              <a:t>Autocorrelation – Phase Shift</a:t>
            </a:r>
          </a:p>
        </p:txBody>
      </p:sp>
      <p:sp>
        <p:nvSpPr>
          <p:cNvPr id="4" name="Rectangle 3"/>
          <p:cNvSpPr/>
          <p:nvPr/>
        </p:nvSpPr>
        <p:spPr>
          <a:xfrm>
            <a:off x="3124200" y="2743200"/>
            <a:ext cx="2362200" cy="1905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Autocorrelator</a:t>
            </a:r>
            <a:r>
              <a:rPr lang="en-GB" sz="2000" b="1" dirty="0">
                <a:solidFill>
                  <a:schemeClr val="bg1"/>
                </a:solidFill>
              </a:rPr>
              <a:t> </a:t>
            </a:r>
          </a:p>
        </p:txBody>
      </p:sp>
      <p:grpSp>
        <p:nvGrpSpPr>
          <p:cNvPr id="13" name="Group 12"/>
          <p:cNvGrpSpPr/>
          <p:nvPr/>
        </p:nvGrpSpPr>
        <p:grpSpPr>
          <a:xfrm>
            <a:off x="1846722" y="2804104"/>
            <a:ext cx="1116000" cy="632591"/>
            <a:chOff x="3992096" y="2779330"/>
            <a:chExt cx="1116000" cy="632591"/>
          </a:xfrm>
        </p:grpSpPr>
        <p:sp>
          <p:nvSpPr>
            <p:cNvPr id="7" name="Freeform 6"/>
            <p:cNvSpPr/>
            <p:nvPr/>
          </p:nvSpPr>
          <p:spPr>
            <a:xfrm>
              <a:off x="3992096" y="2779330"/>
              <a:ext cx="647700" cy="632591"/>
            </a:xfrm>
            <a:custGeom>
              <a:avLst/>
              <a:gdLst>
                <a:gd name="connsiteX0" fmla="*/ 0 w 914400"/>
                <a:gd name="connsiteY0" fmla="*/ 724100 h 1109041"/>
                <a:gd name="connsiteX1" fmla="*/ 152400 w 914400"/>
                <a:gd name="connsiteY1" fmla="*/ 381200 h 1109041"/>
                <a:gd name="connsiteX2" fmla="*/ 342900 w 914400"/>
                <a:gd name="connsiteY2" fmla="*/ 1105100 h 1109041"/>
                <a:gd name="connsiteX3" fmla="*/ 476250 w 914400"/>
                <a:gd name="connsiteY3" fmla="*/ 200 h 1109041"/>
                <a:gd name="connsiteX4" fmla="*/ 685800 w 914400"/>
                <a:gd name="connsiteY4" fmla="*/ 1009850 h 1109041"/>
                <a:gd name="connsiteX5" fmla="*/ 781050 w 914400"/>
                <a:gd name="connsiteY5" fmla="*/ 552650 h 1109041"/>
                <a:gd name="connsiteX6" fmla="*/ 914400 w 914400"/>
                <a:gd name="connsiteY6" fmla="*/ 895550 h 1109041"/>
                <a:gd name="connsiteX7" fmla="*/ 914400 w 914400"/>
                <a:gd name="connsiteY7" fmla="*/ 895550 h 110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1109041">
                  <a:moveTo>
                    <a:pt x="0" y="724100"/>
                  </a:moveTo>
                  <a:cubicBezTo>
                    <a:pt x="47625" y="520900"/>
                    <a:pt x="95250" y="317700"/>
                    <a:pt x="152400" y="381200"/>
                  </a:cubicBezTo>
                  <a:cubicBezTo>
                    <a:pt x="209550" y="444700"/>
                    <a:pt x="288925" y="1168600"/>
                    <a:pt x="342900" y="1105100"/>
                  </a:cubicBezTo>
                  <a:cubicBezTo>
                    <a:pt x="396875" y="1041600"/>
                    <a:pt x="419100" y="16075"/>
                    <a:pt x="476250" y="200"/>
                  </a:cubicBezTo>
                  <a:cubicBezTo>
                    <a:pt x="533400" y="-15675"/>
                    <a:pt x="635000" y="917775"/>
                    <a:pt x="685800" y="1009850"/>
                  </a:cubicBezTo>
                  <a:cubicBezTo>
                    <a:pt x="736600" y="1101925"/>
                    <a:pt x="742950" y="571700"/>
                    <a:pt x="781050" y="552650"/>
                  </a:cubicBezTo>
                  <a:cubicBezTo>
                    <a:pt x="819150" y="533600"/>
                    <a:pt x="914400" y="895550"/>
                    <a:pt x="914400" y="895550"/>
                  </a:cubicBezTo>
                  <a:lnTo>
                    <a:pt x="914400" y="89555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a:stCxn id="7" idx="0"/>
            </p:cNvCxnSpPr>
            <p:nvPr/>
          </p:nvCxnSpPr>
          <p:spPr>
            <a:xfrm>
              <a:off x="3992096" y="3192353"/>
              <a:ext cx="1116000"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2170572" y="3887983"/>
            <a:ext cx="792000" cy="632591"/>
            <a:chOff x="4315946" y="3406010"/>
            <a:chExt cx="792000" cy="632591"/>
          </a:xfrm>
        </p:grpSpPr>
        <p:sp>
          <p:nvSpPr>
            <p:cNvPr id="6" name="Freeform 5"/>
            <p:cNvSpPr/>
            <p:nvPr/>
          </p:nvSpPr>
          <p:spPr>
            <a:xfrm>
              <a:off x="4315946" y="3406010"/>
              <a:ext cx="647700" cy="632591"/>
            </a:xfrm>
            <a:custGeom>
              <a:avLst/>
              <a:gdLst>
                <a:gd name="connsiteX0" fmla="*/ 0 w 914400"/>
                <a:gd name="connsiteY0" fmla="*/ 724100 h 1109041"/>
                <a:gd name="connsiteX1" fmla="*/ 152400 w 914400"/>
                <a:gd name="connsiteY1" fmla="*/ 381200 h 1109041"/>
                <a:gd name="connsiteX2" fmla="*/ 342900 w 914400"/>
                <a:gd name="connsiteY2" fmla="*/ 1105100 h 1109041"/>
                <a:gd name="connsiteX3" fmla="*/ 476250 w 914400"/>
                <a:gd name="connsiteY3" fmla="*/ 200 h 1109041"/>
                <a:gd name="connsiteX4" fmla="*/ 685800 w 914400"/>
                <a:gd name="connsiteY4" fmla="*/ 1009850 h 1109041"/>
                <a:gd name="connsiteX5" fmla="*/ 781050 w 914400"/>
                <a:gd name="connsiteY5" fmla="*/ 552650 h 1109041"/>
                <a:gd name="connsiteX6" fmla="*/ 914400 w 914400"/>
                <a:gd name="connsiteY6" fmla="*/ 895550 h 1109041"/>
                <a:gd name="connsiteX7" fmla="*/ 914400 w 914400"/>
                <a:gd name="connsiteY7" fmla="*/ 895550 h 110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1109041">
                  <a:moveTo>
                    <a:pt x="0" y="724100"/>
                  </a:moveTo>
                  <a:cubicBezTo>
                    <a:pt x="47625" y="520900"/>
                    <a:pt x="95250" y="317700"/>
                    <a:pt x="152400" y="381200"/>
                  </a:cubicBezTo>
                  <a:cubicBezTo>
                    <a:pt x="209550" y="444700"/>
                    <a:pt x="288925" y="1168600"/>
                    <a:pt x="342900" y="1105100"/>
                  </a:cubicBezTo>
                  <a:cubicBezTo>
                    <a:pt x="396875" y="1041600"/>
                    <a:pt x="419100" y="16075"/>
                    <a:pt x="476250" y="200"/>
                  </a:cubicBezTo>
                  <a:cubicBezTo>
                    <a:pt x="533400" y="-15675"/>
                    <a:pt x="635000" y="917775"/>
                    <a:pt x="685800" y="1009850"/>
                  </a:cubicBezTo>
                  <a:cubicBezTo>
                    <a:pt x="736600" y="1101925"/>
                    <a:pt x="742950" y="571700"/>
                    <a:pt x="781050" y="552650"/>
                  </a:cubicBezTo>
                  <a:cubicBezTo>
                    <a:pt x="819150" y="533600"/>
                    <a:pt x="914400" y="895550"/>
                    <a:pt x="914400" y="895550"/>
                  </a:cubicBezTo>
                  <a:lnTo>
                    <a:pt x="914400" y="895550"/>
                  </a:lnTo>
                </a:path>
              </a:pathLst>
            </a:cu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a:off x="4315946" y="3811804"/>
              <a:ext cx="792000" cy="0"/>
            </a:xfrm>
            <a:prstGeom prst="straightConnector1">
              <a:avLst/>
            </a:prstGeom>
            <a:ln>
              <a:solidFill>
                <a:srgbClr val="FFCC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671877" y="2041119"/>
            <a:ext cx="997389" cy="646331"/>
          </a:xfrm>
          <a:prstGeom prst="rect">
            <a:avLst/>
          </a:prstGeom>
          <a:noFill/>
        </p:spPr>
        <p:txBody>
          <a:bodyPr wrap="none" rtlCol="0">
            <a:spAutoFit/>
          </a:bodyPr>
          <a:lstStyle/>
          <a:p>
            <a:r>
              <a:rPr lang="en-GB" dirty="0"/>
              <a:t>Phase 1 </a:t>
            </a:r>
          </a:p>
          <a:p>
            <a:r>
              <a:rPr lang="en-GB" dirty="0"/>
              <a:t>(Stored)</a:t>
            </a:r>
          </a:p>
        </p:txBody>
      </p:sp>
      <p:sp>
        <p:nvSpPr>
          <p:cNvPr id="14" name="TextBox 13"/>
          <p:cNvSpPr txBox="1"/>
          <p:nvPr/>
        </p:nvSpPr>
        <p:spPr>
          <a:xfrm>
            <a:off x="2098149" y="3518651"/>
            <a:ext cx="938077" cy="369332"/>
          </a:xfrm>
          <a:prstGeom prst="rect">
            <a:avLst/>
          </a:prstGeom>
          <a:noFill/>
        </p:spPr>
        <p:txBody>
          <a:bodyPr wrap="none" rtlCol="0">
            <a:spAutoFit/>
          </a:bodyPr>
          <a:lstStyle/>
          <a:p>
            <a:r>
              <a:rPr lang="en-GB" dirty="0"/>
              <a:t>Phase 2</a:t>
            </a:r>
          </a:p>
        </p:txBody>
      </p:sp>
      <p:sp>
        <p:nvSpPr>
          <p:cNvPr id="5" name="Right Arrow 4"/>
          <p:cNvSpPr/>
          <p:nvPr/>
        </p:nvSpPr>
        <p:spPr>
          <a:xfrm>
            <a:off x="5638800" y="3120399"/>
            <a:ext cx="1676400" cy="31629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a:off x="5638800" y="4024054"/>
            <a:ext cx="1676400" cy="269723"/>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620000" y="3120399"/>
            <a:ext cx="1013419" cy="369332"/>
          </a:xfrm>
          <a:prstGeom prst="rect">
            <a:avLst/>
          </a:prstGeom>
          <a:noFill/>
        </p:spPr>
        <p:txBody>
          <a:bodyPr wrap="none" rtlCol="0">
            <a:spAutoFit/>
          </a:bodyPr>
          <a:lstStyle/>
          <a:p>
            <a:r>
              <a:rPr lang="en-GB" dirty="0"/>
              <a:t>F</a:t>
            </a:r>
            <a:r>
              <a:rPr lang="en-GB" baseline="-25000" dirty="0"/>
              <a:t>d</a:t>
            </a:r>
            <a:r>
              <a:rPr lang="en-GB" dirty="0"/>
              <a:t> mean</a:t>
            </a:r>
          </a:p>
        </p:txBody>
      </p:sp>
      <p:sp>
        <p:nvSpPr>
          <p:cNvPr id="16" name="TextBox 15"/>
          <p:cNvSpPr txBox="1"/>
          <p:nvPr/>
        </p:nvSpPr>
        <p:spPr>
          <a:xfrm>
            <a:off x="7598229" y="4024054"/>
            <a:ext cx="1038426" cy="369332"/>
          </a:xfrm>
          <a:prstGeom prst="rect">
            <a:avLst/>
          </a:prstGeom>
          <a:noFill/>
        </p:spPr>
        <p:txBody>
          <a:bodyPr wrap="none" rtlCol="0">
            <a:spAutoFit/>
          </a:bodyPr>
          <a:lstStyle/>
          <a:p>
            <a:r>
              <a:rPr lang="en-GB" dirty="0"/>
              <a:t>Variance</a:t>
            </a:r>
          </a:p>
        </p:txBody>
      </p:sp>
      <p:cxnSp>
        <p:nvCxnSpPr>
          <p:cNvPr id="18" name="Straight Connector 17"/>
          <p:cNvCxnSpPr/>
          <p:nvPr/>
        </p:nvCxnSpPr>
        <p:spPr>
          <a:xfrm flipH="1">
            <a:off x="1828800" y="3217127"/>
            <a:ext cx="0" cy="1672779"/>
          </a:xfrm>
          <a:prstGeom prst="line">
            <a:avLst/>
          </a:prstGeom>
          <a:ln w="222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170571" y="3217126"/>
            <a:ext cx="0" cy="1672779"/>
          </a:xfrm>
          <a:prstGeom prst="line">
            <a:avLst/>
          </a:prstGeom>
          <a:ln w="222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98864" y="5052954"/>
            <a:ext cx="1837362" cy="369332"/>
          </a:xfrm>
          <a:prstGeom prst="rect">
            <a:avLst/>
          </a:prstGeom>
          <a:noFill/>
        </p:spPr>
        <p:txBody>
          <a:bodyPr wrap="none" rtlCol="0">
            <a:spAutoFit/>
          </a:bodyPr>
          <a:lstStyle/>
          <a:p>
            <a:r>
              <a:rPr lang="en-GB" dirty="0"/>
              <a:t>Phase difference </a:t>
            </a:r>
          </a:p>
        </p:txBody>
      </p:sp>
      <p:sp>
        <p:nvSpPr>
          <p:cNvPr id="22" name="TextBox 21"/>
          <p:cNvSpPr txBox="1"/>
          <p:nvPr/>
        </p:nvSpPr>
        <p:spPr>
          <a:xfrm>
            <a:off x="1763844" y="4699572"/>
            <a:ext cx="445956" cy="369332"/>
          </a:xfrm>
          <a:prstGeom prst="rect">
            <a:avLst/>
          </a:prstGeom>
          <a:noFill/>
        </p:spPr>
        <p:txBody>
          <a:bodyPr wrap="none" rtlCol="0">
            <a:spAutoFit/>
          </a:bodyPr>
          <a:lstStyle/>
          <a:p>
            <a:r>
              <a:rPr lang="en-GB" dirty="0">
                <a:sym typeface="Symbol" panose="05050102010706020507" pitchFamily="18" charset="2"/>
              </a:rPr>
              <a:t></a:t>
            </a:r>
            <a:endParaRPr lang="en-GB" dirty="0"/>
          </a:p>
        </p:txBody>
      </p:sp>
    </p:spTree>
    <p:extLst>
      <p:ext uri="{BB962C8B-B14F-4D97-AF65-F5344CB8AC3E}">
        <p14:creationId xmlns:p14="http://schemas.microsoft.com/office/powerpoint/2010/main" val="3958119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GB" dirty="0"/>
              <a:t>Colour indicates flow direction</a:t>
            </a:r>
          </a:p>
        </p:txBody>
      </p:sp>
      <p:sp>
        <p:nvSpPr>
          <p:cNvPr id="72708" name="Text Box 4"/>
          <p:cNvSpPr txBox="1">
            <a:spLocks noChangeArrowheads="1"/>
          </p:cNvSpPr>
          <p:nvPr/>
        </p:nvSpPr>
        <p:spPr bwMode="auto">
          <a:xfrm>
            <a:off x="413925" y="6089973"/>
            <a:ext cx="8184398" cy="463846"/>
          </a:xfrm>
          <a:prstGeom prst="rect">
            <a:avLst/>
          </a:prstGeom>
          <a:noFill/>
          <a:ln w="9525">
            <a:noFill/>
            <a:miter lim="800000"/>
            <a:headEnd/>
            <a:tailEnd/>
          </a:ln>
        </p:spPr>
        <p:txBody>
          <a:bodyPr wrap="none" lIns="90000" tIns="46800" rIns="90000" bIns="46800" anchor="ctr">
            <a:spAutoFit/>
          </a:bodyPr>
          <a:lstStyle/>
          <a:p>
            <a:pPr algn="ctr"/>
            <a:r>
              <a:rPr lang="en-GB" sz="2400" b="1" dirty="0">
                <a:solidFill>
                  <a:schemeClr val="tx2"/>
                </a:solidFill>
                <a:effectLst>
                  <a:outerShdw blurRad="38100" dist="38100" dir="2700000" algn="tl">
                    <a:srgbClr val="000000">
                      <a:alpha val="43137"/>
                    </a:srgbClr>
                  </a:outerShdw>
                </a:effectLst>
              </a:rPr>
              <a:t>Dark red to dark blue through black is a change in direction</a:t>
            </a:r>
          </a:p>
        </p:txBody>
      </p:sp>
      <p:pic>
        <p:nvPicPr>
          <p:cNvPr id="6" name="Picture 2" descr="http://www.hdi5000ultrasound.com/gallery/hdi5000ultrasound.com/Vascular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7377" y="1546647"/>
            <a:ext cx="5277483" cy="4461892"/>
          </a:xfrm>
          <a:prstGeom prst="rect">
            <a:avLst/>
          </a:prstGeom>
          <a:noFill/>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7373" b="6772"/>
          <a:stretch/>
        </p:blipFill>
        <p:spPr>
          <a:xfrm>
            <a:off x="7418060" y="1580050"/>
            <a:ext cx="1032608" cy="3753950"/>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GB" dirty="0"/>
              <a:t>Colour indicates flow direction</a:t>
            </a:r>
          </a:p>
        </p:txBody>
      </p:sp>
      <p:sp>
        <p:nvSpPr>
          <p:cNvPr id="72708" name="Text Box 4"/>
          <p:cNvSpPr txBox="1">
            <a:spLocks noChangeArrowheads="1"/>
          </p:cNvSpPr>
          <p:nvPr/>
        </p:nvSpPr>
        <p:spPr bwMode="auto">
          <a:xfrm>
            <a:off x="413925" y="6089973"/>
            <a:ext cx="8184398" cy="463846"/>
          </a:xfrm>
          <a:prstGeom prst="rect">
            <a:avLst/>
          </a:prstGeom>
          <a:noFill/>
          <a:ln w="9525">
            <a:noFill/>
            <a:miter lim="800000"/>
            <a:headEnd/>
            <a:tailEnd/>
          </a:ln>
        </p:spPr>
        <p:txBody>
          <a:bodyPr wrap="none" lIns="90000" tIns="46800" rIns="90000" bIns="46800" anchor="ctr">
            <a:spAutoFit/>
          </a:bodyPr>
          <a:lstStyle/>
          <a:p>
            <a:pPr algn="ctr"/>
            <a:r>
              <a:rPr lang="en-GB" sz="2400" b="1" dirty="0">
                <a:solidFill>
                  <a:schemeClr val="tx2"/>
                </a:solidFill>
                <a:effectLst>
                  <a:outerShdw blurRad="38100" dist="38100" dir="2700000" algn="tl">
                    <a:srgbClr val="000000">
                      <a:alpha val="43137"/>
                    </a:srgbClr>
                  </a:outerShdw>
                </a:effectLst>
              </a:rPr>
              <a:t>Dark red to dark blue through black is a change in direction</a:t>
            </a:r>
          </a:p>
        </p:txBody>
      </p:sp>
      <p:pic>
        <p:nvPicPr>
          <p:cNvPr id="25602" name="Picture 2" descr="Doppler angle effectsThrush A, Hartshorne T. Peripheral vascular ultrasound: How, why and when.Elsevier Churchill Living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9059" y="1972338"/>
            <a:ext cx="6513741" cy="29854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6402" y="1580050"/>
            <a:ext cx="797229" cy="4052579"/>
          </a:xfrm>
          <a:prstGeom prst="rect">
            <a:avLst/>
          </a:prstGeom>
          <a:noFill/>
          <a:ln w="9525">
            <a:noFill/>
            <a:miter lim="800000"/>
            <a:headEnd/>
            <a:tailEnd/>
          </a:ln>
        </p:spPr>
      </p:pic>
    </p:spTree>
    <p:extLst>
      <p:ext uri="{BB962C8B-B14F-4D97-AF65-F5344CB8AC3E}">
        <p14:creationId xmlns:p14="http://schemas.microsoft.com/office/powerpoint/2010/main" val="4577402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GB" dirty="0"/>
              <a:t>Interpreting Colour</a:t>
            </a:r>
          </a:p>
        </p:txBody>
      </p:sp>
      <p:sp>
        <p:nvSpPr>
          <p:cNvPr id="74755" name="Rectangle 3"/>
          <p:cNvSpPr>
            <a:spLocks noGrp="1" noChangeArrowheads="1"/>
          </p:cNvSpPr>
          <p:nvPr>
            <p:ph idx="1"/>
          </p:nvPr>
        </p:nvSpPr>
        <p:spPr>
          <a:xfrm>
            <a:off x="685346" y="1732450"/>
            <a:ext cx="7239454" cy="4058751"/>
          </a:xfrm>
        </p:spPr>
        <p:txBody>
          <a:bodyPr/>
          <a:lstStyle/>
          <a:p>
            <a:pPr eaLnBrk="1" hangingPunct="1">
              <a:defRPr/>
            </a:pPr>
            <a:r>
              <a:rPr lang="en-GB" sz="3200" dirty="0"/>
              <a:t>dark red to dark blue - through black</a:t>
            </a:r>
          </a:p>
          <a:p>
            <a:pPr lvl="1">
              <a:defRPr/>
            </a:pPr>
            <a:r>
              <a:rPr lang="en-GB" sz="2800" dirty="0"/>
              <a:t>change in direction of flow</a:t>
            </a:r>
          </a:p>
          <a:p>
            <a:pPr eaLnBrk="1" hangingPunct="1">
              <a:defRPr/>
            </a:pPr>
            <a:endParaRPr lang="en-GB" sz="3200" dirty="0"/>
          </a:p>
          <a:p>
            <a:pPr eaLnBrk="1" hangingPunct="1">
              <a:defRPr/>
            </a:pPr>
            <a:r>
              <a:rPr lang="en-GB" sz="3200" dirty="0"/>
              <a:t>yellow to green  -  “over the top”</a:t>
            </a:r>
          </a:p>
          <a:p>
            <a:pPr lvl="1">
              <a:defRPr/>
            </a:pPr>
            <a:r>
              <a:rPr lang="en-GB" sz="2800" dirty="0"/>
              <a:t>high velocities  (aliasing)</a:t>
            </a:r>
          </a:p>
          <a:p>
            <a:pPr eaLnBrk="1" hangingPunct="1">
              <a:buFontTx/>
              <a:buNone/>
              <a:defRPr/>
            </a:pPr>
            <a:endParaRPr lang="en-GB" dirty="0"/>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2616" y="1580050"/>
            <a:ext cx="936104" cy="4758529"/>
          </a:xfrm>
          <a:prstGeom prst="rect">
            <a:avLst/>
          </a:prstGeom>
          <a:noFill/>
          <a:ln w="9525">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Colour aliasing</a:t>
            </a:r>
            <a:br>
              <a:rPr lang="en-GB" dirty="0"/>
            </a:br>
            <a:r>
              <a:rPr lang="en-GB" dirty="0"/>
              <a:t>Internal Carotid Stenosis </a:t>
            </a:r>
            <a:endParaRPr lang="en-GB"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007" y="1828800"/>
            <a:ext cx="6858000" cy="4577715"/>
          </a:xfrm>
          <a:prstGeom prst="rect">
            <a:avLst/>
          </a:prstGeom>
        </p:spPr>
      </p:pic>
    </p:spTree>
    <p:extLst>
      <p:ext uri="{BB962C8B-B14F-4D97-AF65-F5344CB8AC3E}">
        <p14:creationId xmlns:p14="http://schemas.microsoft.com/office/powerpoint/2010/main" val="1469735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GB" dirty="0"/>
              <a:t>Changing the colour baseline</a:t>
            </a:r>
          </a:p>
        </p:txBody>
      </p:sp>
      <p:pic>
        <p:nvPicPr>
          <p:cNvPr id="24578" name="Picture 2" descr="Changing color baselineKruskal JB et al.RadioGraphics 2004 ; 24 : 657 – 675.When color baseline changed → color velocity 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28371" y="2057400"/>
            <a:ext cx="1447801"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2" descr="Changing color baselineKruskal JB et al.RadioGraphics 2004 ; 24 : 657 – 675.When color baseline changed → color velocity 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92801" y="2057400"/>
            <a:ext cx="1447800"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ight Arrow 1"/>
          <p:cNvSpPr/>
          <p:nvPr/>
        </p:nvSpPr>
        <p:spPr>
          <a:xfrm>
            <a:off x="3886200" y="3581400"/>
            <a:ext cx="1676400" cy="8382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2092163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GB" dirty="0"/>
              <a:t>Changing the colour baseline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66" t="26296" r="28791" b="40607"/>
          <a:stretch/>
        </p:blipFill>
        <p:spPr>
          <a:xfrm>
            <a:off x="214776" y="1981200"/>
            <a:ext cx="8706461" cy="2971800"/>
          </a:xfrm>
          <a:prstGeom prst="rect">
            <a:avLst/>
          </a:prstGeom>
        </p:spPr>
      </p:pic>
    </p:spTree>
    <p:extLst>
      <p:ext uri="{BB962C8B-B14F-4D97-AF65-F5344CB8AC3E}">
        <p14:creationId xmlns:p14="http://schemas.microsoft.com/office/powerpoint/2010/main" val="41676766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What is the Doppler effect?</a:t>
            </a:r>
            <a:endParaRPr lang="en-GB" dirty="0"/>
          </a:p>
        </p:txBody>
      </p:sp>
      <p:sp>
        <p:nvSpPr>
          <p:cNvPr id="3" name="Content Placeholder 2"/>
          <p:cNvSpPr>
            <a:spLocks noGrp="1"/>
          </p:cNvSpPr>
          <p:nvPr>
            <p:ph idx="1"/>
          </p:nvPr>
        </p:nvSpPr>
        <p:spPr>
          <a:xfrm>
            <a:off x="685346" y="1732450"/>
            <a:ext cx="7765322" cy="4744550"/>
          </a:xfrm>
        </p:spPr>
        <p:txBody>
          <a:bodyPr>
            <a:normAutofit lnSpcReduction="10000"/>
          </a:bodyPr>
          <a:lstStyle/>
          <a:p>
            <a:pPr>
              <a:defRPr/>
            </a:pPr>
            <a:r>
              <a:rPr lang="en-GB" sz="2400" dirty="0"/>
              <a:t>You hear the high pitch of the siren of an approaching ambulance, and notice that its pitch drops suddenly as the ambulance passes you.  </a:t>
            </a:r>
          </a:p>
          <a:p>
            <a:pPr>
              <a:defRPr/>
            </a:pPr>
            <a:endParaRPr lang="en-US" sz="2400" dirty="0"/>
          </a:p>
          <a:p>
            <a:pPr>
              <a:defRPr/>
            </a:pPr>
            <a:r>
              <a:rPr lang="en-US" sz="2400" dirty="0"/>
              <a:t>When the ambulance approaches the sound waves “bunch up”.  The frequency or pitch of the siren is higher as a result.</a:t>
            </a:r>
          </a:p>
          <a:p>
            <a:pPr>
              <a:defRPr/>
            </a:pPr>
            <a:endParaRPr lang="en-US" sz="2400" dirty="0"/>
          </a:p>
          <a:p>
            <a:pPr>
              <a:defRPr/>
            </a:pPr>
            <a:r>
              <a:rPr lang="en-US" sz="2400" dirty="0"/>
              <a:t>When the ambulance travels away from you the sound waves “stretch out”.  The frequency or pitch of the siren is lower as a result.</a:t>
            </a:r>
          </a:p>
          <a:p>
            <a:endParaRPr 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Colour box steering</a:t>
            </a:r>
            <a:endParaRPr lang="en-GB" i="1" dirty="0"/>
          </a:p>
        </p:txBody>
      </p:sp>
      <p:sp>
        <p:nvSpPr>
          <p:cNvPr id="4" name="Content Placeholder 3"/>
          <p:cNvSpPr>
            <a:spLocks noGrp="1"/>
          </p:cNvSpPr>
          <p:nvPr>
            <p:ph idx="1"/>
          </p:nvPr>
        </p:nvSpPr>
        <p:spPr>
          <a:xfrm>
            <a:off x="533400" y="4113893"/>
            <a:ext cx="7917268" cy="915308"/>
          </a:xfrm>
        </p:spPr>
        <p:txBody>
          <a:bodyPr/>
          <a:lstStyle/>
          <a:p>
            <a:pPr marL="36900" indent="0">
              <a:buNone/>
            </a:pPr>
            <a:r>
              <a:rPr lang="en-GB" dirty="0"/>
              <a:t>Small angle				    Moderate angle                     Large angle</a:t>
            </a:r>
          </a:p>
          <a:p>
            <a:pPr marL="36900" indent="0">
              <a:buNone/>
            </a:pPr>
            <a:r>
              <a:rPr lang="en-GB" dirty="0"/>
              <a:t>Good Image                       Flow is not optimal              Unusable image</a:t>
            </a:r>
          </a:p>
          <a:p>
            <a:pPr marL="36900" indent="0">
              <a:buNone/>
            </a:pPr>
            <a:endParaRPr lang="en-GB" dirty="0"/>
          </a:p>
        </p:txBody>
      </p:sp>
      <p:pic>
        <p:nvPicPr>
          <p:cNvPr id="27650" name="Picture 2" descr="Color box steeringChanging angle of insonationLarge angleUnusable imageSmall angleGood imageModerate angleFlow is not opti..."/>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767" b="100000" l="5000" r="98571"/>
                    </a14:imgEffect>
                  </a14:imgLayer>
                </a14:imgProps>
              </a:ext>
              <a:ext uri="{28A0092B-C50C-407E-A947-70E740481C1C}">
                <a14:useLocalDpi xmlns:a14="http://schemas.microsoft.com/office/drawing/2010/main" val="0"/>
              </a:ext>
            </a:extLst>
          </a:blip>
          <a:srcRect/>
          <a:stretch/>
        </p:blipFill>
        <p:spPr bwMode="auto">
          <a:xfrm>
            <a:off x="5962475" y="1633571"/>
            <a:ext cx="2667001" cy="2405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descr="Color box steeringChanging angle of insonationLarge angleUnusable imageSmall angleGood imageModerate angleFlow is not opti..."/>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968" b="100000" l="1389" r="100000"/>
                    </a14:imgEffect>
                  </a14:imgLayer>
                </a14:imgProps>
              </a:ext>
              <a:ext uri="{28A0092B-C50C-407E-A947-70E740481C1C}">
                <a14:useLocalDpi xmlns:a14="http://schemas.microsoft.com/office/drawing/2010/main" val="0"/>
              </a:ext>
            </a:extLst>
          </a:blip>
          <a:srcRect/>
          <a:stretch/>
        </p:blipFill>
        <p:spPr bwMode="auto">
          <a:xfrm>
            <a:off x="3429001" y="1637200"/>
            <a:ext cx="2057400" cy="2401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olor box steeringChanging angle of insonationLarge angleUnusable imageSmall angleGood imageModerate angleFlow is not opti..."/>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1792" r="95699"/>
                    </a14:imgEffect>
                  </a14:imgLayer>
                </a14:imgProps>
              </a:ext>
              <a:ext uri="{28A0092B-C50C-407E-A947-70E740481C1C}">
                <a14:useLocalDpi xmlns:a14="http://schemas.microsoft.com/office/drawing/2010/main" val="0"/>
              </a:ext>
            </a:extLst>
          </a:blip>
          <a:srcRect/>
          <a:stretch/>
        </p:blipFill>
        <p:spPr bwMode="auto">
          <a:xfrm>
            <a:off x="311326" y="1655342"/>
            <a:ext cx="2656115"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Content Placeholder 3"/>
          <p:cNvSpPr txBox="1">
            <a:spLocks/>
          </p:cNvSpPr>
          <p:nvPr/>
        </p:nvSpPr>
        <p:spPr>
          <a:xfrm>
            <a:off x="499067" y="5201752"/>
            <a:ext cx="7917268" cy="112284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GB" dirty="0"/>
              <a:t>Steered either left or right by a maximum of </a:t>
            </a:r>
            <a:r>
              <a:rPr lang="en-GB" dirty="0" smtClean="0"/>
              <a:t>10-25 </a:t>
            </a:r>
            <a:r>
              <a:rPr lang="en-GB" dirty="0"/>
              <a:t>degrees depending on the machine. The sensitivity of the transducer decreases as the beam is steered. </a:t>
            </a:r>
          </a:p>
          <a:p>
            <a:pPr marL="36900" indent="0">
              <a:buFont typeface="Wingdings 2" charset="2"/>
              <a:buNone/>
            </a:pPr>
            <a:endParaRPr lang="en-GB" dirty="0"/>
          </a:p>
        </p:txBody>
      </p:sp>
      <p:cxnSp>
        <p:nvCxnSpPr>
          <p:cNvPr id="5" name="Straight Arrow Connector 4"/>
          <p:cNvCxnSpPr/>
          <p:nvPr/>
        </p:nvCxnSpPr>
        <p:spPr>
          <a:xfrm flipH="1" flipV="1">
            <a:off x="1029783" y="2588800"/>
            <a:ext cx="1219199" cy="2471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848101" y="2619650"/>
            <a:ext cx="1219199" cy="2471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686375" y="2712535"/>
            <a:ext cx="1219199" cy="247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01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pPr eaLnBrk="1" hangingPunct="1">
              <a:defRPr/>
            </a:pPr>
            <a:r>
              <a:rPr lang="en-GB" dirty="0"/>
              <a:t>Changing the colour controls</a:t>
            </a:r>
            <a:br>
              <a:rPr lang="en-GB" dirty="0"/>
            </a:br>
            <a:r>
              <a:rPr lang="en-GB" i="1" dirty="0"/>
              <a:t>Gain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608" y="1905000"/>
            <a:ext cx="7230797" cy="3960000"/>
          </a:xfrm>
          <a:prstGeom prst="rect">
            <a:avLst/>
          </a:prstGeom>
        </p:spPr>
      </p:pic>
    </p:spTree>
    <p:extLst>
      <p:ext uri="{BB962C8B-B14F-4D97-AF65-F5344CB8AC3E}">
        <p14:creationId xmlns:p14="http://schemas.microsoft.com/office/powerpoint/2010/main" val="426990243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pPr eaLnBrk="1" hangingPunct="1">
              <a:defRPr/>
            </a:pPr>
            <a:r>
              <a:rPr lang="en-GB" dirty="0"/>
              <a:t>Changing the colour controls</a:t>
            </a:r>
            <a:br>
              <a:rPr lang="en-GB" dirty="0"/>
            </a:br>
            <a:r>
              <a:rPr lang="en-GB" i="1" dirty="0"/>
              <a:t>Gain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725" y="1905000"/>
            <a:ext cx="7310564" cy="3960000"/>
          </a:xfrm>
          <a:prstGeom prst="rect">
            <a:avLst/>
          </a:prstGeom>
        </p:spPr>
      </p:pic>
    </p:spTree>
    <p:extLst>
      <p:ext uri="{BB962C8B-B14F-4D97-AF65-F5344CB8AC3E}">
        <p14:creationId xmlns:p14="http://schemas.microsoft.com/office/powerpoint/2010/main" val="155624648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pPr eaLnBrk="1" hangingPunct="1">
              <a:defRPr/>
            </a:pPr>
            <a:r>
              <a:rPr lang="en-GB" dirty="0"/>
              <a:t>Changing the colour controls</a:t>
            </a:r>
            <a:br>
              <a:rPr lang="en-GB" dirty="0"/>
            </a:br>
            <a:r>
              <a:rPr lang="en-GB" i="1" dirty="0"/>
              <a:t>Colour write priority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063" y="1828800"/>
            <a:ext cx="7259888" cy="4383303"/>
          </a:xfrm>
          <a:prstGeom prst="rect">
            <a:avLst/>
          </a:prstGeom>
        </p:spPr>
      </p:pic>
      <p:sp>
        <p:nvSpPr>
          <p:cNvPr id="5" name="Right Arrow 4"/>
          <p:cNvSpPr/>
          <p:nvPr/>
        </p:nvSpPr>
        <p:spPr>
          <a:xfrm>
            <a:off x="6400800" y="3524449"/>
            <a:ext cx="1219200" cy="51415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668462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pPr eaLnBrk="1" hangingPunct="1">
              <a:defRPr/>
            </a:pPr>
            <a:r>
              <a:rPr lang="en-GB" dirty="0"/>
              <a:t>Changing the colour controls</a:t>
            </a:r>
            <a:br>
              <a:rPr lang="en-GB" dirty="0"/>
            </a:br>
            <a:r>
              <a:rPr lang="en-GB" i="1" dirty="0"/>
              <a:t>Inversion of colour flow</a:t>
            </a:r>
          </a:p>
        </p:txBody>
      </p:sp>
      <p:pic>
        <p:nvPicPr>
          <p:cNvPr id="24578" name="Picture 2" descr="Inversion of color flowKruskal JB et al.RadioGraphics 2004 ; 24 : 657 – 675.Reversal of this inversionAppropriate directi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24400" y="1853241"/>
            <a:ext cx="41148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nversion of color flowKruskal JB et al.RadioGraphics 2004 ; 24 : 657 – 675.Reversal of this inversionAppropriate directi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8600" y="1828800"/>
            <a:ext cx="4191000" cy="27676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4845192"/>
            <a:ext cx="4191000" cy="1200329"/>
          </a:xfrm>
          <a:prstGeom prst="rect">
            <a:avLst/>
          </a:prstGeom>
          <a:noFill/>
        </p:spPr>
        <p:txBody>
          <a:bodyPr wrap="square" rtlCol="0">
            <a:spAutoFit/>
          </a:bodyPr>
          <a:lstStyle/>
          <a:p>
            <a:r>
              <a:rPr lang="en-GB" sz="2400" dirty="0">
                <a:solidFill>
                  <a:schemeClr val="tx2"/>
                </a:solidFill>
                <a:effectLst>
                  <a:outerShdw blurRad="38100" dist="38100" dir="2700000" algn="tl">
                    <a:srgbClr val="000000">
                      <a:alpha val="43137"/>
                    </a:srgbClr>
                  </a:outerShdw>
                </a:effectLst>
              </a:rPr>
              <a:t>Portal venous flow appears blue falsely suggesting flow reversal</a:t>
            </a:r>
          </a:p>
        </p:txBody>
      </p:sp>
      <p:sp>
        <p:nvSpPr>
          <p:cNvPr id="10" name="TextBox 9"/>
          <p:cNvSpPr txBox="1"/>
          <p:nvPr/>
        </p:nvSpPr>
        <p:spPr>
          <a:xfrm>
            <a:off x="4724400" y="4869633"/>
            <a:ext cx="4191000" cy="1569660"/>
          </a:xfrm>
          <a:prstGeom prst="rect">
            <a:avLst/>
          </a:prstGeom>
          <a:noFill/>
        </p:spPr>
        <p:txBody>
          <a:bodyPr wrap="square" rtlCol="0">
            <a:spAutoFit/>
          </a:bodyPr>
          <a:lstStyle/>
          <a:p>
            <a:r>
              <a:rPr lang="en-GB" sz="2400" dirty="0">
                <a:solidFill>
                  <a:schemeClr val="tx2"/>
                </a:solidFill>
                <a:effectLst>
                  <a:outerShdw blurRad="38100" dist="38100" dir="2700000" algn="tl">
                    <a:srgbClr val="000000">
                      <a:alpha val="43137"/>
                    </a:srgbClr>
                  </a:outerShdw>
                </a:effectLst>
              </a:rPr>
              <a:t>Using colour inversion we can correct the displayed image to appropriately depict the correct flow direction</a:t>
            </a:r>
          </a:p>
        </p:txBody>
      </p:sp>
    </p:spTree>
    <p:extLst>
      <p:ext uri="{BB962C8B-B14F-4D97-AF65-F5344CB8AC3E}">
        <p14:creationId xmlns:p14="http://schemas.microsoft.com/office/powerpoint/2010/main" val="34847563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Colour box size and Frame rate</a:t>
            </a:r>
            <a:endParaRPr lang="en-GB" i="1" dirty="0"/>
          </a:p>
        </p:txBody>
      </p:sp>
      <p:pic>
        <p:nvPicPr>
          <p:cNvPr id="25602" name="Picture 2" descr="Color box size / OverlayKruskal JB et al.RadioGraphics 2004 ; 24 : 657 – 675.Oversized color box↑ frame rate &amp; ↓ resoluti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76800" y="1828800"/>
            <a:ext cx="3810000"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604" name="Picture 4" descr="Color box size / OverlayKruskal JB et al.RadioGraphics 2004 ; 24 : 657 – 675.Oversized color box↑ frame rate &amp; ↓ resoluti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70832" y="1828800"/>
            <a:ext cx="3733800"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2232" y="5049350"/>
            <a:ext cx="4191000" cy="1200329"/>
          </a:xfrm>
          <a:prstGeom prst="rect">
            <a:avLst/>
          </a:prstGeom>
          <a:noFill/>
        </p:spPr>
        <p:txBody>
          <a:bodyPr wrap="square" rtlCol="0">
            <a:spAutoFit/>
          </a:bodyPr>
          <a:lstStyle/>
          <a:p>
            <a:r>
              <a:rPr lang="en-GB" sz="2400" dirty="0">
                <a:solidFill>
                  <a:schemeClr val="tx2"/>
                </a:solidFill>
                <a:effectLst>
                  <a:outerShdw blurRad="38100" dist="38100" dir="2700000" algn="tl">
                    <a:srgbClr val="000000">
                      <a:alpha val="43137"/>
                    </a:srgbClr>
                  </a:outerShdw>
                </a:effectLst>
              </a:rPr>
              <a:t>Large colour box reducing frame rate and colour resolution </a:t>
            </a:r>
          </a:p>
        </p:txBody>
      </p:sp>
      <p:sp>
        <p:nvSpPr>
          <p:cNvPr id="6" name="TextBox 5"/>
          <p:cNvSpPr txBox="1"/>
          <p:nvPr/>
        </p:nvSpPr>
        <p:spPr>
          <a:xfrm>
            <a:off x="4686300" y="5049349"/>
            <a:ext cx="4191000" cy="1200329"/>
          </a:xfrm>
          <a:prstGeom prst="rect">
            <a:avLst/>
          </a:prstGeom>
          <a:noFill/>
        </p:spPr>
        <p:txBody>
          <a:bodyPr wrap="square" rtlCol="0">
            <a:spAutoFit/>
          </a:bodyPr>
          <a:lstStyle/>
          <a:p>
            <a:r>
              <a:rPr lang="en-GB" sz="2400" dirty="0">
                <a:solidFill>
                  <a:schemeClr val="tx2"/>
                </a:solidFill>
                <a:effectLst>
                  <a:outerShdw blurRad="38100" dist="38100" dir="2700000" algn="tl">
                    <a:srgbClr val="000000">
                      <a:alpha val="43137"/>
                    </a:srgbClr>
                  </a:outerShdw>
                </a:effectLst>
              </a:rPr>
              <a:t>Reducing the size of the box improves frame rate and colour resolution </a:t>
            </a:r>
          </a:p>
        </p:txBody>
      </p:sp>
      <p:sp>
        <p:nvSpPr>
          <p:cNvPr id="3" name="TextBox 2"/>
          <p:cNvSpPr txBox="1"/>
          <p:nvPr/>
        </p:nvSpPr>
        <p:spPr>
          <a:xfrm>
            <a:off x="838200" y="2057400"/>
            <a:ext cx="697627" cy="369332"/>
          </a:xfrm>
          <a:prstGeom prst="rect">
            <a:avLst/>
          </a:prstGeom>
          <a:noFill/>
        </p:spPr>
        <p:txBody>
          <a:bodyPr wrap="none" rtlCol="0">
            <a:spAutoFit/>
          </a:bodyPr>
          <a:lstStyle/>
          <a:p>
            <a:r>
              <a:rPr lang="en-GB" dirty="0"/>
              <a:t>12fps</a:t>
            </a:r>
          </a:p>
        </p:txBody>
      </p:sp>
      <p:sp>
        <p:nvSpPr>
          <p:cNvPr id="8" name="TextBox 7"/>
          <p:cNvSpPr txBox="1"/>
          <p:nvPr/>
        </p:nvSpPr>
        <p:spPr>
          <a:xfrm>
            <a:off x="4953000" y="2057400"/>
            <a:ext cx="697627" cy="369332"/>
          </a:xfrm>
          <a:prstGeom prst="rect">
            <a:avLst/>
          </a:prstGeom>
          <a:noFill/>
        </p:spPr>
        <p:txBody>
          <a:bodyPr wrap="none" rtlCol="0">
            <a:spAutoFit/>
          </a:bodyPr>
          <a:lstStyle/>
          <a:p>
            <a:r>
              <a:rPr lang="en-GB" dirty="0"/>
              <a:t>26fps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Colour Aliasing</a:t>
            </a:r>
            <a:endParaRPr lang="en-GB" i="1" dirty="0"/>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167" b="61019" l="20938" r="67344">
                        <a14:foregroundMark x1="39948" y1="44722" x2="39948" y2="44722"/>
                        <a14:foregroundMark x1="56250" y1="42963" x2="56250" y2="42963"/>
                        <a14:foregroundMark x1="27865" y1="42130" x2="27865" y2="42130"/>
                        <a14:foregroundMark x1="27708" y1="55833" x2="27708" y2="55833"/>
                        <a14:foregroundMark x1="25781" y1="56204" x2="25781" y2="56204"/>
                        <a14:foregroundMark x1="27604" y1="56574" x2="27604" y2="56574"/>
                        <a14:foregroundMark x1="29323" y1="56296" x2="29323" y2="56296"/>
                        <a14:foregroundMark x1="40365" y1="56111" x2="40365" y2="56111"/>
                        <a14:foregroundMark x1="40938" y1="56296" x2="40938" y2="56296"/>
                        <a14:foregroundMark x1="41667" y1="56481" x2="41667" y2="56481"/>
                        <a14:foregroundMark x1="42396" y1="56481" x2="42396" y2="56481"/>
                        <a14:foregroundMark x1="55208" y1="56944" x2="55208" y2="56944"/>
                        <a14:foregroundMark x1="56563" y1="56574" x2="56563" y2="56574"/>
                      </a14:backgroundRemoval>
                    </a14:imgEffect>
                  </a14:imgLayer>
                </a14:imgProps>
              </a:ext>
              <a:ext uri="{28A0092B-C50C-407E-A947-70E740481C1C}">
                <a14:useLocalDpi xmlns:a14="http://schemas.microsoft.com/office/drawing/2010/main" val="0"/>
              </a:ext>
            </a:extLst>
          </a:blip>
          <a:srcRect l="20833" t="32546" r="32917" b="38889"/>
          <a:stretch/>
        </p:blipFill>
        <p:spPr>
          <a:xfrm>
            <a:off x="338907" y="1580050"/>
            <a:ext cx="8458200" cy="2938430"/>
          </a:xfrm>
          <a:prstGeom prst="rect">
            <a:avLst/>
          </a:prstGeom>
        </p:spPr>
      </p:pic>
    </p:spTree>
    <p:extLst>
      <p:ext uri="{BB962C8B-B14F-4D97-AF65-F5344CB8AC3E}">
        <p14:creationId xmlns:p14="http://schemas.microsoft.com/office/powerpoint/2010/main" val="2080485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642942"/>
          </a:xfrm>
        </p:spPr>
        <p:txBody>
          <a:bodyPr>
            <a:normAutofit/>
          </a:bodyPr>
          <a:lstStyle/>
          <a:p>
            <a:r>
              <a:rPr lang="en-US" sz="3200" b="1" dirty="0" smtClean="0">
                <a:solidFill>
                  <a:schemeClr val="bg1"/>
                </a:solidFill>
              </a:rPr>
              <a:t>Adjusting color velocity scale</a:t>
            </a:r>
            <a:endParaRPr lang="en-US" sz="3200" b="1" dirty="0">
              <a:solidFill>
                <a:schemeClr val="bg1"/>
              </a:solidFill>
            </a:endParaRPr>
          </a:p>
        </p:txBody>
      </p:sp>
      <p:sp>
        <p:nvSpPr>
          <p:cNvPr id="4" name="Rectangle 3"/>
          <p:cNvSpPr/>
          <p:nvPr/>
        </p:nvSpPr>
        <p:spPr>
          <a:xfrm>
            <a:off x="3571868" y="6417254"/>
            <a:ext cx="5286412" cy="369332"/>
          </a:xfrm>
          <a:prstGeom prst="rect">
            <a:avLst/>
          </a:prstGeom>
        </p:spPr>
        <p:txBody>
          <a:bodyPr wrap="square">
            <a:spAutoFit/>
          </a:bodyPr>
          <a:lstStyle/>
          <a:p>
            <a:pPr algn="ctr"/>
            <a:r>
              <a:rPr lang="en-US" dirty="0" err="1" smtClean="0">
                <a:solidFill>
                  <a:schemeClr val="bg1"/>
                </a:solidFill>
                <a:latin typeface="Times New Roman" pitchFamily="18" charset="0"/>
                <a:cs typeface="Times New Roman" pitchFamily="18" charset="0"/>
              </a:rPr>
              <a:t>Kruskal</a:t>
            </a:r>
            <a:r>
              <a:rPr lang="en-US" dirty="0" smtClean="0">
                <a:solidFill>
                  <a:schemeClr val="bg1"/>
                </a:solidFill>
                <a:latin typeface="Times New Roman" pitchFamily="18" charset="0"/>
                <a:cs typeface="Times New Roman" pitchFamily="18" charset="0"/>
              </a:rPr>
              <a:t> JB et </a:t>
            </a:r>
            <a:r>
              <a:rPr lang="en-US" dirty="0" err="1" smtClean="0">
                <a:solidFill>
                  <a:schemeClr val="bg1"/>
                </a:solidFill>
                <a:latin typeface="Times New Roman" pitchFamily="18" charset="0"/>
                <a:cs typeface="Times New Roman" pitchFamily="18" charset="0"/>
              </a:rPr>
              <a:t>al.RadioGraphics</a:t>
            </a:r>
            <a:r>
              <a:rPr lang="en-US" dirty="0" smtClean="0">
                <a:solidFill>
                  <a:schemeClr val="bg1"/>
                </a:solidFill>
                <a:latin typeface="Times New Roman" pitchFamily="18" charset="0"/>
                <a:cs typeface="Times New Roman" pitchFamily="18" charset="0"/>
              </a:rPr>
              <a:t> 2004 ; 24 : 657 – 675.</a:t>
            </a:r>
            <a:endParaRPr lang="en-US" dirty="0">
              <a:solidFill>
                <a:schemeClr val="bg1"/>
              </a:solidFill>
              <a:latin typeface="Times New Roman" pitchFamily="18" charset="0"/>
              <a:cs typeface="Times New Roman" pitchFamily="18" charset="0"/>
            </a:endParaRPr>
          </a:p>
        </p:txBody>
      </p:sp>
      <p:grpSp>
        <p:nvGrpSpPr>
          <p:cNvPr id="13" name="Group 12"/>
          <p:cNvGrpSpPr/>
          <p:nvPr/>
        </p:nvGrpSpPr>
        <p:grpSpPr>
          <a:xfrm>
            <a:off x="453857" y="4857760"/>
            <a:ext cx="8261547" cy="1837849"/>
            <a:chOff x="453857" y="4786322"/>
            <a:chExt cx="8261547" cy="1837849"/>
          </a:xfrm>
        </p:grpSpPr>
        <p:pic>
          <p:nvPicPr>
            <p:cNvPr id="543748" name="Picture 4"/>
            <p:cNvPicPr>
              <a:picLocks noChangeAspect="1" noChangeArrowheads="1"/>
            </p:cNvPicPr>
            <p:nvPr/>
          </p:nvPicPr>
          <p:blipFill>
            <a:blip r:embed="rId2" cstate="print">
              <a:lum bright="9000"/>
            </a:blip>
            <a:srcRect/>
            <a:stretch>
              <a:fillRect/>
            </a:stretch>
          </p:blipFill>
          <p:spPr bwMode="auto">
            <a:xfrm>
              <a:off x="453857" y="4786322"/>
              <a:ext cx="2760821" cy="1837849"/>
            </a:xfrm>
            <a:prstGeom prst="rect">
              <a:avLst/>
            </a:prstGeom>
            <a:noFill/>
            <a:ln w="19050">
              <a:solidFill>
                <a:schemeClr val="bg1"/>
              </a:solidFill>
              <a:miter lim="800000"/>
              <a:headEnd/>
              <a:tailEnd/>
            </a:ln>
            <a:effectLst/>
          </p:spPr>
        </p:pic>
        <p:sp>
          <p:nvSpPr>
            <p:cNvPr id="8" name="Rectangle 7"/>
            <p:cNvSpPr/>
            <p:nvPr/>
          </p:nvSpPr>
          <p:spPr>
            <a:xfrm>
              <a:off x="3857620" y="5143512"/>
              <a:ext cx="4857784" cy="1015663"/>
            </a:xfrm>
            <a:prstGeom prst="rect">
              <a:avLst/>
            </a:prstGeom>
            <a:ln w="9525">
              <a:solidFill>
                <a:schemeClr val="bg1"/>
              </a:solidFill>
            </a:ln>
          </p:spPr>
          <p:txBody>
            <a:bodyPr wrap="square">
              <a:spAutoFit/>
            </a:bodyPr>
            <a:lstStyle/>
            <a:p>
              <a:pPr algn="ctr"/>
              <a:endParaRPr lang="en-US" sz="400" dirty="0" smtClean="0">
                <a:solidFill>
                  <a:schemeClr val="bg1"/>
                </a:solidFill>
                <a:latin typeface="Times New Roman" pitchFamily="18" charset="0"/>
                <a:cs typeface="Times New Roman" pitchFamily="18" charset="0"/>
              </a:endParaRPr>
            </a:p>
            <a:p>
              <a:pPr algn="ctr"/>
              <a:r>
                <a:rPr lang="en-US" sz="2400" dirty="0" smtClean="0">
                  <a:solidFill>
                    <a:schemeClr val="bg1"/>
                  </a:solidFill>
                  <a:latin typeface="Times New Roman" pitchFamily="18" charset="0"/>
                  <a:cs typeface="Times New Roman" pitchFamily="18" charset="0"/>
                </a:rPr>
                <a:t>Color velocity scale </a:t>
              </a:r>
              <a:r>
                <a:rPr lang="en-US" sz="2400" b="1" dirty="0" smtClean="0">
                  <a:solidFill>
                    <a:srgbClr val="FFFF00"/>
                  </a:solidFill>
                  <a:latin typeface="Times New Roman" pitchFamily="18" charset="0"/>
                  <a:cs typeface="Times New Roman" pitchFamily="18" charset="0"/>
                </a:rPr>
                <a:t>2 cm/sec</a:t>
              </a:r>
            </a:p>
            <a:p>
              <a:pPr algn="ctr"/>
              <a:endParaRPr lang="en-US" sz="400" dirty="0" smtClean="0">
                <a:solidFill>
                  <a:schemeClr val="bg1"/>
                </a:solidFill>
                <a:latin typeface="Times New Roman" pitchFamily="18" charset="0"/>
                <a:cs typeface="Times New Roman" pitchFamily="18" charset="0"/>
              </a:endParaRPr>
            </a:p>
            <a:p>
              <a:pPr algn="ctr"/>
              <a:r>
                <a:rPr lang="en-US" sz="2400" dirty="0" smtClean="0">
                  <a:solidFill>
                    <a:schemeClr val="bg1"/>
                  </a:solidFill>
                  <a:latin typeface="Times New Roman" pitchFamily="18" charset="0"/>
                  <a:cs typeface="Times New Roman" pitchFamily="18" charset="0"/>
                </a:rPr>
                <a:t>Color aliasing in PV &amp; its branches</a:t>
              </a:r>
            </a:p>
            <a:p>
              <a:pPr algn="ctr"/>
              <a:r>
                <a:rPr lang="en-US" sz="400" dirty="0" smtClean="0">
                  <a:solidFill>
                    <a:schemeClr val="bg1"/>
                  </a:solidFill>
                  <a:latin typeface="Times New Roman" pitchFamily="18" charset="0"/>
                  <a:cs typeface="Times New Roman" pitchFamily="18" charset="0"/>
                </a:rPr>
                <a:t> </a:t>
              </a:r>
              <a:endParaRPr lang="en-US" sz="400" dirty="0">
                <a:solidFill>
                  <a:schemeClr val="bg1"/>
                </a:solidFill>
                <a:latin typeface="Times New Roman" pitchFamily="18" charset="0"/>
                <a:cs typeface="Times New Roman" pitchFamily="18" charset="0"/>
              </a:endParaRPr>
            </a:p>
          </p:txBody>
        </p:sp>
      </p:grpSp>
      <p:grpSp>
        <p:nvGrpSpPr>
          <p:cNvPr id="11" name="Group 10"/>
          <p:cNvGrpSpPr/>
          <p:nvPr/>
        </p:nvGrpSpPr>
        <p:grpSpPr>
          <a:xfrm>
            <a:off x="428598" y="857237"/>
            <a:ext cx="8286806" cy="1845945"/>
            <a:chOff x="428598" y="857237"/>
            <a:chExt cx="8286806" cy="1845945"/>
          </a:xfrm>
        </p:grpSpPr>
        <p:pic>
          <p:nvPicPr>
            <p:cNvPr id="543746" name="Picture 2"/>
            <p:cNvPicPr>
              <a:picLocks noChangeAspect="1" noChangeArrowheads="1"/>
            </p:cNvPicPr>
            <p:nvPr/>
          </p:nvPicPr>
          <p:blipFill>
            <a:blip r:embed="rId3" cstate="print">
              <a:lum bright="15000"/>
            </a:blip>
            <a:srcRect/>
            <a:stretch>
              <a:fillRect/>
            </a:stretch>
          </p:blipFill>
          <p:spPr bwMode="auto">
            <a:xfrm>
              <a:off x="428598" y="857237"/>
              <a:ext cx="2760821" cy="1845945"/>
            </a:xfrm>
            <a:prstGeom prst="rect">
              <a:avLst/>
            </a:prstGeom>
            <a:noFill/>
            <a:ln w="19050">
              <a:solidFill>
                <a:schemeClr val="bg1"/>
              </a:solidFill>
              <a:miter lim="800000"/>
              <a:headEnd/>
              <a:tailEnd/>
            </a:ln>
            <a:effectLst/>
          </p:spPr>
        </p:pic>
        <p:sp>
          <p:nvSpPr>
            <p:cNvPr id="9" name="Rectangle 8"/>
            <p:cNvSpPr/>
            <p:nvPr/>
          </p:nvSpPr>
          <p:spPr>
            <a:xfrm>
              <a:off x="3857620" y="1214422"/>
              <a:ext cx="4857784" cy="1015663"/>
            </a:xfrm>
            <a:prstGeom prst="rect">
              <a:avLst/>
            </a:prstGeom>
            <a:ln w="9525">
              <a:solidFill>
                <a:schemeClr val="bg1"/>
              </a:solidFill>
            </a:ln>
          </p:spPr>
          <p:txBody>
            <a:bodyPr wrap="square">
              <a:spAutoFit/>
            </a:bodyPr>
            <a:lstStyle/>
            <a:p>
              <a:pPr algn="ctr"/>
              <a:endParaRPr lang="en-US" sz="400" dirty="0" smtClean="0">
                <a:solidFill>
                  <a:schemeClr val="bg1"/>
                </a:solidFill>
                <a:latin typeface="Times New Roman" pitchFamily="18" charset="0"/>
                <a:cs typeface="Times New Roman" pitchFamily="18" charset="0"/>
              </a:endParaRPr>
            </a:p>
            <a:p>
              <a:pPr algn="ctr"/>
              <a:r>
                <a:rPr lang="en-US" sz="2400" dirty="0" smtClean="0">
                  <a:solidFill>
                    <a:schemeClr val="bg1"/>
                  </a:solidFill>
                  <a:latin typeface="Times New Roman" pitchFamily="18" charset="0"/>
                  <a:cs typeface="Times New Roman" pitchFamily="18" charset="0"/>
                </a:rPr>
                <a:t>High color velocity scale (</a:t>
              </a:r>
              <a:r>
                <a:rPr lang="en-US" sz="2400" b="1" dirty="0" smtClean="0">
                  <a:solidFill>
                    <a:srgbClr val="FFFF00"/>
                  </a:solidFill>
                  <a:latin typeface="Times New Roman" pitchFamily="18" charset="0"/>
                  <a:cs typeface="Times New Roman" pitchFamily="18" charset="0"/>
                </a:rPr>
                <a:t>69 cm/sec</a:t>
              </a:r>
              <a:r>
                <a:rPr lang="en-US" sz="2400" dirty="0" smtClean="0">
                  <a:solidFill>
                    <a:schemeClr val="bg1"/>
                  </a:solidFill>
                  <a:latin typeface="Times New Roman" pitchFamily="18" charset="0"/>
                  <a:cs typeface="Times New Roman" pitchFamily="18" charset="0"/>
                </a:rPr>
                <a:t>)</a:t>
              </a:r>
            </a:p>
            <a:p>
              <a:pPr algn="ctr"/>
              <a:endParaRPr lang="en-US" sz="400" dirty="0" smtClean="0">
                <a:solidFill>
                  <a:schemeClr val="bg1"/>
                </a:solidFill>
                <a:latin typeface="Times New Roman" pitchFamily="18" charset="0"/>
                <a:cs typeface="Times New Roman" pitchFamily="18" charset="0"/>
              </a:endParaRPr>
            </a:p>
            <a:p>
              <a:pPr algn="ctr"/>
              <a:r>
                <a:rPr lang="en-US" sz="2400" dirty="0" smtClean="0">
                  <a:solidFill>
                    <a:schemeClr val="bg1"/>
                  </a:solidFill>
                  <a:latin typeface="Times New Roman" pitchFamily="18" charset="0"/>
                  <a:cs typeface="Times New Roman" pitchFamily="18" charset="0"/>
                </a:rPr>
                <a:t>Apparent absence of flow in PV</a:t>
              </a:r>
            </a:p>
            <a:p>
              <a:pPr algn="ctr"/>
              <a:endParaRPr lang="en-US" sz="400" dirty="0">
                <a:latin typeface="Times New Roman" pitchFamily="18" charset="0"/>
                <a:cs typeface="Times New Roman" pitchFamily="18" charset="0"/>
              </a:endParaRPr>
            </a:p>
          </p:txBody>
        </p:sp>
      </p:grpSp>
      <p:grpSp>
        <p:nvGrpSpPr>
          <p:cNvPr id="12" name="Group 11"/>
          <p:cNvGrpSpPr/>
          <p:nvPr/>
        </p:nvGrpSpPr>
        <p:grpSpPr>
          <a:xfrm>
            <a:off x="428601" y="2857496"/>
            <a:ext cx="8286803" cy="1845945"/>
            <a:chOff x="428601" y="2857496"/>
            <a:chExt cx="8286803" cy="1845945"/>
          </a:xfrm>
        </p:grpSpPr>
        <p:pic>
          <p:nvPicPr>
            <p:cNvPr id="543747" name="Picture 3"/>
            <p:cNvPicPr>
              <a:picLocks noChangeAspect="1" noChangeArrowheads="1"/>
            </p:cNvPicPr>
            <p:nvPr/>
          </p:nvPicPr>
          <p:blipFill>
            <a:blip r:embed="rId4" cstate="print">
              <a:lum bright="13000"/>
            </a:blip>
            <a:srcRect/>
            <a:stretch>
              <a:fillRect/>
            </a:stretch>
          </p:blipFill>
          <p:spPr bwMode="auto">
            <a:xfrm>
              <a:off x="428601" y="2857496"/>
              <a:ext cx="2752725" cy="1845945"/>
            </a:xfrm>
            <a:prstGeom prst="rect">
              <a:avLst/>
            </a:prstGeom>
            <a:noFill/>
            <a:ln w="19050">
              <a:solidFill>
                <a:schemeClr val="bg1"/>
              </a:solidFill>
              <a:miter lim="800000"/>
              <a:headEnd/>
              <a:tailEnd/>
            </a:ln>
            <a:effectLst/>
          </p:spPr>
        </p:pic>
        <p:sp>
          <p:nvSpPr>
            <p:cNvPr id="10" name="Rectangle 9"/>
            <p:cNvSpPr/>
            <p:nvPr/>
          </p:nvSpPr>
          <p:spPr>
            <a:xfrm>
              <a:off x="3857620" y="3214686"/>
              <a:ext cx="4857784" cy="1015663"/>
            </a:xfrm>
            <a:prstGeom prst="rect">
              <a:avLst/>
            </a:prstGeom>
            <a:ln w="9525">
              <a:solidFill>
                <a:schemeClr val="bg1"/>
              </a:solidFill>
            </a:ln>
          </p:spPr>
          <p:txBody>
            <a:bodyPr wrap="square">
              <a:spAutoFit/>
            </a:bodyPr>
            <a:lstStyle/>
            <a:p>
              <a:pPr algn="ctr"/>
              <a:endParaRPr lang="en-US" sz="400" dirty="0" smtClean="0">
                <a:solidFill>
                  <a:schemeClr val="bg1"/>
                </a:solidFill>
                <a:latin typeface="Times New Roman" pitchFamily="18" charset="0"/>
                <a:cs typeface="Times New Roman" pitchFamily="18" charset="0"/>
              </a:endParaRPr>
            </a:p>
            <a:p>
              <a:pPr algn="ctr"/>
              <a:r>
                <a:rPr lang="en-US" sz="2400" dirty="0" smtClean="0">
                  <a:solidFill>
                    <a:schemeClr val="bg1"/>
                  </a:solidFill>
                  <a:latin typeface="Times New Roman" pitchFamily="18" charset="0"/>
                  <a:cs typeface="Times New Roman" pitchFamily="18" charset="0"/>
                </a:rPr>
                <a:t>Color velocity scale </a:t>
              </a:r>
              <a:r>
                <a:rPr lang="en-US" sz="2400" b="1" dirty="0" smtClean="0">
                  <a:solidFill>
                    <a:srgbClr val="FFFF00"/>
                  </a:solidFill>
                  <a:latin typeface="Times New Roman" pitchFamily="18" charset="0"/>
                  <a:cs typeface="Times New Roman" pitchFamily="18" charset="0"/>
                </a:rPr>
                <a:t>30 cm/sec  </a:t>
              </a:r>
            </a:p>
            <a:p>
              <a:pPr algn="ctr"/>
              <a:endParaRPr lang="en-US" sz="400" dirty="0" smtClean="0">
                <a:solidFill>
                  <a:schemeClr val="bg1"/>
                </a:solidFill>
                <a:latin typeface="Times New Roman" pitchFamily="18" charset="0"/>
                <a:cs typeface="Times New Roman" pitchFamily="18" charset="0"/>
              </a:endParaRPr>
            </a:p>
            <a:p>
              <a:pPr algn="ctr"/>
              <a:r>
                <a:rPr lang="en-US" sz="2400" dirty="0" smtClean="0">
                  <a:solidFill>
                    <a:schemeClr val="bg1"/>
                  </a:solidFill>
                  <a:latin typeface="Times New Roman" pitchFamily="18" charset="0"/>
                  <a:cs typeface="Times New Roman" pitchFamily="18" charset="0"/>
                </a:rPr>
                <a:t>Normal flow in a patent PV</a:t>
              </a:r>
            </a:p>
            <a:p>
              <a:pPr algn="ctr"/>
              <a:r>
                <a:rPr lang="en-US" sz="400" dirty="0" smtClean="0">
                  <a:solidFill>
                    <a:schemeClr val="bg1"/>
                  </a:solidFill>
                  <a:latin typeface="Times New Roman" pitchFamily="18" charset="0"/>
                  <a:cs typeface="Times New Roman" pitchFamily="18" charset="0"/>
                </a:rPr>
                <a:t> </a:t>
              </a:r>
            </a:p>
          </p:txBody>
        </p:sp>
      </p:grpSp>
      <p:sp>
        <p:nvSpPr>
          <p:cNvPr id="14" name="Rectangle 4"/>
          <p:cNvSpPr>
            <a:spLocks noChangeArrowheads="1"/>
          </p:cNvSpPr>
          <p:nvPr/>
        </p:nvSpPr>
        <p:spPr bwMode="auto">
          <a:xfrm>
            <a:off x="357158" y="2786058"/>
            <a:ext cx="2899668" cy="2000264"/>
          </a:xfrm>
          <a:prstGeom prst="rect">
            <a:avLst/>
          </a:prstGeom>
          <a:noFill/>
          <a:ln w="25400">
            <a:solidFill>
              <a:srgbClr val="FFFF00"/>
            </a:solidFill>
            <a:miter lim="800000"/>
            <a:headEnd/>
            <a:tailEnd/>
          </a:ln>
        </p:spPr>
        <p:txBody>
          <a:bodyPr wrap="none" anchor="ctr"/>
          <a:lstStyle/>
          <a:p>
            <a:endParaRPr lang="en-US"/>
          </a:p>
        </p:txBody>
      </p:sp>
    </p:spTree>
    <p:extLst>
      <p:ext uri="{BB962C8B-B14F-4D97-AF65-F5344CB8AC3E}">
        <p14:creationId xmlns:p14="http://schemas.microsoft.com/office/powerpoint/2010/main" val="248040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Low flow </a:t>
            </a:r>
            <a:endParaRPr lang="en-GB" i="1"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7602" y="2209800"/>
            <a:ext cx="8620810" cy="2418250"/>
          </a:xfrm>
          <a:prstGeom prst="rect">
            <a:avLst/>
          </a:prstGeom>
        </p:spPr>
      </p:pic>
    </p:spTree>
    <p:extLst>
      <p:ext uri="{BB962C8B-B14F-4D97-AF65-F5344CB8AC3E}">
        <p14:creationId xmlns:p14="http://schemas.microsoft.com/office/powerpoint/2010/main" val="67974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fontScale="90000"/>
          </a:bodyPr>
          <a:lstStyle/>
          <a:p>
            <a:pPr>
              <a:defRPr/>
            </a:pPr>
            <a:r>
              <a:rPr lang="en-GB" dirty="0"/>
              <a:t>Colour aliasing</a:t>
            </a:r>
            <a:br>
              <a:rPr lang="en-GB" dirty="0"/>
            </a:br>
            <a:r>
              <a:rPr lang="en-GB" dirty="0"/>
              <a:t>SFA and </a:t>
            </a:r>
            <a:r>
              <a:rPr lang="en-GB" dirty="0" err="1"/>
              <a:t>Profunda</a:t>
            </a:r>
            <a:r>
              <a:rPr lang="en-GB" dirty="0"/>
              <a:t> Stenosis on Colour</a:t>
            </a:r>
          </a:p>
        </p:txBody>
      </p:sp>
      <p:pic>
        <p:nvPicPr>
          <p:cNvPr id="1689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9655" y="5751473"/>
            <a:ext cx="6336704" cy="1008112"/>
          </a:xfrm>
          <a:prstGeom prst="rect">
            <a:avLst/>
          </a:prstGeom>
          <a:noFill/>
          <a:ln w="9525">
            <a:noFill/>
            <a:miter lim="800000"/>
            <a:headEnd/>
            <a:tailEnd/>
          </a:ln>
        </p:spPr>
      </p:pic>
      <p:pic>
        <p:nvPicPr>
          <p:cNvPr id="168963" name="Picture 3" descr="G:\Latest OLAT\NORMAL AND BAD COLOUR\Colour Arterial disea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5679" y="1676400"/>
            <a:ext cx="5904656" cy="3978723"/>
          </a:xfrm>
          <a:prstGeom prst="rect">
            <a:avLst/>
          </a:prstGeom>
          <a:noFill/>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What is the Doppler effect?</a:t>
            </a:r>
            <a:endParaRPr lang="en-GB" dirty="0"/>
          </a:p>
        </p:txBody>
      </p:sp>
      <p:sp>
        <p:nvSpPr>
          <p:cNvPr id="4" name="Content Placeholder 3"/>
          <p:cNvSpPr>
            <a:spLocks noGrp="1"/>
          </p:cNvSpPr>
          <p:nvPr>
            <p:ph idx="1"/>
          </p:nvPr>
        </p:nvSpPr>
        <p:spPr>
          <a:xfrm>
            <a:off x="4038600" y="1546591"/>
            <a:ext cx="4800600" cy="5082809"/>
          </a:xfrm>
        </p:spPr>
        <p:txBody>
          <a:bodyPr>
            <a:noAutofit/>
          </a:bodyPr>
          <a:lstStyle/>
          <a:p>
            <a:r>
              <a:rPr lang="en-GB" sz="2000" dirty="0"/>
              <a:t>The Doppler eﬀect as a  result  of  motion  of  the source (S) relative to a stationary observer (O). </a:t>
            </a:r>
          </a:p>
          <a:p>
            <a:pPr marL="971550" lvl="1" indent="-514350">
              <a:buFont typeface="+mj-lt"/>
              <a:buAutoNum type="alphaUcPeriod"/>
            </a:pPr>
            <a:r>
              <a:rPr lang="en-GB" sz="2000" dirty="0"/>
              <a:t>There is no motion and the observer detects sound at a frequency  equal  to  the  transmitted  frequency.  </a:t>
            </a:r>
          </a:p>
          <a:p>
            <a:pPr marL="971550" lvl="1" indent="-514350">
              <a:buFont typeface="+mj-lt"/>
              <a:buAutoNum type="alphaUcPeriod"/>
            </a:pPr>
            <a:r>
              <a:rPr lang="en-GB" sz="2000" dirty="0"/>
              <a:t>The source  moves  towards  the  observer  and  the  observer detects sound at a higher frequency than that transmitted. </a:t>
            </a:r>
          </a:p>
          <a:p>
            <a:pPr marL="971550" lvl="1" indent="-514350">
              <a:buFont typeface="+mj-lt"/>
              <a:buAutoNum type="alphaUcPeriod"/>
            </a:pPr>
            <a:r>
              <a:rPr lang="en-GB" sz="2000" dirty="0"/>
              <a:t>The source moves away from the observer and the observer detects a lower frequency than that transmitted</a:t>
            </a:r>
            <a:r>
              <a:rPr lang="en-GB" sz="1800" dirty="0"/>
              <a:t>. </a:t>
            </a:r>
          </a:p>
        </p:txBody>
      </p:sp>
      <p:pic>
        <p:nvPicPr>
          <p:cNvPr id="1198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 y="1752600"/>
            <a:ext cx="377952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Power Doppler</a:t>
            </a:r>
          </a:p>
        </p:txBody>
      </p:sp>
      <p:sp>
        <p:nvSpPr>
          <p:cNvPr id="5" name="Content Placeholder 4"/>
          <p:cNvSpPr>
            <a:spLocks noGrp="1"/>
          </p:cNvSpPr>
          <p:nvPr>
            <p:ph idx="1"/>
          </p:nvPr>
        </p:nvSpPr>
        <p:spPr>
          <a:xfrm>
            <a:off x="685346" y="3657600"/>
            <a:ext cx="8001454" cy="2819400"/>
          </a:xfrm>
        </p:spPr>
        <p:txBody>
          <a:bodyPr>
            <a:normAutofit fontScale="92500" lnSpcReduction="20000"/>
          </a:bodyPr>
          <a:lstStyle/>
          <a:p>
            <a:r>
              <a:rPr lang="en-GB" sz="2400" dirty="0"/>
              <a:t>Power Doppler simply displays the power of the Doppler signal.</a:t>
            </a:r>
          </a:p>
          <a:p>
            <a:r>
              <a:rPr lang="en-GB" sz="2400" dirty="0"/>
              <a:t>This makes it easier to distinguish small vessels with low echoes. In its basic form it just displays the presence of moving blood, but it does not indicate the velocity or direction of flow.</a:t>
            </a:r>
          </a:p>
          <a:p>
            <a:r>
              <a:rPr lang="en-GB" sz="2400" dirty="0"/>
              <a:t>It has the advantage that it is not dependent on the angle of insonation and it has higher sensitivity compared with colour flow.</a:t>
            </a:r>
          </a:p>
          <a:p>
            <a:endParaRPr lang="en-GB" dirty="0"/>
          </a:p>
        </p:txBody>
      </p:sp>
      <p:pic>
        <p:nvPicPr>
          <p:cNvPr id="6" name="Picture 13" descr="power dopp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0339" y="1580050"/>
            <a:ext cx="5055335" cy="192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Power Doppler</a:t>
            </a:r>
          </a:p>
        </p:txBody>
      </p:sp>
      <p:sp>
        <p:nvSpPr>
          <p:cNvPr id="5" name="Content Placeholder 4"/>
          <p:cNvSpPr>
            <a:spLocks noGrp="1"/>
          </p:cNvSpPr>
          <p:nvPr>
            <p:ph idx="1"/>
          </p:nvPr>
        </p:nvSpPr>
        <p:spPr>
          <a:xfrm>
            <a:off x="685346" y="1580050"/>
            <a:ext cx="8001454" cy="4896950"/>
          </a:xfrm>
        </p:spPr>
        <p:txBody>
          <a:bodyPr>
            <a:normAutofit lnSpcReduction="10000"/>
          </a:bodyPr>
          <a:lstStyle/>
          <a:p>
            <a:r>
              <a:rPr lang="en-GB" dirty="0"/>
              <a:t>Disadvantages </a:t>
            </a:r>
          </a:p>
          <a:p>
            <a:pPr lvl="1"/>
            <a:r>
              <a:rPr lang="en-GB" dirty="0"/>
              <a:t>No directional information  (some new machines have directional information on their curved arrays) </a:t>
            </a:r>
          </a:p>
          <a:p>
            <a:pPr lvl="1"/>
            <a:r>
              <a:rPr lang="en-GB" dirty="0"/>
              <a:t>No information is provided about the velocity of the flow</a:t>
            </a:r>
          </a:p>
          <a:p>
            <a:pPr lvl="1"/>
            <a:r>
              <a:rPr lang="en-GB" dirty="0"/>
              <a:t>Very motion sensitive- not suitable for rapid scanning along vessels.</a:t>
            </a:r>
          </a:p>
          <a:p>
            <a:r>
              <a:rPr lang="en-GB" dirty="0"/>
              <a:t>Advantages </a:t>
            </a:r>
          </a:p>
          <a:p>
            <a:pPr lvl="1"/>
            <a:r>
              <a:rPr lang="en-GB" dirty="0"/>
              <a:t>No aliasing </a:t>
            </a:r>
          </a:p>
          <a:p>
            <a:pPr lvl="1"/>
            <a:r>
              <a:rPr lang="en-GB" dirty="0"/>
              <a:t>Angle independent </a:t>
            </a:r>
          </a:p>
          <a:p>
            <a:pPr lvl="1"/>
            <a:r>
              <a:rPr lang="en-GB" dirty="0"/>
              <a:t>Increased sensitivity to detect low-velocity flow</a:t>
            </a:r>
          </a:p>
          <a:p>
            <a:pPr lvl="1"/>
            <a:r>
              <a:rPr lang="en-GB" dirty="0"/>
              <a:t>Superior depiction of plaque surface morphology (Particularly ulceration)</a:t>
            </a:r>
          </a:p>
          <a:p>
            <a:pPr lvl="1"/>
            <a:r>
              <a:rPr lang="en-GB" dirty="0"/>
              <a:t>Useful for imaging tortuous vessels</a:t>
            </a:r>
          </a:p>
          <a:p>
            <a:pPr lvl="1"/>
            <a:r>
              <a:rPr lang="en-GB" dirty="0"/>
              <a:t>Increases accuracy of grading stenosis when using calliper placement </a:t>
            </a:r>
          </a:p>
        </p:txBody>
      </p:sp>
    </p:spTree>
    <p:extLst>
      <p:ext uri="{BB962C8B-B14F-4D97-AF65-F5344CB8AC3E}">
        <p14:creationId xmlns:p14="http://schemas.microsoft.com/office/powerpoint/2010/main" val="3141530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Pulse wave Doppler</a:t>
            </a:r>
          </a:p>
        </p:txBody>
      </p:sp>
      <p:sp>
        <p:nvSpPr>
          <p:cNvPr id="3" name="Content Placeholder 2"/>
          <p:cNvSpPr>
            <a:spLocks noGrp="1"/>
          </p:cNvSpPr>
          <p:nvPr>
            <p:ph idx="1"/>
          </p:nvPr>
        </p:nvSpPr>
        <p:spPr>
          <a:xfrm>
            <a:off x="685346" y="1732450"/>
            <a:ext cx="3429454" cy="4058751"/>
          </a:xfrm>
        </p:spPr>
        <p:txBody>
          <a:bodyPr>
            <a:normAutofit lnSpcReduction="10000"/>
          </a:bodyPr>
          <a:lstStyle/>
          <a:p>
            <a:r>
              <a:rPr lang="en-GB" dirty="0"/>
              <a:t>Pulsed Doppler provides the most information about blood flow.</a:t>
            </a:r>
          </a:p>
          <a:p>
            <a:r>
              <a:rPr lang="en-GB" dirty="0"/>
              <a:t>Pulsed Doppler is a form of spectral Doppler. This means that it displays a graphical depiction of the detected Doppler shifts, as a spectra,  from the flowing blood. </a:t>
            </a:r>
          </a:p>
          <a:p>
            <a:r>
              <a:rPr lang="en-GB" dirty="0"/>
              <a:t>The other spectral Doppler modality is continuous wave Doppler.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68006" y="1580050"/>
            <a:ext cx="3882661" cy="492793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4000" b="1" dirty="0" smtClean="0">
                <a:solidFill>
                  <a:schemeClr val="tx1"/>
                </a:solidFill>
              </a:rPr>
              <a:t>Spectral Doppler</a:t>
            </a:r>
            <a:endParaRPr lang="en-US" sz="4000" b="1" dirty="0">
              <a:solidFill>
                <a:schemeClr val="tx1"/>
              </a:solidFill>
            </a:endParaRPr>
          </a:p>
        </p:txBody>
      </p:sp>
      <p:pic>
        <p:nvPicPr>
          <p:cNvPr id="540676" name="Picture 4"/>
          <p:cNvPicPr>
            <a:picLocks noChangeAspect="1" noChangeArrowheads="1"/>
          </p:cNvPicPr>
          <p:nvPr/>
        </p:nvPicPr>
        <p:blipFill>
          <a:blip r:embed="rId2" cstate="print"/>
          <a:srcRect/>
          <a:stretch>
            <a:fillRect/>
          </a:stretch>
        </p:blipFill>
        <p:spPr bwMode="auto">
          <a:xfrm>
            <a:off x="2714612" y="2000239"/>
            <a:ext cx="4650581" cy="2910364"/>
          </a:xfrm>
          <a:prstGeom prst="rect">
            <a:avLst/>
          </a:prstGeom>
          <a:noFill/>
          <a:ln w="19050">
            <a:solidFill>
              <a:schemeClr val="bg1"/>
            </a:solidFill>
            <a:miter lim="800000"/>
            <a:headEnd/>
            <a:tailEnd/>
          </a:ln>
          <a:effectLst/>
        </p:spPr>
      </p:pic>
      <p:grpSp>
        <p:nvGrpSpPr>
          <p:cNvPr id="36" name="Group 35"/>
          <p:cNvGrpSpPr/>
          <p:nvPr/>
        </p:nvGrpSpPr>
        <p:grpSpPr>
          <a:xfrm>
            <a:off x="71406" y="3429000"/>
            <a:ext cx="3857652" cy="1428760"/>
            <a:chOff x="71406" y="3429000"/>
            <a:chExt cx="3857652" cy="1428760"/>
          </a:xfrm>
        </p:grpSpPr>
        <p:sp>
          <p:nvSpPr>
            <p:cNvPr id="8" name="Rectangle 7"/>
            <p:cNvSpPr/>
            <p:nvPr/>
          </p:nvSpPr>
          <p:spPr>
            <a:xfrm>
              <a:off x="71406" y="3965208"/>
              <a:ext cx="2286016" cy="892552"/>
            </a:xfrm>
            <a:prstGeom prst="rect">
              <a:avLst/>
            </a:prstGeom>
            <a:ln>
              <a:solidFill>
                <a:schemeClr val="bg1"/>
              </a:solidFill>
            </a:ln>
          </p:spPr>
          <p:txBody>
            <a:bodyPr wrap="square">
              <a:spAutoFit/>
            </a:bodyPr>
            <a:lstStyle/>
            <a:p>
              <a:pPr algn="ctr"/>
              <a:endParaRPr lang="en-US" sz="200" dirty="0" smtClean="0">
                <a:solidFill>
                  <a:schemeClr val="bg1"/>
                </a:solidFill>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Angle correction</a:t>
              </a:r>
            </a:p>
            <a:p>
              <a:pPr algn="ctr"/>
              <a:r>
                <a:rPr lang="en-US" sz="2400" dirty="0" smtClean="0">
                  <a:latin typeface="Times New Roman" pitchFamily="18" charset="0"/>
                  <a:cs typeface="Times New Roman" pitchFamily="18" charset="0"/>
                </a:rPr>
                <a:t>cursor</a:t>
              </a:r>
            </a:p>
            <a:p>
              <a:pPr algn="ctr"/>
              <a:endParaRPr lang="en-US" sz="200" dirty="0">
                <a:solidFill>
                  <a:schemeClr val="bg1"/>
                </a:solidFill>
                <a:latin typeface="Times New Roman" pitchFamily="18" charset="0"/>
                <a:cs typeface="Times New Roman" pitchFamily="18" charset="0"/>
              </a:endParaRPr>
            </a:p>
          </p:txBody>
        </p:sp>
        <p:cxnSp>
          <p:nvCxnSpPr>
            <p:cNvPr id="19" name="Straight Arrow Connector 18"/>
            <p:cNvCxnSpPr/>
            <p:nvPr/>
          </p:nvCxnSpPr>
          <p:spPr>
            <a:xfrm flipV="1">
              <a:off x="2357422" y="3429000"/>
              <a:ext cx="1571636" cy="1050139"/>
            </a:xfrm>
            <a:prstGeom prst="straightConnector1">
              <a:avLst/>
            </a:prstGeom>
            <a:ln w="25400">
              <a:solidFill>
                <a:srgbClr val="3366FF"/>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71406" y="2143116"/>
            <a:ext cx="3330484" cy="523220"/>
            <a:chOff x="71406" y="2143116"/>
            <a:chExt cx="3330484" cy="523220"/>
          </a:xfrm>
        </p:grpSpPr>
        <p:sp>
          <p:nvSpPr>
            <p:cNvPr id="6" name="Rectangle 5"/>
            <p:cNvSpPr/>
            <p:nvPr/>
          </p:nvSpPr>
          <p:spPr>
            <a:xfrm>
              <a:off x="71406" y="2143116"/>
              <a:ext cx="2286016" cy="523220"/>
            </a:xfrm>
            <a:prstGeom prst="rect">
              <a:avLst/>
            </a:prstGeom>
            <a:ln>
              <a:solidFill>
                <a:schemeClr val="bg1"/>
              </a:solidFill>
            </a:ln>
          </p:spPr>
          <p:txBody>
            <a:bodyPr wrap="square">
              <a:spAutoFit/>
            </a:bodyPr>
            <a:lstStyle/>
            <a:p>
              <a:pPr algn="ctr"/>
              <a:endParaRPr lang="en-US" sz="200" dirty="0" smtClean="0">
                <a:solidFill>
                  <a:schemeClr val="bg1"/>
                </a:solidFill>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Beam path</a:t>
              </a:r>
            </a:p>
            <a:p>
              <a:pPr algn="ctr"/>
              <a:endParaRPr lang="en-US" sz="200" dirty="0">
                <a:solidFill>
                  <a:schemeClr val="bg1"/>
                </a:solidFill>
                <a:latin typeface="Times New Roman" pitchFamily="18" charset="0"/>
                <a:cs typeface="Times New Roman" pitchFamily="18" charset="0"/>
              </a:endParaRPr>
            </a:p>
          </p:txBody>
        </p:sp>
        <p:cxnSp>
          <p:nvCxnSpPr>
            <p:cNvPr id="21" name="Straight Arrow Connector 20"/>
            <p:cNvCxnSpPr/>
            <p:nvPr/>
          </p:nvCxnSpPr>
          <p:spPr>
            <a:xfrm>
              <a:off x="2357431" y="2357430"/>
              <a:ext cx="1044459" cy="1588"/>
            </a:xfrm>
            <a:prstGeom prst="straightConnector1">
              <a:avLst/>
            </a:prstGeom>
            <a:ln w="25400">
              <a:solidFill>
                <a:srgbClr val="3366FF"/>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71406" y="3143248"/>
            <a:ext cx="3652554" cy="523220"/>
            <a:chOff x="71406" y="3143248"/>
            <a:chExt cx="3652554" cy="523220"/>
          </a:xfrm>
        </p:grpSpPr>
        <p:cxnSp>
          <p:nvCxnSpPr>
            <p:cNvPr id="23" name="Straight Arrow Connector 22"/>
            <p:cNvCxnSpPr/>
            <p:nvPr/>
          </p:nvCxnSpPr>
          <p:spPr>
            <a:xfrm>
              <a:off x="2357422" y="3357562"/>
              <a:ext cx="1366538" cy="1588"/>
            </a:xfrm>
            <a:prstGeom prst="straightConnector1">
              <a:avLst/>
            </a:prstGeom>
            <a:ln w="25400">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1406" y="3143248"/>
              <a:ext cx="2286016" cy="523220"/>
            </a:xfrm>
            <a:prstGeom prst="rect">
              <a:avLst/>
            </a:prstGeom>
            <a:ln>
              <a:solidFill>
                <a:schemeClr val="bg1"/>
              </a:solidFill>
            </a:ln>
          </p:spPr>
          <p:txBody>
            <a:bodyPr wrap="square">
              <a:spAutoFit/>
            </a:bodyPr>
            <a:lstStyle/>
            <a:p>
              <a:pPr algn="ctr"/>
              <a:endParaRPr lang="en-US" sz="200" dirty="0" smtClean="0">
                <a:solidFill>
                  <a:schemeClr val="bg1"/>
                </a:solidFill>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Sample volume</a:t>
              </a:r>
            </a:p>
            <a:p>
              <a:pPr algn="ctr"/>
              <a:endParaRPr lang="en-US" sz="200" dirty="0">
                <a:solidFill>
                  <a:schemeClr val="bg1"/>
                </a:solidFill>
                <a:latin typeface="Times New Roman" pitchFamily="18" charset="0"/>
                <a:cs typeface="Times New Roman" pitchFamily="18" charset="0"/>
              </a:endParaRPr>
            </a:p>
          </p:txBody>
        </p:sp>
      </p:grpSp>
      <p:grpSp>
        <p:nvGrpSpPr>
          <p:cNvPr id="37" name="Group 36"/>
          <p:cNvGrpSpPr/>
          <p:nvPr/>
        </p:nvGrpSpPr>
        <p:grpSpPr>
          <a:xfrm>
            <a:off x="6572264" y="4405978"/>
            <a:ext cx="2500330" cy="523220"/>
            <a:chOff x="6572264" y="4120226"/>
            <a:chExt cx="2500330" cy="523220"/>
          </a:xfrm>
        </p:grpSpPr>
        <p:sp>
          <p:nvSpPr>
            <p:cNvPr id="7" name="Rectangle 6"/>
            <p:cNvSpPr/>
            <p:nvPr/>
          </p:nvSpPr>
          <p:spPr>
            <a:xfrm>
              <a:off x="7572396" y="4120226"/>
              <a:ext cx="1500198" cy="523220"/>
            </a:xfrm>
            <a:prstGeom prst="rect">
              <a:avLst/>
            </a:prstGeom>
            <a:ln>
              <a:solidFill>
                <a:schemeClr val="bg1"/>
              </a:solidFill>
            </a:ln>
          </p:spPr>
          <p:txBody>
            <a:bodyPr wrap="square">
              <a:spAutoFit/>
            </a:bodyPr>
            <a:lstStyle/>
            <a:p>
              <a:pPr algn="ctr"/>
              <a:endParaRPr lang="en-US" sz="200" dirty="0" smtClean="0">
                <a:solidFill>
                  <a:schemeClr val="bg1"/>
                </a:solidFill>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Baseline</a:t>
              </a:r>
            </a:p>
            <a:p>
              <a:pPr algn="ctr"/>
              <a:endParaRPr lang="en-US" sz="200" dirty="0">
                <a:solidFill>
                  <a:schemeClr val="bg1"/>
                </a:solidFill>
                <a:latin typeface="Times New Roman" pitchFamily="18" charset="0"/>
                <a:cs typeface="Times New Roman" pitchFamily="18" charset="0"/>
              </a:endParaRPr>
            </a:p>
          </p:txBody>
        </p:sp>
        <p:cxnSp>
          <p:nvCxnSpPr>
            <p:cNvPr id="27" name="Straight Arrow Connector 26"/>
            <p:cNvCxnSpPr/>
            <p:nvPr/>
          </p:nvCxnSpPr>
          <p:spPr>
            <a:xfrm rot="10800000">
              <a:off x="6572264" y="4143380"/>
              <a:ext cx="1000132" cy="287340"/>
            </a:xfrm>
            <a:prstGeom prst="straightConnector1">
              <a:avLst/>
            </a:prstGeom>
            <a:ln w="25400">
              <a:solidFill>
                <a:srgbClr val="3366FF"/>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930044" y="3620160"/>
            <a:ext cx="3142550" cy="523220"/>
            <a:chOff x="5930044" y="2737774"/>
            <a:chExt cx="3142550" cy="523220"/>
          </a:xfrm>
        </p:grpSpPr>
        <p:sp>
          <p:nvSpPr>
            <p:cNvPr id="39" name="Rectangle 38"/>
            <p:cNvSpPr/>
            <p:nvPr/>
          </p:nvSpPr>
          <p:spPr>
            <a:xfrm>
              <a:off x="7572396" y="2737774"/>
              <a:ext cx="1500198" cy="523220"/>
            </a:xfrm>
            <a:prstGeom prst="rect">
              <a:avLst/>
            </a:prstGeom>
            <a:ln>
              <a:solidFill>
                <a:schemeClr val="bg1"/>
              </a:solidFill>
            </a:ln>
          </p:spPr>
          <p:txBody>
            <a:bodyPr wrap="square">
              <a:spAutoFit/>
            </a:bodyPr>
            <a:lstStyle/>
            <a:p>
              <a:pPr algn="ctr"/>
              <a:endParaRPr lang="en-US" sz="200" dirty="0" smtClean="0">
                <a:solidFill>
                  <a:schemeClr val="bg1"/>
                </a:solidFill>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EDV</a:t>
              </a:r>
            </a:p>
            <a:p>
              <a:pPr algn="ctr"/>
              <a:endParaRPr lang="en-US" sz="200" dirty="0">
                <a:solidFill>
                  <a:schemeClr val="bg1"/>
                </a:solidFill>
                <a:latin typeface="Times New Roman" pitchFamily="18" charset="0"/>
                <a:cs typeface="Times New Roman" pitchFamily="18" charset="0"/>
              </a:endParaRPr>
            </a:p>
          </p:txBody>
        </p:sp>
        <p:cxnSp>
          <p:nvCxnSpPr>
            <p:cNvPr id="40" name="Straight Arrow Connector 39"/>
            <p:cNvCxnSpPr/>
            <p:nvPr/>
          </p:nvCxnSpPr>
          <p:spPr>
            <a:xfrm rot="10800000">
              <a:off x="5930044" y="3000356"/>
              <a:ext cx="1642360" cy="1604"/>
            </a:xfrm>
            <a:prstGeom prst="straightConnector1">
              <a:avLst/>
            </a:prstGeom>
            <a:ln w="25400">
              <a:solidFill>
                <a:srgbClr val="3366FF"/>
              </a:solidFill>
              <a:tailEnd type="arrow"/>
            </a:ln>
          </p:spPr>
          <p:style>
            <a:lnRef idx="1">
              <a:schemeClr val="accent1"/>
            </a:lnRef>
            <a:fillRef idx="0">
              <a:schemeClr val="accent1"/>
            </a:fillRef>
            <a:effectRef idx="0">
              <a:schemeClr val="accent1"/>
            </a:effectRef>
            <a:fontRef idx="minor">
              <a:schemeClr val="tx1"/>
            </a:fontRef>
          </p:style>
        </p:cxnSp>
      </p:grpSp>
      <p:sp>
        <p:nvSpPr>
          <p:cNvPr id="45" name="Rectangle 44"/>
          <p:cNvSpPr/>
          <p:nvPr/>
        </p:nvSpPr>
        <p:spPr>
          <a:xfrm>
            <a:off x="0" y="6140255"/>
            <a:ext cx="9144000" cy="646331"/>
          </a:xfrm>
          <a:prstGeom prst="rect">
            <a:avLst/>
          </a:prstGeom>
        </p:spPr>
        <p:txBody>
          <a:bodyPr wrap="square">
            <a:spAutoFit/>
          </a:bodyPr>
          <a:lstStyle/>
          <a:p>
            <a:pPr algn="ctr"/>
            <a:r>
              <a:rPr lang="en-US" dirty="0" smtClean="0">
                <a:latin typeface="Times New Roman" pitchFamily="18" charset="0"/>
                <a:cs typeface="Times New Roman" pitchFamily="18" charset="0"/>
              </a:rPr>
              <a:t>Thrush A, Hartshorne T. Peripheral vascular ultrasound: How, why and when.</a:t>
            </a:r>
          </a:p>
          <a:p>
            <a:pPr algn="ctr"/>
            <a:r>
              <a:rPr lang="en-US" dirty="0" smtClean="0">
                <a:latin typeface="Times New Roman" pitchFamily="18" charset="0"/>
                <a:cs typeface="Times New Roman" pitchFamily="18" charset="0"/>
              </a:rPr>
              <a:t>Elsevier Churchill Livingstone, London, 2</a:t>
            </a:r>
            <a:r>
              <a:rPr lang="en-US" baseline="30000" dirty="0" smtClean="0">
                <a:latin typeface="Times New Roman" pitchFamily="18" charset="0"/>
                <a:cs typeface="Times New Roman" pitchFamily="18" charset="0"/>
              </a:rPr>
              <a:t>nd</a:t>
            </a:r>
            <a:r>
              <a:rPr lang="en-US" dirty="0" smtClean="0">
                <a:latin typeface="Times New Roman" pitchFamily="18" charset="0"/>
                <a:cs typeface="Times New Roman" pitchFamily="18" charset="0"/>
              </a:rPr>
              <a:t> edition, 2005. </a:t>
            </a:r>
            <a:endParaRPr lang="en-US" dirty="0">
              <a:latin typeface="Times New Roman" pitchFamily="18" charset="0"/>
              <a:cs typeface="Times New Roman" pitchFamily="18" charset="0"/>
            </a:endParaRPr>
          </a:p>
        </p:txBody>
      </p:sp>
      <p:grpSp>
        <p:nvGrpSpPr>
          <p:cNvPr id="50" name="Group 49"/>
          <p:cNvGrpSpPr/>
          <p:nvPr/>
        </p:nvGrpSpPr>
        <p:grpSpPr>
          <a:xfrm>
            <a:off x="5349480" y="2428868"/>
            <a:ext cx="3723114" cy="523220"/>
            <a:chOff x="5420918" y="2737774"/>
            <a:chExt cx="3723114" cy="523220"/>
          </a:xfrm>
        </p:grpSpPr>
        <p:sp>
          <p:nvSpPr>
            <p:cNvPr id="51" name="Rectangle 50"/>
            <p:cNvSpPr/>
            <p:nvPr/>
          </p:nvSpPr>
          <p:spPr>
            <a:xfrm>
              <a:off x="7643834" y="2737774"/>
              <a:ext cx="1500198" cy="523220"/>
            </a:xfrm>
            <a:prstGeom prst="rect">
              <a:avLst/>
            </a:prstGeom>
            <a:ln>
              <a:solidFill>
                <a:schemeClr val="bg1"/>
              </a:solidFill>
            </a:ln>
          </p:spPr>
          <p:txBody>
            <a:bodyPr wrap="square">
              <a:spAutoFit/>
            </a:bodyPr>
            <a:lstStyle/>
            <a:p>
              <a:pPr algn="ctr"/>
              <a:endParaRPr lang="en-US" sz="200" dirty="0" smtClean="0">
                <a:solidFill>
                  <a:schemeClr val="bg1"/>
                </a:solidFill>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PSV</a:t>
              </a:r>
            </a:p>
            <a:p>
              <a:pPr algn="ctr"/>
              <a:endParaRPr lang="en-US" sz="200" dirty="0">
                <a:solidFill>
                  <a:schemeClr val="bg1"/>
                </a:solidFill>
                <a:latin typeface="Times New Roman" pitchFamily="18" charset="0"/>
                <a:cs typeface="Times New Roman" pitchFamily="18" charset="0"/>
              </a:endParaRPr>
            </a:p>
          </p:txBody>
        </p:sp>
        <p:cxnSp>
          <p:nvCxnSpPr>
            <p:cNvPr id="52" name="Straight Arrow Connector 51"/>
            <p:cNvCxnSpPr/>
            <p:nvPr/>
          </p:nvCxnSpPr>
          <p:spPr>
            <a:xfrm rot="10800000">
              <a:off x="5420918" y="3000356"/>
              <a:ext cx="2151492" cy="1604"/>
            </a:xfrm>
            <a:prstGeom prst="straightConnector1">
              <a:avLst/>
            </a:prstGeom>
            <a:ln w="25400">
              <a:solidFill>
                <a:srgbClr val="3366FF"/>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74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blinds(horizontal)">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linds(horizontal)">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effectLst/>
              </a:rPr>
              <a:t>The fast Fourier transform (FFT) and time domain processing</a:t>
            </a:r>
            <a:endParaRPr lang="en-GB" dirty="0"/>
          </a:p>
        </p:txBody>
      </p:sp>
      <p:pic>
        <p:nvPicPr>
          <p:cNvPr id="7" name="Content Placeholder 6"/>
          <p:cNvPicPr>
            <a:picLocks noGrp="1" noChangeAspect="1"/>
          </p:cNvPicPr>
          <p:nvPr>
            <p:ph idx="1"/>
          </p:nvPr>
        </p:nvPicPr>
        <p:blipFill>
          <a:blip r:embed="rId3"/>
          <a:stretch>
            <a:fillRect/>
          </a:stretch>
        </p:blipFill>
        <p:spPr>
          <a:xfrm>
            <a:off x="483818" y="1752600"/>
            <a:ext cx="8168377" cy="3952070"/>
          </a:xfrm>
          <a:prstGeom prst="rect">
            <a:avLst/>
          </a:prstGeom>
        </p:spPr>
      </p:pic>
    </p:spTree>
    <p:extLst>
      <p:ext uri="{BB962C8B-B14F-4D97-AF65-F5344CB8AC3E}">
        <p14:creationId xmlns:p14="http://schemas.microsoft.com/office/powerpoint/2010/main" val="2563797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68313" y="188913"/>
            <a:ext cx="8229600" cy="1371600"/>
          </a:xfrm>
        </p:spPr>
        <p:txBody>
          <a:bodyPr/>
          <a:lstStyle/>
          <a:p>
            <a:pPr>
              <a:defRPr/>
            </a:pPr>
            <a:r>
              <a:rPr lang="en-GB" dirty="0"/>
              <a:t>Doppler Spectral analysis</a:t>
            </a:r>
          </a:p>
        </p:txBody>
      </p:sp>
      <p:pic>
        <p:nvPicPr>
          <p:cNvPr id="17412" name="Picture 3" descr="delft sonogra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030788" y="2115342"/>
            <a:ext cx="3629025" cy="2855913"/>
          </a:xfrm>
          <a:prstGeom prst="rect">
            <a:avLst/>
          </a:prstGeom>
          <a:noFill/>
          <a:ln w="9525">
            <a:noFill/>
            <a:miter lim="800000"/>
            <a:headEnd/>
            <a:tailEnd/>
          </a:ln>
        </p:spPr>
      </p:pic>
      <p:graphicFrame>
        <p:nvGraphicFramePr>
          <p:cNvPr id="17410" name="Object 4"/>
          <p:cNvGraphicFramePr>
            <a:graphicFrameLocks noChangeAspect="1"/>
          </p:cNvGraphicFramePr>
          <p:nvPr>
            <p:extLst>
              <p:ext uri="{D42A27DB-BD31-4B8C-83A1-F6EECF244321}">
                <p14:modId xmlns:p14="http://schemas.microsoft.com/office/powerpoint/2010/main" val="2473533310"/>
              </p:ext>
            </p:extLst>
          </p:nvPr>
        </p:nvGraphicFramePr>
        <p:xfrm>
          <a:off x="422592" y="2249487"/>
          <a:ext cx="4301807" cy="2587625"/>
        </p:xfrm>
        <a:graphic>
          <a:graphicData uri="http://schemas.openxmlformats.org/presentationml/2006/ole">
            <mc:AlternateContent xmlns:mc="http://schemas.openxmlformats.org/markup-compatibility/2006">
              <mc:Choice xmlns:v="urn:schemas-microsoft-com:vml" Requires="v">
                <p:oleObj spid="_x0000_s5277" name="CorelPhotoPaint.Image.8" r:id="rId5" imgW="5477267" imgH="2587757" progId="">
                  <p:embed/>
                </p:oleObj>
              </mc:Choice>
              <mc:Fallback>
                <p:oleObj name="CorelPhotoPaint.Image.8" r:id="rId5" imgW="5477267" imgH="2587757"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592" y="2249487"/>
                        <a:ext cx="4301807" cy="2587625"/>
                      </a:xfrm>
                      <a:prstGeom prst="rect">
                        <a:avLst/>
                      </a:prstGeom>
                      <a:noFill/>
                      <a:ln>
                        <a:noFill/>
                      </a:ln>
                      <a:effectLs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Pulse wave Doppler</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1407" y="1732450"/>
            <a:ext cx="6553200" cy="4572000"/>
          </a:xfrm>
          <a:prstGeom prst="rect">
            <a:avLst/>
          </a:prstGeom>
        </p:spPr>
      </p:pic>
    </p:spTree>
    <p:extLst>
      <p:ext uri="{BB962C8B-B14F-4D97-AF65-F5344CB8AC3E}">
        <p14:creationId xmlns:p14="http://schemas.microsoft.com/office/powerpoint/2010/main" val="2333901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3611"/>
            <a:ext cx="8458200" cy="970450"/>
          </a:xfrm>
        </p:spPr>
        <p:txBody>
          <a:bodyPr>
            <a:normAutofit fontScale="90000"/>
          </a:bodyPr>
          <a:lstStyle/>
          <a:p>
            <a:r>
              <a:rPr lang="en-GB" dirty="0"/>
              <a:t>Pulse wave (PW) vs Continues wave (CW)</a:t>
            </a:r>
          </a:p>
        </p:txBody>
      </p: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676400"/>
            <a:ext cx="3657600" cy="4724400"/>
          </a:xfrm>
          <a:prstGeom prst="rect">
            <a:avLst/>
          </a:prstGeom>
          <a:noFill/>
          <a:ln w="9525">
            <a:noFill/>
            <a:miter lim="800000"/>
            <a:headEnd/>
            <a:tailEnd/>
          </a:ln>
        </p:spPr>
      </p:pic>
      <p:sp>
        <p:nvSpPr>
          <p:cNvPr id="3" name="Freeform 2"/>
          <p:cNvSpPr/>
          <p:nvPr/>
        </p:nvSpPr>
        <p:spPr>
          <a:xfrm>
            <a:off x="4749800" y="1904986"/>
            <a:ext cx="3416300" cy="1003314"/>
          </a:xfrm>
          <a:custGeom>
            <a:avLst/>
            <a:gdLst>
              <a:gd name="connsiteX0" fmla="*/ 0 w 3416300"/>
              <a:gd name="connsiteY0" fmla="*/ 939814 h 1003314"/>
              <a:gd name="connsiteX1" fmla="*/ 406400 w 3416300"/>
              <a:gd name="connsiteY1" fmla="*/ 14 h 1003314"/>
              <a:gd name="connsiteX2" fmla="*/ 825500 w 3416300"/>
              <a:gd name="connsiteY2" fmla="*/ 927114 h 1003314"/>
              <a:gd name="connsiteX3" fmla="*/ 1219200 w 3416300"/>
              <a:gd name="connsiteY3" fmla="*/ 50814 h 1003314"/>
              <a:gd name="connsiteX4" fmla="*/ 1562100 w 3416300"/>
              <a:gd name="connsiteY4" fmla="*/ 952514 h 1003314"/>
              <a:gd name="connsiteX5" fmla="*/ 2032000 w 3416300"/>
              <a:gd name="connsiteY5" fmla="*/ 14 h 1003314"/>
              <a:gd name="connsiteX6" fmla="*/ 2501900 w 3416300"/>
              <a:gd name="connsiteY6" fmla="*/ 977914 h 1003314"/>
              <a:gd name="connsiteX7" fmla="*/ 2882900 w 3416300"/>
              <a:gd name="connsiteY7" fmla="*/ 25414 h 1003314"/>
              <a:gd name="connsiteX8" fmla="*/ 3416300 w 3416300"/>
              <a:gd name="connsiteY8" fmla="*/ 1003314 h 1003314"/>
              <a:gd name="connsiteX0" fmla="*/ 0 w 3416300"/>
              <a:gd name="connsiteY0" fmla="*/ 939814 h 1003314"/>
              <a:gd name="connsiteX1" fmla="*/ 406400 w 3416300"/>
              <a:gd name="connsiteY1" fmla="*/ 14 h 1003314"/>
              <a:gd name="connsiteX2" fmla="*/ 825500 w 3416300"/>
              <a:gd name="connsiteY2" fmla="*/ 927114 h 1003314"/>
              <a:gd name="connsiteX3" fmla="*/ 1193800 w 3416300"/>
              <a:gd name="connsiteY3" fmla="*/ 38114 h 1003314"/>
              <a:gd name="connsiteX4" fmla="*/ 1562100 w 3416300"/>
              <a:gd name="connsiteY4" fmla="*/ 952514 h 1003314"/>
              <a:gd name="connsiteX5" fmla="*/ 2032000 w 3416300"/>
              <a:gd name="connsiteY5" fmla="*/ 14 h 1003314"/>
              <a:gd name="connsiteX6" fmla="*/ 2501900 w 3416300"/>
              <a:gd name="connsiteY6" fmla="*/ 977914 h 1003314"/>
              <a:gd name="connsiteX7" fmla="*/ 2882900 w 3416300"/>
              <a:gd name="connsiteY7" fmla="*/ 25414 h 1003314"/>
              <a:gd name="connsiteX8" fmla="*/ 3416300 w 3416300"/>
              <a:gd name="connsiteY8" fmla="*/ 1003314 h 100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300" h="1003314">
                <a:moveTo>
                  <a:pt x="0" y="939814"/>
                </a:moveTo>
                <a:cubicBezTo>
                  <a:pt x="134408" y="470972"/>
                  <a:pt x="268817" y="2131"/>
                  <a:pt x="406400" y="14"/>
                </a:cubicBezTo>
                <a:cubicBezTo>
                  <a:pt x="543983" y="-2103"/>
                  <a:pt x="694267" y="920764"/>
                  <a:pt x="825500" y="927114"/>
                </a:cubicBezTo>
                <a:cubicBezTo>
                  <a:pt x="956733" y="933464"/>
                  <a:pt x="1071033" y="33881"/>
                  <a:pt x="1193800" y="38114"/>
                </a:cubicBezTo>
                <a:cubicBezTo>
                  <a:pt x="1316567" y="42347"/>
                  <a:pt x="1422400" y="958864"/>
                  <a:pt x="1562100" y="952514"/>
                </a:cubicBezTo>
                <a:cubicBezTo>
                  <a:pt x="1701800" y="946164"/>
                  <a:pt x="1875367" y="-4219"/>
                  <a:pt x="2032000" y="14"/>
                </a:cubicBezTo>
                <a:cubicBezTo>
                  <a:pt x="2188633" y="4247"/>
                  <a:pt x="2360083" y="973681"/>
                  <a:pt x="2501900" y="977914"/>
                </a:cubicBezTo>
                <a:cubicBezTo>
                  <a:pt x="2643717" y="982147"/>
                  <a:pt x="2730500" y="21181"/>
                  <a:pt x="2882900" y="25414"/>
                </a:cubicBezTo>
                <a:cubicBezTo>
                  <a:pt x="3035300" y="29647"/>
                  <a:pt x="3225800" y="516480"/>
                  <a:pt x="3416300" y="1003314"/>
                </a:cubicBez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4749800" y="4800600"/>
            <a:ext cx="1295400" cy="1066800"/>
          </a:xfrm>
          <a:custGeom>
            <a:avLst/>
            <a:gdLst>
              <a:gd name="connsiteX0" fmla="*/ 0 w 914400"/>
              <a:gd name="connsiteY0" fmla="*/ 724100 h 1109041"/>
              <a:gd name="connsiteX1" fmla="*/ 152400 w 914400"/>
              <a:gd name="connsiteY1" fmla="*/ 381200 h 1109041"/>
              <a:gd name="connsiteX2" fmla="*/ 342900 w 914400"/>
              <a:gd name="connsiteY2" fmla="*/ 1105100 h 1109041"/>
              <a:gd name="connsiteX3" fmla="*/ 476250 w 914400"/>
              <a:gd name="connsiteY3" fmla="*/ 200 h 1109041"/>
              <a:gd name="connsiteX4" fmla="*/ 685800 w 914400"/>
              <a:gd name="connsiteY4" fmla="*/ 1009850 h 1109041"/>
              <a:gd name="connsiteX5" fmla="*/ 781050 w 914400"/>
              <a:gd name="connsiteY5" fmla="*/ 552650 h 1109041"/>
              <a:gd name="connsiteX6" fmla="*/ 914400 w 914400"/>
              <a:gd name="connsiteY6" fmla="*/ 895550 h 1109041"/>
              <a:gd name="connsiteX7" fmla="*/ 914400 w 914400"/>
              <a:gd name="connsiteY7" fmla="*/ 895550 h 110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1109041">
                <a:moveTo>
                  <a:pt x="0" y="724100"/>
                </a:moveTo>
                <a:cubicBezTo>
                  <a:pt x="47625" y="520900"/>
                  <a:pt x="95250" y="317700"/>
                  <a:pt x="152400" y="381200"/>
                </a:cubicBezTo>
                <a:cubicBezTo>
                  <a:pt x="209550" y="444700"/>
                  <a:pt x="288925" y="1168600"/>
                  <a:pt x="342900" y="1105100"/>
                </a:cubicBezTo>
                <a:cubicBezTo>
                  <a:pt x="396875" y="1041600"/>
                  <a:pt x="419100" y="16075"/>
                  <a:pt x="476250" y="200"/>
                </a:cubicBezTo>
                <a:cubicBezTo>
                  <a:pt x="533400" y="-15675"/>
                  <a:pt x="635000" y="917775"/>
                  <a:pt x="685800" y="1009850"/>
                </a:cubicBezTo>
                <a:cubicBezTo>
                  <a:pt x="736600" y="1101925"/>
                  <a:pt x="742950" y="571700"/>
                  <a:pt x="781050" y="552650"/>
                </a:cubicBezTo>
                <a:cubicBezTo>
                  <a:pt x="819150" y="533600"/>
                  <a:pt x="914400" y="895550"/>
                  <a:pt x="914400" y="895550"/>
                </a:cubicBezTo>
                <a:lnTo>
                  <a:pt x="914400" y="89555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6870700" y="4800600"/>
            <a:ext cx="1295400" cy="1066800"/>
          </a:xfrm>
          <a:custGeom>
            <a:avLst/>
            <a:gdLst>
              <a:gd name="connsiteX0" fmla="*/ 0 w 914400"/>
              <a:gd name="connsiteY0" fmla="*/ 724100 h 1109041"/>
              <a:gd name="connsiteX1" fmla="*/ 152400 w 914400"/>
              <a:gd name="connsiteY1" fmla="*/ 381200 h 1109041"/>
              <a:gd name="connsiteX2" fmla="*/ 342900 w 914400"/>
              <a:gd name="connsiteY2" fmla="*/ 1105100 h 1109041"/>
              <a:gd name="connsiteX3" fmla="*/ 476250 w 914400"/>
              <a:gd name="connsiteY3" fmla="*/ 200 h 1109041"/>
              <a:gd name="connsiteX4" fmla="*/ 685800 w 914400"/>
              <a:gd name="connsiteY4" fmla="*/ 1009850 h 1109041"/>
              <a:gd name="connsiteX5" fmla="*/ 781050 w 914400"/>
              <a:gd name="connsiteY5" fmla="*/ 552650 h 1109041"/>
              <a:gd name="connsiteX6" fmla="*/ 914400 w 914400"/>
              <a:gd name="connsiteY6" fmla="*/ 895550 h 1109041"/>
              <a:gd name="connsiteX7" fmla="*/ 914400 w 914400"/>
              <a:gd name="connsiteY7" fmla="*/ 895550 h 110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1109041">
                <a:moveTo>
                  <a:pt x="0" y="724100"/>
                </a:moveTo>
                <a:cubicBezTo>
                  <a:pt x="47625" y="520900"/>
                  <a:pt x="95250" y="317700"/>
                  <a:pt x="152400" y="381200"/>
                </a:cubicBezTo>
                <a:cubicBezTo>
                  <a:pt x="209550" y="444700"/>
                  <a:pt x="288925" y="1168600"/>
                  <a:pt x="342900" y="1105100"/>
                </a:cubicBezTo>
                <a:cubicBezTo>
                  <a:pt x="396875" y="1041600"/>
                  <a:pt x="419100" y="16075"/>
                  <a:pt x="476250" y="200"/>
                </a:cubicBezTo>
                <a:cubicBezTo>
                  <a:pt x="533400" y="-15675"/>
                  <a:pt x="635000" y="917775"/>
                  <a:pt x="685800" y="1009850"/>
                </a:cubicBezTo>
                <a:cubicBezTo>
                  <a:pt x="736600" y="1101925"/>
                  <a:pt x="742950" y="571700"/>
                  <a:pt x="781050" y="552650"/>
                </a:cubicBezTo>
                <a:cubicBezTo>
                  <a:pt x="819150" y="533600"/>
                  <a:pt x="914400" y="895550"/>
                  <a:pt x="914400" y="895550"/>
                </a:cubicBezTo>
                <a:lnTo>
                  <a:pt x="914400" y="89555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p:cNvCxnSpPr/>
          <p:nvPr/>
        </p:nvCxnSpPr>
        <p:spPr>
          <a:xfrm>
            <a:off x="4572000" y="2438400"/>
            <a:ext cx="42672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72000" y="5486400"/>
            <a:ext cx="42672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Continues wave Doppler</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3476"/>
          <a:stretch/>
        </p:blipFill>
        <p:spPr>
          <a:xfrm>
            <a:off x="2743200" y="1567349"/>
            <a:ext cx="5257800" cy="4865107"/>
          </a:xfrm>
          <a:prstGeom prst="rect">
            <a:avLst/>
          </a:prstGeom>
        </p:spPr>
      </p:pic>
      <p:pic>
        <p:nvPicPr>
          <p:cNvPr id="27650" name="Picture 2" descr="http://www.mistrymedical.com/graphics/products/large/zcft4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17" r="26083"/>
          <a:stretch/>
        </p:blipFill>
        <p:spPr bwMode="auto">
          <a:xfrm>
            <a:off x="381000" y="2094903"/>
            <a:ext cx="18288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621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Continues wave Doppler</a:t>
            </a: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362200"/>
            <a:ext cx="3344429"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bpac.org.nz/BPJ/2014/April/img/systolic-press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4651744"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046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Development of Doppler Ultrasound</a:t>
            </a:r>
          </a:p>
        </p:txBody>
      </p:sp>
      <p:sp>
        <p:nvSpPr>
          <p:cNvPr id="3" name="Content Placeholder 2"/>
          <p:cNvSpPr>
            <a:spLocks noGrp="1"/>
          </p:cNvSpPr>
          <p:nvPr>
            <p:ph idx="1"/>
          </p:nvPr>
        </p:nvSpPr>
        <p:spPr>
          <a:xfrm>
            <a:off x="457200" y="1556792"/>
            <a:ext cx="8229600" cy="4625609"/>
          </a:xfrm>
        </p:spPr>
        <p:txBody>
          <a:bodyPr/>
          <a:lstStyle/>
          <a:p>
            <a:r>
              <a:rPr lang="en-GB" sz="2400" dirty="0"/>
              <a:t>Medical applications of the </a:t>
            </a:r>
            <a:r>
              <a:rPr lang="en-GB" sz="2400" b="1" dirty="0"/>
              <a:t>ultrasonic Doppler techniques</a:t>
            </a:r>
            <a:r>
              <a:rPr lang="en-GB" sz="2400" dirty="0"/>
              <a:t> were first implemented in Osaka, Japan in </a:t>
            </a:r>
            <a:r>
              <a:rPr lang="en-GB" sz="2400" b="1" dirty="0"/>
              <a:t>1955</a:t>
            </a:r>
            <a:r>
              <a:rPr lang="en-GB" sz="2400" dirty="0"/>
              <a:t> for the study of cardiac </a:t>
            </a:r>
            <a:r>
              <a:rPr lang="en-GB" sz="2400" dirty="0" err="1"/>
              <a:t>valvular</a:t>
            </a:r>
            <a:r>
              <a:rPr lang="en-GB" sz="2400" dirty="0"/>
              <a:t> motion and pulsations of peripheral blood vessels</a:t>
            </a:r>
            <a:r>
              <a:rPr lang="en-GB" sz="2800" dirty="0"/>
              <a:t> </a:t>
            </a:r>
          </a:p>
          <a:p>
            <a:endParaRPr lang="en-GB" dirty="0"/>
          </a:p>
        </p:txBody>
      </p:sp>
      <p:pic>
        <p:nvPicPr>
          <p:cNvPr id="32770" name="Picture 2" descr="http://www.ob-ultrasound.net/project/aloka_ss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3200400"/>
            <a:ext cx="4126197" cy="3529088"/>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Pulse wave imaging</a:t>
            </a: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057399"/>
            <a:ext cx="6629400" cy="4039791"/>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Doppler shift and angle of insonation </a:t>
            </a:r>
          </a:p>
        </p:txBody>
      </p:sp>
      <p:pic>
        <p:nvPicPr>
          <p:cNvPr id="7" name="Picture 3" descr="LastScan"/>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283" r="7771"/>
          <a:stretch/>
        </p:blipFill>
        <p:spPr>
          <a:xfrm>
            <a:off x="1672407" y="1752600"/>
            <a:ext cx="5791200" cy="4684621"/>
          </a:xfrm>
          <a:prstGeom prst="rect">
            <a:avLst/>
          </a:prstGeom>
          <a:noFill/>
          <a:ln>
            <a:noFill/>
          </a:ln>
        </p:spPr>
      </p:pic>
    </p:spTree>
    <p:extLst>
      <p:ext uri="{BB962C8B-B14F-4D97-AF65-F5344CB8AC3E}">
        <p14:creationId xmlns:p14="http://schemas.microsoft.com/office/powerpoint/2010/main" val="337860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Pulse wave range gating</a:t>
            </a:r>
          </a:p>
        </p:txBody>
      </p:sp>
      <p:pic>
        <p:nvPicPr>
          <p:cNvPr id="139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133"/>
          <a:stretch/>
        </p:blipFill>
        <p:spPr bwMode="auto">
          <a:xfrm>
            <a:off x="2525006" y="1752600"/>
            <a:ext cx="4086001" cy="4797548"/>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68313" y="188913"/>
            <a:ext cx="8229600" cy="1371600"/>
          </a:xfrm>
        </p:spPr>
        <p:txBody>
          <a:bodyPr/>
          <a:lstStyle/>
          <a:p>
            <a:pPr eaLnBrk="1" hangingPunct="1">
              <a:defRPr/>
            </a:pPr>
            <a:r>
              <a:rPr lang="en-GB" sz="4000"/>
              <a:t>Pulsed Doppler Signal Processing</a:t>
            </a:r>
            <a:endParaRPr lang="en-GB"/>
          </a:p>
        </p:txBody>
      </p:sp>
      <p:graphicFrame>
        <p:nvGraphicFramePr>
          <p:cNvPr id="20482" name="Object 3"/>
          <p:cNvGraphicFramePr>
            <a:graphicFrameLocks noChangeAspect="1"/>
          </p:cNvGraphicFramePr>
          <p:nvPr/>
        </p:nvGraphicFramePr>
        <p:xfrm>
          <a:off x="609600" y="2032000"/>
          <a:ext cx="7848600" cy="3597275"/>
        </p:xfrm>
        <a:graphic>
          <a:graphicData uri="http://schemas.openxmlformats.org/presentationml/2006/ole">
            <mc:AlternateContent xmlns:mc="http://schemas.openxmlformats.org/markup-compatibility/2006">
              <mc:Choice xmlns:v="urn:schemas-microsoft-com:vml" Requires="v">
                <p:oleObj spid="_x0000_s8348" name="CorelPhotoPaint.Image.10" r:id="rId3" imgW="9582931" imgH="4393701" progId="">
                  <p:embed/>
                </p:oleObj>
              </mc:Choice>
              <mc:Fallback>
                <p:oleObj name="CorelPhotoPaint.Image.10" r:id="rId3" imgW="9582931" imgH="4393701"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32000"/>
                        <a:ext cx="7848600"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468313" y="188913"/>
            <a:ext cx="8229600" cy="1371600"/>
          </a:xfrm>
        </p:spPr>
        <p:txBody>
          <a:bodyPr/>
          <a:lstStyle/>
          <a:p>
            <a:pPr eaLnBrk="1" hangingPunct="1">
              <a:defRPr/>
            </a:pPr>
            <a:r>
              <a:rPr lang="en-GB" sz="4000"/>
              <a:t>Aliasing of Pulsed Doppler Signal</a:t>
            </a:r>
            <a:endParaRPr lang="en-GB"/>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6694" y="1981200"/>
            <a:ext cx="8266471" cy="2667000"/>
          </a:xfrm>
          <a:prstGeom prst="rect">
            <a:avLst/>
          </a:prstGeom>
        </p:spPr>
      </p:pic>
    </p:spTree>
    <p:extLst>
      <p:ext uri="{BB962C8B-B14F-4D97-AF65-F5344CB8AC3E}">
        <p14:creationId xmlns:p14="http://schemas.microsoft.com/office/powerpoint/2010/main" val="1595158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468313" y="188913"/>
            <a:ext cx="8229600" cy="1371600"/>
          </a:xfrm>
        </p:spPr>
        <p:txBody>
          <a:bodyPr/>
          <a:lstStyle/>
          <a:p>
            <a:pPr eaLnBrk="1" hangingPunct="1">
              <a:defRPr/>
            </a:pPr>
            <a:r>
              <a:rPr lang="en-GB" sz="4000"/>
              <a:t>Aliasing of Pulsed Doppler Signal</a:t>
            </a:r>
            <a:endParaRPr lang="en-GB"/>
          </a:p>
        </p:txBody>
      </p:sp>
      <p:graphicFrame>
        <p:nvGraphicFramePr>
          <p:cNvPr id="21506" name="Object 3"/>
          <p:cNvGraphicFramePr>
            <a:graphicFrameLocks noChangeAspect="1"/>
          </p:cNvGraphicFramePr>
          <p:nvPr/>
        </p:nvGraphicFramePr>
        <p:xfrm>
          <a:off x="609600" y="1828800"/>
          <a:ext cx="7848600" cy="3692525"/>
        </p:xfrm>
        <a:graphic>
          <a:graphicData uri="http://schemas.openxmlformats.org/presentationml/2006/ole">
            <mc:AlternateContent xmlns:mc="http://schemas.openxmlformats.org/markup-compatibility/2006">
              <mc:Choice xmlns:v="urn:schemas-microsoft-com:vml" Requires="v">
                <p:oleObj spid="_x0000_s9372" name="CorelPhotoPaint.Image.10" r:id="rId3" imgW="10328169" imgH="4860046" progId="">
                  <p:embed/>
                </p:oleObj>
              </mc:Choice>
              <mc:Fallback>
                <p:oleObj name="CorelPhotoPaint.Image.10" r:id="rId3" imgW="10328169" imgH="4860046"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7848600" cy="369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468313" y="188913"/>
            <a:ext cx="8229600" cy="1371600"/>
          </a:xfrm>
        </p:spPr>
        <p:txBody>
          <a:bodyPr/>
          <a:lstStyle/>
          <a:p>
            <a:pPr eaLnBrk="1" hangingPunct="1">
              <a:defRPr/>
            </a:pPr>
            <a:r>
              <a:rPr lang="en-GB" sz="4000"/>
              <a:t>Aliasing of Pulsed Doppler Signal</a:t>
            </a:r>
            <a:endParaRPr lang="en-GB"/>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32754" y="1533474"/>
            <a:ext cx="5300717" cy="5181600"/>
          </a:xfrm>
          <a:prstGeom prst="rect">
            <a:avLst/>
          </a:prstGeom>
        </p:spPr>
      </p:pic>
    </p:spTree>
    <p:extLst>
      <p:ext uri="{BB962C8B-B14F-4D97-AF65-F5344CB8AC3E}">
        <p14:creationId xmlns:p14="http://schemas.microsoft.com/office/powerpoint/2010/main" val="591425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Pulse wave range gating</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492" b="38286"/>
          <a:stretch/>
        </p:blipFill>
        <p:spPr>
          <a:xfrm>
            <a:off x="381000" y="1704425"/>
            <a:ext cx="8526512" cy="4211150"/>
          </a:xfrm>
          <a:prstGeom prst="rect">
            <a:avLst/>
          </a:prstGeom>
        </p:spPr>
      </p:pic>
      <p:sp>
        <p:nvSpPr>
          <p:cNvPr id="3" name="Rectangle 2"/>
          <p:cNvSpPr/>
          <p:nvPr/>
        </p:nvSpPr>
        <p:spPr>
          <a:xfrm>
            <a:off x="6858000" y="2667000"/>
            <a:ext cx="11430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Sampling position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19200" y="1447800"/>
            <a:ext cx="6930207" cy="5317279"/>
          </a:xfrm>
          <a:prstGeom prst="rect">
            <a:avLst/>
          </a:prstGeom>
        </p:spPr>
      </p:pic>
    </p:spTree>
    <p:extLst>
      <p:ext uri="{BB962C8B-B14F-4D97-AF65-F5344CB8AC3E}">
        <p14:creationId xmlns:p14="http://schemas.microsoft.com/office/powerpoint/2010/main" val="3918020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011222"/>
          </a:xfrm>
        </p:spPr>
        <p:txBody>
          <a:bodyPr>
            <a:normAutofit/>
          </a:bodyPr>
          <a:lstStyle/>
          <a:p>
            <a:r>
              <a:rPr lang="en-US" sz="3600" b="1" dirty="0" smtClean="0">
                <a:solidFill>
                  <a:schemeClr val="bg1"/>
                </a:solidFill>
              </a:rPr>
              <a:t>Spectral wall filter</a:t>
            </a:r>
            <a:endParaRPr lang="en-US" sz="3600" b="1" dirty="0">
              <a:solidFill>
                <a:schemeClr val="bg1"/>
              </a:solidFill>
            </a:endParaRPr>
          </a:p>
        </p:txBody>
      </p:sp>
      <p:grpSp>
        <p:nvGrpSpPr>
          <p:cNvPr id="20" name="Group 19"/>
          <p:cNvGrpSpPr/>
          <p:nvPr/>
        </p:nvGrpSpPr>
        <p:grpSpPr>
          <a:xfrm>
            <a:off x="3000364" y="1785926"/>
            <a:ext cx="2857520" cy="3462061"/>
            <a:chOff x="3143240" y="1785926"/>
            <a:chExt cx="2857520" cy="3462061"/>
          </a:xfrm>
        </p:grpSpPr>
        <p:grpSp>
          <p:nvGrpSpPr>
            <p:cNvPr id="15" name="Group 14"/>
            <p:cNvGrpSpPr/>
            <p:nvPr/>
          </p:nvGrpSpPr>
          <p:grpSpPr>
            <a:xfrm>
              <a:off x="3214678" y="1785926"/>
              <a:ext cx="2726531" cy="2917035"/>
              <a:chOff x="3428992" y="1785926"/>
              <a:chExt cx="2726531" cy="2917035"/>
            </a:xfrm>
          </p:grpSpPr>
          <p:pic>
            <p:nvPicPr>
              <p:cNvPr id="219139" name="Picture 3"/>
              <p:cNvPicPr>
                <a:picLocks noChangeAspect="1" noChangeArrowheads="1"/>
              </p:cNvPicPr>
              <p:nvPr/>
            </p:nvPicPr>
            <p:blipFill>
              <a:blip r:embed="rId2" cstate="print"/>
              <a:srcRect/>
              <a:stretch>
                <a:fillRect/>
              </a:stretch>
            </p:blipFill>
            <p:spPr bwMode="auto">
              <a:xfrm>
                <a:off x="3428992" y="2357430"/>
                <a:ext cx="2726531" cy="2345531"/>
              </a:xfrm>
              <a:prstGeom prst="rect">
                <a:avLst/>
              </a:prstGeom>
              <a:noFill/>
              <a:ln w="19050">
                <a:solidFill>
                  <a:schemeClr val="bg1"/>
                </a:solidFill>
                <a:miter lim="800000"/>
                <a:headEnd/>
                <a:tailEnd/>
              </a:ln>
              <a:effectLst/>
            </p:spPr>
          </p:pic>
          <p:sp>
            <p:nvSpPr>
              <p:cNvPr id="7" name="Rectangle 6"/>
              <p:cNvSpPr/>
              <p:nvPr/>
            </p:nvSpPr>
            <p:spPr>
              <a:xfrm>
                <a:off x="3428992" y="1785926"/>
                <a:ext cx="2714644" cy="461665"/>
              </a:xfrm>
              <a:prstGeom prst="rect">
                <a:avLst/>
              </a:prstGeom>
            </p:spPr>
            <p:txBody>
              <a:bodyPr wrap="square">
                <a:spAutoFit/>
              </a:bodyPr>
              <a:lstStyle/>
              <a:p>
                <a:pPr algn="ctr"/>
                <a:r>
                  <a:rPr lang="en-US" sz="2400" b="1" dirty="0" smtClean="0">
                    <a:solidFill>
                      <a:srgbClr val="FFFF00"/>
                    </a:solidFill>
                    <a:latin typeface="Times New Roman" pitchFamily="18" charset="0"/>
                    <a:cs typeface="Times New Roman" pitchFamily="18" charset="0"/>
                  </a:rPr>
                  <a:t>Wall filter 75 Hz</a:t>
                </a:r>
                <a:endParaRPr lang="en-US" sz="2400" b="1" dirty="0">
                  <a:solidFill>
                    <a:srgbClr val="FFFF00"/>
                  </a:solidFill>
                  <a:latin typeface="Times New Roman" pitchFamily="18" charset="0"/>
                  <a:cs typeface="Times New Roman" pitchFamily="18" charset="0"/>
                </a:endParaRPr>
              </a:p>
            </p:txBody>
          </p:sp>
        </p:grpSp>
        <p:sp>
          <p:nvSpPr>
            <p:cNvPr id="18" name="Rectangle 17"/>
            <p:cNvSpPr/>
            <p:nvPr/>
          </p:nvSpPr>
          <p:spPr>
            <a:xfrm>
              <a:off x="3143240" y="4786322"/>
              <a:ext cx="2857520" cy="461665"/>
            </a:xfrm>
            <a:prstGeom prst="rect">
              <a:avLst/>
            </a:prstGeom>
          </p:spPr>
          <p:txBody>
            <a:bodyPr wrap="square">
              <a:spAutoFit/>
            </a:bodyPr>
            <a:lstStyle/>
            <a:p>
              <a:pPr algn="ctr"/>
              <a:r>
                <a:rPr lang="en-US" sz="2400" dirty="0" smtClean="0">
                  <a:solidFill>
                    <a:schemeClr val="bg1"/>
                  </a:solidFill>
                  <a:latin typeface="Times New Roman" pitchFamily="18" charset="0"/>
                  <a:cs typeface="Times New Roman" pitchFamily="18" charset="0"/>
                </a:rPr>
                <a:t>Wall thump removed</a:t>
              </a:r>
              <a:endParaRPr lang="en-US" sz="2400" dirty="0">
                <a:solidFill>
                  <a:schemeClr val="bg1"/>
                </a:solidFill>
                <a:latin typeface="Times New Roman" pitchFamily="18" charset="0"/>
                <a:cs typeface="Times New Roman" pitchFamily="18" charset="0"/>
              </a:endParaRPr>
            </a:p>
          </p:txBody>
        </p:sp>
      </p:grpSp>
      <p:grpSp>
        <p:nvGrpSpPr>
          <p:cNvPr id="22" name="Group 21"/>
          <p:cNvGrpSpPr/>
          <p:nvPr/>
        </p:nvGrpSpPr>
        <p:grpSpPr>
          <a:xfrm>
            <a:off x="5857884" y="1824327"/>
            <a:ext cx="3286116" cy="3916102"/>
            <a:chOff x="5857884" y="1824327"/>
            <a:chExt cx="3286116" cy="3916102"/>
          </a:xfrm>
        </p:grpSpPr>
        <p:grpSp>
          <p:nvGrpSpPr>
            <p:cNvPr id="14" name="Group 13"/>
            <p:cNvGrpSpPr/>
            <p:nvPr/>
          </p:nvGrpSpPr>
          <p:grpSpPr>
            <a:xfrm>
              <a:off x="6143636" y="1824327"/>
              <a:ext cx="2714644" cy="2890541"/>
              <a:chOff x="6429388" y="1824327"/>
              <a:chExt cx="2714644" cy="2890541"/>
            </a:xfrm>
          </p:grpSpPr>
          <p:pic>
            <p:nvPicPr>
              <p:cNvPr id="219140" name="Picture 4"/>
              <p:cNvPicPr>
                <a:picLocks noChangeAspect="1" noChangeArrowheads="1"/>
              </p:cNvPicPr>
              <p:nvPr/>
            </p:nvPicPr>
            <p:blipFill>
              <a:blip r:embed="rId3" cstate="print"/>
              <a:srcRect/>
              <a:stretch>
                <a:fillRect/>
              </a:stretch>
            </p:blipFill>
            <p:spPr bwMode="auto">
              <a:xfrm>
                <a:off x="6441313" y="2357430"/>
                <a:ext cx="2702719" cy="2357438"/>
              </a:xfrm>
              <a:prstGeom prst="rect">
                <a:avLst/>
              </a:prstGeom>
              <a:noFill/>
              <a:ln w="19050">
                <a:solidFill>
                  <a:schemeClr val="bg1"/>
                </a:solidFill>
                <a:miter lim="800000"/>
                <a:headEnd/>
                <a:tailEnd/>
              </a:ln>
              <a:effectLst/>
            </p:spPr>
          </p:pic>
          <p:sp>
            <p:nvSpPr>
              <p:cNvPr id="8" name="Rectangle 7"/>
              <p:cNvSpPr/>
              <p:nvPr/>
            </p:nvSpPr>
            <p:spPr>
              <a:xfrm>
                <a:off x="6429388" y="1824327"/>
                <a:ext cx="2643206" cy="461665"/>
              </a:xfrm>
              <a:prstGeom prst="rect">
                <a:avLst/>
              </a:prstGeom>
            </p:spPr>
            <p:txBody>
              <a:bodyPr wrap="square">
                <a:spAutoFit/>
              </a:bodyPr>
              <a:lstStyle/>
              <a:p>
                <a:pPr algn="ctr"/>
                <a:r>
                  <a:rPr lang="en-US" sz="2400" b="1" dirty="0" smtClean="0">
                    <a:solidFill>
                      <a:srgbClr val="FFFF00"/>
                    </a:solidFill>
                    <a:latin typeface="Times New Roman" pitchFamily="18" charset="0"/>
                    <a:cs typeface="Times New Roman" pitchFamily="18" charset="0"/>
                  </a:rPr>
                  <a:t>Wall filter 550 Hz</a:t>
                </a:r>
                <a:endParaRPr lang="en-US" sz="2400" b="1" dirty="0">
                  <a:solidFill>
                    <a:srgbClr val="FFFF00"/>
                  </a:solidFill>
                  <a:latin typeface="Times New Roman" pitchFamily="18" charset="0"/>
                  <a:cs typeface="Times New Roman" pitchFamily="18" charset="0"/>
                </a:endParaRPr>
              </a:p>
            </p:txBody>
          </p:sp>
        </p:grpSp>
        <p:sp>
          <p:nvSpPr>
            <p:cNvPr id="21" name="Rectangle 20"/>
            <p:cNvSpPr/>
            <p:nvPr/>
          </p:nvSpPr>
          <p:spPr>
            <a:xfrm>
              <a:off x="5857884" y="4786322"/>
              <a:ext cx="3286116" cy="954107"/>
            </a:xfrm>
            <a:prstGeom prst="rect">
              <a:avLst/>
            </a:prstGeom>
          </p:spPr>
          <p:txBody>
            <a:bodyPr wrap="square">
              <a:spAutoFit/>
            </a:bodyPr>
            <a:lstStyle/>
            <a:p>
              <a:pPr algn="ctr"/>
              <a:r>
                <a:rPr lang="en-US" sz="2400" dirty="0" smtClean="0">
                  <a:solidFill>
                    <a:schemeClr val="bg1"/>
                  </a:solidFill>
                  <a:latin typeface="Times New Roman" pitchFamily="18" charset="0"/>
                  <a:cs typeface="Times New Roman" pitchFamily="18" charset="0"/>
                </a:rPr>
                <a:t>Filter frequency too high</a:t>
              </a:r>
            </a:p>
            <a:p>
              <a:pPr algn="ctr"/>
              <a:r>
                <a:rPr lang="en-US" sz="800" dirty="0" smtClean="0">
                  <a:solidFill>
                    <a:schemeClr val="bg1"/>
                  </a:solidFill>
                  <a:latin typeface="Times New Roman" pitchFamily="18" charset="0"/>
                  <a:cs typeface="Times New Roman" pitchFamily="18" charset="0"/>
                </a:rPr>
                <a:t> </a:t>
              </a:r>
            </a:p>
            <a:p>
              <a:pPr algn="ctr"/>
              <a:r>
                <a:rPr lang="en-US" sz="2400" dirty="0" smtClean="0">
                  <a:solidFill>
                    <a:schemeClr val="bg1"/>
                  </a:solidFill>
                  <a:latin typeface="Times New Roman" pitchFamily="18" charset="0"/>
                  <a:cs typeface="Times New Roman" pitchFamily="18" charset="0"/>
                </a:rPr>
                <a:t>Altered waveform</a:t>
              </a:r>
              <a:endParaRPr lang="en-US" sz="2400" dirty="0">
                <a:solidFill>
                  <a:schemeClr val="bg1"/>
                </a:solidFill>
                <a:latin typeface="Times New Roman" pitchFamily="18" charset="0"/>
                <a:cs typeface="Times New Roman" pitchFamily="18" charset="0"/>
              </a:endParaRPr>
            </a:p>
          </p:txBody>
        </p:sp>
      </p:grpSp>
      <p:grpSp>
        <p:nvGrpSpPr>
          <p:cNvPr id="25" name="Group 24"/>
          <p:cNvGrpSpPr/>
          <p:nvPr/>
        </p:nvGrpSpPr>
        <p:grpSpPr>
          <a:xfrm>
            <a:off x="142844" y="1824327"/>
            <a:ext cx="2714625" cy="3852288"/>
            <a:chOff x="142844" y="1824327"/>
            <a:chExt cx="2714625" cy="3852288"/>
          </a:xfrm>
        </p:grpSpPr>
        <p:grpSp>
          <p:nvGrpSpPr>
            <p:cNvPr id="17" name="Group 16"/>
            <p:cNvGrpSpPr/>
            <p:nvPr/>
          </p:nvGrpSpPr>
          <p:grpSpPr>
            <a:xfrm>
              <a:off x="142844" y="1824327"/>
              <a:ext cx="2714625" cy="3368437"/>
              <a:chOff x="142844" y="1824327"/>
              <a:chExt cx="2714625" cy="3368437"/>
            </a:xfrm>
          </p:grpSpPr>
          <p:grpSp>
            <p:nvGrpSpPr>
              <p:cNvPr id="16" name="Group 15"/>
              <p:cNvGrpSpPr/>
              <p:nvPr/>
            </p:nvGrpSpPr>
            <p:grpSpPr>
              <a:xfrm>
                <a:off x="142844" y="1824327"/>
                <a:ext cx="2714625" cy="2914353"/>
                <a:chOff x="142844" y="1824327"/>
                <a:chExt cx="2714625" cy="2914353"/>
              </a:xfrm>
            </p:grpSpPr>
            <p:pic>
              <p:nvPicPr>
                <p:cNvPr id="219138" name="Picture 2"/>
                <p:cNvPicPr>
                  <a:picLocks noChangeAspect="1" noChangeArrowheads="1"/>
                </p:cNvPicPr>
                <p:nvPr/>
              </p:nvPicPr>
              <p:blipFill>
                <a:blip r:embed="rId4" cstate="print"/>
                <a:srcRect/>
                <a:stretch>
                  <a:fillRect/>
                </a:stretch>
              </p:blipFill>
              <p:spPr bwMode="auto">
                <a:xfrm>
                  <a:off x="142844" y="2357430"/>
                  <a:ext cx="2714625" cy="2381250"/>
                </a:xfrm>
                <a:prstGeom prst="rect">
                  <a:avLst/>
                </a:prstGeom>
                <a:noFill/>
                <a:ln w="19050">
                  <a:solidFill>
                    <a:schemeClr val="bg1"/>
                  </a:solidFill>
                  <a:miter lim="800000"/>
                  <a:headEnd/>
                  <a:tailEnd/>
                </a:ln>
                <a:effectLst/>
              </p:spPr>
            </p:pic>
            <p:sp>
              <p:nvSpPr>
                <p:cNvPr id="6" name="Rectangle 5"/>
                <p:cNvSpPr/>
                <p:nvPr/>
              </p:nvSpPr>
              <p:spPr>
                <a:xfrm>
                  <a:off x="214282" y="1824327"/>
                  <a:ext cx="2571768" cy="461665"/>
                </a:xfrm>
                <a:prstGeom prst="rect">
                  <a:avLst/>
                </a:prstGeom>
              </p:spPr>
              <p:txBody>
                <a:bodyPr wrap="square">
                  <a:spAutoFit/>
                </a:bodyPr>
                <a:lstStyle/>
                <a:p>
                  <a:pPr algn="ctr"/>
                  <a:r>
                    <a:rPr lang="en-US" sz="2400" b="1" dirty="0" smtClean="0">
                      <a:solidFill>
                        <a:srgbClr val="FFFF00"/>
                      </a:solidFill>
                      <a:latin typeface="Times New Roman" pitchFamily="18" charset="0"/>
                      <a:cs typeface="Times New Roman" pitchFamily="18" charset="0"/>
                    </a:rPr>
                    <a:t>Wall filter 50 Hz</a:t>
                  </a:r>
                  <a:endParaRPr lang="en-US" sz="2400" b="1" dirty="0">
                    <a:solidFill>
                      <a:srgbClr val="FFFF00"/>
                    </a:solidFill>
                    <a:latin typeface="Times New Roman" pitchFamily="18" charset="0"/>
                    <a:cs typeface="Times New Roman" pitchFamily="18" charset="0"/>
                  </a:endParaRPr>
                </a:p>
              </p:txBody>
            </p:sp>
          </p:grpSp>
          <p:cxnSp>
            <p:nvCxnSpPr>
              <p:cNvPr id="10" name="Straight Arrow Connector 9"/>
              <p:cNvCxnSpPr/>
              <p:nvPr/>
            </p:nvCxnSpPr>
            <p:spPr>
              <a:xfrm rot="16200000" flipV="1">
                <a:off x="1368780" y="4989146"/>
                <a:ext cx="406442" cy="79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V="1">
                <a:off x="725838" y="4989146"/>
                <a:ext cx="406442" cy="79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V="1">
                <a:off x="154334" y="4989146"/>
                <a:ext cx="406442" cy="79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42844" y="5214950"/>
              <a:ext cx="2643206" cy="461665"/>
            </a:xfrm>
            <a:prstGeom prst="rect">
              <a:avLst/>
            </a:prstGeom>
            <a:noFill/>
          </p:spPr>
          <p:txBody>
            <a:bodyPr wrap="square" rtlCol="0">
              <a:spAutoFit/>
            </a:bodyPr>
            <a:lstStyle/>
            <a:p>
              <a:r>
                <a:rPr lang="en-US" sz="2400" dirty="0" smtClean="0">
                  <a:solidFill>
                    <a:schemeClr val="bg1"/>
                  </a:solidFill>
                  <a:latin typeface="Times New Roman" pitchFamily="18" charset="0"/>
                  <a:cs typeface="Times New Roman" pitchFamily="18" charset="0"/>
                </a:rPr>
                <a:t>Wall thump</a:t>
              </a:r>
              <a:endParaRPr lang="en-US" sz="2400" dirty="0">
                <a:solidFill>
                  <a:schemeClr val="bg1"/>
                </a:solidFill>
                <a:latin typeface="Times New Roman" pitchFamily="18" charset="0"/>
                <a:cs typeface="Times New Roman" pitchFamily="18" charset="0"/>
              </a:endParaRPr>
            </a:p>
          </p:txBody>
        </p:sp>
      </p:grpSp>
      <p:sp>
        <p:nvSpPr>
          <p:cNvPr id="26" name="Rectangle 25"/>
          <p:cNvSpPr/>
          <p:nvPr/>
        </p:nvSpPr>
        <p:spPr>
          <a:xfrm>
            <a:off x="0" y="6140255"/>
            <a:ext cx="9144000" cy="646331"/>
          </a:xfrm>
          <a:prstGeom prst="rect">
            <a:avLst/>
          </a:prstGeom>
        </p:spPr>
        <p:txBody>
          <a:bodyPr wrap="square">
            <a:spAutoFit/>
          </a:bodyPr>
          <a:lstStyle/>
          <a:p>
            <a:pPr algn="ctr"/>
            <a:r>
              <a:rPr lang="en-US" dirty="0" smtClean="0">
                <a:solidFill>
                  <a:schemeClr val="bg1"/>
                </a:solidFill>
                <a:latin typeface="Times New Roman" pitchFamily="18" charset="0"/>
                <a:cs typeface="Times New Roman" pitchFamily="18" charset="0"/>
              </a:rPr>
              <a:t>Thrush A, Hartshorne T. Peripheral vascular ultrasound: How, why and when.</a:t>
            </a:r>
          </a:p>
          <a:p>
            <a:pPr algn="ctr"/>
            <a:r>
              <a:rPr lang="en-US" dirty="0" smtClean="0">
                <a:solidFill>
                  <a:schemeClr val="bg1"/>
                </a:solidFill>
                <a:latin typeface="Times New Roman" pitchFamily="18" charset="0"/>
                <a:cs typeface="Times New Roman" pitchFamily="18" charset="0"/>
              </a:rPr>
              <a:t>Elsevier Churchill Livingstone, London, 2</a:t>
            </a:r>
            <a:r>
              <a:rPr lang="en-US" baseline="30000" dirty="0" smtClean="0">
                <a:solidFill>
                  <a:schemeClr val="bg1"/>
                </a:solidFill>
                <a:latin typeface="Times New Roman" pitchFamily="18" charset="0"/>
                <a:cs typeface="Times New Roman" pitchFamily="18" charset="0"/>
              </a:rPr>
              <a:t>nd</a:t>
            </a:r>
            <a:r>
              <a:rPr lang="en-US" dirty="0" smtClean="0">
                <a:solidFill>
                  <a:schemeClr val="bg1"/>
                </a:solidFill>
                <a:latin typeface="Times New Roman" pitchFamily="18" charset="0"/>
                <a:cs typeface="Times New Roman" pitchFamily="18" charset="0"/>
              </a:rPr>
              <a:t> edition, 2005. </a:t>
            </a:r>
            <a:endParaRPr lang="en-US" dirty="0">
              <a:solidFill>
                <a:schemeClr val="bg1"/>
              </a:solidFill>
              <a:latin typeface="Times New Roman" pitchFamily="18" charset="0"/>
              <a:cs typeface="Times New Roman" pitchFamily="18" charset="0"/>
            </a:endParaRPr>
          </a:p>
        </p:txBody>
      </p:sp>
      <p:sp>
        <p:nvSpPr>
          <p:cNvPr id="27" name="Rectangle 4"/>
          <p:cNvSpPr>
            <a:spLocks noChangeArrowheads="1"/>
          </p:cNvSpPr>
          <p:nvPr/>
        </p:nvSpPr>
        <p:spPr bwMode="auto">
          <a:xfrm>
            <a:off x="3000364" y="2285992"/>
            <a:ext cx="2899668" cy="2500330"/>
          </a:xfrm>
          <a:prstGeom prst="rect">
            <a:avLst/>
          </a:prstGeom>
          <a:noFill/>
          <a:ln w="25400">
            <a:solidFill>
              <a:srgbClr val="FFFF00"/>
            </a:solidFill>
            <a:miter lim="800000"/>
            <a:headEnd/>
            <a:tailEnd/>
          </a:ln>
        </p:spPr>
        <p:txBody>
          <a:bodyPr wrap="none" anchor="ctr"/>
          <a:lstStyle/>
          <a:p>
            <a:endParaRPr lang="en-US"/>
          </a:p>
        </p:txBody>
      </p:sp>
    </p:spTree>
    <p:extLst>
      <p:ext uri="{BB962C8B-B14F-4D97-AF65-F5344CB8AC3E}">
        <p14:creationId xmlns:p14="http://schemas.microsoft.com/office/powerpoint/2010/main" val="130287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Doppler </a:t>
            </a:r>
            <a:r>
              <a:rPr lang="en-GB" u="sng" dirty="0"/>
              <a:t>shift</a:t>
            </a:r>
            <a:r>
              <a:rPr lang="en-GB" dirty="0"/>
              <a:t> frequency </a:t>
            </a:r>
          </a:p>
        </p:txBody>
      </p:sp>
      <p:sp>
        <p:nvSpPr>
          <p:cNvPr id="3" name="Content Placeholder 2"/>
          <p:cNvSpPr>
            <a:spLocks noGrp="1"/>
          </p:cNvSpPr>
          <p:nvPr>
            <p:ph idx="1"/>
          </p:nvPr>
        </p:nvSpPr>
        <p:spPr/>
        <p:txBody>
          <a:bodyPr>
            <a:normAutofit fontScale="92500" lnSpcReduction="20000"/>
          </a:bodyPr>
          <a:lstStyle/>
          <a:p>
            <a:pPr algn="ctr">
              <a:buNone/>
            </a:pPr>
            <a:r>
              <a:rPr lang="en-GB" sz="8800" dirty="0"/>
              <a:t>F</a:t>
            </a:r>
            <a:r>
              <a:rPr lang="en-GB" sz="8800" baseline="-25000" dirty="0"/>
              <a:t>d</a:t>
            </a:r>
            <a:r>
              <a:rPr lang="en-GB" sz="8800" dirty="0"/>
              <a:t>= F</a:t>
            </a:r>
            <a:r>
              <a:rPr lang="en-GB" sz="8800" baseline="-25000" dirty="0"/>
              <a:t>r</a:t>
            </a:r>
            <a:r>
              <a:rPr lang="en-GB" sz="8800" dirty="0"/>
              <a:t>- F</a:t>
            </a:r>
            <a:r>
              <a:rPr lang="en-GB" sz="8800" baseline="-25000" dirty="0"/>
              <a:t>t</a:t>
            </a:r>
          </a:p>
          <a:p>
            <a:pPr algn="ctr">
              <a:buNone/>
            </a:pPr>
            <a:endParaRPr lang="en-GB" sz="8800" baseline="-25000" dirty="0"/>
          </a:p>
          <a:p>
            <a:pPr algn="ctr">
              <a:buNone/>
            </a:pPr>
            <a:r>
              <a:rPr lang="en-GB" sz="3600" dirty="0" err="1"/>
              <a:t>F</a:t>
            </a:r>
            <a:r>
              <a:rPr lang="en-GB" sz="3600" baseline="-25000" dirty="0" err="1"/>
              <a:t>d</a:t>
            </a:r>
            <a:r>
              <a:rPr lang="en-GB" sz="3600" dirty="0"/>
              <a:t>- Frequency detected (Doppler shift)</a:t>
            </a:r>
          </a:p>
          <a:p>
            <a:pPr algn="ctr">
              <a:buNone/>
            </a:pPr>
            <a:r>
              <a:rPr lang="en-GB" sz="3600" dirty="0"/>
              <a:t>F</a:t>
            </a:r>
            <a:r>
              <a:rPr lang="en-GB" sz="3600" baseline="-25000" dirty="0"/>
              <a:t>r</a:t>
            </a:r>
            <a:r>
              <a:rPr lang="en-GB" sz="3600" dirty="0"/>
              <a:t>- Frequency received</a:t>
            </a:r>
          </a:p>
          <a:p>
            <a:pPr algn="ctr">
              <a:buNone/>
            </a:pPr>
            <a:r>
              <a:rPr lang="en-GB" sz="3600" dirty="0"/>
              <a:t>F</a:t>
            </a:r>
            <a:r>
              <a:rPr lang="en-GB" sz="3600" baseline="-25000" dirty="0"/>
              <a:t>t</a:t>
            </a:r>
            <a:r>
              <a:rPr lang="en-GB" sz="3600" dirty="0"/>
              <a:t>- Frequency transmitted</a:t>
            </a:r>
          </a:p>
          <a:p>
            <a:pPr algn="ctr">
              <a:buNone/>
            </a:pPr>
            <a:endParaRPr lang="en-GB" sz="4800" dirty="0"/>
          </a:p>
          <a:p>
            <a:pPr algn="ctr">
              <a:buNone/>
            </a:pPr>
            <a:endParaRPr lang="en-GB" sz="4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Understanding pulse wave imaging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00808"/>
            <a:ext cx="6871934" cy="4623792"/>
          </a:xfrm>
        </p:spPr>
      </p:pic>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96201" y="2133600"/>
            <a:ext cx="1066800" cy="3771914"/>
          </a:xfrm>
          <a:prstGeom prst="rect">
            <a:avLst/>
          </a:prstGeom>
          <a:effectLst>
            <a:outerShdw blurRad="25400" dir="17880000">
              <a:srgbClr val="000000">
                <a:alpha val="46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Intrinsic spectral broadening</a:t>
            </a:r>
          </a:p>
        </p:txBody>
      </p:sp>
      <p:pic>
        <p:nvPicPr>
          <p:cNvPr id="1105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420888"/>
            <a:ext cx="5046461" cy="3240360"/>
          </a:xfrm>
          <a:prstGeom prst="rect">
            <a:avLst/>
          </a:prstGeom>
          <a:noFill/>
          <a:ln>
            <a:noFill/>
          </a:ln>
        </p:spPr>
      </p:pic>
      <p:pic>
        <p:nvPicPr>
          <p:cNvPr id="1105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1628800"/>
            <a:ext cx="3088689" cy="4941168"/>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rrowheads="1"/>
          </p:cNvSpPr>
          <p:nvPr>
            <p:ph type="title"/>
          </p:nvPr>
        </p:nvSpPr>
        <p:spPr/>
        <p:txBody>
          <a:bodyPr>
            <a:normAutofit fontScale="90000"/>
          </a:bodyPr>
          <a:lstStyle/>
          <a:p>
            <a:pPr eaLnBrk="1" hangingPunct="1">
              <a:defRPr/>
            </a:pPr>
            <a:r>
              <a:rPr lang="en-GB" sz="4000" dirty="0"/>
              <a:t>Obtain waveform and make measurements</a:t>
            </a:r>
          </a:p>
        </p:txBody>
      </p:sp>
      <p:sp>
        <p:nvSpPr>
          <p:cNvPr id="147459" name="Rectangle 3"/>
          <p:cNvSpPr>
            <a:spLocks noGrp="1" noRot="1" noChangeArrowheads="1"/>
          </p:cNvSpPr>
          <p:nvPr>
            <p:ph idx="1"/>
          </p:nvPr>
        </p:nvSpPr>
        <p:spPr/>
        <p:txBody>
          <a:bodyPr>
            <a:normAutofit fontScale="92500" lnSpcReduction="10000"/>
          </a:bodyPr>
          <a:lstStyle/>
          <a:p>
            <a:pPr eaLnBrk="1" hangingPunct="1">
              <a:lnSpc>
                <a:spcPct val="150000"/>
              </a:lnSpc>
              <a:defRPr/>
            </a:pPr>
            <a:r>
              <a:rPr lang="en-GB" sz="2800" dirty="0"/>
              <a:t>image should be frozen when Doppler is ‘live’</a:t>
            </a:r>
          </a:p>
          <a:p>
            <a:pPr eaLnBrk="1" hangingPunct="1">
              <a:lnSpc>
                <a:spcPct val="150000"/>
              </a:lnSpc>
              <a:defRPr/>
            </a:pPr>
            <a:r>
              <a:rPr lang="en-GB" sz="2800" dirty="0"/>
              <a:t>rest finger on skin to prevent slippage</a:t>
            </a:r>
          </a:p>
          <a:p>
            <a:pPr eaLnBrk="1" hangingPunct="1">
              <a:lnSpc>
                <a:spcPct val="150000"/>
              </a:lnSpc>
              <a:defRPr/>
            </a:pPr>
            <a:r>
              <a:rPr lang="en-GB" sz="2800" dirty="0"/>
              <a:t>find highest velocities obtainable </a:t>
            </a:r>
            <a:r>
              <a:rPr lang="en-GB" sz="1800" dirty="0"/>
              <a:t>(listen to the audio signal)</a:t>
            </a:r>
            <a:r>
              <a:rPr lang="en-GB" sz="2800" dirty="0"/>
              <a:t> </a:t>
            </a:r>
          </a:p>
          <a:p>
            <a:pPr eaLnBrk="1" hangingPunct="1">
              <a:lnSpc>
                <a:spcPct val="150000"/>
              </a:lnSpc>
              <a:defRPr/>
            </a:pPr>
            <a:r>
              <a:rPr lang="en-GB" sz="2800" dirty="0"/>
              <a:t>freeze waveform and make measurements</a:t>
            </a:r>
          </a:p>
          <a:p>
            <a:pPr eaLnBrk="1" hangingPunct="1">
              <a:lnSpc>
                <a:spcPct val="150000"/>
              </a:lnSpc>
              <a:defRPr/>
            </a:pPr>
            <a:r>
              <a:rPr lang="en-GB" sz="2800" dirty="0"/>
              <a:t>make the measurements with manual </a:t>
            </a:r>
            <a:r>
              <a:rPr lang="en-GB" sz="2800" dirty="0" err="1"/>
              <a:t>caliper</a:t>
            </a:r>
            <a:r>
              <a:rPr lang="en-GB" sz="2800" dirty="0"/>
              <a:t> placement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rrowheads="1"/>
          </p:cNvSpPr>
          <p:nvPr>
            <p:ph type="title"/>
          </p:nvPr>
        </p:nvSpPr>
        <p:spPr/>
        <p:txBody>
          <a:bodyPr/>
          <a:lstStyle/>
          <a:p>
            <a:pPr eaLnBrk="1" hangingPunct="1">
              <a:defRPr/>
            </a:pPr>
            <a:r>
              <a:rPr lang="en-GB"/>
              <a:t>Sample Volume Width</a:t>
            </a:r>
          </a:p>
        </p:txBody>
      </p:sp>
      <p:sp>
        <p:nvSpPr>
          <p:cNvPr id="141315" name="Rectangle 3"/>
          <p:cNvSpPr>
            <a:spLocks noGrp="1" noRot="1" noChangeArrowheads="1"/>
          </p:cNvSpPr>
          <p:nvPr>
            <p:ph idx="1"/>
          </p:nvPr>
        </p:nvSpPr>
        <p:spPr/>
        <p:txBody>
          <a:bodyPr>
            <a:normAutofit/>
          </a:bodyPr>
          <a:lstStyle/>
          <a:p>
            <a:pPr eaLnBrk="1" hangingPunct="1">
              <a:lnSpc>
                <a:spcPct val="150000"/>
              </a:lnSpc>
              <a:defRPr/>
            </a:pPr>
            <a:r>
              <a:rPr lang="en-GB" sz="2800" dirty="0"/>
              <a:t>must include the target</a:t>
            </a:r>
          </a:p>
          <a:p>
            <a:pPr lvl="1" eaLnBrk="1" hangingPunct="1">
              <a:lnSpc>
                <a:spcPct val="150000"/>
              </a:lnSpc>
              <a:defRPr/>
            </a:pPr>
            <a:r>
              <a:rPr lang="en-GB" sz="2400" dirty="0"/>
              <a:t>if set too small might miss highest velocity</a:t>
            </a:r>
          </a:p>
          <a:p>
            <a:pPr eaLnBrk="1" hangingPunct="1">
              <a:lnSpc>
                <a:spcPct val="150000"/>
              </a:lnSpc>
              <a:defRPr/>
            </a:pPr>
            <a:r>
              <a:rPr lang="en-GB" sz="2800" dirty="0"/>
              <a:t>avoid contamination from adjacent vessel</a:t>
            </a: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219200" y="4038600"/>
            <a:ext cx="6627302" cy="2490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wipe(left)">
                                      <p:cBhvr>
                                        <p:cTn id="7" dur="1000"/>
                                        <p:tgtEl>
                                          <p:spTgt spid="141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1000" y="914400"/>
            <a:ext cx="8471505" cy="51816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Doppler ultrasound artefacts</a:t>
            </a:r>
          </a:p>
        </p:txBody>
      </p:sp>
      <p:sp>
        <p:nvSpPr>
          <p:cNvPr id="3" name="Content Placeholder 2"/>
          <p:cNvSpPr>
            <a:spLocks noGrp="1"/>
          </p:cNvSpPr>
          <p:nvPr>
            <p:ph idx="1"/>
          </p:nvPr>
        </p:nvSpPr>
        <p:spPr/>
        <p:txBody>
          <a:bodyPr>
            <a:normAutofit lnSpcReduction="10000"/>
          </a:bodyPr>
          <a:lstStyle/>
          <a:p>
            <a:r>
              <a:rPr lang="en-GB" dirty="0"/>
              <a:t>Doppler ultrasound suffers from the same artefacts as B-mode ultrasound. In addition, there are the following artefacts:</a:t>
            </a:r>
          </a:p>
          <a:p>
            <a:r>
              <a:rPr lang="en-GB" dirty="0"/>
              <a:t>Aliasing – higher Doppler shifts </a:t>
            </a:r>
            <a:r>
              <a:rPr lang="en-GB" dirty="0" err="1"/>
              <a:t>mis</a:t>
            </a:r>
            <a:r>
              <a:rPr lang="en-GB" dirty="0"/>
              <a:t>-registered due to PRF set too low</a:t>
            </a:r>
          </a:p>
          <a:p>
            <a:r>
              <a:rPr lang="en-GB" dirty="0"/>
              <a:t>Angle dependence – as the angle of insonation approaches 90</a:t>
            </a:r>
            <a:r>
              <a:rPr lang="en-GB" baseline="30000" dirty="0"/>
              <a:t>o</a:t>
            </a:r>
            <a:r>
              <a:rPr lang="en-GB" dirty="0"/>
              <a:t>, the Doppler signal may be very small.</a:t>
            </a:r>
          </a:p>
          <a:p>
            <a:r>
              <a:rPr lang="en-GB" dirty="0"/>
              <a:t>Noise, such as flash artefacts due to movement of the probe</a:t>
            </a:r>
          </a:p>
          <a:p>
            <a:r>
              <a:rPr lang="en-GB" dirty="0"/>
              <a:t>Drop-out – scanners set a threshold frequency shift, below which no colour is displayed. At low velocities, no colour may be displayed.</a:t>
            </a:r>
          </a:p>
          <a:p>
            <a:r>
              <a:rPr lang="en-GB" dirty="0"/>
              <a:t>NB. Be careful with colour flow imaging- images can be misleading</a:t>
            </a:r>
          </a:p>
          <a:p>
            <a:endParaRPr lang="en-GB" dirty="0"/>
          </a:p>
        </p:txBody>
      </p:sp>
    </p:spTree>
    <p:extLst>
      <p:ext uri="{BB962C8B-B14F-4D97-AF65-F5344CB8AC3E}">
        <p14:creationId xmlns:p14="http://schemas.microsoft.com/office/powerpoint/2010/main" val="5716143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p:txBody>
          <a:bodyPr/>
          <a:lstStyle/>
          <a:p>
            <a:pPr eaLnBrk="1" hangingPunct="1">
              <a:defRPr/>
            </a:pPr>
            <a:r>
              <a:rPr lang="en-GB"/>
              <a:t>Doppler Scale</a:t>
            </a:r>
          </a:p>
        </p:txBody>
      </p:sp>
      <p:sp>
        <p:nvSpPr>
          <p:cNvPr id="142339" name="Rectangle 3"/>
          <p:cNvSpPr>
            <a:spLocks noGrp="1" noRot="1" noChangeArrowheads="1"/>
          </p:cNvSpPr>
          <p:nvPr>
            <p:ph idx="1"/>
          </p:nvPr>
        </p:nvSpPr>
        <p:spPr/>
        <p:txBody>
          <a:bodyPr>
            <a:normAutofit/>
          </a:bodyPr>
          <a:lstStyle/>
          <a:p>
            <a:pPr eaLnBrk="1" hangingPunct="1">
              <a:defRPr/>
            </a:pPr>
            <a:r>
              <a:rPr lang="en-GB" sz="2400" dirty="0"/>
              <a:t>set to avoid aliasing if possible</a:t>
            </a:r>
          </a:p>
          <a:p>
            <a:pPr eaLnBrk="1" hangingPunct="1">
              <a:defRPr/>
            </a:pPr>
            <a:r>
              <a:rPr lang="en-GB" sz="2400" dirty="0"/>
              <a:t>set scale and baseline offset to use available space for best resolution of measurement</a:t>
            </a:r>
          </a:p>
        </p:txBody>
      </p:sp>
      <p:pic>
        <p:nvPicPr>
          <p:cNvPr id="142340" name="Picture 4" descr="alias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807" y="3276600"/>
            <a:ext cx="8280400" cy="2838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2339"/>
                                        </p:tgtEl>
                                        <p:attrNameLst>
                                          <p:attrName>style.visibility</p:attrName>
                                        </p:attrNameLst>
                                      </p:cBhvr>
                                      <p:to>
                                        <p:strVal val="visible"/>
                                      </p:to>
                                    </p:set>
                                    <p:animEffect transition="in" filter="wipe(left)">
                                      <p:cBhvr>
                                        <p:cTn id="7" dur="1000"/>
                                        <p:tgtEl>
                                          <p:spTgt spid="1423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340"/>
                                        </p:tgtEl>
                                        <p:attrNameLst>
                                          <p:attrName>style.visibility</p:attrName>
                                        </p:attrNameLst>
                                      </p:cBhvr>
                                      <p:to>
                                        <p:strVal val="visible"/>
                                      </p:to>
                                    </p:set>
                                    <p:animEffect transition="in" filter="wipe(left)">
                                      <p:cBhvr>
                                        <p:cTn id="12" dur="1000"/>
                                        <p:tgtEl>
                                          <p:spTgt spid="14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a:xfrm>
            <a:off x="468313" y="0"/>
            <a:ext cx="8229600" cy="1371600"/>
          </a:xfrm>
        </p:spPr>
        <p:txBody>
          <a:bodyPr/>
          <a:lstStyle/>
          <a:p>
            <a:pPr eaLnBrk="1" hangingPunct="1">
              <a:defRPr/>
            </a:pPr>
            <a:r>
              <a:rPr lang="en-GB" dirty="0"/>
              <a:t>Appearance of Aliasing</a:t>
            </a:r>
          </a:p>
        </p:txBody>
      </p:sp>
      <p:graphicFrame>
        <p:nvGraphicFramePr>
          <p:cNvPr id="22530" name="Object 3"/>
          <p:cNvGraphicFramePr>
            <a:graphicFrameLocks noChangeAspect="1"/>
          </p:cNvGraphicFramePr>
          <p:nvPr/>
        </p:nvGraphicFramePr>
        <p:xfrm>
          <a:off x="622300" y="1612900"/>
          <a:ext cx="5565775" cy="2397125"/>
        </p:xfrm>
        <a:graphic>
          <a:graphicData uri="http://schemas.openxmlformats.org/presentationml/2006/ole">
            <mc:AlternateContent xmlns:mc="http://schemas.openxmlformats.org/markup-compatibility/2006">
              <mc:Choice xmlns:v="urn:schemas-microsoft-com:vml" Requires="v">
                <p:oleObj spid="_x0000_s10550" name="CorelPhotoPaint.Image.8" r:id="rId3" imgW="6363698" imgH="2828310" progId="">
                  <p:embed/>
                </p:oleObj>
              </mc:Choice>
              <mc:Fallback>
                <p:oleObj name="CorelPhotoPaint.Image.8" r:id="rId3" imgW="6363698" imgH="2828310" progId="">
                  <p:embed/>
                  <p:pic>
                    <p:nvPicPr>
                      <p:cNvPr id="0" name="Object 3"/>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622300" y="1612900"/>
                        <a:ext cx="5565775"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7"/>
          <p:cNvGrpSpPr>
            <a:grpSpLocks/>
          </p:cNvGrpSpPr>
          <p:nvPr/>
        </p:nvGrpSpPr>
        <p:grpSpPr bwMode="auto">
          <a:xfrm>
            <a:off x="469900" y="4475163"/>
            <a:ext cx="8132763" cy="1392237"/>
            <a:chOff x="296" y="2819"/>
            <a:chExt cx="5123" cy="877"/>
          </a:xfrm>
        </p:grpSpPr>
        <p:graphicFrame>
          <p:nvGraphicFramePr>
            <p:cNvPr id="22531" name="Object 4"/>
            <p:cNvGraphicFramePr>
              <a:graphicFrameLocks noChangeAspect="1"/>
            </p:cNvGraphicFramePr>
            <p:nvPr/>
          </p:nvGraphicFramePr>
          <p:xfrm>
            <a:off x="3481" y="2819"/>
            <a:ext cx="1938" cy="877"/>
          </p:xfrm>
          <a:graphic>
            <a:graphicData uri="http://schemas.openxmlformats.org/presentationml/2006/ole">
              <mc:AlternateContent xmlns:mc="http://schemas.openxmlformats.org/markup-compatibility/2006">
                <mc:Choice xmlns:v="urn:schemas-microsoft-com:vml" Requires="v">
                  <p:oleObj spid="_x0000_s10551" name="CorelPhotoPaint.Image.8" r:id="rId5" imgW="5019048" imgH="2876190" progId="">
                    <p:embed/>
                  </p:oleObj>
                </mc:Choice>
                <mc:Fallback>
                  <p:oleObj name="CorelPhotoPaint.Image.8" r:id="rId5" imgW="5019048" imgH="2876190"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b="16833"/>
                        <a:stretch>
                          <a:fillRect/>
                        </a:stretch>
                      </p:blipFill>
                      <p:spPr bwMode="auto">
                        <a:xfrm>
                          <a:off x="3481" y="2819"/>
                          <a:ext cx="1938" cy="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4" name="Text Box 5"/>
            <p:cNvSpPr txBox="1">
              <a:spLocks noChangeArrowheads="1"/>
            </p:cNvSpPr>
            <p:nvPr/>
          </p:nvSpPr>
          <p:spPr bwMode="auto">
            <a:xfrm>
              <a:off x="296" y="3035"/>
              <a:ext cx="2785" cy="447"/>
            </a:xfrm>
            <a:prstGeom prst="rect">
              <a:avLst/>
            </a:prstGeom>
            <a:noFill/>
            <a:ln w="9525">
              <a:noFill/>
              <a:miter lim="800000"/>
              <a:headEnd/>
              <a:tailEnd/>
            </a:ln>
          </p:spPr>
          <p:txBody>
            <a:bodyPr wrap="none" lIns="90000" tIns="46800" rIns="90000" bIns="46800" anchor="ctr">
              <a:spAutoFit/>
            </a:bodyPr>
            <a:lstStyle/>
            <a:p>
              <a:r>
                <a:rPr lang="en-GB" sz="2000"/>
                <a:t>Increase frequency scale</a:t>
              </a:r>
            </a:p>
            <a:p>
              <a:r>
                <a:rPr lang="en-GB" sz="2000"/>
                <a:t>- increases pulse repetition frequency</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54098"/>
          </a:xfrm>
        </p:spPr>
        <p:txBody>
          <a:bodyPr>
            <a:normAutofit fontScale="90000"/>
          </a:bodyPr>
          <a:lstStyle/>
          <a:p>
            <a:r>
              <a:rPr lang="en-US" sz="4000" b="1" dirty="0" smtClean="0">
                <a:solidFill>
                  <a:schemeClr val="bg1"/>
                </a:solidFill>
              </a:rPr>
              <a:t>Spectral aliasing </a:t>
            </a:r>
            <a:br>
              <a:rPr lang="en-US" sz="4000" b="1" dirty="0" smtClean="0">
                <a:solidFill>
                  <a:schemeClr val="bg1"/>
                </a:solidFill>
              </a:rPr>
            </a:br>
            <a:r>
              <a:rPr lang="en-US" sz="4000" b="1" dirty="0" smtClean="0">
                <a:solidFill>
                  <a:schemeClr val="bg1"/>
                </a:solidFill>
              </a:rPr>
              <a:t>CCA</a:t>
            </a:r>
            <a:endParaRPr lang="en-US" sz="4000" b="1" dirty="0">
              <a:solidFill>
                <a:schemeClr val="bg1"/>
              </a:solidFill>
            </a:endParaRPr>
          </a:p>
        </p:txBody>
      </p:sp>
      <p:pic>
        <p:nvPicPr>
          <p:cNvPr id="101380" name="Picture 4"/>
          <p:cNvPicPr>
            <a:picLocks noChangeAspect="1" noChangeArrowheads="1"/>
          </p:cNvPicPr>
          <p:nvPr/>
        </p:nvPicPr>
        <p:blipFill>
          <a:blip r:embed="rId3" cstate="print"/>
          <a:srcRect/>
          <a:stretch>
            <a:fillRect/>
          </a:stretch>
        </p:blipFill>
        <p:spPr bwMode="auto">
          <a:xfrm>
            <a:off x="156008" y="2214554"/>
            <a:ext cx="2844356" cy="2988374"/>
          </a:xfrm>
          <a:prstGeom prst="rect">
            <a:avLst/>
          </a:prstGeom>
          <a:noFill/>
          <a:ln w="19050">
            <a:solidFill>
              <a:schemeClr val="bg1"/>
            </a:solidFill>
            <a:miter lim="800000"/>
            <a:headEnd/>
            <a:tailEnd/>
          </a:ln>
          <a:effectLst/>
        </p:spPr>
      </p:pic>
      <p:grpSp>
        <p:nvGrpSpPr>
          <p:cNvPr id="3" name="Group 11"/>
          <p:cNvGrpSpPr/>
          <p:nvPr/>
        </p:nvGrpSpPr>
        <p:grpSpPr>
          <a:xfrm>
            <a:off x="3143240" y="1714488"/>
            <a:ext cx="2928958" cy="3470438"/>
            <a:chOff x="3143240" y="1714488"/>
            <a:chExt cx="2928958" cy="3470438"/>
          </a:xfrm>
        </p:grpSpPr>
        <p:pic>
          <p:nvPicPr>
            <p:cNvPr id="101381" name="Picture 5"/>
            <p:cNvPicPr>
              <a:picLocks noChangeAspect="1" noChangeArrowheads="1"/>
            </p:cNvPicPr>
            <p:nvPr/>
          </p:nvPicPr>
          <p:blipFill>
            <a:blip r:embed="rId4" cstate="print"/>
            <a:srcRect/>
            <a:stretch>
              <a:fillRect/>
            </a:stretch>
          </p:blipFill>
          <p:spPr bwMode="auto">
            <a:xfrm>
              <a:off x="3144403" y="2214555"/>
              <a:ext cx="2856357" cy="2970371"/>
            </a:xfrm>
            <a:prstGeom prst="rect">
              <a:avLst/>
            </a:prstGeom>
            <a:noFill/>
            <a:ln w="19050">
              <a:solidFill>
                <a:schemeClr val="bg1"/>
              </a:solidFill>
              <a:miter lim="800000"/>
              <a:headEnd/>
              <a:tailEnd/>
            </a:ln>
            <a:effectLst/>
          </p:spPr>
        </p:pic>
        <p:sp>
          <p:nvSpPr>
            <p:cNvPr id="7" name="Rectangle 6"/>
            <p:cNvSpPr/>
            <p:nvPr/>
          </p:nvSpPr>
          <p:spPr>
            <a:xfrm>
              <a:off x="3143240" y="1714488"/>
              <a:ext cx="2928958" cy="461665"/>
            </a:xfrm>
            <a:prstGeom prst="rect">
              <a:avLst/>
            </a:prstGeom>
          </p:spPr>
          <p:txBody>
            <a:bodyPr wrap="square">
              <a:spAutoFit/>
            </a:bodyPr>
            <a:lstStyle/>
            <a:p>
              <a:pPr algn="ctr"/>
              <a:r>
                <a:rPr lang="en-US" sz="2400" b="1" dirty="0" smtClean="0">
                  <a:solidFill>
                    <a:schemeClr val="bg1"/>
                  </a:solidFill>
                  <a:latin typeface="Times New Roman" pitchFamily="18" charset="0"/>
                  <a:cs typeface="Times New Roman" pitchFamily="18" charset="0"/>
                </a:rPr>
                <a:t>Dropping baseline</a:t>
              </a:r>
              <a:endParaRPr lang="en-US" sz="2400" b="1" dirty="0">
                <a:solidFill>
                  <a:schemeClr val="bg1"/>
                </a:solidFill>
                <a:latin typeface="Times New Roman" pitchFamily="18" charset="0"/>
                <a:cs typeface="Times New Roman" pitchFamily="18" charset="0"/>
              </a:endParaRPr>
            </a:p>
          </p:txBody>
        </p:sp>
      </p:grpSp>
      <p:grpSp>
        <p:nvGrpSpPr>
          <p:cNvPr id="4" name="Group 12"/>
          <p:cNvGrpSpPr/>
          <p:nvPr/>
        </p:nvGrpSpPr>
        <p:grpSpPr>
          <a:xfrm>
            <a:off x="6143636" y="1714488"/>
            <a:ext cx="2857520" cy="3488440"/>
            <a:chOff x="6143636" y="1714488"/>
            <a:chExt cx="2857520" cy="3488440"/>
          </a:xfrm>
        </p:grpSpPr>
        <p:pic>
          <p:nvPicPr>
            <p:cNvPr id="101383" name="Picture 7"/>
            <p:cNvPicPr>
              <a:picLocks noChangeAspect="1" noChangeArrowheads="1"/>
            </p:cNvPicPr>
            <p:nvPr/>
          </p:nvPicPr>
          <p:blipFill>
            <a:blip r:embed="rId5" cstate="print"/>
            <a:srcRect/>
            <a:stretch>
              <a:fillRect/>
            </a:stretch>
          </p:blipFill>
          <p:spPr bwMode="auto">
            <a:xfrm>
              <a:off x="6143636" y="2214554"/>
              <a:ext cx="2832354" cy="2988374"/>
            </a:xfrm>
            <a:prstGeom prst="rect">
              <a:avLst/>
            </a:prstGeom>
            <a:noFill/>
            <a:ln w="19050">
              <a:solidFill>
                <a:schemeClr val="bg1"/>
              </a:solidFill>
              <a:miter lim="800000"/>
              <a:headEnd/>
              <a:tailEnd/>
            </a:ln>
            <a:effectLst/>
          </p:spPr>
        </p:pic>
        <p:sp>
          <p:nvSpPr>
            <p:cNvPr id="10" name="Rectangle 9"/>
            <p:cNvSpPr/>
            <p:nvPr/>
          </p:nvSpPr>
          <p:spPr>
            <a:xfrm>
              <a:off x="6143636" y="1714488"/>
              <a:ext cx="2857520" cy="461665"/>
            </a:xfrm>
            <a:prstGeom prst="rect">
              <a:avLst/>
            </a:prstGeom>
          </p:spPr>
          <p:txBody>
            <a:bodyPr wrap="square">
              <a:spAutoFit/>
            </a:bodyPr>
            <a:lstStyle/>
            <a:p>
              <a:pPr algn="ctr"/>
              <a:r>
                <a:rPr lang="en-US" sz="2400" b="1" dirty="0" smtClean="0">
                  <a:solidFill>
                    <a:schemeClr val="bg1"/>
                  </a:solidFill>
                  <a:latin typeface="Times New Roman" pitchFamily="18" charset="0"/>
                  <a:cs typeface="Times New Roman" pitchFamily="18" charset="0"/>
                </a:rPr>
                <a:t>Increasing scale</a:t>
              </a:r>
            </a:p>
          </p:txBody>
        </p:sp>
      </p:grpSp>
      <p:sp>
        <p:nvSpPr>
          <p:cNvPr id="11" name="Rectangle 10"/>
          <p:cNvSpPr/>
          <p:nvPr/>
        </p:nvSpPr>
        <p:spPr>
          <a:xfrm>
            <a:off x="142844" y="1681451"/>
            <a:ext cx="2928958" cy="461665"/>
          </a:xfrm>
          <a:prstGeom prst="rect">
            <a:avLst/>
          </a:prstGeom>
        </p:spPr>
        <p:txBody>
          <a:bodyPr wrap="square">
            <a:spAutoFit/>
          </a:bodyPr>
          <a:lstStyle/>
          <a:p>
            <a:pPr algn="ctr"/>
            <a:r>
              <a:rPr lang="en-US" sz="2400" b="1" dirty="0" smtClean="0">
                <a:solidFill>
                  <a:schemeClr val="bg1"/>
                </a:solidFill>
                <a:latin typeface="Times New Roman" pitchFamily="18" charset="0"/>
                <a:cs typeface="Times New Roman" pitchFamily="18" charset="0"/>
              </a:rPr>
              <a:t>Peaks cross baseline </a:t>
            </a:r>
            <a:endParaRPr lang="en-US" sz="2400" b="1" dirty="0">
              <a:solidFill>
                <a:schemeClr val="bg1"/>
              </a:solidFill>
              <a:latin typeface="Times New Roman" pitchFamily="18" charset="0"/>
              <a:cs typeface="Times New Roman" pitchFamily="18" charset="0"/>
            </a:endParaRPr>
          </a:p>
        </p:txBody>
      </p:sp>
      <p:sp>
        <p:nvSpPr>
          <p:cNvPr id="9" name="Rectangle 8"/>
          <p:cNvSpPr/>
          <p:nvPr/>
        </p:nvSpPr>
        <p:spPr>
          <a:xfrm>
            <a:off x="0" y="6143644"/>
            <a:ext cx="9144000" cy="646331"/>
          </a:xfrm>
          <a:prstGeom prst="rect">
            <a:avLst/>
          </a:prstGeom>
        </p:spPr>
        <p:txBody>
          <a:bodyPr wrap="square">
            <a:spAutoFit/>
          </a:bodyPr>
          <a:lstStyle/>
          <a:p>
            <a:pPr algn="ctr"/>
            <a:r>
              <a:rPr lang="en-US" dirty="0" smtClean="0">
                <a:solidFill>
                  <a:schemeClr val="bg1"/>
                </a:solidFill>
                <a:latin typeface="Times New Roman" pitchFamily="18" charset="0"/>
                <a:cs typeface="Times New Roman" pitchFamily="18" charset="0"/>
              </a:rPr>
              <a:t>Rubens DJ et al. Doppler artifacts &amp; pitfalls. </a:t>
            </a:r>
          </a:p>
          <a:p>
            <a:pPr algn="ctr"/>
            <a:r>
              <a:rPr lang="en-US" dirty="0" smtClean="0">
                <a:solidFill>
                  <a:schemeClr val="bg1"/>
                </a:solidFill>
                <a:latin typeface="Times New Roman" pitchFamily="18" charset="0"/>
                <a:cs typeface="Times New Roman" pitchFamily="18" charset="0"/>
              </a:rPr>
              <a:t>Ultrasound </a:t>
            </a:r>
            <a:r>
              <a:rPr lang="en-US" dirty="0" err="1" smtClean="0">
                <a:solidFill>
                  <a:schemeClr val="bg1"/>
                </a:solidFill>
                <a:latin typeface="Times New Roman" pitchFamily="18" charset="0"/>
                <a:cs typeface="Times New Roman" pitchFamily="18" charset="0"/>
              </a:rPr>
              <a:t>Clin</a:t>
            </a:r>
            <a:r>
              <a:rPr lang="en-US" dirty="0" smtClean="0">
                <a:solidFill>
                  <a:schemeClr val="bg1"/>
                </a:solidFill>
                <a:latin typeface="Times New Roman" pitchFamily="18" charset="0"/>
                <a:cs typeface="Times New Roman" pitchFamily="18" charset="0"/>
              </a:rPr>
              <a:t> 2006 ; 1 : 79 – 109. </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5399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448057" y="923544"/>
            <a:ext cx="8549640" cy="2032381"/>
            <a:chOff x="112" y="200"/>
            <a:chExt cx="5566" cy="1662"/>
          </a:xfrm>
        </p:grpSpPr>
        <p:graphicFrame>
          <p:nvGraphicFramePr>
            <p:cNvPr id="1027" name="Object 8"/>
            <p:cNvGraphicFramePr>
              <a:graphicFrameLocks noChangeAspect="1"/>
            </p:cNvGraphicFramePr>
            <p:nvPr/>
          </p:nvGraphicFramePr>
          <p:xfrm>
            <a:off x="112" y="200"/>
            <a:ext cx="5566" cy="1662"/>
          </p:xfrm>
          <a:graphic>
            <a:graphicData uri="http://schemas.openxmlformats.org/presentationml/2006/ole">
              <mc:AlternateContent xmlns:mc="http://schemas.openxmlformats.org/markup-compatibility/2006">
                <mc:Choice xmlns:v="urn:schemas-microsoft-com:vml" Requires="v">
                  <p:oleObj spid="_x0000_s1334" name="CorelPhotoPaint.Image.10" r:id="rId3" imgW="12000000" imgH="3517460" progId="">
                    <p:embed/>
                  </p:oleObj>
                </mc:Choice>
                <mc:Fallback>
                  <p:oleObj name="CorelPhotoPaint.Image.10" r:id="rId3" imgW="12000000" imgH="35174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 y="200"/>
                          <a:ext cx="5566" cy="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 name="Text Box 9"/>
            <p:cNvSpPr txBox="1">
              <a:spLocks noChangeArrowheads="1"/>
            </p:cNvSpPr>
            <p:nvPr/>
          </p:nvSpPr>
          <p:spPr bwMode="auto">
            <a:xfrm>
              <a:off x="282" y="358"/>
              <a:ext cx="420" cy="231"/>
            </a:xfrm>
            <a:prstGeom prst="rect">
              <a:avLst/>
            </a:prstGeom>
            <a:noFill/>
            <a:ln w="9525">
              <a:noFill/>
              <a:miter lim="800000"/>
              <a:headEnd/>
              <a:tailEnd/>
            </a:ln>
          </p:spPr>
          <p:txBody>
            <a:bodyPr wrap="none">
              <a:spAutoFit/>
            </a:bodyPr>
            <a:lstStyle/>
            <a:p>
              <a:r>
                <a:rPr lang="en-GB" b="1">
                  <a:latin typeface="Arial" charset="0"/>
                </a:rPr>
                <a:t>ECA</a:t>
              </a:r>
            </a:p>
          </p:txBody>
        </p:sp>
      </p:grpSp>
      <p:grpSp>
        <p:nvGrpSpPr>
          <p:cNvPr id="3" name="Group 12"/>
          <p:cNvGrpSpPr>
            <a:grpSpLocks/>
          </p:cNvGrpSpPr>
          <p:nvPr/>
        </p:nvGrpSpPr>
        <p:grpSpPr bwMode="auto">
          <a:xfrm>
            <a:off x="502920" y="3355847"/>
            <a:ext cx="8488680" cy="2992565"/>
            <a:chOff x="106" y="2007"/>
            <a:chExt cx="5558" cy="1992"/>
          </a:xfrm>
        </p:grpSpPr>
        <p:graphicFrame>
          <p:nvGraphicFramePr>
            <p:cNvPr id="1026" name="Object 6"/>
            <p:cNvGraphicFramePr>
              <a:graphicFrameLocks noChangeAspect="1"/>
            </p:cNvGraphicFramePr>
            <p:nvPr/>
          </p:nvGraphicFramePr>
          <p:xfrm>
            <a:off x="106" y="2007"/>
            <a:ext cx="5558" cy="1992"/>
          </p:xfrm>
          <a:graphic>
            <a:graphicData uri="http://schemas.openxmlformats.org/presentationml/2006/ole">
              <mc:AlternateContent xmlns:mc="http://schemas.openxmlformats.org/markup-compatibility/2006">
                <mc:Choice xmlns:v="urn:schemas-microsoft-com:vml" Requires="v">
                  <p:oleObj spid="_x0000_s1335" name="CorelPhotoPaint.Image.10" r:id="rId5" imgW="11860317" imgH="4215873" progId="">
                    <p:embed/>
                  </p:oleObj>
                </mc:Choice>
                <mc:Fallback>
                  <p:oleObj name="CorelPhotoPaint.Image.10" r:id="rId5" imgW="11860317" imgH="4215873"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 y="2007"/>
                          <a:ext cx="5558" cy="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 Box 10"/>
            <p:cNvSpPr txBox="1">
              <a:spLocks noChangeArrowheads="1"/>
            </p:cNvSpPr>
            <p:nvPr/>
          </p:nvSpPr>
          <p:spPr bwMode="auto">
            <a:xfrm>
              <a:off x="295" y="2115"/>
              <a:ext cx="420" cy="231"/>
            </a:xfrm>
            <a:prstGeom prst="rect">
              <a:avLst/>
            </a:prstGeom>
            <a:noFill/>
            <a:ln w="9525">
              <a:noFill/>
              <a:miter lim="800000"/>
              <a:headEnd/>
              <a:tailEnd/>
            </a:ln>
          </p:spPr>
          <p:txBody>
            <a:bodyPr wrap="none">
              <a:spAutoFit/>
            </a:bodyPr>
            <a:lstStyle/>
            <a:p>
              <a:r>
                <a:rPr lang="en-GB" b="1">
                  <a:latin typeface="Arial" charset="0"/>
                </a:rPr>
                <a:t>ECA</a:t>
              </a:r>
            </a:p>
          </p:txBody>
        </p:sp>
      </p:grpSp>
      <p:sp>
        <p:nvSpPr>
          <p:cNvPr id="8" name="TextBox 7"/>
          <p:cNvSpPr txBox="1"/>
          <p:nvPr/>
        </p:nvSpPr>
        <p:spPr>
          <a:xfrm>
            <a:off x="2916936" y="310896"/>
            <a:ext cx="3099816" cy="646331"/>
          </a:xfrm>
          <a:prstGeom prst="rect">
            <a:avLst/>
          </a:prstGeom>
          <a:noFill/>
        </p:spPr>
        <p:txBody>
          <a:bodyPr wrap="square" rtlCol="0">
            <a:spAutoFit/>
          </a:bodyPr>
          <a:lstStyle/>
          <a:p>
            <a:r>
              <a:rPr lang="en-GB" sz="3600" dirty="0"/>
              <a:t>Doppler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Doppler shift frequency</a:t>
            </a:r>
            <a:br>
              <a:rPr lang="en-GB" dirty="0"/>
            </a:br>
            <a:r>
              <a:rPr lang="en-GB" i="1" dirty="0"/>
              <a:t>Example </a:t>
            </a:r>
          </a:p>
        </p:txBody>
      </p:sp>
      <p:pic>
        <p:nvPicPr>
          <p:cNvPr id="5" name="Picture 3" descr="dopplerultrasound"/>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755576" y="1700808"/>
            <a:ext cx="7560840" cy="4898452"/>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bg1"/>
                </a:solidFill>
              </a:rPr>
              <a:t>Adjusting spectral velocity scale</a:t>
            </a:r>
            <a:endParaRPr lang="en-US" sz="3600" b="1" dirty="0">
              <a:solidFill>
                <a:schemeClr val="bg1"/>
              </a:solidFill>
            </a:endParaRPr>
          </a:p>
        </p:txBody>
      </p:sp>
      <p:grpSp>
        <p:nvGrpSpPr>
          <p:cNvPr id="3" name="Group 7"/>
          <p:cNvGrpSpPr/>
          <p:nvPr/>
        </p:nvGrpSpPr>
        <p:grpSpPr>
          <a:xfrm>
            <a:off x="357158" y="1571612"/>
            <a:ext cx="3886200" cy="3291844"/>
            <a:chOff x="357158" y="1857364"/>
            <a:chExt cx="3886200" cy="3291844"/>
          </a:xfrm>
        </p:grpSpPr>
        <p:pic>
          <p:nvPicPr>
            <p:cNvPr id="542722" name="Picture 2"/>
            <p:cNvPicPr>
              <a:picLocks noChangeAspect="1" noChangeArrowheads="1"/>
            </p:cNvPicPr>
            <p:nvPr/>
          </p:nvPicPr>
          <p:blipFill>
            <a:blip r:embed="rId2" cstate="print">
              <a:lum bright="5000"/>
            </a:blip>
            <a:srcRect/>
            <a:stretch>
              <a:fillRect/>
            </a:stretch>
          </p:blipFill>
          <p:spPr bwMode="auto">
            <a:xfrm>
              <a:off x="357158" y="2428868"/>
              <a:ext cx="3886200" cy="2720340"/>
            </a:xfrm>
            <a:prstGeom prst="rect">
              <a:avLst/>
            </a:prstGeom>
            <a:noFill/>
            <a:ln w="19050">
              <a:solidFill>
                <a:schemeClr val="bg1"/>
              </a:solidFill>
              <a:miter lim="800000"/>
              <a:headEnd/>
              <a:tailEnd/>
            </a:ln>
            <a:effectLst/>
          </p:spPr>
        </p:pic>
        <p:sp>
          <p:nvSpPr>
            <p:cNvPr id="5" name="TextBox 4"/>
            <p:cNvSpPr txBox="1"/>
            <p:nvPr/>
          </p:nvSpPr>
          <p:spPr>
            <a:xfrm>
              <a:off x="357158" y="1857364"/>
              <a:ext cx="3857652" cy="461665"/>
            </a:xfrm>
            <a:prstGeom prst="rect">
              <a:avLst/>
            </a:prstGeom>
            <a:noFill/>
          </p:spPr>
          <p:txBody>
            <a:bodyPr wrap="square" rtlCol="0">
              <a:spAutoFit/>
            </a:bodyPr>
            <a:lstStyle/>
            <a:p>
              <a:pPr algn="ctr"/>
              <a:r>
                <a:rPr lang="en-US" sz="2400" dirty="0" smtClean="0">
                  <a:solidFill>
                    <a:schemeClr val="bg1"/>
                  </a:solidFill>
                  <a:latin typeface="Times New Roman" pitchFamily="18" charset="0"/>
                  <a:cs typeface="Times New Roman" pitchFamily="18" charset="0"/>
                </a:rPr>
                <a:t>Spectral scale: 200 cm/sec</a:t>
              </a:r>
              <a:endParaRPr lang="en-US" sz="2400" dirty="0">
                <a:solidFill>
                  <a:schemeClr val="bg1"/>
                </a:solidFill>
                <a:latin typeface="Times New Roman" pitchFamily="18" charset="0"/>
                <a:cs typeface="Times New Roman" pitchFamily="18" charset="0"/>
              </a:endParaRPr>
            </a:p>
          </p:txBody>
        </p:sp>
      </p:grpSp>
      <p:grpSp>
        <p:nvGrpSpPr>
          <p:cNvPr id="4" name="Group 8"/>
          <p:cNvGrpSpPr/>
          <p:nvPr/>
        </p:nvGrpSpPr>
        <p:grpSpPr>
          <a:xfrm>
            <a:off x="4983510" y="1571612"/>
            <a:ext cx="3874770" cy="3303274"/>
            <a:chOff x="4983510" y="1857364"/>
            <a:chExt cx="3874770" cy="3303274"/>
          </a:xfrm>
        </p:grpSpPr>
        <p:pic>
          <p:nvPicPr>
            <p:cNvPr id="542723" name="Picture 3"/>
            <p:cNvPicPr>
              <a:picLocks noChangeAspect="1" noChangeArrowheads="1"/>
            </p:cNvPicPr>
            <p:nvPr/>
          </p:nvPicPr>
          <p:blipFill>
            <a:blip r:embed="rId3" cstate="print">
              <a:lum bright="5000"/>
            </a:blip>
            <a:srcRect/>
            <a:stretch>
              <a:fillRect/>
            </a:stretch>
          </p:blipFill>
          <p:spPr bwMode="auto">
            <a:xfrm>
              <a:off x="4983510" y="2428868"/>
              <a:ext cx="3874770" cy="2731770"/>
            </a:xfrm>
            <a:prstGeom prst="rect">
              <a:avLst/>
            </a:prstGeom>
            <a:noFill/>
            <a:ln w="19050">
              <a:solidFill>
                <a:schemeClr val="bg1"/>
              </a:solidFill>
              <a:miter lim="800000"/>
              <a:headEnd/>
              <a:tailEnd/>
            </a:ln>
            <a:effectLst/>
          </p:spPr>
        </p:pic>
        <p:sp>
          <p:nvSpPr>
            <p:cNvPr id="6" name="TextBox 5"/>
            <p:cNvSpPr txBox="1"/>
            <p:nvPr/>
          </p:nvSpPr>
          <p:spPr>
            <a:xfrm>
              <a:off x="5000628" y="1857364"/>
              <a:ext cx="3857652" cy="461665"/>
            </a:xfrm>
            <a:prstGeom prst="rect">
              <a:avLst/>
            </a:prstGeom>
            <a:noFill/>
          </p:spPr>
          <p:txBody>
            <a:bodyPr wrap="square" rtlCol="0">
              <a:spAutoFit/>
            </a:bodyPr>
            <a:lstStyle/>
            <a:p>
              <a:pPr algn="ctr"/>
              <a:r>
                <a:rPr lang="en-US" sz="2400" dirty="0" smtClean="0">
                  <a:solidFill>
                    <a:schemeClr val="bg1"/>
                  </a:solidFill>
                  <a:latin typeface="Times New Roman" pitchFamily="18" charset="0"/>
                  <a:cs typeface="Times New Roman" pitchFamily="18" charset="0"/>
                </a:rPr>
                <a:t>Spectral scale: 50 cm/sec</a:t>
              </a:r>
              <a:endParaRPr lang="en-US" sz="2400" dirty="0">
                <a:solidFill>
                  <a:schemeClr val="bg1"/>
                </a:solidFill>
                <a:latin typeface="Times New Roman" pitchFamily="18" charset="0"/>
                <a:cs typeface="Times New Roman" pitchFamily="18" charset="0"/>
              </a:endParaRPr>
            </a:p>
          </p:txBody>
        </p:sp>
      </p:grpSp>
      <p:sp>
        <p:nvSpPr>
          <p:cNvPr id="7" name="Rectangle 6"/>
          <p:cNvSpPr/>
          <p:nvPr/>
        </p:nvSpPr>
        <p:spPr>
          <a:xfrm>
            <a:off x="0" y="6417254"/>
            <a:ext cx="9144000" cy="369332"/>
          </a:xfrm>
          <a:prstGeom prst="rect">
            <a:avLst/>
          </a:prstGeom>
        </p:spPr>
        <p:txBody>
          <a:bodyPr wrap="square">
            <a:spAutoFit/>
          </a:bodyPr>
          <a:lstStyle/>
          <a:p>
            <a:pPr algn="ctr"/>
            <a:r>
              <a:rPr lang="en-US" dirty="0" err="1" smtClean="0">
                <a:solidFill>
                  <a:schemeClr val="bg1"/>
                </a:solidFill>
                <a:latin typeface="Times New Roman" pitchFamily="18" charset="0"/>
                <a:cs typeface="Times New Roman" pitchFamily="18" charset="0"/>
              </a:rPr>
              <a:t>Kruskal</a:t>
            </a:r>
            <a:r>
              <a:rPr lang="en-US" dirty="0" smtClean="0">
                <a:solidFill>
                  <a:schemeClr val="bg1"/>
                </a:solidFill>
                <a:latin typeface="Times New Roman" pitchFamily="18" charset="0"/>
                <a:cs typeface="Times New Roman" pitchFamily="18" charset="0"/>
              </a:rPr>
              <a:t> JB et </a:t>
            </a:r>
            <a:r>
              <a:rPr lang="en-US" dirty="0" err="1" smtClean="0">
                <a:solidFill>
                  <a:schemeClr val="bg1"/>
                </a:solidFill>
                <a:latin typeface="Times New Roman" pitchFamily="18" charset="0"/>
                <a:cs typeface="Times New Roman" pitchFamily="18" charset="0"/>
              </a:rPr>
              <a:t>al.RadioGraphics</a:t>
            </a:r>
            <a:r>
              <a:rPr lang="en-US" dirty="0" smtClean="0">
                <a:solidFill>
                  <a:schemeClr val="bg1"/>
                </a:solidFill>
                <a:latin typeface="Times New Roman" pitchFamily="18" charset="0"/>
                <a:cs typeface="Times New Roman" pitchFamily="18" charset="0"/>
              </a:rPr>
              <a:t> 2004 ; 24 : 657 – 675.</a:t>
            </a:r>
            <a:endParaRPr lang="en-US" dirty="0">
              <a:solidFill>
                <a:schemeClr val="bg1"/>
              </a:solidFill>
              <a:latin typeface="Times New Roman" pitchFamily="18" charset="0"/>
              <a:cs typeface="Times New Roman" pitchFamily="18" charset="0"/>
            </a:endParaRPr>
          </a:p>
        </p:txBody>
      </p:sp>
      <p:sp>
        <p:nvSpPr>
          <p:cNvPr id="10" name="Rectangle 9"/>
          <p:cNvSpPr/>
          <p:nvPr/>
        </p:nvSpPr>
        <p:spPr>
          <a:xfrm>
            <a:off x="357158" y="5000636"/>
            <a:ext cx="8501122" cy="954107"/>
          </a:xfrm>
          <a:prstGeom prst="rect">
            <a:avLst/>
          </a:prstGeom>
        </p:spPr>
        <p:txBody>
          <a:bodyPr wrap="square">
            <a:spAutoFit/>
          </a:bodyPr>
          <a:lstStyle/>
          <a:p>
            <a:pPr algn="ctr"/>
            <a:r>
              <a:rPr lang="en-US" sz="2400" dirty="0" smtClean="0">
                <a:solidFill>
                  <a:schemeClr val="bg1"/>
                </a:solidFill>
                <a:latin typeface="Times New Roman" pitchFamily="18" charset="0"/>
                <a:cs typeface="Times New Roman" pitchFamily="18" charset="0"/>
              </a:rPr>
              <a:t>Color Doppler image, color bar, &amp; color scale  unchanged </a:t>
            </a:r>
          </a:p>
          <a:p>
            <a:pPr algn="ctr"/>
            <a:endParaRPr lang="en-US" sz="800" dirty="0" smtClean="0">
              <a:solidFill>
                <a:schemeClr val="bg1"/>
              </a:solidFill>
              <a:latin typeface="Times New Roman" pitchFamily="18" charset="0"/>
              <a:cs typeface="Times New Roman" pitchFamily="18" charset="0"/>
            </a:endParaRPr>
          </a:p>
          <a:p>
            <a:pPr algn="ctr"/>
            <a:r>
              <a:rPr lang="en-US" sz="2400" dirty="0" smtClean="0">
                <a:solidFill>
                  <a:schemeClr val="bg1"/>
                </a:solidFill>
                <a:latin typeface="Times New Roman" pitchFamily="18" charset="0"/>
                <a:cs typeface="Times New Roman" pitchFamily="18" charset="0"/>
              </a:rPr>
              <a:t>Spectral component is active</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2706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Rot="1" noChangeArrowheads="1"/>
          </p:cNvSpPr>
          <p:nvPr>
            <p:ph type="title"/>
          </p:nvPr>
        </p:nvSpPr>
        <p:spPr/>
        <p:txBody>
          <a:bodyPr>
            <a:normAutofit fontScale="90000"/>
          </a:bodyPr>
          <a:lstStyle/>
          <a:p>
            <a:pPr eaLnBrk="1" hangingPunct="1">
              <a:defRPr/>
            </a:pPr>
            <a:r>
              <a:rPr lang="en-GB" sz="4000"/>
              <a:t>Importance of Setting Gain Correctly</a:t>
            </a:r>
            <a:endParaRPr lang="en-US" sz="400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02" y="1575134"/>
            <a:ext cx="8321410" cy="5095064"/>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290"/>
            <a:ext cx="8229600" cy="714380"/>
          </a:xfrm>
        </p:spPr>
        <p:txBody>
          <a:bodyPr>
            <a:normAutofit/>
          </a:bodyPr>
          <a:lstStyle/>
          <a:p>
            <a:r>
              <a:rPr lang="en-US" sz="3200" b="1" dirty="0" smtClean="0">
                <a:solidFill>
                  <a:schemeClr val="bg1"/>
                </a:solidFill>
              </a:rPr>
              <a:t>Adjusting spectral Doppler gain </a:t>
            </a:r>
            <a:endParaRPr lang="en-US" sz="3200" b="1" dirty="0">
              <a:solidFill>
                <a:schemeClr val="bg1"/>
              </a:solidFill>
            </a:endParaRPr>
          </a:p>
        </p:txBody>
      </p:sp>
      <p:grpSp>
        <p:nvGrpSpPr>
          <p:cNvPr id="3" name="Group 11"/>
          <p:cNvGrpSpPr/>
          <p:nvPr/>
        </p:nvGrpSpPr>
        <p:grpSpPr>
          <a:xfrm>
            <a:off x="785786" y="857232"/>
            <a:ext cx="3286148" cy="2728615"/>
            <a:chOff x="785786" y="1038509"/>
            <a:chExt cx="3286148" cy="2728615"/>
          </a:xfrm>
        </p:grpSpPr>
        <p:pic>
          <p:nvPicPr>
            <p:cNvPr id="572418" name="Picture 2"/>
            <p:cNvPicPr>
              <a:picLocks noChangeAspect="1" noChangeArrowheads="1"/>
            </p:cNvPicPr>
            <p:nvPr/>
          </p:nvPicPr>
          <p:blipFill>
            <a:blip r:embed="rId2" cstate="print">
              <a:lum bright="15000"/>
            </a:blip>
            <a:srcRect/>
            <a:stretch>
              <a:fillRect/>
            </a:stretch>
          </p:blipFill>
          <p:spPr bwMode="auto">
            <a:xfrm>
              <a:off x="785786" y="1500174"/>
              <a:ext cx="3238500" cy="2266950"/>
            </a:xfrm>
            <a:prstGeom prst="rect">
              <a:avLst/>
            </a:prstGeom>
            <a:noFill/>
            <a:ln w="9525">
              <a:solidFill>
                <a:schemeClr val="bg1"/>
              </a:solidFill>
              <a:miter lim="800000"/>
              <a:headEnd/>
              <a:tailEnd/>
            </a:ln>
            <a:effectLst/>
          </p:spPr>
        </p:pic>
        <p:sp>
          <p:nvSpPr>
            <p:cNvPr id="8" name="TextBox 7"/>
            <p:cNvSpPr txBox="1"/>
            <p:nvPr/>
          </p:nvSpPr>
          <p:spPr>
            <a:xfrm>
              <a:off x="785786" y="1038509"/>
              <a:ext cx="3286148" cy="461665"/>
            </a:xfrm>
            <a:prstGeom prst="rect">
              <a:avLst/>
            </a:prstGeom>
            <a:noFill/>
          </p:spPr>
          <p:txBody>
            <a:bodyPr wrap="square" rtlCol="0">
              <a:spAutoFit/>
            </a:bodyPr>
            <a:lstStyle/>
            <a:p>
              <a:pPr algn="ctr"/>
              <a:r>
                <a:rPr lang="en-US" sz="2400" b="1" dirty="0" smtClean="0">
                  <a:solidFill>
                    <a:srgbClr val="FFFF00"/>
                  </a:solidFill>
                  <a:latin typeface="Times New Roman" pitchFamily="18" charset="0"/>
                  <a:cs typeface="Times New Roman" pitchFamily="18" charset="0"/>
                </a:rPr>
                <a:t>Gain setting 0% </a:t>
              </a:r>
              <a:endParaRPr lang="en-US" sz="2400" b="1" dirty="0">
                <a:solidFill>
                  <a:srgbClr val="FFFF00"/>
                </a:solidFill>
                <a:latin typeface="Times New Roman" pitchFamily="18" charset="0"/>
                <a:cs typeface="Times New Roman" pitchFamily="18" charset="0"/>
              </a:endParaRPr>
            </a:p>
          </p:txBody>
        </p:sp>
      </p:grpSp>
      <p:grpSp>
        <p:nvGrpSpPr>
          <p:cNvPr id="4" name="Group 12"/>
          <p:cNvGrpSpPr/>
          <p:nvPr/>
        </p:nvGrpSpPr>
        <p:grpSpPr>
          <a:xfrm>
            <a:off x="5286380" y="857232"/>
            <a:ext cx="3286148" cy="2728615"/>
            <a:chOff x="5286380" y="1038509"/>
            <a:chExt cx="3286148" cy="2728615"/>
          </a:xfrm>
        </p:grpSpPr>
        <p:pic>
          <p:nvPicPr>
            <p:cNvPr id="572419" name="Picture 3"/>
            <p:cNvPicPr>
              <a:picLocks noChangeAspect="1" noChangeArrowheads="1"/>
            </p:cNvPicPr>
            <p:nvPr/>
          </p:nvPicPr>
          <p:blipFill>
            <a:blip r:embed="rId3" cstate="print">
              <a:lum bright="15000"/>
            </a:blip>
            <a:srcRect/>
            <a:stretch>
              <a:fillRect/>
            </a:stretch>
          </p:blipFill>
          <p:spPr bwMode="auto">
            <a:xfrm>
              <a:off x="5286380" y="1500174"/>
              <a:ext cx="3257550" cy="2266950"/>
            </a:xfrm>
            <a:prstGeom prst="rect">
              <a:avLst/>
            </a:prstGeom>
            <a:noFill/>
            <a:ln w="9525">
              <a:solidFill>
                <a:schemeClr val="bg1"/>
              </a:solidFill>
              <a:miter lim="800000"/>
              <a:headEnd/>
              <a:tailEnd/>
            </a:ln>
            <a:effectLst/>
          </p:spPr>
        </p:pic>
        <p:sp>
          <p:nvSpPr>
            <p:cNvPr id="9" name="TextBox 8"/>
            <p:cNvSpPr txBox="1"/>
            <p:nvPr/>
          </p:nvSpPr>
          <p:spPr>
            <a:xfrm>
              <a:off x="5286380" y="1038509"/>
              <a:ext cx="3286148" cy="461665"/>
            </a:xfrm>
            <a:prstGeom prst="rect">
              <a:avLst/>
            </a:prstGeom>
            <a:noFill/>
          </p:spPr>
          <p:txBody>
            <a:bodyPr wrap="square" rtlCol="0">
              <a:spAutoFit/>
            </a:bodyPr>
            <a:lstStyle/>
            <a:p>
              <a:pPr algn="ctr"/>
              <a:r>
                <a:rPr lang="en-US" sz="2400" b="1" dirty="0" smtClean="0">
                  <a:solidFill>
                    <a:srgbClr val="FFFF00"/>
                  </a:solidFill>
                  <a:latin typeface="Times New Roman" pitchFamily="18" charset="0"/>
                  <a:cs typeface="Times New Roman" pitchFamily="18" charset="0"/>
                </a:rPr>
                <a:t>Gain setting 38% </a:t>
              </a:r>
              <a:endParaRPr lang="en-US" sz="2400" b="1" dirty="0">
                <a:solidFill>
                  <a:srgbClr val="FFFF00"/>
                </a:solidFill>
                <a:latin typeface="Times New Roman" pitchFamily="18" charset="0"/>
                <a:cs typeface="Times New Roman" pitchFamily="18" charset="0"/>
              </a:endParaRPr>
            </a:p>
          </p:txBody>
        </p:sp>
      </p:grpSp>
      <p:grpSp>
        <p:nvGrpSpPr>
          <p:cNvPr id="5" name="Group 14"/>
          <p:cNvGrpSpPr/>
          <p:nvPr/>
        </p:nvGrpSpPr>
        <p:grpSpPr>
          <a:xfrm>
            <a:off x="714348" y="3643314"/>
            <a:ext cx="3300413" cy="2714644"/>
            <a:chOff x="714348" y="3786190"/>
            <a:chExt cx="3300413" cy="2714644"/>
          </a:xfrm>
        </p:grpSpPr>
        <p:pic>
          <p:nvPicPr>
            <p:cNvPr id="572421" name="Picture 5"/>
            <p:cNvPicPr>
              <a:picLocks noChangeAspect="1" noChangeArrowheads="1"/>
            </p:cNvPicPr>
            <p:nvPr/>
          </p:nvPicPr>
          <p:blipFill>
            <a:blip r:embed="rId4" cstate="print">
              <a:lum bright="10000"/>
            </a:blip>
            <a:srcRect/>
            <a:stretch>
              <a:fillRect/>
            </a:stretch>
          </p:blipFill>
          <p:spPr bwMode="auto">
            <a:xfrm>
              <a:off x="785786" y="4252934"/>
              <a:ext cx="3228975" cy="2247900"/>
            </a:xfrm>
            <a:prstGeom prst="rect">
              <a:avLst/>
            </a:prstGeom>
            <a:noFill/>
            <a:ln w="9525">
              <a:solidFill>
                <a:schemeClr val="bg1"/>
              </a:solidFill>
              <a:miter lim="800000"/>
              <a:headEnd/>
              <a:tailEnd/>
            </a:ln>
            <a:effectLst/>
          </p:spPr>
        </p:pic>
        <p:sp>
          <p:nvSpPr>
            <p:cNvPr id="10" name="TextBox 9"/>
            <p:cNvSpPr txBox="1"/>
            <p:nvPr/>
          </p:nvSpPr>
          <p:spPr>
            <a:xfrm>
              <a:off x="714348" y="3786190"/>
              <a:ext cx="3286148" cy="461665"/>
            </a:xfrm>
            <a:prstGeom prst="rect">
              <a:avLst/>
            </a:prstGeom>
            <a:noFill/>
          </p:spPr>
          <p:txBody>
            <a:bodyPr wrap="square" rtlCol="0">
              <a:spAutoFit/>
            </a:bodyPr>
            <a:lstStyle/>
            <a:p>
              <a:pPr algn="ctr"/>
              <a:r>
                <a:rPr lang="en-US" sz="2400" b="1" dirty="0" smtClean="0">
                  <a:solidFill>
                    <a:srgbClr val="FFFF00"/>
                  </a:solidFill>
                  <a:latin typeface="Times New Roman" pitchFamily="18" charset="0"/>
                  <a:cs typeface="Times New Roman" pitchFamily="18" charset="0"/>
                </a:rPr>
                <a:t>Gain setting 77% </a:t>
              </a:r>
              <a:endParaRPr lang="en-US" sz="2400" b="1" dirty="0">
                <a:solidFill>
                  <a:srgbClr val="FFFF00"/>
                </a:solidFill>
                <a:latin typeface="Times New Roman" pitchFamily="18" charset="0"/>
                <a:cs typeface="Times New Roman" pitchFamily="18" charset="0"/>
              </a:endParaRPr>
            </a:p>
          </p:txBody>
        </p:sp>
      </p:grpSp>
      <p:grpSp>
        <p:nvGrpSpPr>
          <p:cNvPr id="6" name="Group 13"/>
          <p:cNvGrpSpPr/>
          <p:nvPr/>
        </p:nvGrpSpPr>
        <p:grpSpPr>
          <a:xfrm>
            <a:off x="5286380" y="3643314"/>
            <a:ext cx="3286148" cy="2767016"/>
            <a:chOff x="5286380" y="3857628"/>
            <a:chExt cx="3286148" cy="2767016"/>
          </a:xfrm>
        </p:grpSpPr>
        <p:pic>
          <p:nvPicPr>
            <p:cNvPr id="572422" name="Picture 6"/>
            <p:cNvPicPr>
              <a:picLocks noChangeAspect="1" noChangeArrowheads="1"/>
            </p:cNvPicPr>
            <p:nvPr/>
          </p:nvPicPr>
          <p:blipFill>
            <a:blip r:embed="rId5" cstate="print">
              <a:lum bright="10000"/>
            </a:blip>
            <a:srcRect/>
            <a:stretch>
              <a:fillRect/>
            </a:stretch>
          </p:blipFill>
          <p:spPr bwMode="auto">
            <a:xfrm>
              <a:off x="5286380" y="4357694"/>
              <a:ext cx="3238500" cy="2266950"/>
            </a:xfrm>
            <a:prstGeom prst="rect">
              <a:avLst/>
            </a:prstGeom>
            <a:noFill/>
            <a:ln w="9525">
              <a:solidFill>
                <a:schemeClr val="bg1"/>
              </a:solidFill>
              <a:miter lim="800000"/>
              <a:headEnd/>
              <a:tailEnd/>
            </a:ln>
            <a:effectLst/>
          </p:spPr>
        </p:pic>
        <p:sp>
          <p:nvSpPr>
            <p:cNvPr id="11" name="TextBox 10"/>
            <p:cNvSpPr txBox="1"/>
            <p:nvPr/>
          </p:nvSpPr>
          <p:spPr>
            <a:xfrm>
              <a:off x="5286380" y="3857628"/>
              <a:ext cx="3286148" cy="461665"/>
            </a:xfrm>
            <a:prstGeom prst="rect">
              <a:avLst/>
            </a:prstGeom>
            <a:noFill/>
          </p:spPr>
          <p:txBody>
            <a:bodyPr wrap="square" rtlCol="0">
              <a:spAutoFit/>
            </a:bodyPr>
            <a:lstStyle/>
            <a:p>
              <a:pPr algn="ctr"/>
              <a:r>
                <a:rPr lang="en-US" sz="2400" b="1" dirty="0" smtClean="0">
                  <a:solidFill>
                    <a:srgbClr val="FFFF00"/>
                  </a:solidFill>
                  <a:latin typeface="Times New Roman" pitchFamily="18" charset="0"/>
                  <a:cs typeface="Times New Roman" pitchFamily="18" charset="0"/>
                </a:rPr>
                <a:t>Gain setting 100% </a:t>
              </a:r>
              <a:endParaRPr lang="en-US" sz="2400" b="1" dirty="0">
                <a:solidFill>
                  <a:srgbClr val="FFFF00"/>
                </a:solidFill>
                <a:latin typeface="Times New Roman" pitchFamily="18" charset="0"/>
                <a:cs typeface="Times New Roman" pitchFamily="18" charset="0"/>
              </a:endParaRPr>
            </a:p>
          </p:txBody>
        </p:sp>
      </p:grpSp>
      <p:sp>
        <p:nvSpPr>
          <p:cNvPr id="16" name="Rectangle 15"/>
          <p:cNvSpPr/>
          <p:nvPr/>
        </p:nvSpPr>
        <p:spPr>
          <a:xfrm>
            <a:off x="2071670" y="6488692"/>
            <a:ext cx="5198859" cy="369332"/>
          </a:xfrm>
          <a:prstGeom prst="rect">
            <a:avLst/>
          </a:prstGeom>
        </p:spPr>
        <p:txBody>
          <a:bodyPr wrap="none">
            <a:spAutoFit/>
          </a:bodyPr>
          <a:lstStyle/>
          <a:p>
            <a:r>
              <a:rPr lang="en-US" dirty="0" err="1" smtClean="0">
                <a:solidFill>
                  <a:schemeClr val="bg1"/>
                </a:solidFill>
                <a:latin typeface="Times New Roman" pitchFamily="18" charset="0"/>
                <a:cs typeface="Times New Roman" pitchFamily="18" charset="0"/>
              </a:rPr>
              <a:t>Kruskal</a:t>
            </a:r>
            <a:r>
              <a:rPr lang="en-US" dirty="0" smtClean="0">
                <a:solidFill>
                  <a:schemeClr val="bg1"/>
                </a:solidFill>
                <a:latin typeface="Times New Roman" pitchFamily="18" charset="0"/>
                <a:cs typeface="Times New Roman" pitchFamily="18" charset="0"/>
              </a:rPr>
              <a:t> JB et </a:t>
            </a:r>
            <a:r>
              <a:rPr lang="en-US" dirty="0" err="1" smtClean="0">
                <a:solidFill>
                  <a:schemeClr val="bg1"/>
                </a:solidFill>
                <a:latin typeface="Times New Roman" pitchFamily="18" charset="0"/>
                <a:cs typeface="Times New Roman" pitchFamily="18" charset="0"/>
              </a:rPr>
              <a:t>al.RadioGraphics</a:t>
            </a:r>
            <a:r>
              <a:rPr lang="en-US" dirty="0" smtClean="0">
                <a:solidFill>
                  <a:schemeClr val="bg1"/>
                </a:solidFill>
                <a:latin typeface="Times New Roman" pitchFamily="18" charset="0"/>
                <a:cs typeface="Times New Roman" pitchFamily="18" charset="0"/>
              </a:rPr>
              <a:t> 2004 ; 24 : 657 – 675.</a:t>
            </a:r>
            <a:endParaRPr lang="en-US" dirty="0">
              <a:solidFill>
                <a:schemeClr val="bg1"/>
              </a:solidFill>
              <a:latin typeface="Times New Roman" pitchFamily="18" charset="0"/>
              <a:cs typeface="Times New Roman" pitchFamily="18" charset="0"/>
            </a:endParaRPr>
          </a:p>
        </p:txBody>
      </p:sp>
      <p:sp>
        <p:nvSpPr>
          <p:cNvPr id="17" name="Rectangle 4"/>
          <p:cNvSpPr>
            <a:spLocks noChangeArrowheads="1"/>
          </p:cNvSpPr>
          <p:nvPr/>
        </p:nvSpPr>
        <p:spPr bwMode="auto">
          <a:xfrm>
            <a:off x="714348" y="4071942"/>
            <a:ext cx="3357586" cy="2357454"/>
          </a:xfrm>
          <a:prstGeom prst="rect">
            <a:avLst/>
          </a:prstGeom>
          <a:noFill/>
          <a:ln w="22225">
            <a:solidFill>
              <a:srgbClr val="FFFF00"/>
            </a:solidFill>
            <a:miter lim="800000"/>
            <a:headEnd/>
            <a:tailEnd/>
          </a:ln>
        </p:spPr>
        <p:txBody>
          <a:bodyPr wrap="none" anchor="ctr"/>
          <a:lstStyle/>
          <a:p>
            <a:endParaRPr lang="en-US"/>
          </a:p>
        </p:txBody>
      </p:sp>
    </p:spTree>
    <p:extLst>
      <p:ext uri="{BB962C8B-B14F-4D97-AF65-F5344CB8AC3E}">
        <p14:creationId xmlns:p14="http://schemas.microsoft.com/office/powerpoint/2010/main" val="8885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Backup_of_fig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2924175"/>
            <a:ext cx="6145213" cy="3578225"/>
          </a:xfrm>
          <a:prstGeom prst="rect">
            <a:avLst/>
          </a:prstGeom>
          <a:noFill/>
          <a:ln w="9525">
            <a:noFill/>
            <a:miter lim="800000"/>
            <a:headEnd/>
            <a:tailEnd/>
          </a:ln>
        </p:spPr>
      </p:pic>
      <p:sp>
        <p:nvSpPr>
          <p:cNvPr id="53251" name="Rectangle 3"/>
          <p:cNvSpPr>
            <a:spLocks noGrp="1" noRot="1" noChangeArrowheads="1"/>
          </p:cNvSpPr>
          <p:nvPr>
            <p:ph type="title"/>
          </p:nvPr>
        </p:nvSpPr>
        <p:spPr/>
        <p:txBody>
          <a:bodyPr/>
          <a:lstStyle/>
          <a:p>
            <a:pPr eaLnBrk="1" hangingPunct="1">
              <a:defRPr/>
            </a:pPr>
            <a:r>
              <a:rPr lang="en-GB"/>
              <a:t>Doppler Angle Cursor Placement</a:t>
            </a:r>
            <a:endParaRPr lang="en-US"/>
          </a:p>
        </p:txBody>
      </p:sp>
      <p:sp>
        <p:nvSpPr>
          <p:cNvPr id="15364" name="Text Box 4"/>
          <p:cNvSpPr txBox="1">
            <a:spLocks noChangeArrowheads="1"/>
          </p:cNvSpPr>
          <p:nvPr/>
        </p:nvSpPr>
        <p:spPr bwMode="auto">
          <a:xfrm>
            <a:off x="1763713" y="1412875"/>
            <a:ext cx="6109365" cy="1200329"/>
          </a:xfrm>
          <a:prstGeom prst="rect">
            <a:avLst/>
          </a:prstGeom>
          <a:noFill/>
          <a:ln w="9525">
            <a:noFill/>
            <a:miter lim="800000"/>
            <a:headEnd/>
            <a:tailEnd/>
          </a:ln>
        </p:spPr>
        <p:txBody>
          <a:bodyPr wrap="none">
            <a:spAutoFit/>
          </a:bodyPr>
          <a:lstStyle/>
          <a:p>
            <a:pPr eaLnBrk="1" hangingPunct="1">
              <a:lnSpc>
                <a:spcPct val="150000"/>
              </a:lnSpc>
            </a:pPr>
            <a:r>
              <a:rPr lang="en-GB" sz="2400" dirty="0">
                <a:latin typeface="Arial" charset="0"/>
              </a:rPr>
              <a:t>-   always use 45 – 60 degree range</a:t>
            </a:r>
          </a:p>
          <a:p>
            <a:pPr eaLnBrk="1" hangingPunct="1">
              <a:lnSpc>
                <a:spcPct val="150000"/>
              </a:lnSpc>
            </a:pPr>
            <a:r>
              <a:rPr lang="en-GB" sz="2400" dirty="0">
                <a:latin typeface="Arial" charset="0"/>
              </a:rPr>
              <a:t>-   use beam steering and ‘heel and toe-</a:t>
            </a:r>
            <a:r>
              <a:rPr lang="en-GB" sz="2400" dirty="0" err="1">
                <a:latin typeface="Arial" charset="0"/>
              </a:rPr>
              <a:t>ing</a:t>
            </a:r>
            <a:r>
              <a:rPr lang="en-GB" sz="2400" dirty="0">
                <a:latin typeface="Arial" charset="0"/>
              </a:rPr>
              <a:t>’</a:t>
            </a:r>
            <a:endParaRPr lang="en-US" sz="2400"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wipe(left)">
                                      <p:cBhvr>
                                        <p:cTn id="7" dur="10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Rot="1" noChangeArrowheads="1"/>
          </p:cNvSpPr>
          <p:nvPr>
            <p:ph type="title"/>
          </p:nvPr>
        </p:nvSpPr>
        <p:spPr/>
        <p:txBody>
          <a:bodyPr/>
          <a:lstStyle/>
          <a:p>
            <a:pPr eaLnBrk="1" hangingPunct="1">
              <a:defRPr/>
            </a:pPr>
            <a:r>
              <a:rPr lang="en-GB"/>
              <a:t>Doppler Angle Cursor Placement</a:t>
            </a: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662" y="1580050"/>
            <a:ext cx="3732690" cy="4952751"/>
          </a:xfrm>
          <a:prstGeom prst="rect">
            <a:avLst/>
          </a:prstGeom>
        </p:spPr>
      </p:pic>
    </p:spTree>
    <p:extLst>
      <p:ext uri="{BB962C8B-B14F-4D97-AF65-F5344CB8AC3E}">
        <p14:creationId xmlns:p14="http://schemas.microsoft.com/office/powerpoint/2010/main" val="3555888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358775" y="201613"/>
            <a:ext cx="8424863" cy="6324600"/>
            <a:chOff x="226" y="160"/>
            <a:chExt cx="5307" cy="3984"/>
          </a:xfrm>
        </p:grpSpPr>
        <p:grpSp>
          <p:nvGrpSpPr>
            <p:cNvPr id="3" name="Group 15"/>
            <p:cNvGrpSpPr>
              <a:grpSpLocks/>
            </p:cNvGrpSpPr>
            <p:nvPr/>
          </p:nvGrpSpPr>
          <p:grpSpPr bwMode="auto">
            <a:xfrm>
              <a:off x="226" y="164"/>
              <a:ext cx="5307" cy="3980"/>
              <a:chOff x="226" y="164"/>
              <a:chExt cx="5307" cy="3980"/>
            </a:xfrm>
          </p:grpSpPr>
          <p:grpSp>
            <p:nvGrpSpPr>
              <p:cNvPr id="4" name="Group 13"/>
              <p:cNvGrpSpPr>
                <a:grpSpLocks/>
              </p:cNvGrpSpPr>
              <p:nvPr/>
            </p:nvGrpSpPr>
            <p:grpSpPr bwMode="auto">
              <a:xfrm>
                <a:off x="226" y="164"/>
                <a:ext cx="5307" cy="3980"/>
                <a:chOff x="226" y="164"/>
                <a:chExt cx="5307" cy="3980"/>
              </a:xfrm>
            </p:grpSpPr>
            <p:grpSp>
              <p:nvGrpSpPr>
                <p:cNvPr id="5" name="Group 11"/>
                <p:cNvGrpSpPr>
                  <a:grpSpLocks/>
                </p:cNvGrpSpPr>
                <p:nvPr/>
              </p:nvGrpSpPr>
              <p:grpSpPr bwMode="auto">
                <a:xfrm>
                  <a:off x="226" y="164"/>
                  <a:ext cx="5307" cy="3980"/>
                  <a:chOff x="226" y="164"/>
                  <a:chExt cx="5307" cy="3980"/>
                </a:xfrm>
              </p:grpSpPr>
              <p:pic>
                <p:nvPicPr>
                  <p:cNvPr id="16396" name="Picture 4" descr="ICA 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 y="164"/>
                    <a:ext cx="5307" cy="3980"/>
                  </a:xfrm>
                  <a:prstGeom prst="rect">
                    <a:avLst/>
                  </a:prstGeom>
                  <a:noFill/>
                  <a:ln w="9525">
                    <a:noFill/>
                    <a:miter lim="800000"/>
                    <a:headEnd/>
                    <a:tailEnd/>
                  </a:ln>
                </p:spPr>
              </p:pic>
              <p:grpSp>
                <p:nvGrpSpPr>
                  <p:cNvPr id="6" name="Group 7"/>
                  <p:cNvGrpSpPr>
                    <a:grpSpLocks/>
                  </p:cNvGrpSpPr>
                  <p:nvPr/>
                </p:nvGrpSpPr>
                <p:grpSpPr bwMode="auto">
                  <a:xfrm>
                    <a:off x="2659" y="2444"/>
                    <a:ext cx="90" cy="91"/>
                    <a:chOff x="2673" y="2447"/>
                    <a:chExt cx="90" cy="91"/>
                  </a:xfrm>
                </p:grpSpPr>
                <p:sp>
                  <p:nvSpPr>
                    <p:cNvPr id="16401" name="Line 5"/>
                    <p:cNvSpPr>
                      <a:spLocks noChangeShapeType="1"/>
                    </p:cNvSpPr>
                    <p:nvPr/>
                  </p:nvSpPr>
                  <p:spPr bwMode="auto">
                    <a:xfrm>
                      <a:off x="2717" y="2447"/>
                      <a:ext cx="0" cy="91"/>
                    </a:xfrm>
                    <a:prstGeom prst="line">
                      <a:avLst/>
                    </a:prstGeom>
                    <a:noFill/>
                    <a:ln w="19050">
                      <a:solidFill>
                        <a:schemeClr val="bg1"/>
                      </a:solidFill>
                      <a:round/>
                      <a:headEnd/>
                      <a:tailEnd/>
                    </a:ln>
                  </p:spPr>
                  <p:txBody>
                    <a:bodyPr/>
                    <a:lstStyle/>
                    <a:p>
                      <a:endParaRPr lang="en-GB"/>
                    </a:p>
                  </p:txBody>
                </p:sp>
                <p:sp>
                  <p:nvSpPr>
                    <p:cNvPr id="16402" name="Line 6"/>
                    <p:cNvSpPr>
                      <a:spLocks noChangeShapeType="1"/>
                    </p:cNvSpPr>
                    <p:nvPr/>
                  </p:nvSpPr>
                  <p:spPr bwMode="auto">
                    <a:xfrm flipH="1">
                      <a:off x="2673" y="2493"/>
                      <a:ext cx="90" cy="0"/>
                    </a:xfrm>
                    <a:prstGeom prst="line">
                      <a:avLst/>
                    </a:prstGeom>
                    <a:noFill/>
                    <a:ln w="19050">
                      <a:solidFill>
                        <a:schemeClr val="bg1"/>
                      </a:solidFill>
                      <a:round/>
                      <a:headEnd/>
                      <a:tailEnd/>
                    </a:ln>
                  </p:spPr>
                  <p:txBody>
                    <a:bodyPr/>
                    <a:lstStyle/>
                    <a:p>
                      <a:endParaRPr lang="en-GB"/>
                    </a:p>
                  </p:txBody>
                </p:sp>
              </p:grpSp>
              <p:grpSp>
                <p:nvGrpSpPr>
                  <p:cNvPr id="7" name="Group 8"/>
                  <p:cNvGrpSpPr>
                    <a:grpSpLocks/>
                  </p:cNvGrpSpPr>
                  <p:nvPr/>
                </p:nvGrpSpPr>
                <p:grpSpPr bwMode="auto">
                  <a:xfrm>
                    <a:off x="3403" y="3573"/>
                    <a:ext cx="90" cy="91"/>
                    <a:chOff x="2673" y="2447"/>
                    <a:chExt cx="90" cy="91"/>
                  </a:xfrm>
                </p:grpSpPr>
                <p:sp>
                  <p:nvSpPr>
                    <p:cNvPr id="16399" name="Line 9"/>
                    <p:cNvSpPr>
                      <a:spLocks noChangeShapeType="1"/>
                    </p:cNvSpPr>
                    <p:nvPr/>
                  </p:nvSpPr>
                  <p:spPr bwMode="auto">
                    <a:xfrm>
                      <a:off x="2717" y="2447"/>
                      <a:ext cx="0" cy="91"/>
                    </a:xfrm>
                    <a:prstGeom prst="line">
                      <a:avLst/>
                    </a:prstGeom>
                    <a:noFill/>
                    <a:ln w="19050">
                      <a:solidFill>
                        <a:schemeClr val="bg1"/>
                      </a:solidFill>
                      <a:round/>
                      <a:headEnd/>
                      <a:tailEnd/>
                    </a:ln>
                  </p:spPr>
                  <p:txBody>
                    <a:bodyPr/>
                    <a:lstStyle/>
                    <a:p>
                      <a:endParaRPr lang="en-GB"/>
                    </a:p>
                  </p:txBody>
                </p:sp>
                <p:sp>
                  <p:nvSpPr>
                    <p:cNvPr id="16400" name="Line 10"/>
                    <p:cNvSpPr>
                      <a:spLocks noChangeShapeType="1"/>
                    </p:cNvSpPr>
                    <p:nvPr/>
                  </p:nvSpPr>
                  <p:spPr bwMode="auto">
                    <a:xfrm flipH="1">
                      <a:off x="2673" y="2493"/>
                      <a:ext cx="90" cy="0"/>
                    </a:xfrm>
                    <a:prstGeom prst="line">
                      <a:avLst/>
                    </a:prstGeom>
                    <a:noFill/>
                    <a:ln w="19050">
                      <a:solidFill>
                        <a:schemeClr val="bg1"/>
                      </a:solidFill>
                      <a:round/>
                      <a:headEnd/>
                      <a:tailEnd/>
                    </a:ln>
                  </p:spPr>
                  <p:txBody>
                    <a:bodyPr/>
                    <a:lstStyle/>
                    <a:p>
                      <a:endParaRPr lang="en-GB"/>
                    </a:p>
                  </p:txBody>
                </p:sp>
              </p:grpSp>
            </p:grpSp>
            <p:sp>
              <p:nvSpPr>
                <p:cNvPr id="16395" name="Line 12"/>
                <p:cNvSpPr>
                  <a:spLocks noChangeShapeType="1"/>
                </p:cNvSpPr>
                <p:nvPr/>
              </p:nvSpPr>
              <p:spPr bwMode="auto">
                <a:xfrm flipV="1">
                  <a:off x="1876" y="1389"/>
                  <a:ext cx="414" cy="162"/>
                </a:xfrm>
                <a:prstGeom prst="line">
                  <a:avLst/>
                </a:prstGeom>
                <a:noFill/>
                <a:ln w="28575">
                  <a:solidFill>
                    <a:schemeClr val="tx1"/>
                  </a:solidFill>
                  <a:round/>
                  <a:headEnd/>
                  <a:tailEnd/>
                </a:ln>
              </p:spPr>
              <p:txBody>
                <a:bodyPr/>
                <a:lstStyle/>
                <a:p>
                  <a:endParaRPr lang="en-GB"/>
                </a:p>
              </p:txBody>
            </p:sp>
          </p:grpSp>
          <p:sp>
            <p:nvSpPr>
              <p:cNvPr id="16393" name="Rectangle 14"/>
              <p:cNvSpPr>
                <a:spLocks noChangeArrowheads="1"/>
              </p:cNvSpPr>
              <p:nvPr/>
            </p:nvSpPr>
            <p:spPr bwMode="auto">
              <a:xfrm>
                <a:off x="4513" y="164"/>
                <a:ext cx="998" cy="408"/>
              </a:xfrm>
              <a:prstGeom prst="rect">
                <a:avLst/>
              </a:prstGeom>
              <a:solidFill>
                <a:schemeClr val="tx1"/>
              </a:solidFill>
              <a:ln w="9525">
                <a:solidFill>
                  <a:schemeClr val="tx1"/>
                </a:solidFill>
                <a:miter lim="800000"/>
                <a:headEnd/>
                <a:tailEnd/>
              </a:ln>
            </p:spPr>
            <p:txBody>
              <a:bodyPr wrap="none" anchor="ctr"/>
              <a:lstStyle/>
              <a:p>
                <a:endParaRPr lang="en-GB"/>
              </a:p>
            </p:txBody>
          </p:sp>
        </p:grpSp>
        <p:sp>
          <p:nvSpPr>
            <p:cNvPr id="16391" name="Rectangle 24"/>
            <p:cNvSpPr>
              <a:spLocks noChangeArrowheads="1"/>
            </p:cNvSpPr>
            <p:nvPr/>
          </p:nvSpPr>
          <p:spPr bwMode="auto">
            <a:xfrm>
              <a:off x="4468" y="160"/>
              <a:ext cx="1060" cy="458"/>
            </a:xfrm>
            <a:prstGeom prst="rect">
              <a:avLst/>
            </a:prstGeom>
            <a:solidFill>
              <a:srgbClr val="000000"/>
            </a:solidFill>
            <a:ln w="9525">
              <a:noFill/>
              <a:miter lim="800000"/>
              <a:headEnd/>
              <a:tailEnd/>
            </a:ln>
          </p:spPr>
          <p:txBody>
            <a:bodyPr wrap="none" anchor="ctr"/>
            <a:lstStyle/>
            <a:p>
              <a:endParaRPr lang="en-GB"/>
            </a:p>
          </p:txBody>
        </p:sp>
      </p:grpSp>
      <p:sp>
        <p:nvSpPr>
          <p:cNvPr id="16387" name="Oval 17"/>
          <p:cNvSpPr>
            <a:spLocks noChangeArrowheads="1"/>
          </p:cNvSpPr>
          <p:nvPr/>
        </p:nvSpPr>
        <p:spPr bwMode="auto">
          <a:xfrm>
            <a:off x="6877050" y="908050"/>
            <a:ext cx="1511300" cy="792163"/>
          </a:xfrm>
          <a:prstGeom prst="ellipse">
            <a:avLst/>
          </a:prstGeom>
          <a:noFill/>
          <a:ln w="38100">
            <a:solidFill>
              <a:srgbClr val="FFFF66"/>
            </a:solidFill>
            <a:round/>
            <a:headEnd/>
            <a:tailEnd/>
          </a:ln>
        </p:spPr>
        <p:txBody>
          <a:bodyPr wrap="none" anchor="ctr"/>
          <a:lstStyle/>
          <a:p>
            <a:endParaRPr lang="en-GB"/>
          </a:p>
        </p:txBody>
      </p:sp>
      <p:sp>
        <p:nvSpPr>
          <p:cNvPr id="16388" name="Text Box 18"/>
          <p:cNvSpPr txBox="1">
            <a:spLocks noChangeArrowheads="1"/>
          </p:cNvSpPr>
          <p:nvPr/>
        </p:nvSpPr>
        <p:spPr bwMode="auto">
          <a:xfrm>
            <a:off x="7019925" y="476250"/>
            <a:ext cx="1255713" cy="457200"/>
          </a:xfrm>
          <a:prstGeom prst="rect">
            <a:avLst/>
          </a:prstGeom>
          <a:noFill/>
          <a:ln w="9525">
            <a:noFill/>
            <a:miter lim="800000"/>
            <a:headEnd/>
            <a:tailEnd/>
          </a:ln>
        </p:spPr>
        <p:txBody>
          <a:bodyPr wrap="none">
            <a:spAutoFit/>
          </a:bodyPr>
          <a:lstStyle/>
          <a:p>
            <a:pPr eaLnBrk="1" hangingPunct="1"/>
            <a:r>
              <a:rPr lang="en-GB" sz="2400" b="1">
                <a:solidFill>
                  <a:srgbClr val="FFFF66"/>
                </a:solidFill>
                <a:latin typeface="Arial" charset="0"/>
              </a:rPr>
              <a:t>45 - 60</a:t>
            </a:r>
            <a:r>
              <a:rPr lang="en-US" sz="2400" b="1">
                <a:solidFill>
                  <a:srgbClr val="FFFF66"/>
                </a:solidFill>
                <a:latin typeface="Arial" charset="0"/>
                <a:cs typeface="Arial" charset="0"/>
              </a:rPr>
              <a:t>°</a:t>
            </a:r>
          </a:p>
        </p:txBody>
      </p:sp>
      <p:sp>
        <p:nvSpPr>
          <p:cNvPr id="16389" name="Oval 26"/>
          <p:cNvSpPr>
            <a:spLocks noChangeArrowheads="1"/>
          </p:cNvSpPr>
          <p:nvPr/>
        </p:nvSpPr>
        <p:spPr bwMode="auto">
          <a:xfrm>
            <a:off x="2627313" y="1844675"/>
            <a:ext cx="1511300" cy="792163"/>
          </a:xfrm>
          <a:prstGeom prst="ellipse">
            <a:avLst/>
          </a:prstGeom>
          <a:noFill/>
          <a:ln w="38100">
            <a:solidFill>
              <a:srgbClr val="FFFF66"/>
            </a:solidFill>
            <a:round/>
            <a:headEnd/>
            <a:tailEnd/>
          </a:ln>
        </p:spPr>
        <p:txBody>
          <a:bodyPr wrap="none" anchor="ctr"/>
          <a:lstStyle/>
          <a:p>
            <a:endParaRPr lang="en-GB"/>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ackup_of_fig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025" y="1700213"/>
            <a:ext cx="7726363" cy="2527300"/>
          </a:xfrm>
          <a:prstGeom prst="rect">
            <a:avLst/>
          </a:prstGeom>
          <a:noFill/>
          <a:ln w="9525">
            <a:noFill/>
            <a:miter lim="800000"/>
            <a:headEnd/>
            <a:tailEnd/>
          </a:ln>
        </p:spPr>
      </p:pic>
      <p:sp>
        <p:nvSpPr>
          <p:cNvPr id="54275" name="Rectangle 3"/>
          <p:cNvSpPr>
            <a:spLocks noGrp="1" noRot="1" noChangeArrowheads="1"/>
          </p:cNvSpPr>
          <p:nvPr>
            <p:ph type="title"/>
          </p:nvPr>
        </p:nvSpPr>
        <p:spPr>
          <a:xfrm>
            <a:off x="0" y="265176"/>
            <a:ext cx="9144000" cy="1069848"/>
          </a:xfrm>
        </p:spPr>
        <p:txBody>
          <a:bodyPr>
            <a:normAutofit fontScale="90000"/>
          </a:bodyPr>
          <a:lstStyle/>
          <a:p>
            <a:pPr eaLnBrk="1" hangingPunct="1">
              <a:defRPr/>
            </a:pPr>
            <a:r>
              <a:rPr lang="en-GB" sz="4000" dirty="0"/>
              <a:t>Cursor Placement for Velocity Measurements</a:t>
            </a:r>
            <a:endParaRPr lang="en-US" sz="4000" dirty="0"/>
          </a:p>
        </p:txBody>
      </p:sp>
      <p:sp>
        <p:nvSpPr>
          <p:cNvPr id="54276" name="Rectangle 4"/>
          <p:cNvSpPr>
            <a:spLocks noGrp="1" noRot="1" noChangeArrowheads="1"/>
          </p:cNvSpPr>
          <p:nvPr>
            <p:ph idx="1"/>
          </p:nvPr>
        </p:nvSpPr>
        <p:spPr>
          <a:xfrm>
            <a:off x="611188" y="4652963"/>
            <a:ext cx="5710237" cy="1662112"/>
          </a:xfrm>
        </p:spPr>
        <p:txBody>
          <a:bodyPr>
            <a:normAutofit lnSpcReduction="10000"/>
          </a:bodyPr>
          <a:lstStyle/>
          <a:p>
            <a:pPr eaLnBrk="1" hangingPunct="1">
              <a:lnSpc>
                <a:spcPct val="120000"/>
              </a:lnSpc>
              <a:defRPr/>
            </a:pPr>
            <a:r>
              <a:rPr lang="en-GB" sz="2400" dirty="0"/>
              <a:t>a) 2</a:t>
            </a:r>
            <a:r>
              <a:rPr lang="en-GB" sz="2400" baseline="30000" dirty="0"/>
              <a:t>nd</a:t>
            </a:r>
            <a:r>
              <a:rPr lang="en-GB" sz="2400" dirty="0"/>
              <a:t> peak &gt; 1</a:t>
            </a:r>
            <a:r>
              <a:rPr lang="en-GB" sz="2400" baseline="30000" dirty="0"/>
              <a:t>st</a:t>
            </a:r>
            <a:r>
              <a:rPr lang="en-GB" sz="2400" dirty="0"/>
              <a:t> peak – use 2</a:t>
            </a:r>
            <a:r>
              <a:rPr lang="en-GB" sz="2400" baseline="30000" dirty="0"/>
              <a:t>nd</a:t>
            </a:r>
            <a:r>
              <a:rPr lang="en-GB" sz="2400" dirty="0"/>
              <a:t> peak</a:t>
            </a:r>
          </a:p>
          <a:p>
            <a:pPr eaLnBrk="1" hangingPunct="1">
              <a:lnSpc>
                <a:spcPct val="120000"/>
              </a:lnSpc>
              <a:defRPr/>
            </a:pPr>
            <a:r>
              <a:rPr lang="en-GB" sz="2400" dirty="0"/>
              <a:t>b) ignore spike turbulence</a:t>
            </a:r>
          </a:p>
          <a:p>
            <a:pPr eaLnBrk="1" hangingPunct="1">
              <a:lnSpc>
                <a:spcPct val="120000"/>
              </a:lnSpc>
              <a:defRPr/>
            </a:pPr>
            <a:r>
              <a:rPr lang="en-GB" sz="2400" dirty="0"/>
              <a:t>c) ignore small end diastolic dip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rrowheads="1"/>
          </p:cNvSpPr>
          <p:nvPr>
            <p:ph type="title"/>
          </p:nvPr>
        </p:nvSpPr>
        <p:spPr>
          <a:xfrm>
            <a:off x="301625" y="174625"/>
            <a:ext cx="8540750" cy="1143000"/>
          </a:xfrm>
        </p:spPr>
        <p:txBody>
          <a:bodyPr/>
          <a:lstStyle/>
          <a:p>
            <a:pPr eaLnBrk="1" hangingPunct="1">
              <a:defRPr/>
            </a:pPr>
            <a:r>
              <a:rPr lang="en-GB" dirty="0"/>
              <a:t>Suggested reading</a:t>
            </a:r>
          </a:p>
        </p:txBody>
      </p:sp>
      <p:pic>
        <p:nvPicPr>
          <p:cNvPr id="6" name="Picture 5"/>
          <p:cNvPicPr>
            <a:picLocks noChangeAspect="1"/>
          </p:cNvPicPr>
          <p:nvPr/>
        </p:nvPicPr>
        <p:blipFill>
          <a:blip r:embed="rId2"/>
          <a:stretch>
            <a:fillRect/>
          </a:stretch>
        </p:blipFill>
        <p:spPr>
          <a:xfrm>
            <a:off x="116625" y="1317625"/>
            <a:ext cx="2537071" cy="3306934"/>
          </a:xfrm>
          <a:prstGeom prst="rect">
            <a:avLst/>
          </a:prstGeom>
        </p:spPr>
      </p:pic>
      <p:pic>
        <p:nvPicPr>
          <p:cNvPr id="7" name="Picture 6"/>
          <p:cNvPicPr>
            <a:picLocks noChangeAspect="1"/>
          </p:cNvPicPr>
          <p:nvPr/>
        </p:nvPicPr>
        <p:blipFill>
          <a:blip r:embed="rId3"/>
          <a:stretch>
            <a:fillRect/>
          </a:stretch>
        </p:blipFill>
        <p:spPr>
          <a:xfrm>
            <a:off x="1465882" y="3124200"/>
            <a:ext cx="2341167" cy="3306934"/>
          </a:xfrm>
          <a:prstGeom prst="rect">
            <a:avLst/>
          </a:prstGeom>
        </p:spPr>
      </p:pic>
      <p:pic>
        <p:nvPicPr>
          <p:cNvPr id="8" name="Picture 7"/>
          <p:cNvPicPr>
            <a:picLocks noChangeAspect="1"/>
          </p:cNvPicPr>
          <p:nvPr/>
        </p:nvPicPr>
        <p:blipFill>
          <a:blip r:embed="rId4"/>
          <a:stretch>
            <a:fillRect/>
          </a:stretch>
        </p:blipFill>
        <p:spPr>
          <a:xfrm>
            <a:off x="3308375" y="1304925"/>
            <a:ext cx="2527250" cy="3306934"/>
          </a:xfrm>
          <a:prstGeom prst="rect">
            <a:avLst/>
          </a:prstGeom>
        </p:spPr>
      </p:pic>
      <p:pic>
        <p:nvPicPr>
          <p:cNvPr id="9" name="Picture 8"/>
          <p:cNvPicPr>
            <a:picLocks noChangeAspect="1"/>
          </p:cNvPicPr>
          <p:nvPr/>
        </p:nvPicPr>
        <p:blipFill>
          <a:blip r:embed="rId5"/>
          <a:stretch>
            <a:fillRect/>
          </a:stretch>
        </p:blipFill>
        <p:spPr>
          <a:xfrm>
            <a:off x="5310424" y="3338934"/>
            <a:ext cx="2028576" cy="3092200"/>
          </a:xfrm>
          <a:prstGeom prst="rect">
            <a:avLst/>
          </a:prstGeom>
        </p:spPr>
      </p:pic>
      <p:pic>
        <p:nvPicPr>
          <p:cNvPr id="33794" name="Picture 2" descr="http://ecx.images-amazon.com/images/I/513igq6BFDL._SX382_BO1,204,203,200_.jpg"/>
          <p:cNvPicPr>
            <a:picLocks noChangeAspect="1" noChangeArrowheads="1"/>
          </p:cNvPicPr>
          <p:nvPr/>
        </p:nvPicPr>
        <p:blipFill rotWithShape="1">
          <a:blip r:embed="rId6">
            <a:extLst>
              <a:ext uri="{28A0092B-C50C-407E-A947-70E740481C1C}">
                <a14:useLocalDpi xmlns:a14="http://schemas.microsoft.com/office/drawing/2010/main" val="0"/>
              </a:ext>
            </a:extLst>
          </a:blip>
          <a:srcRect r="6337"/>
          <a:stretch/>
        </p:blipFill>
        <p:spPr bwMode="auto">
          <a:xfrm>
            <a:off x="6574591" y="1317625"/>
            <a:ext cx="2196922"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55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Doppler shift</a:t>
            </a:r>
          </a:p>
        </p:txBody>
      </p:sp>
      <p:sp>
        <p:nvSpPr>
          <p:cNvPr id="6" name="Content Placeholder 5"/>
          <p:cNvSpPr>
            <a:spLocks noGrp="1"/>
          </p:cNvSpPr>
          <p:nvPr>
            <p:ph idx="1"/>
          </p:nvPr>
        </p:nvSpPr>
        <p:spPr>
          <a:xfrm>
            <a:off x="5410200" y="1628800"/>
            <a:ext cx="3610744" cy="4625609"/>
          </a:xfrm>
        </p:spPr>
        <p:txBody>
          <a:bodyPr>
            <a:noAutofit/>
          </a:bodyPr>
          <a:lstStyle/>
          <a:p>
            <a:r>
              <a:rPr lang="en-GB" sz="2800" dirty="0"/>
              <a:t>Doppler shift</a:t>
            </a:r>
          </a:p>
          <a:p>
            <a:pPr lvl="1"/>
            <a:r>
              <a:rPr lang="en-GB" sz="2400" dirty="0"/>
              <a:t>A: Blood moving towards the probe produces a positive Doppler shift.</a:t>
            </a:r>
          </a:p>
          <a:p>
            <a:pPr lvl="1"/>
            <a:r>
              <a:rPr lang="en-GB" sz="2400" dirty="0"/>
              <a:t>B: Blood moving away from the probe produces a negative Doppler shift.</a:t>
            </a:r>
          </a:p>
        </p:txBody>
      </p:sp>
      <p:pic>
        <p:nvPicPr>
          <p:cNvPr id="9318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 y="1865339"/>
            <a:ext cx="5240268" cy="40020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Doppler shift and angle of insonation </a:t>
            </a:r>
          </a:p>
        </p:txBody>
      </p:sp>
      <p:pic>
        <p:nvPicPr>
          <p:cNvPr id="7" name="Picture 3" descr="LastScan"/>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283" r="7771"/>
          <a:stretch/>
        </p:blipFill>
        <p:spPr>
          <a:xfrm>
            <a:off x="1672407" y="1752600"/>
            <a:ext cx="5791200" cy="4684621"/>
          </a:xfrm>
          <a:prstGeom prst="rect">
            <a:avLst/>
          </a:prstGeom>
          <a:noFill/>
          <a:ln>
            <a:no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TM04033929[[fn=Slate]]</Template>
  <TotalTime>1898</TotalTime>
  <Words>4370</Words>
  <Application>Microsoft Office PowerPoint</Application>
  <PresentationFormat>On-screen Show (4:3)</PresentationFormat>
  <Paragraphs>473</Paragraphs>
  <Slides>77</Slides>
  <Notes>48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0" baseType="lpstr">
      <vt:lpstr>Slate</vt:lpstr>
      <vt:lpstr>CorelPhotoPaint.Image.8</vt:lpstr>
      <vt:lpstr>CorelPhotoPaint.Image.10</vt:lpstr>
      <vt:lpstr>Doppler Ultrasound</vt:lpstr>
      <vt:lpstr>Christian Doppler</vt:lpstr>
      <vt:lpstr>What is the Doppler effect?</vt:lpstr>
      <vt:lpstr>What is the Doppler effect?</vt:lpstr>
      <vt:lpstr>Development of Doppler Ultrasound</vt:lpstr>
      <vt:lpstr>The Doppler shift frequency </vt:lpstr>
      <vt:lpstr>The Doppler shift frequency Example </vt:lpstr>
      <vt:lpstr>The Doppler shift</vt:lpstr>
      <vt:lpstr>The Doppler shift and angle of insonation </vt:lpstr>
      <vt:lpstr>The Doppler equation</vt:lpstr>
      <vt:lpstr>The Doppler equation and detected frequency </vt:lpstr>
      <vt:lpstr>The Doppler equation and speed of blood</vt:lpstr>
      <vt:lpstr>Error and the Doppler Angle</vt:lpstr>
      <vt:lpstr>Error and the Doppler Angle</vt:lpstr>
      <vt:lpstr>Error and the Doppler Angle</vt:lpstr>
      <vt:lpstr>Types of Doppler</vt:lpstr>
      <vt:lpstr>Colour Doppler (Duplex)</vt:lpstr>
      <vt:lpstr>Colour Flow Mapping</vt:lpstr>
      <vt:lpstr>Colour Flow Box</vt:lpstr>
      <vt:lpstr>Detecting the Doppler shift</vt:lpstr>
      <vt:lpstr>Detecting the Doppler shift Autocorrelation – Phase Shift</vt:lpstr>
      <vt:lpstr>Detecting the Doppler shift Autocorrelation – Phase Shift</vt:lpstr>
      <vt:lpstr>Detecting the Doppler shift Autocorrelation – Phase Shift</vt:lpstr>
      <vt:lpstr>Colour indicates flow direction</vt:lpstr>
      <vt:lpstr>Colour indicates flow direction</vt:lpstr>
      <vt:lpstr>Interpreting Colour</vt:lpstr>
      <vt:lpstr>Colour aliasing Internal Carotid Stenosis </vt:lpstr>
      <vt:lpstr>Changing the colour baseline</vt:lpstr>
      <vt:lpstr>Changing the colour baseline</vt:lpstr>
      <vt:lpstr>Colour box steering</vt:lpstr>
      <vt:lpstr>Changing the colour controls Gain</vt:lpstr>
      <vt:lpstr>Changing the colour controls Gain</vt:lpstr>
      <vt:lpstr>Changing the colour controls Colour write priority</vt:lpstr>
      <vt:lpstr>Changing the colour controls Inversion of colour flow</vt:lpstr>
      <vt:lpstr>Colour box size and Frame rate</vt:lpstr>
      <vt:lpstr>Colour Aliasing</vt:lpstr>
      <vt:lpstr>Adjusting color velocity scale</vt:lpstr>
      <vt:lpstr>Low flow </vt:lpstr>
      <vt:lpstr>Colour aliasing SFA and Profunda Stenosis on Colour</vt:lpstr>
      <vt:lpstr>Power Doppler</vt:lpstr>
      <vt:lpstr>Power Doppler</vt:lpstr>
      <vt:lpstr>Pulse wave Doppler</vt:lpstr>
      <vt:lpstr>Spectral Doppler</vt:lpstr>
      <vt:lpstr>The fast Fourier transform (FFT) and time domain processing</vt:lpstr>
      <vt:lpstr>Doppler Spectral analysis</vt:lpstr>
      <vt:lpstr>Pulse wave Doppler</vt:lpstr>
      <vt:lpstr>Pulse wave (PW) vs Continues wave (CW)</vt:lpstr>
      <vt:lpstr>Continues wave Doppler</vt:lpstr>
      <vt:lpstr>Continues wave Doppler</vt:lpstr>
      <vt:lpstr>Pulse wave imaging</vt:lpstr>
      <vt:lpstr>The Doppler shift and angle of insonation </vt:lpstr>
      <vt:lpstr>Pulse wave range gating</vt:lpstr>
      <vt:lpstr>Pulsed Doppler Signal Processing</vt:lpstr>
      <vt:lpstr>Aliasing of Pulsed Doppler Signal</vt:lpstr>
      <vt:lpstr>Aliasing of Pulsed Doppler Signal</vt:lpstr>
      <vt:lpstr>Aliasing of Pulsed Doppler Signal</vt:lpstr>
      <vt:lpstr>Pulse wave range gating</vt:lpstr>
      <vt:lpstr>Sampling position </vt:lpstr>
      <vt:lpstr>Spectral wall filter</vt:lpstr>
      <vt:lpstr>Understanding pulse wave imaging</vt:lpstr>
      <vt:lpstr>Intrinsic spectral broadening</vt:lpstr>
      <vt:lpstr>Obtain waveform and make measurements</vt:lpstr>
      <vt:lpstr>Sample Volume Width</vt:lpstr>
      <vt:lpstr>PowerPoint Presentation</vt:lpstr>
      <vt:lpstr>Doppler ultrasound artefacts</vt:lpstr>
      <vt:lpstr>Doppler Scale</vt:lpstr>
      <vt:lpstr>Appearance of Aliasing</vt:lpstr>
      <vt:lpstr>Spectral aliasing  CCA</vt:lpstr>
      <vt:lpstr>PowerPoint Presentation</vt:lpstr>
      <vt:lpstr>Adjusting spectral velocity scale</vt:lpstr>
      <vt:lpstr>Importance of Setting Gain Correctly</vt:lpstr>
      <vt:lpstr>Adjusting spectral Doppler gain </vt:lpstr>
      <vt:lpstr>Doppler Angle Cursor Placement</vt:lpstr>
      <vt:lpstr>Doppler Angle Cursor Placement</vt:lpstr>
      <vt:lpstr>PowerPoint Presentation</vt:lpstr>
      <vt:lpstr>Cursor Placement for Velocity Measurements</vt:lpstr>
      <vt:lpstr>Suggested reading</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Vascular Ultrasound</dc:title>
  <dc:creator>Nicholas Killough</dc:creator>
  <cp:lastModifiedBy>Killough, Nicholas</cp:lastModifiedBy>
  <cp:revision>219</cp:revision>
  <dcterms:created xsi:type="dcterms:W3CDTF">2016-02-25T22:40:00Z</dcterms:created>
  <dcterms:modified xsi:type="dcterms:W3CDTF">2017-11-06T14:19:57Z</dcterms:modified>
</cp:coreProperties>
</file>