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8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5A092D-E315-461E-BE00-11300DD7D1DE}" type="datetimeFigureOut">
              <a:rPr lang="en-GB" smtClean="0"/>
              <a:t>20/11/2018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6B51E9-CA50-4365-90FE-7E2E93AE52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14762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This is a short</a:t>
            </a:r>
            <a:r>
              <a:rPr lang="en-GB" baseline="0" dirty="0" smtClean="0"/>
              <a:t> overview of the journey of performing Venous Doppler legs in Downe . The best method of reviewing if this new protocol was to audit 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D2A230-A7A3-45AA-B586-91484D5884FE}" type="slidenum">
              <a:rPr lang="en-GB" smtClean="0">
                <a:solidFill>
                  <a:prstClr val="black"/>
                </a:solidFill>
              </a:rPr>
              <a:pPr/>
              <a:t>1</a:t>
            </a:fld>
            <a:endParaRPr lang="en-GB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We wish BUT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D2A230-A7A3-45AA-B586-91484D5884FE}" type="slidenum">
              <a:rPr lang="en-GB" smtClean="0"/>
              <a:pPr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888011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Reality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D2A230-A7A3-45AA-B586-91484D5884FE}" type="slidenum">
              <a:rPr lang="en-GB" smtClean="0"/>
              <a:pPr/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433937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Turning point was when Dr Thompson retired.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D2A230-A7A3-45AA-B586-91484D5884FE}" type="slidenum">
              <a:rPr lang="en-GB" smtClean="0">
                <a:solidFill>
                  <a:prstClr val="black"/>
                </a:solidFill>
              </a:rPr>
              <a:pPr/>
              <a:t>2</a:t>
            </a:fld>
            <a:endParaRPr lang="en-GB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baseline="0" dirty="0" smtClean="0"/>
              <a:t>Radiologists as per job plans cover ultrasound 50% of time.</a:t>
            </a:r>
          </a:p>
          <a:p>
            <a:r>
              <a:rPr lang="en-GB" baseline="0" dirty="0" smtClean="0"/>
              <a:t>Only me . To provide an service even </a:t>
            </a:r>
            <a:r>
              <a:rPr lang="en-GB" baseline="0" dirty="0" err="1" smtClean="0"/>
              <a:t>equivilent</a:t>
            </a:r>
            <a:r>
              <a:rPr lang="en-GB" baseline="0" dirty="0" smtClean="0"/>
              <a:t> to before we thought best to aim for a sonographer led service but needed therefore to train sonographers on this site.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D2A230-A7A3-45AA-B586-91484D5884FE}" type="slidenum">
              <a:rPr lang="en-GB" smtClean="0">
                <a:solidFill>
                  <a:prstClr val="black"/>
                </a:solidFill>
              </a:rPr>
              <a:pPr/>
              <a:t>3</a:t>
            </a:fld>
            <a:endParaRPr lang="en-GB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baseline="0" dirty="0" smtClean="0"/>
              <a:t>On discussion and advice with and from Dr Tipping , Dr Hyland , Dr Corry , DR Boyd and Rosemary we thought best to adhere as closely to NICE guidelines as possible .</a:t>
            </a:r>
          </a:p>
          <a:p>
            <a:r>
              <a:rPr lang="en-GB" baseline="0" dirty="0" smtClean="0"/>
              <a:t>We Introduced a 2 visit proximal leg imaging pilot, which would be reviewed and audited  3 months after implementation or when numbers performed allowed .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D2A230-A7A3-45AA-B586-91484D5884FE}" type="slidenum">
              <a:rPr lang="en-GB" smtClean="0">
                <a:solidFill>
                  <a:prstClr val="black"/>
                </a:solidFill>
              </a:rPr>
              <a:pPr/>
              <a:t>4</a:t>
            </a:fld>
            <a:endParaRPr lang="en-GB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As on slide NICE guidelines are:</a:t>
            </a:r>
          </a:p>
          <a:p>
            <a:endParaRPr lang="en-GB" dirty="0" smtClean="0"/>
          </a:p>
          <a:p>
            <a:r>
              <a:rPr lang="en-GB" dirty="0" smtClean="0"/>
              <a:t>Sometimes</a:t>
            </a:r>
            <a:r>
              <a:rPr lang="en-GB" baseline="0" dirty="0" smtClean="0"/>
              <a:t> due to weekends unfortunately to begin with we realised the time between request and scan would be longer.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D2A230-A7A3-45AA-B586-91484D5884FE}" type="slidenum">
              <a:rPr lang="en-GB" smtClean="0">
                <a:solidFill>
                  <a:prstClr val="black"/>
                </a:solidFill>
              </a:rPr>
              <a:pPr/>
              <a:t>5</a:t>
            </a:fld>
            <a:endParaRPr lang="en-GB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As slide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D2A230-A7A3-45AA-B586-91484D5884FE}" type="slidenum">
              <a:rPr lang="en-GB" smtClean="0">
                <a:solidFill>
                  <a:prstClr val="black"/>
                </a:solidFill>
              </a:rPr>
              <a:pPr/>
              <a:t>6</a:t>
            </a:fld>
            <a:endParaRPr 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27348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One only exam if the D-Dimer is raised but the Wells score is below 2.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D2A230-A7A3-45AA-B586-91484D5884FE}" type="slidenum">
              <a:rPr lang="en-GB" smtClean="0">
                <a:solidFill>
                  <a:prstClr val="black"/>
                </a:solidFill>
              </a:rPr>
              <a:pPr/>
              <a:t>7</a:t>
            </a:fld>
            <a:endParaRPr 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53584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Imaging for proximal leg unchanged </a:t>
            </a:r>
            <a:r>
              <a:rPr lang="en-GB" baseline="0" dirty="0" smtClean="0"/>
              <a:t>but now when popliteal vein trifurcates indicates end point unless,</a:t>
            </a:r>
          </a:p>
          <a:p>
            <a:endParaRPr lang="en-GB" baseline="0" dirty="0" smtClean="0"/>
          </a:p>
          <a:p>
            <a:r>
              <a:rPr lang="en-GB" baseline="0" dirty="0" smtClean="0"/>
              <a:t>A specific area of tightness, pain or swelling in calf,</a:t>
            </a:r>
          </a:p>
          <a:p>
            <a:endParaRPr lang="en-GB" baseline="0" dirty="0" smtClean="0"/>
          </a:p>
          <a:p>
            <a:r>
              <a:rPr lang="en-GB" baseline="0" dirty="0" smtClean="0"/>
              <a:t>Extensive thrombus present in superficial veins/ perforators extending near to  deep veins. Usually we comment if within 3 cm of extending towards deep veins.</a:t>
            </a:r>
          </a:p>
          <a:p>
            <a:endParaRPr lang="en-GB" baseline="0" dirty="0" smtClean="0"/>
          </a:p>
          <a:p>
            <a:r>
              <a:rPr lang="en-GB" baseline="0" dirty="0" smtClean="0"/>
              <a:t>Check for Baker’s cyst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D2A230-A7A3-45AA-B586-91484D5884FE}" type="slidenum">
              <a:rPr lang="en-GB" smtClean="0">
                <a:solidFill>
                  <a:prstClr val="black"/>
                </a:solidFill>
              </a:rPr>
              <a:pPr/>
              <a:t>8</a:t>
            </a:fld>
            <a:endParaRPr lang="en-GB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Break</a:t>
            </a:r>
            <a:r>
              <a:rPr lang="en-GB" baseline="0" dirty="0" smtClean="0"/>
              <a:t> through was with the implementation of the Doppler prompt eloquently worded by Dr Corry.</a:t>
            </a:r>
          </a:p>
          <a:p>
            <a:r>
              <a:rPr lang="en-GB" baseline="0" dirty="0" smtClean="0"/>
              <a:t>Prompted at the end of every negative report.</a:t>
            </a:r>
          </a:p>
          <a:p>
            <a:r>
              <a:rPr lang="en-GB" baseline="0" dirty="0" smtClean="0"/>
              <a:t>Sonographers were no longer responsible for assessing if patients fitted criteria for second scan.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D2A230-A7A3-45AA-B586-91484D5884FE}" type="slidenum">
              <a:rPr lang="en-GB" smtClean="0"/>
              <a:pPr/>
              <a:t>9</a:t>
            </a:fld>
            <a:endParaRPr lang="en-GB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9A8377-D1E7-419D-895E-A80901DF651A}" type="slidenum">
              <a:rPr lang="en-GB" altLang="en-US">
                <a:solidFill>
                  <a:srgbClr val="000000"/>
                </a:solidFill>
              </a:rPr>
              <a:pPr/>
              <a:t>‹#›</a:t>
            </a:fld>
            <a:endParaRPr lang="en-GB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8560330"/>
      </p:ext>
    </p:extLst>
  </p:cSld>
  <p:clrMapOvr>
    <a:masterClrMapping/>
  </p:clrMapOvr>
  <p:transition spd="med">
    <p:pull dir="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38149E-BB72-4BE0-A7C6-A707A1AEF845}" type="slidenum">
              <a:rPr lang="en-GB" altLang="en-US">
                <a:solidFill>
                  <a:srgbClr val="000000"/>
                </a:solidFill>
              </a:rPr>
              <a:pPr/>
              <a:t>‹#›</a:t>
            </a:fld>
            <a:endParaRPr lang="en-GB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8945864"/>
      </p:ext>
    </p:extLst>
  </p:cSld>
  <p:clrMapOvr>
    <a:masterClrMapping/>
  </p:clrMapOvr>
  <p:transition spd="med">
    <p:pull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2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2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67894F-36D6-4BB7-9D19-5FAC977B5E4A}" type="slidenum">
              <a:rPr lang="en-GB" altLang="en-US">
                <a:solidFill>
                  <a:srgbClr val="000000"/>
                </a:solidFill>
              </a:rPr>
              <a:pPr/>
              <a:t>‹#›</a:t>
            </a:fld>
            <a:endParaRPr lang="en-GB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0631924"/>
      </p:ext>
    </p:extLst>
  </p:cSld>
  <p:clrMapOvr>
    <a:masterClrMapping/>
  </p:clrMapOvr>
  <p:transition spd="med">
    <p:pull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DE653D-E7FD-4165-89C5-58FD5AE1B60E}" type="slidenum">
              <a:rPr lang="en-GB" altLang="en-US">
                <a:solidFill>
                  <a:srgbClr val="000000"/>
                </a:solidFill>
              </a:rPr>
              <a:pPr/>
              <a:t>‹#›</a:t>
            </a:fld>
            <a:endParaRPr lang="en-GB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4691073"/>
      </p:ext>
    </p:extLst>
  </p:cSld>
  <p:clrMapOvr>
    <a:masterClrMapping/>
  </p:clrMapOvr>
  <p:transition spd="med">
    <p:pull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BFAE31-91E5-4097-9012-96842CA28E52}" type="slidenum">
              <a:rPr lang="en-GB" altLang="en-US">
                <a:solidFill>
                  <a:srgbClr val="000000"/>
                </a:solidFill>
              </a:rPr>
              <a:pPr/>
              <a:t>‹#›</a:t>
            </a:fld>
            <a:endParaRPr lang="en-GB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7353743"/>
      </p:ext>
    </p:extLst>
  </p:cSld>
  <p:clrMapOvr>
    <a:masterClrMapping/>
  </p:clrMapOvr>
  <p:transition spd="med">
    <p:pull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DF6549-1763-46B7-A197-32CCEC533F7B}" type="slidenum">
              <a:rPr lang="en-GB" altLang="en-US">
                <a:solidFill>
                  <a:srgbClr val="000000"/>
                </a:solidFill>
              </a:rPr>
              <a:pPr/>
              <a:t>‹#›</a:t>
            </a:fld>
            <a:endParaRPr lang="en-GB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4567962"/>
      </p:ext>
    </p:extLst>
  </p:cSld>
  <p:clrMapOvr>
    <a:masterClrMapping/>
  </p:clrMapOvr>
  <p:transition spd="med">
    <p:pull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2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5C9128-95A3-4F1E-8757-D8090C60203E}" type="slidenum">
              <a:rPr lang="en-GB" altLang="en-US">
                <a:solidFill>
                  <a:srgbClr val="000000"/>
                </a:solidFill>
              </a:rPr>
              <a:pPr/>
              <a:t>‹#›</a:t>
            </a:fld>
            <a:endParaRPr lang="en-GB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6294121"/>
      </p:ext>
    </p:extLst>
  </p:cSld>
  <p:clrMapOvr>
    <a:masterClrMapping/>
  </p:clrMapOvr>
  <p:transition spd="med">
    <p:pull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3D8B1E-F471-4B94-9733-A2C7F6648D29}" type="slidenum">
              <a:rPr lang="en-GB" altLang="en-US">
                <a:solidFill>
                  <a:srgbClr val="000000"/>
                </a:solidFill>
              </a:rPr>
              <a:pPr/>
              <a:t>‹#›</a:t>
            </a:fld>
            <a:endParaRPr lang="en-GB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5272905"/>
      </p:ext>
    </p:extLst>
  </p:cSld>
  <p:clrMapOvr>
    <a:masterClrMapping/>
  </p:clrMapOvr>
  <p:transition spd="med">
    <p:pull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A3E096-4003-4E7D-9671-685A351350EE}" type="slidenum">
              <a:rPr lang="en-GB" altLang="en-US">
                <a:solidFill>
                  <a:srgbClr val="000000"/>
                </a:solidFill>
              </a:rPr>
              <a:pPr/>
              <a:t>‹#›</a:t>
            </a:fld>
            <a:endParaRPr lang="en-GB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1149100"/>
      </p:ext>
    </p:extLst>
  </p:cSld>
  <p:clrMapOvr>
    <a:masterClrMapping/>
  </p:clrMapOvr>
  <p:transition spd="med">
    <p:pull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441D0A-E538-43F8-B6EA-45A377C379D5}" type="slidenum">
              <a:rPr lang="en-GB" altLang="en-US">
                <a:solidFill>
                  <a:srgbClr val="000000"/>
                </a:solidFill>
              </a:rPr>
              <a:pPr/>
              <a:t>‹#›</a:t>
            </a:fld>
            <a:endParaRPr lang="en-GB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9760920"/>
      </p:ext>
    </p:extLst>
  </p:cSld>
  <p:clrMapOvr>
    <a:masterClrMapping/>
  </p:clrMapOvr>
  <p:transition spd="med">
    <p:pull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C640B4-F59C-4117-BE01-B06A2A2987E3}" type="slidenum">
              <a:rPr lang="en-GB" altLang="en-US">
                <a:solidFill>
                  <a:srgbClr val="000000"/>
                </a:solidFill>
              </a:rPr>
              <a:pPr/>
              <a:t>‹#›</a:t>
            </a:fld>
            <a:endParaRPr lang="en-GB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6858287"/>
      </p:ext>
    </p:extLst>
  </p:cSld>
  <p:clrMapOvr>
    <a:masterClrMapping/>
  </p:clrMapOvr>
  <p:transition spd="med">
    <p:pull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84EF67BB-B2C1-4637-899C-B2C4DCE856EF}" type="slidenum">
              <a:rPr lang="en-GB" altLang="en-US">
                <a:solidFill>
                  <a:srgbClr val="000000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GB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678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>
    <p:pull dir="d"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48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48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48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48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48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48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48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48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27584" y="2780928"/>
            <a:ext cx="7072363" cy="1881190"/>
          </a:xfrm>
        </p:spPr>
        <p:txBody>
          <a:bodyPr/>
          <a:lstStyle/>
          <a:p>
            <a:r>
              <a:rPr lang="en-US" altLang="en-US" i="1" dirty="0" smtClean="0">
                <a:solidFill>
                  <a:schemeClr val="bg1"/>
                </a:solidFill>
              </a:rPr>
              <a:t>Content from Alison Warwick and Anne-Marie Rooney Audit</a:t>
            </a:r>
            <a:endParaRPr lang="en-US" altLang="en-US" dirty="0">
              <a:solidFill>
                <a:schemeClr val="bg1"/>
              </a:solidFill>
            </a:endParaRP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ctrTitle"/>
          </p:nvPr>
        </p:nvSpPr>
        <p:spPr>
          <a:xfrm>
            <a:off x="762000" y="990600"/>
            <a:ext cx="7772400" cy="1143000"/>
          </a:xfrm>
          <a:ln/>
          <a:effectLst>
            <a:outerShdw dist="88899" dir="2700000" algn="ctr" rotWithShape="0">
              <a:schemeClr val="tx2"/>
            </a:outerShdw>
          </a:effectLst>
        </p:spPr>
        <p:txBody>
          <a:bodyPr/>
          <a:lstStyle/>
          <a:p>
            <a:r>
              <a:rPr lang="en-US" altLang="en-US" b="1" dirty="0" smtClean="0">
                <a:solidFill>
                  <a:schemeClr val="bg1"/>
                </a:solidFill>
              </a:rPr>
              <a:t>Doppler Leg Ultrasound </a:t>
            </a:r>
            <a:r>
              <a:rPr lang="en-US" altLang="en-US" b="1" dirty="0" smtClean="0">
                <a:solidFill>
                  <a:schemeClr val="bg1"/>
                </a:solidFill>
              </a:rPr>
              <a:t>Refresher</a:t>
            </a:r>
            <a:endParaRPr lang="en-US" alt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6290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To Reassure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Successful US practitioner led service</a:t>
            </a:r>
          </a:p>
          <a:p>
            <a:r>
              <a:rPr lang="en-GB" dirty="0" smtClean="0">
                <a:solidFill>
                  <a:schemeClr val="bg1"/>
                </a:solidFill>
              </a:rPr>
              <a:t>System in place will pick up lower limb DVT</a:t>
            </a:r>
          </a:p>
          <a:p>
            <a:r>
              <a:rPr lang="en-GB" dirty="0" smtClean="0">
                <a:solidFill>
                  <a:schemeClr val="bg1"/>
                </a:solidFill>
              </a:rPr>
              <a:t>Time with Gillian - refresher</a:t>
            </a:r>
          </a:p>
          <a:p>
            <a:r>
              <a:rPr lang="en-GB" dirty="0" smtClean="0">
                <a:solidFill>
                  <a:schemeClr val="bg1"/>
                </a:solidFill>
              </a:rPr>
              <a:t>Completion of Scheme of Work</a:t>
            </a:r>
          </a:p>
          <a:p>
            <a:endParaRPr lang="en-GB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9692439"/>
      </p:ext>
    </p:extLst>
  </p:cSld>
  <p:clrMapOvr>
    <a:masterClrMapping/>
  </p:clrMapOvr>
  <p:transition spd="med">
    <p:pull dir="d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6" y="1772816"/>
            <a:ext cx="3654188" cy="259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80112" y="1844825"/>
            <a:ext cx="2376264" cy="37754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/>
          <p:cNvSpPr txBox="1"/>
          <p:nvPr/>
        </p:nvSpPr>
        <p:spPr>
          <a:xfrm>
            <a:off x="2123728" y="600110"/>
            <a:ext cx="20008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bg1"/>
                </a:solidFill>
              </a:rPr>
              <a:t>Our dream </a:t>
            </a:r>
            <a:r>
              <a:rPr lang="en-GB" dirty="0" smtClean="0">
                <a:solidFill>
                  <a:schemeClr val="bg1"/>
                </a:solidFill>
                <a:sym typeface="Wingdings" panose="05000000000000000000" pitchFamily="2" charset="2"/>
              </a:rPr>
              <a:t></a:t>
            </a:r>
            <a:endParaRPr lang="en-GB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4777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59632" y="764706"/>
            <a:ext cx="2376264" cy="40416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4932040" y="2420890"/>
            <a:ext cx="35283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solidFill>
                  <a:schemeClr val="bg1"/>
                </a:solidFill>
              </a:rPr>
              <a:t>Thank you </a:t>
            </a:r>
            <a:r>
              <a:rPr lang="en-GB" sz="3600" dirty="0" smtClean="0">
                <a:solidFill>
                  <a:schemeClr val="bg1"/>
                </a:solidFill>
                <a:sym typeface="Wingdings" pitchFamily="2" charset="2"/>
              </a:rPr>
              <a:t></a:t>
            </a:r>
            <a:endParaRPr lang="en-GB" sz="3600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893298" y="554360"/>
            <a:ext cx="19442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bg1"/>
                </a:solidFill>
              </a:rPr>
              <a:t>Reality</a:t>
            </a:r>
            <a:endParaRPr lang="en-GB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8610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7772400" cy="1143000"/>
          </a:xfrm>
        </p:spPr>
        <p:txBody>
          <a:bodyPr/>
          <a:lstStyle/>
          <a:p>
            <a:pPr algn="l"/>
            <a:r>
              <a:rPr lang="en-US" altLang="en-US" b="1" dirty="0" smtClean="0">
                <a:solidFill>
                  <a:schemeClr val="bg1"/>
                </a:solidFill>
              </a:rPr>
              <a:t>Background</a:t>
            </a:r>
            <a:endParaRPr lang="en-US" altLang="en-US" b="1" dirty="0">
              <a:solidFill>
                <a:schemeClr val="bg1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828800"/>
            <a:ext cx="8191528" cy="3581400"/>
          </a:xfrm>
          <a:ln>
            <a:solidFill>
              <a:schemeClr val="bg1"/>
            </a:solidFill>
          </a:ln>
        </p:spPr>
        <p:txBody>
          <a:bodyPr/>
          <a:lstStyle/>
          <a:p>
            <a:pPr>
              <a:buClr>
                <a:schemeClr val="bg1"/>
              </a:buClr>
              <a:buFont typeface="Wingdings" panose="05000000000000000000" pitchFamily="2" charset="2"/>
              <a:buChar char="Ø"/>
            </a:pPr>
            <a:r>
              <a:rPr lang="en-US" altLang="en-US" sz="2400" dirty="0" smtClean="0">
                <a:solidFill>
                  <a:srgbClr val="FFFFFF"/>
                </a:solidFill>
              </a:rPr>
              <a:t>Up until 2013 Doppler ultrasound performed and reported by radiologists only.</a:t>
            </a:r>
          </a:p>
        </p:txBody>
      </p:sp>
      <p:pic>
        <p:nvPicPr>
          <p:cNvPr id="6" name="Picture 5" descr="50734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214941" y="2500308"/>
            <a:ext cx="2857520" cy="291100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004048" y="3645024"/>
            <a:ext cx="2108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95105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 smtClean="0">
                <a:solidFill>
                  <a:schemeClr val="bg1"/>
                </a:solidFill>
              </a:rPr>
              <a:t>Background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2" y="1981201"/>
            <a:ext cx="7743852" cy="3662378"/>
          </a:xfrm>
        </p:spPr>
        <p:txBody>
          <a:bodyPr/>
          <a:lstStyle/>
          <a:p>
            <a:pPr lvl="0">
              <a:buClr>
                <a:schemeClr val="bg1"/>
              </a:buClr>
              <a:buFont typeface="Wingdings" panose="05000000000000000000" pitchFamily="2" charset="2"/>
              <a:buChar char="Ø"/>
            </a:pPr>
            <a:r>
              <a:rPr lang="en-US" altLang="en-US" sz="2000" dirty="0" smtClean="0">
                <a:solidFill>
                  <a:schemeClr val="bg2"/>
                </a:solidFill>
              </a:rPr>
              <a:t>Up until 2013 Doppler ultrasound performed and reported by radiologists only</a:t>
            </a:r>
          </a:p>
          <a:p>
            <a:pPr lvl="0">
              <a:buClr>
                <a:srgbClr val="00CCFF"/>
              </a:buClr>
              <a:buNone/>
            </a:pPr>
            <a:endParaRPr lang="en-US" altLang="en-US" sz="2400" dirty="0" smtClean="0">
              <a:solidFill>
                <a:srgbClr val="FFFFFF"/>
              </a:solidFill>
            </a:endParaRPr>
          </a:p>
          <a:p>
            <a:pPr lvl="0">
              <a:buClr>
                <a:schemeClr val="bg1"/>
              </a:buClr>
              <a:buFont typeface="Wingdings" panose="05000000000000000000" pitchFamily="2" charset="2"/>
              <a:buChar char="Ø"/>
            </a:pPr>
            <a:r>
              <a:rPr lang="en-US" altLang="en-US" sz="2400" dirty="0" smtClean="0">
                <a:solidFill>
                  <a:srgbClr val="FFFFFF"/>
                </a:solidFill>
              </a:rPr>
              <a:t>In 2013/14 staff changes saw this service become increasingly sonographer led.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55671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 smtClean="0">
                <a:solidFill>
                  <a:schemeClr val="bg1"/>
                </a:solidFill>
              </a:rPr>
              <a:t>Background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1071539" y="1714488"/>
            <a:ext cx="7215239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Font typeface="Wingdings" panose="05000000000000000000" pitchFamily="2" charset="2"/>
              <a:buChar char="Ø"/>
            </a:pPr>
            <a:r>
              <a:rPr lang="en-US" altLang="en-US" sz="2000" dirty="0">
                <a:solidFill>
                  <a:srgbClr val="808080"/>
                </a:solidFill>
              </a:rPr>
              <a:t>Up until 2013 Doppler ultrasound performed and reported by radiologists only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>
                <a:srgbClr val="00CCFF"/>
              </a:buClr>
              <a:buFont typeface="Arial" pitchFamily="34" charset="0"/>
              <a:buChar char="•"/>
            </a:pPr>
            <a:endParaRPr lang="en-US" altLang="en-US" sz="2000" dirty="0">
              <a:solidFill>
                <a:srgbClr val="80808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>
                <a:srgbClr val="00CCFF"/>
              </a:buClr>
            </a:pPr>
            <a:endParaRPr lang="en-US" altLang="en-US" sz="2000" dirty="0">
              <a:solidFill>
                <a:srgbClr val="808080"/>
              </a:solidFill>
            </a:endParaRPr>
          </a:p>
          <a:p>
            <a:pPr marL="342900" indent="-3429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Font typeface="Wingdings" panose="05000000000000000000" pitchFamily="2" charset="2"/>
              <a:buChar char="Ø"/>
            </a:pPr>
            <a:r>
              <a:rPr lang="en-US" altLang="en-US" sz="2000" dirty="0">
                <a:solidFill>
                  <a:srgbClr val="808080"/>
                </a:solidFill>
              </a:rPr>
              <a:t>In 2013/14 staff changes saw this service become increasingly sonographer led.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>
                <a:srgbClr val="00CCFF"/>
              </a:buClr>
            </a:pPr>
            <a:endParaRPr lang="en-US" altLang="en-US" sz="2000" dirty="0">
              <a:solidFill>
                <a:srgbClr val="808080"/>
              </a:solidFill>
            </a:endParaRPr>
          </a:p>
          <a:p>
            <a:pPr marL="342900" indent="-3429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rgbClr val="FFFFFF"/>
                </a:solidFill>
              </a:rPr>
              <a:t>In adherence with NICE guidelines (NICE CG144) a two-visit, proximal leg imaging </a:t>
            </a:r>
            <a:r>
              <a:rPr lang="en-US" sz="2400" dirty="0">
                <a:solidFill>
                  <a:srgbClr val="FFFFFF"/>
                </a:solidFill>
              </a:rPr>
              <a:t>scheme was </a:t>
            </a:r>
            <a:r>
              <a:rPr lang="en-US" sz="2400" dirty="0">
                <a:solidFill>
                  <a:srgbClr val="FFFFFF"/>
                </a:solidFill>
              </a:rPr>
              <a:t>introduced to train sonographers.</a:t>
            </a:r>
            <a:endParaRPr lang="en-GB" sz="2400" dirty="0">
              <a:solidFill>
                <a:srgbClr val="FFFFFF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>
                <a:srgbClr val="00CCFF"/>
              </a:buClr>
            </a:pPr>
            <a:endParaRPr lang="en-US" altLang="en-US" sz="24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0728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428660" y="428604"/>
            <a:ext cx="7772400" cy="1143000"/>
          </a:xfrm>
        </p:spPr>
        <p:txBody>
          <a:bodyPr/>
          <a:lstStyle/>
          <a:p>
            <a:r>
              <a:rPr lang="en-GB" sz="2800" dirty="0" smtClean="0">
                <a:solidFill>
                  <a:srgbClr val="FFFFFF"/>
                </a:solidFill>
              </a:rPr>
              <a:t>NICE Guideline CG144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pic>
        <p:nvPicPr>
          <p:cNvPr id="6" name="Content Placeholder 5" descr="nice.jpg"/>
          <p:cNvPicPr>
            <a:picLocks noGrp="1" noChangeAspect="1"/>
          </p:cNvPicPr>
          <p:nvPr>
            <p:ph sz="half" idx="1"/>
          </p:nvPr>
        </p:nvPicPr>
        <p:blipFill>
          <a:blip r:embed="rId3" cstate="print"/>
          <a:stretch>
            <a:fillRect/>
          </a:stretch>
        </p:blipFill>
        <p:spPr>
          <a:xfrm>
            <a:off x="6143636" y="142855"/>
            <a:ext cx="2799944" cy="1928825"/>
          </a:xfrm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7546" y="1916832"/>
            <a:ext cx="6951716" cy="4114800"/>
          </a:xfrm>
        </p:spPr>
        <p:txBody>
          <a:bodyPr/>
          <a:lstStyle/>
          <a:p>
            <a:pPr>
              <a:buNone/>
            </a:pPr>
            <a:r>
              <a:rPr lang="en-GB" dirty="0" smtClean="0"/>
              <a:t> </a:t>
            </a:r>
            <a:endParaRPr lang="en-GB" sz="2000" dirty="0" smtClean="0"/>
          </a:p>
          <a:p>
            <a:pPr>
              <a:buNone/>
            </a:pPr>
            <a:r>
              <a:rPr lang="en-GB" sz="2000" dirty="0" smtClean="0">
                <a:solidFill>
                  <a:schemeClr val="bg1"/>
                </a:solidFill>
              </a:rPr>
              <a:t>If DVT suspected  + Wells score of </a:t>
            </a:r>
            <a:r>
              <a:rPr lang="en-GB" sz="2000" b="1" i="1" dirty="0" smtClean="0">
                <a:solidFill>
                  <a:srgbClr val="FFFFFF"/>
                </a:solidFill>
              </a:rPr>
              <a:t>≥2</a:t>
            </a:r>
            <a:r>
              <a:rPr lang="en-GB" sz="2000" dirty="0" smtClean="0">
                <a:solidFill>
                  <a:schemeClr val="bg1"/>
                </a:solidFill>
              </a:rPr>
              <a:t> :</a:t>
            </a:r>
          </a:p>
          <a:p>
            <a:pPr>
              <a:buNone/>
            </a:pPr>
            <a:r>
              <a:rPr lang="en-GB" sz="2000" dirty="0" smtClean="0">
                <a:solidFill>
                  <a:schemeClr val="bg1"/>
                </a:solidFill>
              </a:rPr>
              <a:t> 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2000" dirty="0" smtClean="0">
                <a:solidFill>
                  <a:schemeClr val="bg1"/>
                </a:solidFill>
              </a:rPr>
              <a:t>Proximal leg imaging  within 4 hours of request  </a:t>
            </a:r>
          </a:p>
          <a:p>
            <a:pPr marL="457200" indent="-457200">
              <a:buNone/>
            </a:pPr>
            <a:r>
              <a:rPr lang="en-GB" sz="2000" b="1" dirty="0" smtClean="0">
                <a:solidFill>
                  <a:schemeClr val="bg1"/>
                </a:solidFill>
              </a:rPr>
              <a:t>       </a:t>
            </a:r>
            <a:r>
              <a:rPr lang="en-GB" sz="2000" b="1" u="sng" dirty="0" smtClean="0">
                <a:solidFill>
                  <a:schemeClr val="bg1"/>
                </a:solidFill>
              </a:rPr>
              <a:t>OR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2000" dirty="0" smtClean="0">
                <a:solidFill>
                  <a:schemeClr val="bg1"/>
                </a:solidFill>
              </a:rPr>
              <a:t>A D-Dimer test , interim anti- coagulant  and a Proximal  Doppler leg exam within 24 hours of request.</a:t>
            </a:r>
          </a:p>
          <a:p>
            <a:endParaRPr lang="en-GB" dirty="0"/>
          </a:p>
        </p:txBody>
      </p:sp>
      <p:pic>
        <p:nvPicPr>
          <p:cNvPr id="7" name="Content Placeholder 5" descr="nic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6143636" y="142854"/>
            <a:ext cx="2799944" cy="192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91315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428660" y="500042"/>
            <a:ext cx="7772400" cy="1143000"/>
          </a:xfrm>
        </p:spPr>
        <p:txBody>
          <a:bodyPr/>
          <a:lstStyle/>
          <a:p>
            <a:r>
              <a:rPr lang="en-GB" dirty="0" smtClean="0">
                <a:solidFill>
                  <a:srgbClr val="FFFFFF"/>
                </a:solidFill>
              </a:rPr>
              <a:t>NICE Guideline CG144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6743720" cy="4114800"/>
          </a:xfrm>
        </p:spPr>
        <p:txBody>
          <a:bodyPr/>
          <a:lstStyle/>
          <a:p>
            <a:pPr>
              <a:buNone/>
            </a:pPr>
            <a:r>
              <a:rPr lang="en-GB" sz="1600" dirty="0" smtClean="0">
                <a:solidFill>
                  <a:schemeClr val="bg2"/>
                </a:solidFill>
              </a:rPr>
              <a:t>If DVT suspected  + Wells score of &gt;/= 2 :</a:t>
            </a:r>
          </a:p>
          <a:p>
            <a:pPr>
              <a:buNone/>
            </a:pPr>
            <a:r>
              <a:rPr lang="en-GB" sz="1600" dirty="0" smtClean="0">
                <a:solidFill>
                  <a:schemeClr val="bg2"/>
                </a:solidFill>
              </a:rPr>
              <a:t> </a:t>
            </a:r>
          </a:p>
          <a:p>
            <a:pPr marL="457200" indent="-457200"/>
            <a:r>
              <a:rPr lang="en-GB" sz="1600" dirty="0" smtClean="0">
                <a:solidFill>
                  <a:schemeClr val="bg2"/>
                </a:solidFill>
              </a:rPr>
              <a:t>Proximal leg imaging  within 4 hours of request  </a:t>
            </a:r>
          </a:p>
          <a:p>
            <a:pPr marL="457200" indent="-457200">
              <a:buNone/>
            </a:pPr>
            <a:r>
              <a:rPr lang="en-GB" sz="1600" b="1" dirty="0" smtClean="0">
                <a:solidFill>
                  <a:schemeClr val="bg2"/>
                </a:solidFill>
              </a:rPr>
              <a:t>       </a:t>
            </a:r>
            <a:r>
              <a:rPr lang="en-GB" sz="1600" b="1" u="sng" dirty="0" smtClean="0">
                <a:solidFill>
                  <a:schemeClr val="bg2"/>
                </a:solidFill>
              </a:rPr>
              <a:t>OR</a:t>
            </a:r>
          </a:p>
          <a:p>
            <a:pPr marL="457200" indent="-457200"/>
            <a:r>
              <a:rPr lang="en-GB" sz="1600" dirty="0" smtClean="0">
                <a:solidFill>
                  <a:schemeClr val="bg2"/>
                </a:solidFill>
              </a:rPr>
              <a:t>A D-Dimer test , interim anti- coagulant  and Proximal  Doppler leg exam within 24 hours of request.</a:t>
            </a:r>
          </a:p>
          <a:p>
            <a:endParaRPr lang="en-GB" sz="1200" dirty="0" smtClean="0"/>
          </a:p>
          <a:p>
            <a:pPr>
              <a:buNone/>
            </a:pPr>
            <a:r>
              <a:rPr lang="en-GB" sz="2000" dirty="0" smtClean="0">
                <a:solidFill>
                  <a:schemeClr val="bg1"/>
                </a:solidFill>
              </a:rPr>
              <a:t>If  exam negative </a:t>
            </a:r>
          </a:p>
          <a:p>
            <a:r>
              <a:rPr lang="en-GB" sz="2000" dirty="0" smtClean="0">
                <a:solidFill>
                  <a:schemeClr val="bg1"/>
                </a:solidFill>
              </a:rPr>
              <a:t>Repeat exam in 6-8 days  if D-Dimer above 0.5 only .</a:t>
            </a:r>
          </a:p>
          <a:p>
            <a:endParaRPr lang="en-GB" sz="2000" dirty="0"/>
          </a:p>
        </p:txBody>
      </p:sp>
      <p:pic>
        <p:nvPicPr>
          <p:cNvPr id="5" name="Content Placeholder 5" descr="nice.jpg"/>
          <p:cNvPicPr>
            <a:picLocks noGrp="1" noChangeAspect="1"/>
          </p:cNvPicPr>
          <p:nvPr>
            <p:ph sz="half" idx="1"/>
          </p:nvPr>
        </p:nvPicPr>
        <p:blipFill>
          <a:blip r:embed="rId3" cstate="print"/>
          <a:stretch>
            <a:fillRect/>
          </a:stretch>
        </p:blipFill>
        <p:spPr>
          <a:xfrm>
            <a:off x="6588224" y="332658"/>
            <a:ext cx="2304256" cy="1587355"/>
          </a:xfrm>
        </p:spPr>
      </p:pic>
    </p:spTree>
    <p:extLst>
      <p:ext uri="{BB962C8B-B14F-4D97-AF65-F5344CB8AC3E}">
        <p14:creationId xmlns:p14="http://schemas.microsoft.com/office/powerpoint/2010/main" val="2358976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428660" y="500042"/>
            <a:ext cx="7772400" cy="1143000"/>
          </a:xfrm>
        </p:spPr>
        <p:txBody>
          <a:bodyPr/>
          <a:lstStyle/>
          <a:p>
            <a:r>
              <a:rPr lang="en-GB" dirty="0" smtClean="0">
                <a:solidFill>
                  <a:srgbClr val="FFFFFF"/>
                </a:solidFill>
              </a:rPr>
              <a:t>NICE Guideline CG144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971604" y="2733542"/>
            <a:ext cx="7596631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400" dirty="0">
                <a:solidFill>
                  <a:srgbClr val="FFFFFF"/>
                </a:solidFill>
              </a:rPr>
              <a:t>If D- Dimer &gt; 0.5 but Wells score &lt; 2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 dirty="0">
              <a:solidFill>
                <a:srgbClr val="FFFFFF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400" dirty="0">
                <a:solidFill>
                  <a:srgbClr val="FFFFFF"/>
                </a:solidFill>
              </a:rPr>
              <a:t>=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 dirty="0">
              <a:solidFill>
                <a:srgbClr val="FFFFFF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400" dirty="0">
                <a:solidFill>
                  <a:srgbClr val="FFFFFF"/>
                </a:solidFill>
              </a:rPr>
              <a:t> A Proximal leg Doppler exam is performed once only </a:t>
            </a:r>
            <a:r>
              <a:rPr lang="en-GB" sz="2400" dirty="0">
                <a:solidFill>
                  <a:srgbClr val="000000"/>
                </a:solidFill>
              </a:rPr>
              <a:t>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 dirty="0">
              <a:solidFill>
                <a:srgbClr val="000000"/>
              </a:solidFill>
            </a:endParaRPr>
          </a:p>
        </p:txBody>
      </p:sp>
      <p:pic>
        <p:nvPicPr>
          <p:cNvPr id="5" name="Picture 4" descr="nic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500825" y="357167"/>
            <a:ext cx="2381251" cy="1914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5156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428860" y="500044"/>
            <a:ext cx="37147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n-GB" sz="2400" dirty="0">
                <a:solidFill>
                  <a:srgbClr val="FFFFFF"/>
                </a:solidFill>
              </a:rPr>
              <a:t>Proximal leg veins</a:t>
            </a:r>
            <a:endParaRPr lang="en-GB" sz="2400" dirty="0">
              <a:solidFill>
                <a:srgbClr val="FFFFFF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83770" y="1268760"/>
            <a:ext cx="3000396" cy="4086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extBox 3"/>
          <p:cNvSpPr txBox="1"/>
          <p:nvPr/>
        </p:nvSpPr>
        <p:spPr>
          <a:xfrm rot="5400000">
            <a:off x="3747685" y="4397335"/>
            <a:ext cx="50405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6000" dirty="0">
                <a:solidFill>
                  <a:srgbClr val="FF0000"/>
                </a:solidFill>
              </a:rPr>
              <a:t>X</a:t>
            </a:r>
            <a:endParaRPr lang="en-GB" sz="60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419872" y="4437114"/>
            <a:ext cx="11521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400" dirty="0">
                <a:solidFill>
                  <a:srgbClr val="FF0000"/>
                </a:solidFill>
              </a:rPr>
              <a:t>--------------</a:t>
            </a:r>
            <a:endParaRPr lang="en-GB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8169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FFFFFF"/>
                </a:solidFill>
              </a:rPr>
              <a:t>Report Prompt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4348" y="1785926"/>
            <a:ext cx="7772400" cy="4114800"/>
          </a:xfrm>
        </p:spPr>
        <p:txBody>
          <a:bodyPr/>
          <a:lstStyle/>
          <a:p>
            <a:pPr marL="0" lvl="0" indent="0">
              <a:buNone/>
            </a:pPr>
            <a:r>
              <a:rPr lang="en-GB" sz="1800" dirty="0" smtClean="0">
                <a:solidFill>
                  <a:srgbClr val="FFFFFF"/>
                </a:solidFill>
              </a:rPr>
              <a:t>February 2016 -  </a:t>
            </a:r>
          </a:p>
          <a:p>
            <a:pPr marL="0" lvl="0" indent="0">
              <a:buNone/>
            </a:pPr>
            <a:r>
              <a:rPr lang="en-GB" sz="1800" dirty="0" smtClean="0">
                <a:solidFill>
                  <a:srgbClr val="FFFFFF"/>
                </a:solidFill>
              </a:rPr>
              <a:t> </a:t>
            </a:r>
          </a:p>
          <a:p>
            <a:pPr lvl="0"/>
            <a:endParaRPr lang="en-GB" sz="1800" i="1" dirty="0" smtClean="0">
              <a:solidFill>
                <a:srgbClr val="FFFFFF"/>
              </a:solidFill>
            </a:endParaRPr>
          </a:p>
          <a:p>
            <a:pPr lvl="0"/>
            <a:endParaRPr lang="en-GB" sz="1800" i="1" dirty="0" smtClean="0">
              <a:solidFill>
                <a:srgbClr val="FFFFFF"/>
              </a:solidFill>
            </a:endParaRPr>
          </a:p>
          <a:p>
            <a:pPr lvl="0"/>
            <a:r>
              <a:rPr lang="en-GB" sz="1800" i="1" dirty="0" smtClean="0">
                <a:solidFill>
                  <a:srgbClr val="FFFFFF"/>
                </a:solidFill>
              </a:rPr>
              <a:t>“This patient has had a proximal leg vein ultrasound scan as per NICE guideline CG 144 . For patients with a negative scan a repeat proximal leg vein ultrasound scan is indicated in 6–8 days if they have a </a:t>
            </a:r>
            <a:r>
              <a:rPr lang="en-GB" sz="1800" b="1" i="1" dirty="0" smtClean="0">
                <a:solidFill>
                  <a:srgbClr val="FFFFFF"/>
                </a:solidFill>
              </a:rPr>
              <a:t>Wells score of ≥2 AND a positive D‑dimer test</a:t>
            </a:r>
            <a:r>
              <a:rPr lang="en-GB" sz="1800" i="1" dirty="0" smtClean="0">
                <a:solidFill>
                  <a:srgbClr val="FFFFFF"/>
                </a:solidFill>
              </a:rPr>
              <a:t> .  If your patient meets these criteria, please request a repeat proximal leg vein ultrasound scan stating clearly both the Wells score and D-dimer result in the request information</a:t>
            </a:r>
            <a:r>
              <a:rPr lang="en-GB" sz="1800" i="1" dirty="0" smtClean="0">
                <a:solidFill>
                  <a:srgbClr val="FFFFFF"/>
                </a:solidFill>
              </a:rPr>
              <a:t>.”</a:t>
            </a:r>
          </a:p>
          <a:p>
            <a:pPr lvl="0"/>
            <a:r>
              <a:rPr lang="en-GB" sz="1800" i="1" dirty="0" smtClean="0">
                <a:solidFill>
                  <a:srgbClr val="FFFFFF"/>
                </a:solidFill>
              </a:rPr>
              <a:t>Also ‘Prompt Doppler Ultrasound Leg’ for report template</a:t>
            </a:r>
            <a:endParaRPr lang="en-GB" sz="1800" i="1" dirty="0">
              <a:solidFill>
                <a:srgbClr val="FFFFFF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86049" y="1857366"/>
            <a:ext cx="1071571" cy="832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779034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outh eastern powerpoint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Theme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-48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-48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513</Words>
  <Application>Microsoft Office PowerPoint</Application>
  <PresentationFormat>On-screen Show (4:3)</PresentationFormat>
  <Paragraphs>89</Paragraphs>
  <Slides>12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south eastern powerpoint</vt:lpstr>
      <vt:lpstr>Doppler Leg Ultrasound Refresher</vt:lpstr>
      <vt:lpstr>Background</vt:lpstr>
      <vt:lpstr>Background</vt:lpstr>
      <vt:lpstr>Background</vt:lpstr>
      <vt:lpstr>NICE Guideline CG144 </vt:lpstr>
      <vt:lpstr>NICE Guideline CG144</vt:lpstr>
      <vt:lpstr>NICE Guideline CG144</vt:lpstr>
      <vt:lpstr>PowerPoint Presentation</vt:lpstr>
      <vt:lpstr>Report Prompt</vt:lpstr>
      <vt:lpstr>To Reassure</vt:lpstr>
      <vt:lpstr>PowerPoint Presentation</vt:lpstr>
      <vt:lpstr>PowerPoint Presentation</vt:lpstr>
    </vt:vector>
  </TitlesOfParts>
  <Company>South Eastern H&amp;SC Trust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Doppler Leg Ultrasound Refresher</dc:title>
  <dc:creator>Julie Slagter</dc:creator>
  <cp:lastModifiedBy>Julie Slagter</cp:lastModifiedBy>
  <cp:revision>2</cp:revision>
  <dcterms:created xsi:type="dcterms:W3CDTF">2018-11-20T11:58:14Z</dcterms:created>
  <dcterms:modified xsi:type="dcterms:W3CDTF">2018-11-20T12:23:43Z</dcterms:modified>
</cp:coreProperties>
</file>