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7" r:id="rId11"/>
    <p:sldId id="258" r:id="rId12"/>
    <p:sldId id="259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D07E2-B68B-40A1-9768-280F1C4B6114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AD7B-662E-4451-951E-70DB06E7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57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AD7B-662E-4451-951E-70DB06E78A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3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8481902-71D1-4675-A1B6-BB34A6E3E82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DD7FA99-7616-45D6-8623-5FC0833C5A6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848600" cy="468052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6000" dirty="0" smtClean="0">
                <a:solidFill>
                  <a:srgbClr val="002060"/>
                </a:solidFill>
              </a:rPr>
              <a:t>Case Study</a:t>
            </a:r>
            <a:br>
              <a:rPr lang="en-GB" sz="6000" dirty="0" smtClean="0">
                <a:solidFill>
                  <a:srgbClr val="002060"/>
                </a:solidFill>
              </a:rPr>
            </a:br>
            <a:r>
              <a:rPr lang="en-GB" sz="6000" dirty="0" smtClean="0">
                <a:solidFill>
                  <a:srgbClr val="002060"/>
                </a:solidFill>
              </a:rPr>
              <a:t/>
            </a:r>
            <a:br>
              <a:rPr lang="en-GB" sz="6000" dirty="0" smtClean="0">
                <a:solidFill>
                  <a:srgbClr val="002060"/>
                </a:solidFill>
              </a:rPr>
            </a:br>
            <a:r>
              <a:rPr lang="en-GB" sz="4000" dirty="0" smtClean="0">
                <a:solidFill>
                  <a:srgbClr val="0070C0"/>
                </a:solidFill>
              </a:rPr>
              <a:t>Compartment syndrome</a:t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/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GB" sz="4000" dirty="0" smtClean="0">
                <a:solidFill>
                  <a:srgbClr val="0070C0"/>
                </a:solidFill>
              </a:rPr>
              <a:t>Aneurysms &amp;</a:t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000" dirty="0" smtClean="0">
                <a:solidFill>
                  <a:srgbClr val="0070C0"/>
                </a:solidFill>
              </a:rPr>
              <a:t>Pseudoaneurysms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Aneurysms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3200" dirty="0" smtClean="0"/>
              <a:t>Abnormal dilatation of an artery</a:t>
            </a:r>
          </a:p>
          <a:p>
            <a:r>
              <a:rPr lang="en-GB" sz="3200" dirty="0" smtClean="0"/>
              <a:t>Involves all three layers of the vessel wall (intima, media and adventitia)</a:t>
            </a:r>
          </a:p>
          <a:p>
            <a:r>
              <a:rPr lang="en-GB" sz="3200" dirty="0" smtClean="0"/>
              <a:t>May be fusiform (involving the entire circumference of the artery), or saccular (involving part of the circumference of the artery)</a:t>
            </a:r>
          </a:p>
          <a:p>
            <a:r>
              <a:rPr lang="en-GB" sz="3200" dirty="0" smtClean="0"/>
              <a:t>Can affect any artery, but most frequently the aorta, common iliac arteries, common femoral arteries and popliteal arteries</a:t>
            </a:r>
          </a:p>
          <a:p>
            <a:r>
              <a:rPr lang="en-GB" sz="3200" dirty="0" smtClean="0"/>
              <a:t>Risk of rupture (particularly the aorta), embolisation, or occlusion due to accumulation of thrombus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8152"/>
            <a:ext cx="3748421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24" y="1501426"/>
            <a:ext cx="3090490" cy="127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5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Pseudoaneurysms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45638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Caused by any injury to the vessel that results in a defect in the arterial wall and permits escape of bloo</a:t>
            </a:r>
            <a:r>
              <a:rPr lang="en-GB" dirty="0" smtClean="0"/>
              <a:t>d under pressure</a:t>
            </a:r>
          </a:p>
          <a:p>
            <a:r>
              <a:rPr lang="en-GB" dirty="0" smtClean="0"/>
              <a:t>Blood is contained by the adventitia or surrounding tissues, </a:t>
            </a:r>
            <a:r>
              <a:rPr lang="en-GB" b="1" dirty="0" smtClean="0"/>
              <a:t>but not by the three layers of normal arterial wall</a:t>
            </a:r>
            <a:endParaRPr lang="en-GB" dirty="0" smtClean="0"/>
          </a:p>
          <a:p>
            <a:r>
              <a:rPr lang="en-GB" dirty="0" smtClean="0"/>
              <a:t>Usually </a:t>
            </a:r>
            <a:r>
              <a:rPr lang="en-GB" dirty="0" smtClean="0"/>
              <a:t>occurs as a result of damage to the artery wall as a result of:</a:t>
            </a:r>
          </a:p>
          <a:p>
            <a:pPr lvl="1"/>
            <a:r>
              <a:rPr lang="en-GB" dirty="0" smtClean="0"/>
              <a:t>arterial injury during surgery</a:t>
            </a:r>
          </a:p>
          <a:p>
            <a:pPr lvl="1"/>
            <a:r>
              <a:rPr lang="en-GB" dirty="0" smtClean="0"/>
              <a:t>penetrating trauma</a:t>
            </a:r>
          </a:p>
          <a:p>
            <a:pPr lvl="1"/>
            <a:r>
              <a:rPr lang="en-GB" dirty="0" smtClean="0"/>
              <a:t>inadequate compression following catheterisation during angiography</a:t>
            </a:r>
          </a:p>
          <a:p>
            <a:pPr lvl="1"/>
            <a:r>
              <a:rPr lang="en-GB" dirty="0" smtClean="0"/>
              <a:t>puncture by </a:t>
            </a:r>
            <a:r>
              <a:rPr lang="en-GB" dirty="0" err="1" smtClean="0"/>
              <a:t>permacaths</a:t>
            </a:r>
            <a:endParaRPr lang="en-GB" dirty="0"/>
          </a:p>
          <a:p>
            <a:pPr lvl="1"/>
            <a:r>
              <a:rPr lang="en-GB" dirty="0" smtClean="0"/>
              <a:t>IV drug use etc.</a:t>
            </a:r>
          </a:p>
          <a:p>
            <a:r>
              <a:rPr lang="en-GB" dirty="0" smtClean="0"/>
              <a:t>Direct </a:t>
            </a:r>
            <a:r>
              <a:rPr lang="en-GB" dirty="0" smtClean="0"/>
              <a:t>communication of blood flow between the vessel lumen and the pseudoaneurysm through the hole in the vessel wall – the neck.</a:t>
            </a:r>
          </a:p>
          <a:p>
            <a:r>
              <a:rPr lang="en-GB" dirty="0" smtClean="0"/>
              <a:t>Risk of rupture or compression of surrounding vessels or structures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153270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7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</a:t>
            </a:r>
            <a:r>
              <a:rPr lang="en-GB" dirty="0" smtClean="0"/>
              <a:t>seudoaneurysms: Ultrasound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24768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Turbulent forward and backward flow, often visualised as a ‘yin-yang’ sign with colour Doppler and a characteristic ‘to and fro’ pattern with spectral Doppler.</a:t>
            </a:r>
          </a:p>
          <a:p>
            <a:r>
              <a:rPr lang="en-GB" dirty="0" smtClean="0"/>
              <a:t>Arises from the artery, rather than being continuous with it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040113" cy="23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20390"/>
            <a:ext cx="4476924" cy="171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97" y="1772816"/>
            <a:ext cx="3295603" cy="262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Pseudoaneurysms: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876800"/>
          </a:xfrm>
        </p:spPr>
        <p:txBody>
          <a:bodyPr/>
          <a:lstStyle/>
          <a:p>
            <a:pPr lvl="1"/>
            <a:r>
              <a:rPr lang="en-GB" dirty="0" smtClean="0"/>
              <a:t>Injection of thrombin to cause the blood within the pseudoaneurysm to clot</a:t>
            </a:r>
          </a:p>
          <a:p>
            <a:pPr lvl="1"/>
            <a:r>
              <a:rPr lang="en-GB" dirty="0" smtClean="0"/>
              <a:t>Surgical ligation</a:t>
            </a:r>
          </a:p>
          <a:p>
            <a:pPr lvl="1"/>
            <a:r>
              <a:rPr lang="en-GB" dirty="0" smtClean="0"/>
              <a:t>Ultrasound guided compression – use the ultrasound transducer to compress the neck of the pseudoaneurysm.  This stops flow into it and causes it to clot.  </a:t>
            </a:r>
          </a:p>
          <a:p>
            <a:pPr lvl="2"/>
            <a:r>
              <a:rPr lang="en-GB" dirty="0" smtClean="0"/>
              <a:t>Dependent on diameter and position of the neck, and patient build</a:t>
            </a:r>
          </a:p>
          <a:p>
            <a:pPr lvl="2"/>
            <a:r>
              <a:rPr lang="en-GB" dirty="0" smtClean="0"/>
              <a:t>Very uncomfortable for the patient (and physically hard for the vascular scientist!)</a:t>
            </a:r>
          </a:p>
          <a:p>
            <a:pPr lvl="2"/>
            <a:r>
              <a:rPr lang="en-GB" dirty="0" smtClean="0"/>
              <a:t>Can take up to 30 minutes of application of considerable pressure</a:t>
            </a:r>
          </a:p>
          <a:p>
            <a:pPr lvl="2"/>
            <a:r>
              <a:rPr lang="en-GB" dirty="0" smtClean="0"/>
              <a:t>Risk of rupture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0017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Compartment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Occurs when the pressure increases within </a:t>
            </a:r>
            <a:r>
              <a:rPr lang="en-GB" dirty="0" smtClean="0"/>
              <a:t>a bundle </a:t>
            </a:r>
            <a:r>
              <a:rPr lang="en-GB" dirty="0" smtClean="0"/>
              <a:t>of muscles </a:t>
            </a:r>
            <a:r>
              <a:rPr lang="en-GB" dirty="0" smtClean="0"/>
              <a:t>enclosed by a fascia</a:t>
            </a:r>
            <a:r>
              <a:rPr lang="en-GB" dirty="0" smtClean="0"/>
              <a:t> </a:t>
            </a:r>
            <a:r>
              <a:rPr lang="en-GB" dirty="0" smtClean="0"/>
              <a:t>(muscle </a:t>
            </a:r>
            <a:r>
              <a:rPr lang="en-GB" dirty="0" smtClean="0"/>
              <a:t>compartment) due to swelling or bleeding. </a:t>
            </a:r>
          </a:p>
          <a:p>
            <a:r>
              <a:rPr lang="en-GB" dirty="0" smtClean="0"/>
              <a:t>Restricts the blood flow to the area and </a:t>
            </a:r>
            <a:r>
              <a:rPr lang="en-GB" dirty="0" smtClean="0"/>
              <a:t>damages </a:t>
            </a:r>
            <a:r>
              <a:rPr lang="en-GB" dirty="0" smtClean="0"/>
              <a:t>the muscles and nerves</a:t>
            </a:r>
          </a:p>
          <a:p>
            <a:r>
              <a:rPr lang="en-GB" dirty="0" smtClean="0"/>
              <a:t>Acute </a:t>
            </a:r>
            <a:r>
              <a:rPr lang="en-GB" dirty="0" smtClean="0"/>
              <a:t>– sudden onset usually following trauma (bone fracture or crush injury), burns, reperfusion after a period of poor blood flow, </a:t>
            </a:r>
            <a:r>
              <a:rPr lang="en-GB" dirty="0" smtClean="0"/>
              <a:t>intra-compartmental bleeding, or any </a:t>
            </a:r>
            <a:r>
              <a:rPr lang="en-GB" dirty="0" smtClean="0"/>
              <a:t>other cause of </a:t>
            </a:r>
            <a:r>
              <a:rPr lang="en-GB" dirty="0" smtClean="0"/>
              <a:t>swelling </a:t>
            </a:r>
            <a:r>
              <a:rPr lang="en-GB" dirty="0" smtClean="0"/>
              <a:t>within a compartment</a:t>
            </a:r>
          </a:p>
        </p:txBody>
      </p:sp>
    </p:spTree>
    <p:extLst>
      <p:ext uri="{BB962C8B-B14F-4D97-AF65-F5344CB8AC3E}">
        <p14:creationId xmlns:p14="http://schemas.microsoft.com/office/powerpoint/2010/main" val="30575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Compartment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Symptoms</a:t>
            </a:r>
          </a:p>
          <a:p>
            <a:pPr lvl="1"/>
            <a:r>
              <a:rPr lang="en-GB" dirty="0" smtClean="0"/>
              <a:t>Intense pain (especially when the muscle is stretched), tingling/burning sensation, severe cases – numbness or weakness (permanent damage)</a:t>
            </a:r>
          </a:p>
          <a:p>
            <a:r>
              <a:rPr lang="en-GB" dirty="0" smtClean="0"/>
              <a:t>Diagnosis</a:t>
            </a:r>
          </a:p>
          <a:p>
            <a:pPr lvl="1"/>
            <a:r>
              <a:rPr lang="en-GB" dirty="0" smtClean="0"/>
              <a:t>Clinical diagnosis.  </a:t>
            </a:r>
          </a:p>
          <a:p>
            <a:pPr lvl="1"/>
            <a:r>
              <a:rPr lang="en-GB" dirty="0" smtClean="0"/>
              <a:t>Intra-compartmental pressures can also be measured </a:t>
            </a:r>
          </a:p>
          <a:p>
            <a:r>
              <a:rPr lang="en-GB" dirty="0" smtClean="0"/>
              <a:t>Treatment</a:t>
            </a:r>
          </a:p>
          <a:p>
            <a:pPr lvl="1"/>
            <a:r>
              <a:rPr lang="en-GB" dirty="0" smtClean="0"/>
              <a:t>Fasciotomy.  Surgical incision into the fascia to release the pressure.</a:t>
            </a:r>
          </a:p>
          <a:p>
            <a:pPr lvl="1"/>
            <a:r>
              <a:rPr lang="en-GB" dirty="0" smtClean="0"/>
              <a:t>Medical emergency.  Needs treatment within hours to avoid permanent damage.</a:t>
            </a:r>
          </a:p>
          <a:p>
            <a:endParaRPr lang="en-GB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1340768"/>
            <a:ext cx="3847670" cy="29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7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73 year old female, total knee replacement 25/9/18</a:t>
            </a:r>
          </a:p>
          <a:p>
            <a:r>
              <a:rPr lang="en-GB" dirty="0" smtClean="0"/>
              <a:t>Referred for venogram 10 days post op </a:t>
            </a:r>
          </a:p>
          <a:p>
            <a:pPr lvl="1"/>
            <a:r>
              <a:rPr lang="en-GB" sz="2400" dirty="0" smtClean="0"/>
              <a:t>worsening calf pain with localised tenderness along deep venous system</a:t>
            </a:r>
          </a:p>
          <a:p>
            <a:pPr lvl="1"/>
            <a:r>
              <a:rPr lang="en-GB" sz="2400" dirty="0" smtClean="0"/>
              <a:t>Entire leg swollen</a:t>
            </a:r>
          </a:p>
          <a:p>
            <a:pPr lvl="1"/>
            <a:r>
              <a:rPr lang="en-GB" sz="2400" dirty="0" smtClean="0"/>
              <a:t>Calf swelling more than 3cm compared to left leg</a:t>
            </a:r>
          </a:p>
          <a:p>
            <a:pPr lvl="1"/>
            <a:r>
              <a:rPr lang="en-GB" sz="2400" dirty="0" smtClean="0"/>
              <a:t>Pitting oedema</a:t>
            </a:r>
          </a:p>
          <a:p>
            <a:pPr lvl="1"/>
            <a:r>
              <a:rPr lang="en-GB" sz="2400" b="1" dirty="0" smtClean="0"/>
              <a:t>Foot drop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156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 </a:t>
            </a:r>
            <a:r>
              <a:rPr lang="en-GB" dirty="0"/>
              <a:t>Venogram </a:t>
            </a:r>
            <a:r>
              <a:rPr lang="en-GB" dirty="0" smtClean="0"/>
              <a:t>demonstrated: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Large </a:t>
            </a:r>
            <a:r>
              <a:rPr lang="en-GB" dirty="0">
                <a:solidFill>
                  <a:srgbClr val="0070C0"/>
                </a:solidFill>
              </a:rPr>
              <a:t>55.7 x 34.1 x 30.4 mm vascular area with arterial flow ?popliteal aneurysm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Also noted within knee there is a large 18.4 x 61.8 mm mixed echo area which traces behind the whole knee, suggestive of a haematoma, unsure of its origin ? post-operative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The popliteal vein was not visualised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Further imaging may be recommended, please discuss with a Consultant </a:t>
            </a:r>
            <a:r>
              <a:rPr lang="en-GB" dirty="0" smtClean="0">
                <a:solidFill>
                  <a:srgbClr val="0070C0"/>
                </a:solidFill>
              </a:rPr>
              <a:t>Radiologist</a:t>
            </a:r>
          </a:p>
          <a:p>
            <a:r>
              <a:rPr lang="en-GB" dirty="0" smtClean="0"/>
              <a:t>? Calf veins assessed</a:t>
            </a:r>
          </a:p>
        </p:txBody>
      </p:sp>
    </p:spTree>
    <p:extLst>
      <p:ext uri="{BB962C8B-B14F-4D97-AF65-F5344CB8AC3E}">
        <p14:creationId xmlns:p14="http://schemas.microsoft.com/office/powerpoint/2010/main" val="27768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r="2733"/>
          <a:stretch/>
        </p:blipFill>
        <p:spPr bwMode="auto">
          <a:xfrm>
            <a:off x="467544" y="476672"/>
            <a:ext cx="316724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/>
          <a:stretch/>
        </p:blipFill>
        <p:spPr bwMode="auto">
          <a:xfrm>
            <a:off x="4422973" y="476671"/>
            <a:ext cx="4181475" cy="30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05388"/>
            <a:ext cx="3167243" cy="296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73" y="3717032"/>
            <a:ext cx="41814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9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900" dirty="0" smtClean="0"/>
              <a:t>CTA performed 13 days post op</a:t>
            </a:r>
          </a:p>
          <a:p>
            <a:pPr lvl="1"/>
            <a:r>
              <a:rPr lang="en-GB" sz="1900" dirty="0" smtClean="0"/>
              <a:t>Referral </a:t>
            </a:r>
            <a:r>
              <a:rPr lang="en-GB" sz="1900" dirty="0"/>
              <a:t>states </a:t>
            </a:r>
            <a:r>
              <a:rPr lang="en-GB" sz="1900" b="1" dirty="0">
                <a:solidFill>
                  <a:srgbClr val="002060"/>
                </a:solidFill>
              </a:rPr>
              <a:t>‘Since surgery she has no sensation and no motor function in her right foot</a:t>
            </a:r>
            <a:r>
              <a:rPr lang="en-GB" sz="1900" dirty="0">
                <a:solidFill>
                  <a:srgbClr val="0070C0"/>
                </a:solidFill>
              </a:rPr>
              <a:t>. Difficult to feel pulses due to swelling. Posterior tibial pulse </a:t>
            </a:r>
            <a:r>
              <a:rPr lang="en-GB" sz="1900" dirty="0" smtClean="0">
                <a:solidFill>
                  <a:srgbClr val="0070C0"/>
                </a:solidFill>
              </a:rPr>
              <a:t>feeble.  USS </a:t>
            </a:r>
            <a:r>
              <a:rPr lang="en-GB" sz="1900" dirty="0">
                <a:solidFill>
                  <a:srgbClr val="0070C0"/>
                </a:solidFill>
              </a:rPr>
              <a:t>showed popliteal aneurysm &amp; haematoma</a:t>
            </a:r>
            <a:r>
              <a:rPr lang="en-GB" sz="1900" dirty="0" smtClean="0">
                <a:solidFill>
                  <a:srgbClr val="0070C0"/>
                </a:solidFill>
              </a:rPr>
              <a:t>.’</a:t>
            </a:r>
          </a:p>
          <a:p>
            <a:pPr lvl="1"/>
            <a:r>
              <a:rPr lang="en-GB" sz="1900" dirty="0" smtClean="0"/>
              <a:t>Report: </a:t>
            </a:r>
          </a:p>
          <a:p>
            <a:pPr lvl="2"/>
            <a:r>
              <a:rPr lang="en-GB" sz="1900" dirty="0"/>
              <a:t>a large part of the popliteal artery is obscured by artefact from the recent knee </a:t>
            </a:r>
            <a:r>
              <a:rPr lang="en-GB" sz="1900" dirty="0" smtClean="0"/>
              <a:t>replacement</a:t>
            </a:r>
          </a:p>
          <a:p>
            <a:pPr lvl="2"/>
            <a:r>
              <a:rPr lang="en-GB" sz="1900" dirty="0"/>
              <a:t>However, the distal popliteal artery appears to be occluded, and there is an associated rounded soft tissue </a:t>
            </a:r>
            <a:r>
              <a:rPr lang="en-GB" sz="1900" dirty="0" smtClean="0"/>
              <a:t>mass</a:t>
            </a:r>
          </a:p>
          <a:p>
            <a:pPr lvl="2"/>
            <a:r>
              <a:rPr lang="en-GB" sz="1900" dirty="0"/>
              <a:t>The anterior and posterior tibial arteries are patent from the trifurcation, but the peroneal artery is occluded through most of its </a:t>
            </a:r>
            <a:r>
              <a:rPr lang="en-GB" sz="1900" dirty="0" smtClean="0"/>
              <a:t>length.  The </a:t>
            </a:r>
            <a:r>
              <a:rPr lang="en-GB" sz="1900" dirty="0"/>
              <a:t>appearance are </a:t>
            </a:r>
            <a:r>
              <a:rPr lang="en-GB" sz="1900" dirty="0" smtClean="0"/>
              <a:t>consistent </a:t>
            </a:r>
            <a:r>
              <a:rPr lang="en-GB" sz="1900" dirty="0"/>
              <a:t>with a distal </a:t>
            </a:r>
            <a:r>
              <a:rPr lang="en-GB" sz="1900" dirty="0" smtClean="0"/>
              <a:t>popliteal </a:t>
            </a:r>
            <a:r>
              <a:rPr lang="en-GB" sz="1900" dirty="0"/>
              <a:t>artery occlusion, secondary to aneurysm or pseudo-aneurysm formation</a:t>
            </a:r>
            <a:r>
              <a:rPr lang="en-GB" sz="1900" dirty="0" smtClean="0"/>
              <a:t>.</a:t>
            </a:r>
          </a:p>
          <a:p>
            <a:pPr lvl="2"/>
            <a:r>
              <a:rPr lang="en-GB" sz="1900" dirty="0" smtClean="0"/>
              <a:t>Incidental finding of right renal cell carcinoma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6874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Vasc lab duplex performed 14 days post op.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r="15232"/>
          <a:stretch/>
        </p:blipFill>
        <p:spPr bwMode="auto">
          <a:xfrm>
            <a:off x="42568" y="2421067"/>
            <a:ext cx="3161280" cy="44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r="-401"/>
          <a:stretch/>
        </p:blipFill>
        <p:spPr bwMode="auto">
          <a:xfrm>
            <a:off x="3223198" y="4569307"/>
            <a:ext cx="5813298" cy="205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4"/>
          <a:stretch/>
        </p:blipFill>
        <p:spPr bwMode="auto">
          <a:xfrm>
            <a:off x="3212504" y="2780929"/>
            <a:ext cx="5818374" cy="85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520080"/>
            <a:ext cx="3845639" cy="30529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495498"/>
            <a:ext cx="3657843" cy="314952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3860494"/>
            <a:ext cx="3888432" cy="273685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5719807" y="3787472"/>
            <a:ext cx="2726060" cy="28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996"/>
            <a:ext cx="3452614" cy="350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49" y="428996"/>
            <a:ext cx="4626023" cy="350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2" y="3998211"/>
            <a:ext cx="3472078" cy="274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49" y="4126936"/>
            <a:ext cx="3384377" cy="261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2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patient was blue lighted to Addenbrookes (regional vascular centre)</a:t>
            </a:r>
          </a:p>
          <a:p>
            <a:r>
              <a:rPr lang="en-GB" dirty="0" smtClean="0"/>
              <a:t>Compartment syndrome diagnosis confirmed but too late to perform a fasciotomy to relieve the pressure as the muscle was already dead</a:t>
            </a:r>
          </a:p>
          <a:p>
            <a:r>
              <a:rPr lang="en-GB" dirty="0" smtClean="0"/>
              <a:t>Amputation likely to be the best option now for the patient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778</TotalTime>
  <Words>779</Words>
  <Application>Microsoft Office PowerPoint</Application>
  <PresentationFormat>On-screen Show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   Case Study  Compartment syndrome  Aneurysms &amp; Pseudoaneurysms</vt:lpstr>
      <vt:lpstr>Case Study:</vt:lpstr>
      <vt:lpstr>Case Study:</vt:lpstr>
      <vt:lpstr>PowerPoint Presentation</vt:lpstr>
      <vt:lpstr>Case Study:</vt:lpstr>
      <vt:lpstr>Case Study:</vt:lpstr>
      <vt:lpstr>PowerPoint Presentation</vt:lpstr>
      <vt:lpstr>PowerPoint Presentation</vt:lpstr>
      <vt:lpstr>Case Study:</vt:lpstr>
      <vt:lpstr>True Aneurysms</vt:lpstr>
      <vt:lpstr>Pseudoaneurysms</vt:lpstr>
      <vt:lpstr>Pseudoaneurysms: Ultrasound Features</vt:lpstr>
      <vt:lpstr>Pseudoaneurysms: Treatment</vt:lpstr>
      <vt:lpstr>Compartment Syndrome</vt:lpstr>
      <vt:lpstr>Compartment Syndrome</vt:lpstr>
    </vt:vector>
  </TitlesOfParts>
  <Company>Peterborough City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Aneurysms and Pseudoaneuryms    Compartment syndrome</dc:title>
  <dc:creator>Cooper, Michelle</dc:creator>
  <cp:lastModifiedBy>Cooper, Michelle</cp:lastModifiedBy>
  <cp:revision>25</cp:revision>
  <dcterms:created xsi:type="dcterms:W3CDTF">2018-10-16T08:37:36Z</dcterms:created>
  <dcterms:modified xsi:type="dcterms:W3CDTF">2018-10-18T09:42:42Z</dcterms:modified>
</cp:coreProperties>
</file>