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5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9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2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2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5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5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8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9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61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2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7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4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5D50-6A0B-4B0C-BD1B-60FB93961132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BB72-1B3F-48E0-A47A-E3B7A98F0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2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/>
          <a:lstStyle/>
          <a:p>
            <a:r>
              <a:rPr lang="en-GB" dirty="0" smtClean="0"/>
              <a:t>Charing Cross Symposium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/>
          <a:lstStyle/>
          <a:p>
            <a:r>
              <a:rPr lang="en-GB" dirty="0" smtClean="0"/>
              <a:t>26-29 April 2016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34"/>
            <a:ext cx="9144000" cy="120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88" y="1714207"/>
            <a:ext cx="7416824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Venous </a:t>
            </a:r>
            <a:r>
              <a:rPr lang="en-GB" dirty="0" smtClean="0"/>
              <a:t>stenting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err="1" smtClean="0"/>
              <a:t>Lymphoedema</a:t>
            </a:r>
            <a:endParaRPr lang="en-GB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AAA challenges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Personal exercise trackers for </a:t>
            </a:r>
            <a:r>
              <a:rPr lang="en-GB" dirty="0" err="1" smtClean="0"/>
              <a:t>claudicants</a:t>
            </a:r>
            <a:endParaRPr lang="en-GB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Non-healing diabetic foot ulcers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34"/>
            <a:ext cx="9144000" cy="120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14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2664296" cy="4968552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/>
              <a:t>MSTI–multi </a:t>
            </a:r>
            <a:r>
              <a:rPr lang="en-GB" sz="2400" dirty="0"/>
              <a:t>sequence thrombus imaging with </a:t>
            </a:r>
            <a:r>
              <a:rPr lang="en-GB" sz="2400" dirty="0" smtClean="0"/>
              <a:t>IVUS. </a:t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Determine </a:t>
            </a:r>
            <a:r>
              <a:rPr lang="en-GB" sz="2400" dirty="0"/>
              <a:t>morphology of clot to identify those more amenable to lysis.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60773"/>
            <a:ext cx="5697386" cy="443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416851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Venous stenting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44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 smtClean="0"/>
              <a:t>Venous stenting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14" y="1052736"/>
            <a:ext cx="8219256" cy="4525963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Importance </a:t>
            </a:r>
            <a:r>
              <a:rPr lang="en-GB" sz="2800" dirty="0"/>
              <a:t>of pre-dilating vein before stent insertion – venous rupture is extremely rare</a:t>
            </a:r>
            <a:r>
              <a:rPr lang="en-GB" sz="2800" dirty="0" smtClean="0"/>
              <a:t>.</a:t>
            </a:r>
            <a:endParaRPr lang="en-GB" sz="28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Augment flow by putting fistula in to increase flow through stented venous segments to improve patency.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The use of anti-platelet therapy post venous stenting.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19" y="4509120"/>
            <a:ext cx="305909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869159"/>
            <a:ext cx="5328592" cy="216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Need to develop a new tool to measure </a:t>
            </a:r>
            <a:r>
              <a:rPr lang="en-GB" sz="2800" dirty="0" err="1"/>
              <a:t>QofL</a:t>
            </a:r>
            <a:r>
              <a:rPr lang="en-GB" sz="2800" dirty="0"/>
              <a:t> for those that have had deep venous intervention.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734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5976664" cy="86409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Lymphoedema</a:t>
            </a:r>
            <a:r>
              <a:rPr lang="en-GB" dirty="0" smtClean="0"/>
              <a:t>/Lipoedema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6635080" cy="568863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Some cases are venous in origin some are not.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Reduced number of valves and shorter length of valve leaflets in </a:t>
            </a:r>
            <a:r>
              <a:rPr lang="en-GB" sz="2000" dirty="0" err="1" smtClean="0"/>
              <a:t>lymphoedema</a:t>
            </a:r>
            <a:r>
              <a:rPr lang="en-GB" sz="2000" dirty="0" smtClean="0"/>
              <a:t> patients.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Genetic components in venous disease and </a:t>
            </a:r>
            <a:r>
              <a:rPr lang="en-GB" sz="2000" dirty="0" err="1" smtClean="0"/>
              <a:t>lymphoedema</a:t>
            </a:r>
            <a:r>
              <a:rPr lang="en-GB" sz="20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No sustained venous reabsorption.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Lymph drainage impaired as result of venous hypertension overloading the system.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In non-venous </a:t>
            </a:r>
            <a:r>
              <a:rPr lang="en-GB" sz="2000" dirty="0" err="1" smtClean="0"/>
              <a:t>lymphoedema</a:t>
            </a:r>
            <a:r>
              <a:rPr lang="en-GB" sz="2000" dirty="0" smtClean="0"/>
              <a:t> only mild improvement in swelling with elevation overnight.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Lipoedema – disproportionate fat distribution – feet normal and no effect from dieting – exclusively female.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Lipoedema – skin soft – no hardening like in </a:t>
            </a:r>
            <a:r>
              <a:rPr lang="en-GB" sz="2000" dirty="0" err="1" smtClean="0"/>
              <a:t>lymphoedema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08" y="476672"/>
            <a:ext cx="152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78" y="3861048"/>
            <a:ext cx="178331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71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aortic aneury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" y="188640"/>
            <a:ext cx="12906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2160240" cy="16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57758"/>
            <a:ext cx="1872208" cy="12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386"/>
            <a:ext cx="1446420" cy="155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GB" dirty="0" smtClean="0"/>
              <a:t>AAA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GB" dirty="0" smtClean="0"/>
              <a:t>Meta-analysis </a:t>
            </a:r>
            <a:r>
              <a:rPr lang="en-GB" dirty="0"/>
              <a:t>analysed data from </a:t>
            </a:r>
            <a:r>
              <a:rPr lang="en-GB" dirty="0" smtClean="0"/>
              <a:t>EVAR </a:t>
            </a:r>
            <a:r>
              <a:rPr lang="en-GB" dirty="0"/>
              <a:t>1, DREAM, OVER </a:t>
            </a:r>
            <a:r>
              <a:rPr lang="en-GB" dirty="0" smtClean="0"/>
              <a:t>and ACE RCTs </a:t>
            </a:r>
            <a:r>
              <a:rPr lang="en-GB" dirty="0"/>
              <a:t>that compared elective </a:t>
            </a:r>
            <a:r>
              <a:rPr lang="en-GB" dirty="0" smtClean="0"/>
              <a:t>endovascular and </a:t>
            </a:r>
            <a:r>
              <a:rPr lang="en-GB" dirty="0"/>
              <a:t>open repair of </a:t>
            </a:r>
            <a:r>
              <a:rPr lang="en-GB" dirty="0" smtClean="0"/>
              <a:t>AAA:</a:t>
            </a:r>
          </a:p>
          <a:p>
            <a:pPr marL="0" indent="0" algn="just">
              <a:buNone/>
            </a:pPr>
            <a:endParaRPr lang="en-GB" dirty="0" smtClean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Revealed overall no </a:t>
            </a:r>
            <a:r>
              <a:rPr lang="en-GB" dirty="0"/>
              <a:t>difference </a:t>
            </a:r>
            <a:r>
              <a:rPr lang="en-GB" dirty="0" smtClean="0"/>
              <a:t>in survival </a:t>
            </a:r>
            <a:r>
              <a:rPr lang="en-GB" dirty="0"/>
              <a:t>benefit (total or </a:t>
            </a:r>
            <a:r>
              <a:rPr lang="en-GB" dirty="0" smtClean="0"/>
              <a:t>aneurysm-related</a:t>
            </a:r>
            <a:r>
              <a:rPr lang="en-GB" dirty="0"/>
              <a:t>) between </a:t>
            </a:r>
            <a:r>
              <a:rPr lang="en-GB" dirty="0" smtClean="0"/>
              <a:t>EVAR &amp; open </a:t>
            </a:r>
            <a:r>
              <a:rPr lang="en-GB" dirty="0"/>
              <a:t>repair over </a:t>
            </a:r>
            <a:r>
              <a:rPr lang="en-GB" dirty="0" smtClean="0"/>
              <a:t>first 5 </a:t>
            </a:r>
            <a:r>
              <a:rPr lang="en-GB" dirty="0"/>
              <a:t>years of </a:t>
            </a:r>
            <a:r>
              <a:rPr lang="en-GB" dirty="0" smtClean="0"/>
              <a:t>follow-up.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Younger </a:t>
            </a:r>
            <a:r>
              <a:rPr lang="en-GB" dirty="0"/>
              <a:t>patients do better </a:t>
            </a:r>
            <a:r>
              <a:rPr lang="en-GB" dirty="0" smtClean="0"/>
              <a:t>with </a:t>
            </a:r>
            <a:r>
              <a:rPr lang="en-GB" dirty="0"/>
              <a:t>EVAR than older patients. </a:t>
            </a:r>
            <a:r>
              <a:rPr lang="en-GB" dirty="0" smtClean="0"/>
              <a:t>Would </a:t>
            </a:r>
            <a:r>
              <a:rPr lang="en-GB" dirty="0"/>
              <a:t>have expected to offer open repair </a:t>
            </a:r>
            <a:r>
              <a:rPr lang="en-GB" dirty="0" smtClean="0"/>
              <a:t>to </a:t>
            </a:r>
            <a:r>
              <a:rPr lang="en-GB" dirty="0"/>
              <a:t>younger </a:t>
            </a:r>
            <a:r>
              <a:rPr lang="en-GB" dirty="0" smtClean="0"/>
              <a:t>patients but </a:t>
            </a:r>
            <a:r>
              <a:rPr lang="en-GB" dirty="0"/>
              <a:t>as </a:t>
            </a:r>
            <a:r>
              <a:rPr lang="en-GB" dirty="0" smtClean="0"/>
              <a:t>group actually </a:t>
            </a:r>
            <a:r>
              <a:rPr lang="en-GB" dirty="0"/>
              <a:t>do better with EVAR. </a:t>
            </a:r>
            <a:endParaRPr lang="en-GB" dirty="0" smtClean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Big </a:t>
            </a:r>
            <a:r>
              <a:rPr lang="en-GB" dirty="0"/>
              <a:t>question about </a:t>
            </a:r>
            <a:r>
              <a:rPr lang="en-GB" dirty="0" smtClean="0"/>
              <a:t>very </a:t>
            </a:r>
            <a:r>
              <a:rPr lang="en-GB" dirty="0"/>
              <a:t>long-term durability of </a:t>
            </a:r>
            <a:r>
              <a:rPr lang="en-GB" dirty="0" smtClean="0"/>
              <a:t>EVAR - makes </a:t>
            </a:r>
            <a:r>
              <a:rPr lang="en-GB" dirty="0"/>
              <a:t>us pause </a:t>
            </a:r>
            <a:r>
              <a:rPr lang="en-GB" dirty="0" smtClean="0"/>
              <a:t>to </a:t>
            </a:r>
            <a:r>
              <a:rPr lang="en-GB" dirty="0"/>
              <a:t>think about exactly which patients </a:t>
            </a:r>
            <a:r>
              <a:rPr lang="en-GB" dirty="0" smtClean="0"/>
              <a:t>should be </a:t>
            </a:r>
            <a:r>
              <a:rPr lang="en-GB" dirty="0"/>
              <a:t>treating.</a:t>
            </a:r>
          </a:p>
          <a:p>
            <a:pPr lvl="1" algn="just"/>
            <a:endParaRPr lang="en-GB" dirty="0"/>
          </a:p>
          <a:p>
            <a:pPr algn="just"/>
            <a:r>
              <a:rPr lang="en-GB" dirty="0" smtClean="0"/>
              <a:t>4.5-5.5 cm surveillance interval – this is an opportunity to get the patient fit to enable better outcome post repair.</a:t>
            </a:r>
          </a:p>
          <a:p>
            <a:pPr marL="0" indent="0" algn="just">
              <a:buNone/>
            </a:pPr>
            <a:endParaRPr lang="en-GB" dirty="0" smtClean="0"/>
          </a:p>
          <a:p>
            <a:pPr algn="just"/>
            <a:r>
              <a:rPr lang="en-GB" dirty="0" smtClean="0"/>
              <a:t>Highlights the importance of nurse led lifestyle advice.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5449387"/>
            <a:ext cx="2232247" cy="12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61488"/>
            <a:ext cx="1800200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4881" y="260648"/>
            <a:ext cx="8229600" cy="908720"/>
          </a:xfrm>
        </p:spPr>
        <p:txBody>
          <a:bodyPr/>
          <a:lstStyle/>
          <a:p>
            <a:r>
              <a:rPr lang="en-GB" dirty="0" smtClean="0"/>
              <a:t>Personal exercise trackers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0097"/>
            <a:ext cx="42386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2276" y="1916832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 needs to be done </a:t>
            </a:r>
            <a:r>
              <a:rPr lang="en-GB" dirty="0"/>
              <a:t>to develop new approaches to motivating patients to engage with </a:t>
            </a:r>
            <a:r>
              <a:rPr lang="en-GB" dirty="0" smtClean="0"/>
              <a:t>exercise programmes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possibly encouraged by electronic remote monitoring </a:t>
            </a:r>
            <a:r>
              <a:rPr lang="en-GB" dirty="0" smtClean="0"/>
              <a:t>devices.</a:t>
            </a:r>
            <a:endParaRPr lang="en-GB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exercise trac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87" y="410399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34"/>
            <a:ext cx="9144000" cy="120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97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GB" dirty="0" smtClean="0"/>
              <a:t>Non-healing diabetic ulcers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7035" y="1305399"/>
            <a:ext cx="1982581" cy="284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044" y="3381124"/>
            <a:ext cx="599516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Removing pressure from the wound is of paramount importance – diabetics will walk on ulcers as don’t feel pain. Need to put them in casts or cast walkers. </a:t>
            </a:r>
          </a:p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/>
              <a:t>Autologus</a:t>
            </a:r>
            <a:r>
              <a:rPr lang="en-GB" sz="2000" dirty="0"/>
              <a:t> skin cell suspension – skin sample put in a kind of blender to make a suspension then apply to cleaned wound with negative pressure. Good results in sample of 7 patients</a:t>
            </a:r>
            <a:r>
              <a:rPr lang="en-GB" sz="2000" dirty="0" smtClean="0"/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Pedal arch is a key factor in the outcome for distal bypass in terms of time to healing but not patency or survival.</a:t>
            </a:r>
            <a:endParaRPr lang="en-GB" sz="2000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44" y="836712"/>
            <a:ext cx="7363316" cy="2952328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/>
              <a:t>Vessel perfusion is one thing but you also need oxygen diffusion – why some patients still lose a limb despite successful revascularization. More blood is only better if you have a well functioning foot.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/>
              <a:t>Oxygen transport to the capillaries is independent of pressure.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/>
              <a:t>Perfusion angiography gives a measurement of the functionality of the microcirculation. Helps in decision of who to treat and who not to treat.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35" y="4437112"/>
            <a:ext cx="1824941" cy="184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32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0" y="980728"/>
            <a:ext cx="7931224" cy="290892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/>
              <a:t>30 day mortality quite high after major amputation but this is quite a sick group – death at 1 year would be high anyway.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/>
              <a:t>40% of patients did not have any imaging before major amputation.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4769" y="116632"/>
            <a:ext cx="8229600" cy="792088"/>
          </a:xfrm>
        </p:spPr>
        <p:txBody>
          <a:bodyPr/>
          <a:lstStyle/>
          <a:p>
            <a:r>
              <a:rPr lang="en-GB" dirty="0" smtClean="0"/>
              <a:t>National Audit Stats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93" y="4005064"/>
            <a:ext cx="273698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556798"/>
            <a:ext cx="590465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60% did not have any attempt at revascularisation</a:t>
            </a:r>
            <a:r>
              <a:rPr lang="en-GB" sz="2800" dirty="0" smtClean="0"/>
              <a:t>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In 2000 waiting time for CEA &gt;40 days, now 12 days in 2014/15.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4 day wait for patients to see GP after symptoms.</a:t>
            </a:r>
            <a:endParaRPr lang="en-GB" sz="28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8418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579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Charing Cross Symposium</vt:lpstr>
      <vt:lpstr>Highlights</vt:lpstr>
      <vt:lpstr>MSTI–multi sequence thrombus imaging with IVUS.   Determine morphology of clot to identify those more amenable to lysis. </vt:lpstr>
      <vt:lpstr>Venous stenting</vt:lpstr>
      <vt:lpstr>Lymphoedema/Lipoedema</vt:lpstr>
      <vt:lpstr>AAA challenges</vt:lpstr>
      <vt:lpstr>Personal exercise trackers</vt:lpstr>
      <vt:lpstr>Non-healing diabetic ulcers</vt:lpstr>
      <vt:lpstr>National Audit Stats</vt:lpstr>
    </vt:vector>
  </TitlesOfParts>
  <Company>UHBrstiol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Charing Cross Symposium</dc:title>
  <dc:creator>Bonfield, Michelle</dc:creator>
  <cp:lastModifiedBy>Bonfield, Michelle</cp:lastModifiedBy>
  <cp:revision>31</cp:revision>
  <dcterms:created xsi:type="dcterms:W3CDTF">2016-05-18T09:42:51Z</dcterms:created>
  <dcterms:modified xsi:type="dcterms:W3CDTF">2016-06-30T10:13:14Z</dcterms:modified>
</cp:coreProperties>
</file>