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9" r:id="rId3"/>
    <p:sldId id="257" r:id="rId4"/>
    <p:sldId id="258" r:id="rId5"/>
    <p:sldId id="260" r:id="rId6"/>
    <p:sldId id="261" r:id="rId7"/>
    <p:sldId id="266" r:id="rId8"/>
    <p:sldId id="270" r:id="rId9"/>
    <p:sldId id="263" r:id="rId10"/>
    <p:sldId id="277" r:id="rId11"/>
    <p:sldId id="268" r:id="rId12"/>
    <p:sldId id="267" r:id="rId13"/>
    <p:sldId id="269" r:id="rId14"/>
    <p:sldId id="280" r:id="rId15"/>
    <p:sldId id="278"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7DC981-D18F-42F2-B7B0-9947F2F759B5}" type="datetimeFigureOut">
              <a:rPr lang="en-GB" smtClean="0"/>
              <a:t>23/08/2017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F660CF-F646-44E9-88E4-1739D63050E6}" type="slidenum">
              <a:rPr lang="en-GB" smtClean="0"/>
              <a:t>‹#›</a:t>
            </a:fld>
            <a:endParaRPr lang="en-GB"/>
          </a:p>
        </p:txBody>
      </p:sp>
    </p:spTree>
    <p:extLst>
      <p:ext uri="{BB962C8B-B14F-4D97-AF65-F5344CB8AC3E}">
        <p14:creationId xmlns:p14="http://schemas.microsoft.com/office/powerpoint/2010/main" val="644580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D8ED1A-0D2F-4380-98AB-EB0722A06F5B}" type="datetimeFigureOut">
              <a:rPr lang="en-GB" smtClean="0"/>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163126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D8ED1A-0D2F-4380-98AB-EB0722A06F5B}" type="datetimeFigureOut">
              <a:rPr lang="en-GB" smtClean="0"/>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312919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D8ED1A-0D2F-4380-98AB-EB0722A06F5B}" type="datetimeFigureOut">
              <a:rPr lang="en-GB" smtClean="0"/>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360769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D8ED1A-0D2F-4380-98AB-EB0722A06F5B}" type="datetimeFigureOut">
              <a:rPr lang="en-GB" smtClean="0"/>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137668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8ED1A-0D2F-4380-98AB-EB0722A06F5B}" type="datetimeFigureOut">
              <a:rPr lang="en-GB" smtClean="0"/>
              <a:t>23/08/2017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342268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D8ED1A-0D2F-4380-98AB-EB0722A06F5B}" type="datetimeFigureOut">
              <a:rPr lang="en-GB" smtClean="0"/>
              <a:t>23/08/2017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7707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D8ED1A-0D2F-4380-98AB-EB0722A06F5B}" type="datetimeFigureOut">
              <a:rPr lang="en-GB" smtClean="0"/>
              <a:t>23/08/2017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275187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D8ED1A-0D2F-4380-98AB-EB0722A06F5B}" type="datetimeFigureOut">
              <a:rPr lang="en-GB" smtClean="0"/>
              <a:t>23/08/2017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63240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8ED1A-0D2F-4380-98AB-EB0722A06F5B}" type="datetimeFigureOut">
              <a:rPr lang="en-GB" smtClean="0"/>
              <a:t>23/08/2017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363748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8ED1A-0D2F-4380-98AB-EB0722A06F5B}" type="datetimeFigureOut">
              <a:rPr lang="en-GB" smtClean="0"/>
              <a:t>23/08/2017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188190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8ED1A-0D2F-4380-98AB-EB0722A06F5B}" type="datetimeFigureOut">
              <a:rPr lang="en-GB" smtClean="0"/>
              <a:t>23/08/2017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BD641A-9C89-4CB0-8B74-8BE21014CCD4}" type="slidenum">
              <a:rPr lang="en-GB" smtClean="0"/>
              <a:t>‹#›</a:t>
            </a:fld>
            <a:endParaRPr lang="en-GB"/>
          </a:p>
        </p:txBody>
      </p:sp>
    </p:spTree>
    <p:extLst>
      <p:ext uri="{BB962C8B-B14F-4D97-AF65-F5344CB8AC3E}">
        <p14:creationId xmlns:p14="http://schemas.microsoft.com/office/powerpoint/2010/main" val="138040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8ED1A-0D2F-4380-98AB-EB0722A06F5B}" type="datetimeFigureOut">
              <a:rPr lang="en-GB" smtClean="0"/>
              <a:t>23/08/2017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D641A-9C89-4CB0-8B74-8BE21014CCD4}" type="slidenum">
              <a:rPr lang="en-GB" smtClean="0"/>
              <a:t>‹#›</a:t>
            </a:fld>
            <a:endParaRPr lang="en-GB"/>
          </a:p>
        </p:txBody>
      </p:sp>
    </p:spTree>
    <p:extLst>
      <p:ext uri="{BB962C8B-B14F-4D97-AF65-F5344CB8AC3E}">
        <p14:creationId xmlns:p14="http://schemas.microsoft.com/office/powerpoint/2010/main" val="329366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Case Study from MDT</a:t>
            </a:r>
            <a:endParaRPr lang="en-GB" dirty="0"/>
          </a:p>
        </p:txBody>
      </p:sp>
      <p:sp>
        <p:nvSpPr>
          <p:cNvPr id="3" name="Subtitle 2"/>
          <p:cNvSpPr>
            <a:spLocks noGrp="1"/>
          </p:cNvSpPr>
          <p:nvPr>
            <p:ph type="subTitle" idx="1"/>
          </p:nvPr>
        </p:nvSpPr>
        <p:spPr/>
        <p:txBody>
          <a:bodyPr/>
          <a:lstStyle/>
          <a:p>
            <a:r>
              <a:rPr lang="en-GB" smtClean="0"/>
              <a:t>Eleanor Walker</a:t>
            </a:r>
            <a:endParaRPr lang="en-GB"/>
          </a:p>
        </p:txBody>
      </p:sp>
    </p:spTree>
    <p:extLst>
      <p:ext uri="{BB962C8B-B14F-4D97-AF65-F5344CB8AC3E}">
        <p14:creationId xmlns:p14="http://schemas.microsoft.com/office/powerpoint/2010/main" val="391125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Endothelial cell damage in medium to large vessel associated with intimal fibrin deposition</a:t>
            </a:r>
          </a:p>
          <a:p>
            <a:r>
              <a:rPr lang="en-GB" dirty="0" smtClean="0"/>
              <a:t>Media starts to </a:t>
            </a:r>
            <a:r>
              <a:rPr lang="en-GB" dirty="0" err="1" smtClean="0"/>
              <a:t>fibrose</a:t>
            </a:r>
            <a:r>
              <a:rPr lang="en-GB" dirty="0" smtClean="0"/>
              <a:t> over weeks</a:t>
            </a:r>
          </a:p>
          <a:p>
            <a:r>
              <a:rPr lang="en-GB" dirty="0" smtClean="0"/>
              <a:t>Early lesions - thrombosis 	5 years</a:t>
            </a:r>
          </a:p>
          <a:p>
            <a:r>
              <a:rPr lang="en-GB" dirty="0" smtClean="0"/>
              <a:t>Intermediate lesions - occlusion with poor collaterals            10 years</a:t>
            </a:r>
          </a:p>
          <a:p>
            <a:r>
              <a:rPr lang="en-GB" dirty="0" smtClean="0"/>
              <a:t>Late lesions - </a:t>
            </a:r>
            <a:r>
              <a:rPr lang="en-GB" dirty="0" err="1" smtClean="0"/>
              <a:t>peri</a:t>
            </a:r>
            <a:r>
              <a:rPr lang="en-GB" dirty="0" smtClean="0"/>
              <a:t> arterial fibrosis with accelerated atherosclerosis	   25 years</a:t>
            </a:r>
            <a:endParaRPr lang="en-GB" dirty="0"/>
          </a:p>
        </p:txBody>
      </p:sp>
      <p:sp>
        <p:nvSpPr>
          <p:cNvPr id="6" name="Right Arrow 5"/>
          <p:cNvSpPr/>
          <p:nvPr/>
        </p:nvSpPr>
        <p:spPr>
          <a:xfrm>
            <a:off x="2987824" y="4725144"/>
            <a:ext cx="432048" cy="1177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ight Arrow 6"/>
          <p:cNvSpPr/>
          <p:nvPr/>
        </p:nvSpPr>
        <p:spPr>
          <a:xfrm>
            <a:off x="5364088" y="3743321"/>
            <a:ext cx="432048" cy="1177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ight Arrow 7"/>
          <p:cNvSpPr/>
          <p:nvPr/>
        </p:nvSpPr>
        <p:spPr>
          <a:xfrm>
            <a:off x="5652120" y="5687537"/>
            <a:ext cx="432048" cy="1177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4059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Radiation effect on the artery</a:t>
            </a:r>
          </a:p>
        </p:txBody>
      </p:sp>
      <p:sp>
        <p:nvSpPr>
          <p:cNvPr id="3" name="Content Placeholder 2"/>
          <p:cNvSpPr>
            <a:spLocks noGrp="1"/>
          </p:cNvSpPr>
          <p:nvPr>
            <p:ph idx="1"/>
          </p:nvPr>
        </p:nvSpPr>
        <p:spPr/>
        <p:txBody>
          <a:bodyPr>
            <a:normAutofit lnSpcReduction="10000"/>
          </a:bodyPr>
          <a:lstStyle/>
          <a:p>
            <a:r>
              <a:rPr lang="en-GB" dirty="0" smtClean="0"/>
              <a:t>Stenosis caused by irradiation is progressive and should warrant intervention </a:t>
            </a:r>
          </a:p>
          <a:p>
            <a:r>
              <a:rPr lang="en-GB" dirty="0" err="1" smtClean="0"/>
              <a:t>Stenoses</a:t>
            </a:r>
            <a:r>
              <a:rPr lang="en-GB" dirty="0" smtClean="0"/>
              <a:t> are often in the proximal CCA and distal </a:t>
            </a:r>
            <a:r>
              <a:rPr lang="en-GB" smtClean="0"/>
              <a:t>ICA </a:t>
            </a:r>
          </a:p>
          <a:p>
            <a:r>
              <a:rPr lang="en-GB" smtClean="0"/>
              <a:t>Duplex </a:t>
            </a:r>
            <a:r>
              <a:rPr lang="en-GB" dirty="0"/>
              <a:t>not recommended as sole </a:t>
            </a:r>
            <a:r>
              <a:rPr lang="en-GB" dirty="0" smtClean="0"/>
              <a:t>assessment as </a:t>
            </a:r>
            <a:r>
              <a:rPr lang="en-GB" dirty="0"/>
              <a:t>the disease pattern is often outside the field of view of ultrasound. </a:t>
            </a:r>
          </a:p>
          <a:p>
            <a:r>
              <a:rPr lang="en-GB" dirty="0"/>
              <a:t>Additional imaging MRA, CTA and angiography.</a:t>
            </a:r>
          </a:p>
          <a:p>
            <a:endParaRPr lang="en-GB" dirty="0" smtClean="0"/>
          </a:p>
        </p:txBody>
      </p:sp>
    </p:spTree>
    <p:extLst>
      <p:ext uri="{BB962C8B-B14F-4D97-AF65-F5344CB8AC3E}">
        <p14:creationId xmlns:p14="http://schemas.microsoft.com/office/powerpoint/2010/main" val="188199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Duplex not recommended as sole assessment in post neck radiotherapy carotid arteries as the disease pattern is often outside the field of view of ultrasound. </a:t>
            </a:r>
          </a:p>
          <a:p>
            <a:r>
              <a:rPr lang="en-GB" dirty="0"/>
              <a:t>Additional imaging MRA, CTA and angiography.</a:t>
            </a:r>
          </a:p>
          <a:p>
            <a:endParaRPr lang="en-GB" dirty="0"/>
          </a:p>
        </p:txBody>
      </p:sp>
    </p:spTree>
    <p:extLst>
      <p:ext uri="{BB962C8B-B14F-4D97-AF65-F5344CB8AC3E}">
        <p14:creationId xmlns:p14="http://schemas.microsoft.com/office/powerpoint/2010/main" val="34200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Treatment of the Radiation </a:t>
            </a:r>
            <a:r>
              <a:rPr lang="en-GB" dirty="0"/>
              <a:t>effect on the artery</a:t>
            </a:r>
          </a:p>
        </p:txBody>
      </p:sp>
      <p:sp>
        <p:nvSpPr>
          <p:cNvPr id="3" name="Content Placeholder 2"/>
          <p:cNvSpPr>
            <a:spLocks noGrp="1"/>
          </p:cNvSpPr>
          <p:nvPr>
            <p:ph idx="1"/>
          </p:nvPr>
        </p:nvSpPr>
        <p:spPr/>
        <p:txBody>
          <a:bodyPr>
            <a:normAutofit fontScale="85000" lnSpcReduction="10000"/>
          </a:bodyPr>
          <a:lstStyle/>
          <a:p>
            <a:r>
              <a:rPr lang="en-GB" dirty="0" smtClean="0"/>
              <a:t>Surgical endarterectomy possible for the carotid bifurcation and the distal CCA but tissue planes are compromised and nerve damage is more common complication.</a:t>
            </a:r>
          </a:p>
          <a:p>
            <a:r>
              <a:rPr lang="en-GB" dirty="0" smtClean="0"/>
              <a:t>Vein interposition grafts have been performed, but nerve palsies reported in 23-28% of patients post op.</a:t>
            </a:r>
          </a:p>
          <a:p>
            <a:r>
              <a:rPr lang="en-GB" dirty="0" smtClean="0"/>
              <a:t>Carotid artery stenting is treatment of choice but numbers are small and long term outcomes not been reported in large numbers.</a:t>
            </a:r>
          </a:p>
          <a:p>
            <a:r>
              <a:rPr lang="en-GB" dirty="0" smtClean="0"/>
              <a:t>Annual duplex surveillance for the carotid stent is recommended to detect recurrent stenosis.</a:t>
            </a:r>
            <a:endParaRPr lang="en-GB" dirty="0"/>
          </a:p>
        </p:txBody>
      </p:sp>
    </p:spTree>
    <p:extLst>
      <p:ext uri="{BB962C8B-B14F-4D97-AF65-F5344CB8AC3E}">
        <p14:creationId xmlns:p14="http://schemas.microsoft.com/office/powerpoint/2010/main" val="2342092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return to outpatient </a:t>
            </a:r>
            <a:endParaRPr lang="en-GB" dirty="0"/>
          </a:p>
        </p:txBody>
      </p:sp>
      <p:sp>
        <p:nvSpPr>
          <p:cNvPr id="3" name="Content Placeholder 2"/>
          <p:cNvSpPr>
            <a:spLocks noGrp="1"/>
          </p:cNvSpPr>
          <p:nvPr>
            <p:ph idx="1"/>
          </p:nvPr>
        </p:nvSpPr>
        <p:spPr/>
        <p:txBody>
          <a:bodyPr>
            <a:normAutofit/>
          </a:bodyPr>
          <a:lstStyle/>
          <a:p>
            <a:r>
              <a:rPr lang="en-GB" dirty="0" smtClean="0"/>
              <a:t>24/8/2015</a:t>
            </a:r>
            <a:r>
              <a:rPr lang="en-GB" dirty="0"/>
              <a:t> </a:t>
            </a:r>
            <a:r>
              <a:rPr lang="en-GB" dirty="0" smtClean="0"/>
              <a:t> seen in </a:t>
            </a:r>
            <a:r>
              <a:rPr lang="en-GB" dirty="0"/>
              <a:t>Vascular Outpatient </a:t>
            </a:r>
            <a:r>
              <a:rPr lang="en-GB" dirty="0" smtClean="0"/>
              <a:t>Clinic </a:t>
            </a:r>
            <a:r>
              <a:rPr lang="en-GB" dirty="0" err="1" smtClean="0"/>
              <a:t>Southmead</a:t>
            </a:r>
            <a:endParaRPr lang="en-GB" dirty="0" smtClean="0"/>
          </a:p>
          <a:p>
            <a:r>
              <a:rPr lang="en-GB" i="1" dirty="0" smtClean="0"/>
              <a:t>‘has </a:t>
            </a:r>
            <a:r>
              <a:rPr lang="en-GB" i="1" dirty="0"/>
              <a:t>recovered well from her carotid artery stenting and has had no neurological symptoms </a:t>
            </a:r>
            <a:r>
              <a:rPr lang="en-GB" i="1" dirty="0" smtClean="0"/>
              <a:t>since’</a:t>
            </a:r>
            <a:endParaRPr lang="en-GB" dirty="0"/>
          </a:p>
          <a:p>
            <a:r>
              <a:rPr lang="en-GB" dirty="0"/>
              <a:t> </a:t>
            </a:r>
            <a:r>
              <a:rPr lang="en-GB" dirty="0" smtClean="0"/>
              <a:t>Plan</a:t>
            </a:r>
            <a:r>
              <a:rPr lang="en-GB" dirty="0"/>
              <a:t>: Discharge from Vascular Clinic.  To continue anti-platelets and </a:t>
            </a:r>
            <a:r>
              <a:rPr lang="en-GB" dirty="0" smtClean="0"/>
              <a:t>statins</a:t>
            </a:r>
            <a:endParaRPr lang="en-GB" dirty="0"/>
          </a:p>
        </p:txBody>
      </p:sp>
    </p:spTree>
    <p:extLst>
      <p:ext uri="{BB962C8B-B14F-4D97-AF65-F5344CB8AC3E}">
        <p14:creationId xmlns:p14="http://schemas.microsoft.com/office/powerpoint/2010/main" val="79454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Bibliography</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Rare </a:t>
            </a:r>
            <a:r>
              <a:rPr lang="en-GB" dirty="0"/>
              <a:t>Vascular Disorders: A Practical Guide for the Vascular </a:t>
            </a:r>
            <a:r>
              <a:rPr lang="en-GB" dirty="0" smtClean="0"/>
              <a:t>Specialist, p59-64, Simon </a:t>
            </a:r>
            <a:r>
              <a:rPr lang="en-GB" dirty="0"/>
              <a:t>D. </a:t>
            </a:r>
            <a:r>
              <a:rPr lang="en-GB" dirty="0" err="1"/>
              <a:t>Parvin</a:t>
            </a:r>
            <a:r>
              <a:rPr lang="en-GB" dirty="0"/>
              <a:t> and </a:t>
            </a:r>
            <a:r>
              <a:rPr lang="en-GB" dirty="0" err="1"/>
              <a:t>Jonothan</a:t>
            </a:r>
            <a:r>
              <a:rPr lang="en-GB" dirty="0"/>
              <a:t> J. </a:t>
            </a:r>
            <a:r>
              <a:rPr lang="en-GB" dirty="0" err="1"/>
              <a:t>Earnshaw</a:t>
            </a:r>
            <a:endParaRPr lang="en-GB" dirty="0"/>
          </a:p>
          <a:p>
            <a:pPr marL="0" indent="0">
              <a:buNone/>
            </a:pPr>
            <a:r>
              <a:rPr lang="en-GB" dirty="0"/>
              <a:t>Vascular and Endovascular </a:t>
            </a:r>
            <a:r>
              <a:rPr lang="en-GB" dirty="0" smtClean="0"/>
              <a:t>Surgery: A comprehensive review, </a:t>
            </a:r>
            <a:r>
              <a:rPr lang="en-GB" dirty="0"/>
              <a:t>p336</a:t>
            </a:r>
            <a:r>
              <a:rPr lang="en-GB" dirty="0" smtClean="0"/>
              <a:t>, Wesley S. Moore</a:t>
            </a:r>
          </a:p>
          <a:p>
            <a:pPr marL="0" indent="0">
              <a:buNone/>
            </a:pPr>
            <a:r>
              <a:rPr lang="en-GB" dirty="0"/>
              <a:t>Outcomes of carotid artery stenting versus historical surgical controls for radiation-induced carotid artery </a:t>
            </a:r>
            <a:r>
              <a:rPr lang="en-GB" dirty="0" smtClean="0"/>
              <a:t>stenosis J </a:t>
            </a:r>
            <a:r>
              <a:rPr lang="en-GB" dirty="0" err="1" smtClean="0"/>
              <a:t>Vasc</a:t>
            </a:r>
            <a:r>
              <a:rPr lang="en-GB" dirty="0" smtClean="0"/>
              <a:t> </a:t>
            </a:r>
            <a:r>
              <a:rPr lang="en-GB" dirty="0" err="1" smtClean="0"/>
              <a:t>Surg</a:t>
            </a:r>
            <a:r>
              <a:rPr lang="en-GB" dirty="0" smtClean="0"/>
              <a:t> 2011</a:t>
            </a:r>
            <a:r>
              <a:rPr lang="en-GB" dirty="0"/>
              <a:t>; 53:629-36</a:t>
            </a:r>
          </a:p>
          <a:p>
            <a:pPr marL="0" indent="0">
              <a:buNone/>
            </a:pPr>
            <a:r>
              <a:rPr lang="en-GB" dirty="0" smtClean="0"/>
              <a:t>Carotid artery stenting for stenosis following revascularisation for cervical irradiation J </a:t>
            </a:r>
            <a:r>
              <a:rPr lang="en-GB" dirty="0" err="1" smtClean="0"/>
              <a:t>Endovasc</a:t>
            </a:r>
            <a:r>
              <a:rPr lang="en-GB" dirty="0" smtClean="0"/>
              <a:t> </a:t>
            </a:r>
            <a:r>
              <a:rPr lang="en-GB" dirty="0" err="1" smtClean="0"/>
              <a:t>Ther</a:t>
            </a:r>
            <a:r>
              <a:rPr lang="en-GB" dirty="0" smtClean="0"/>
              <a:t> 2002;9:14-9</a:t>
            </a:r>
          </a:p>
          <a:p>
            <a:pPr marL="0" indent="0">
              <a:buNone/>
            </a:pPr>
            <a:r>
              <a:rPr lang="en-GB" dirty="0" smtClean="0"/>
              <a:t>Duplex imaging and incidence of carotid radiation injury after high- dose radiotherapy for tumours of the head and neck Arch </a:t>
            </a:r>
            <a:r>
              <a:rPr lang="en-GB" dirty="0" err="1" smtClean="0"/>
              <a:t>Surg</a:t>
            </a:r>
            <a:r>
              <a:rPr lang="en-GB" dirty="0" smtClean="0"/>
              <a:t> 1990; 125:1181-3</a:t>
            </a:r>
          </a:p>
          <a:p>
            <a:pPr marL="0" indent="0">
              <a:buNone/>
            </a:pPr>
            <a:r>
              <a:rPr lang="en-GB" dirty="0" smtClean="0"/>
              <a:t>Accelerated carotid artery disease after high dose head and neck radiotherapy: is there a role for routine surveillance J </a:t>
            </a:r>
            <a:r>
              <a:rPr lang="en-GB" dirty="0" err="1"/>
              <a:t>V</a:t>
            </a:r>
            <a:r>
              <a:rPr lang="en-GB" dirty="0" err="1" smtClean="0"/>
              <a:t>asc</a:t>
            </a:r>
            <a:r>
              <a:rPr lang="en-GB" dirty="0" smtClean="0"/>
              <a:t> </a:t>
            </a:r>
            <a:r>
              <a:rPr lang="en-GB" dirty="0" err="1" smtClean="0"/>
              <a:t>Surg</a:t>
            </a:r>
            <a:r>
              <a:rPr lang="en-GB" dirty="0" smtClean="0"/>
              <a:t> 1999;30:1045-51</a:t>
            </a:r>
          </a:p>
          <a:p>
            <a:pPr marL="0" indent="0">
              <a:buNone/>
            </a:pPr>
            <a:r>
              <a:rPr lang="en-GB" dirty="0" smtClean="0"/>
              <a:t>Carotid artery repair for radiation associated </a:t>
            </a:r>
            <a:r>
              <a:rPr lang="en-GB" dirty="0" err="1" smtClean="0"/>
              <a:t>atherosclerosisis</a:t>
            </a:r>
            <a:r>
              <a:rPr lang="en-GB" dirty="0" smtClean="0"/>
              <a:t> a safe and durable procedure, J </a:t>
            </a:r>
            <a:r>
              <a:rPr lang="en-GB" dirty="0" err="1" smtClean="0"/>
              <a:t>Vasc</a:t>
            </a:r>
            <a:r>
              <a:rPr lang="en-GB" dirty="0" smtClean="0"/>
              <a:t> </a:t>
            </a:r>
            <a:r>
              <a:rPr lang="en-GB" dirty="0" err="1" smtClean="0"/>
              <a:t>Surg</a:t>
            </a:r>
            <a:r>
              <a:rPr lang="en-GB" dirty="0" smtClean="0"/>
              <a:t> 1999;29:90-9</a:t>
            </a:r>
          </a:p>
          <a:p>
            <a:pPr marL="0" indent="0">
              <a:buNone/>
            </a:pPr>
            <a:r>
              <a:rPr lang="en-GB" dirty="0" smtClean="0"/>
              <a:t>Irradiation injury to large arteries, Br J </a:t>
            </a:r>
            <a:r>
              <a:rPr lang="en-GB" dirty="0" err="1" smtClean="0"/>
              <a:t>Surg</a:t>
            </a:r>
            <a:r>
              <a:rPr lang="en-GB" dirty="0" smtClean="0"/>
              <a:t> 1980; 67:341-3</a:t>
            </a:r>
            <a:endParaRPr lang="en-GB" dirty="0"/>
          </a:p>
        </p:txBody>
      </p:sp>
    </p:spTree>
    <p:extLst>
      <p:ext uri="{BB962C8B-B14F-4D97-AF65-F5344CB8AC3E}">
        <p14:creationId xmlns:p14="http://schemas.microsoft.com/office/powerpoint/2010/main" val="410650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GB" sz="3200" dirty="0" smtClean="0"/>
              <a:t>Disease pattern</a:t>
            </a:r>
            <a:endParaRPr lang="en-GB" sz="3200" dirty="0"/>
          </a:p>
        </p:txBody>
      </p:sp>
      <p:sp>
        <p:nvSpPr>
          <p:cNvPr id="8" name="Text Placeholder 7"/>
          <p:cNvSpPr>
            <a:spLocks noGrp="1"/>
          </p:cNvSpPr>
          <p:nvPr>
            <p:ph type="body" sz="half" idx="2"/>
          </p:nvPr>
        </p:nvSpPr>
        <p:spPr/>
        <p:txBody>
          <a:bodyPr>
            <a:normAutofit/>
          </a:bodyPr>
          <a:lstStyle/>
          <a:p>
            <a:r>
              <a:rPr lang="en-GB" sz="2000" dirty="0"/>
              <a:t>Distribution of carotid, subclavian, and vertebral arteries stenosis in 60 patients who had undergone previous neck </a:t>
            </a:r>
            <a:r>
              <a:rPr lang="en-GB" sz="2000" dirty="0" smtClean="0"/>
              <a:t>irradiation</a:t>
            </a:r>
          </a:p>
          <a:p>
            <a:endParaRPr lang="en-GB" sz="2000" dirty="0"/>
          </a:p>
          <a:p>
            <a:endParaRPr lang="en-GB" sz="2000" dirty="0" smtClean="0"/>
          </a:p>
          <a:p>
            <a:r>
              <a:rPr lang="en-GB" sz="2000" dirty="0"/>
              <a:t>Journal of Vascular Surgery 2011; 53:629-36</a:t>
            </a:r>
          </a:p>
          <a:p>
            <a:endParaRPr lang="en-GB" sz="2000" dirty="0"/>
          </a:p>
        </p:txBody>
      </p:sp>
      <p:pic>
        <p:nvPicPr>
          <p:cNvPr id="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0951" y="273050"/>
            <a:ext cx="3899947" cy="585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41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a:t>
            </a:r>
            <a:r>
              <a:rPr lang="en-GB" dirty="0" err="1" smtClean="0"/>
              <a:t>Hx</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Lady, age 73</a:t>
            </a:r>
          </a:p>
          <a:p>
            <a:r>
              <a:rPr lang="en-GB" dirty="0" smtClean="0"/>
              <a:t>Risk factors HTN, smoker 10-15/day</a:t>
            </a:r>
          </a:p>
          <a:p>
            <a:r>
              <a:rPr lang="en-GB" dirty="0" smtClean="0"/>
              <a:t>Symptoms- Presented with a stroke on 16 May 2015 and made good recovery</a:t>
            </a:r>
          </a:p>
          <a:p>
            <a:r>
              <a:rPr lang="en-GB" dirty="0"/>
              <a:t>N</a:t>
            </a:r>
            <a:r>
              <a:rPr lang="en-GB" dirty="0" smtClean="0"/>
              <a:t>ot </a:t>
            </a:r>
            <a:r>
              <a:rPr lang="en-GB" dirty="0"/>
              <a:t>on best medical therapy at time of </a:t>
            </a:r>
            <a:r>
              <a:rPr lang="en-GB" dirty="0" smtClean="0"/>
              <a:t>stroke</a:t>
            </a:r>
          </a:p>
          <a:p>
            <a:r>
              <a:rPr lang="en-GB" dirty="0" smtClean="0"/>
              <a:t>Duplex 20/5/15: Left distal CCA &gt;75% stenosis, left ICA origin &lt;50% stenosis; Right ICA origin 50-69% stenosis</a:t>
            </a:r>
          </a:p>
          <a:p>
            <a:r>
              <a:rPr lang="en-GB" dirty="0" smtClean="0"/>
              <a:t>CT angiogram performed 21/5/2015</a:t>
            </a:r>
            <a:r>
              <a:rPr lang="en-GB" dirty="0"/>
              <a:t>, </a:t>
            </a:r>
            <a:r>
              <a:rPr lang="en-GB" dirty="0" smtClean="0"/>
              <a:t>results</a:t>
            </a:r>
            <a:r>
              <a:rPr lang="en-GB" dirty="0"/>
              <a:t>: Left CCA disease seen to extend down to the root of the neck</a:t>
            </a:r>
          </a:p>
          <a:p>
            <a:r>
              <a:rPr lang="en-GB" dirty="0" smtClean="0"/>
              <a:t>Stoke team referral to Vascular Consultant</a:t>
            </a:r>
          </a:p>
          <a:p>
            <a:endParaRPr lang="en-GB" dirty="0"/>
          </a:p>
        </p:txBody>
      </p:sp>
    </p:spTree>
    <p:extLst>
      <p:ext uri="{BB962C8B-B14F-4D97-AF65-F5344CB8AC3E}">
        <p14:creationId xmlns:p14="http://schemas.microsoft.com/office/powerpoint/2010/main" val="346931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Additional </a:t>
            </a:r>
            <a:r>
              <a:rPr lang="en-GB" dirty="0" err="1" smtClean="0"/>
              <a:t>Hx</a:t>
            </a:r>
            <a:r>
              <a:rPr lang="en-GB" dirty="0" smtClean="0"/>
              <a:t> relevant to this presentation</a:t>
            </a:r>
            <a:endParaRPr lang="en-GB" dirty="0"/>
          </a:p>
        </p:txBody>
      </p:sp>
      <p:sp>
        <p:nvSpPr>
          <p:cNvPr id="3" name="Content Placeholder 2"/>
          <p:cNvSpPr>
            <a:spLocks noGrp="1"/>
          </p:cNvSpPr>
          <p:nvPr>
            <p:ph idx="1"/>
          </p:nvPr>
        </p:nvSpPr>
        <p:spPr/>
        <p:txBody>
          <a:bodyPr>
            <a:normAutofit/>
          </a:bodyPr>
          <a:lstStyle/>
          <a:p>
            <a:r>
              <a:rPr lang="en-GB" dirty="0" smtClean="0"/>
              <a:t>Recent left cerebral hemispheric event with documented left common carotid significant stenosis</a:t>
            </a:r>
          </a:p>
          <a:p>
            <a:pPr lvl="0"/>
            <a:r>
              <a:rPr lang="en-GB" dirty="0" smtClean="0"/>
              <a:t>Previous irradiation to neck in 1999 for laryngeal cancer</a:t>
            </a:r>
          </a:p>
          <a:p>
            <a:pPr lvl="0"/>
            <a:r>
              <a:rPr lang="en-GB" dirty="0" smtClean="0"/>
              <a:t>Fixed neck</a:t>
            </a:r>
          </a:p>
          <a:p>
            <a:pPr lvl="0"/>
            <a:r>
              <a:rPr lang="en-GB" dirty="0" smtClean="0"/>
              <a:t>Due to complex history discussed at the network x-ray meeting</a:t>
            </a:r>
          </a:p>
          <a:p>
            <a:endParaRPr lang="en-GB" dirty="0"/>
          </a:p>
        </p:txBody>
      </p:sp>
    </p:spTree>
    <p:extLst>
      <p:ext uri="{BB962C8B-B14F-4D97-AF65-F5344CB8AC3E}">
        <p14:creationId xmlns:p14="http://schemas.microsoft.com/office/powerpoint/2010/main" val="150400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Discussion </a:t>
            </a:r>
            <a:r>
              <a:rPr lang="en-GB" dirty="0"/>
              <a:t>at network x-ray meeting</a:t>
            </a:r>
          </a:p>
        </p:txBody>
      </p:sp>
      <p:sp>
        <p:nvSpPr>
          <p:cNvPr id="3" name="Content Placeholder 2"/>
          <p:cNvSpPr>
            <a:spLocks noGrp="1"/>
          </p:cNvSpPr>
          <p:nvPr>
            <p:ph idx="1"/>
          </p:nvPr>
        </p:nvSpPr>
        <p:spPr/>
        <p:txBody>
          <a:bodyPr>
            <a:normAutofit fontScale="55000" lnSpcReduction="20000"/>
          </a:bodyPr>
          <a:lstStyle/>
          <a:p>
            <a:r>
              <a:rPr lang="en-GB" dirty="0" smtClean="0"/>
              <a:t>CT angiogram results:</a:t>
            </a:r>
            <a:r>
              <a:rPr lang="en-GB" dirty="0"/>
              <a:t> </a:t>
            </a:r>
            <a:r>
              <a:rPr lang="en-GB" dirty="0" smtClean="0"/>
              <a:t>Left CCA disease seen to extend down to the root of the neck</a:t>
            </a:r>
          </a:p>
          <a:p>
            <a:r>
              <a:rPr lang="en-GB" dirty="0" smtClean="0"/>
              <a:t>Consensus may benefit from carotid stenting. </a:t>
            </a:r>
          </a:p>
          <a:p>
            <a:r>
              <a:rPr lang="en-GB" dirty="0" smtClean="0"/>
              <a:t>Patient keen to be treated locally; question is this a possibility?</a:t>
            </a:r>
          </a:p>
          <a:p>
            <a:pPr lvl="1"/>
            <a:r>
              <a:rPr lang="en-GB" dirty="0" smtClean="0"/>
              <a:t>Traditionally send to centres at Oxford or Sheffield for CAS.</a:t>
            </a:r>
          </a:p>
          <a:p>
            <a:pPr lvl="1"/>
            <a:r>
              <a:rPr lang="en-GB" dirty="0" smtClean="0"/>
              <a:t>Radiologists felt that as we are the new MAC centre this is an intervention we should be providing</a:t>
            </a:r>
          </a:p>
          <a:p>
            <a:endParaRPr lang="en-GB" dirty="0" smtClean="0"/>
          </a:p>
          <a:p>
            <a:r>
              <a:rPr lang="en-GB" dirty="0" smtClean="0"/>
              <a:t>Consideration for carotid stenting</a:t>
            </a:r>
          </a:p>
          <a:p>
            <a:pPr lvl="1"/>
            <a:r>
              <a:rPr lang="en-GB" dirty="0" smtClean="0"/>
              <a:t>Due to previous radiation to the neck in 1999 for laryngeal cancer, her neck was indurated</a:t>
            </a:r>
          </a:p>
          <a:p>
            <a:pPr lvl="1"/>
            <a:r>
              <a:rPr lang="en-GB" dirty="0" smtClean="0"/>
              <a:t>high risk candidate for an open carotid endarterectomy.</a:t>
            </a:r>
          </a:p>
          <a:p>
            <a:pPr lvl="1"/>
            <a:r>
              <a:rPr lang="en-GB" dirty="0" smtClean="0"/>
              <a:t>given previous neck radiation and induration in her lower neck and CT angiogram the degree of narrowing extends to the root of the neck consensus carotid stenting the best option (MDT meeting).</a:t>
            </a:r>
          </a:p>
          <a:p>
            <a:pPr lvl="1"/>
            <a:r>
              <a:rPr lang="en-GB" dirty="0" smtClean="0"/>
              <a:t>Patient given options of carotid artery stenting under local anaesthetic versus best medical therapy as two options </a:t>
            </a:r>
          </a:p>
          <a:p>
            <a:pPr lvl="1"/>
            <a:r>
              <a:rPr lang="en-GB" dirty="0" smtClean="0"/>
              <a:t>had a week to think and decided to have the carotid artery stenting at Southmead Hospital.</a:t>
            </a:r>
            <a:endParaRPr lang="en-GB" dirty="0"/>
          </a:p>
        </p:txBody>
      </p:sp>
    </p:spTree>
    <p:extLst>
      <p:ext uri="{BB962C8B-B14F-4D97-AF65-F5344CB8AC3E}">
        <p14:creationId xmlns:p14="http://schemas.microsoft.com/office/powerpoint/2010/main" val="4082587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Patient</a:t>
            </a:r>
            <a:r>
              <a:rPr lang="en-GB" b="1" dirty="0" smtClean="0"/>
              <a:t> </a:t>
            </a:r>
            <a:r>
              <a:rPr lang="en-GB" dirty="0" smtClean="0"/>
              <a:t>discussion</a:t>
            </a:r>
            <a:endParaRPr lang="en-GB" dirty="0"/>
          </a:p>
        </p:txBody>
      </p:sp>
      <p:sp>
        <p:nvSpPr>
          <p:cNvPr id="3" name="Content Placeholder 2"/>
          <p:cNvSpPr>
            <a:spLocks noGrp="1"/>
          </p:cNvSpPr>
          <p:nvPr>
            <p:ph idx="1"/>
          </p:nvPr>
        </p:nvSpPr>
        <p:spPr/>
        <p:txBody>
          <a:bodyPr>
            <a:normAutofit/>
          </a:bodyPr>
          <a:lstStyle/>
          <a:p>
            <a:r>
              <a:rPr lang="en-GB" dirty="0" smtClean="0"/>
              <a:t>Patient did not wish to travel for treatment and wanted treatment to be at the local Hospital</a:t>
            </a:r>
            <a:endParaRPr lang="en-GB" dirty="0"/>
          </a:p>
          <a:p>
            <a:pPr lvl="0"/>
            <a:r>
              <a:rPr lang="en-GB" dirty="0"/>
              <a:t>Proceed with </a:t>
            </a:r>
            <a:r>
              <a:rPr lang="en-GB" dirty="0" smtClean="0"/>
              <a:t>carotid </a:t>
            </a:r>
            <a:r>
              <a:rPr lang="en-GB" dirty="0"/>
              <a:t>artery stenting under the care of Dr Neil </a:t>
            </a:r>
            <a:r>
              <a:rPr lang="en-GB" dirty="0" smtClean="0"/>
              <a:t>Collin, </a:t>
            </a:r>
            <a:r>
              <a:rPr lang="en-GB" dirty="0"/>
              <a:t>Interventional Radiologist at </a:t>
            </a:r>
            <a:r>
              <a:rPr lang="en-GB" dirty="0" smtClean="0"/>
              <a:t>NBT</a:t>
            </a:r>
            <a:endParaRPr lang="en-GB" dirty="0"/>
          </a:p>
          <a:p>
            <a:pPr lvl="0"/>
            <a:r>
              <a:rPr lang="en-GB" dirty="0" smtClean="0"/>
              <a:t>Stenting was booked for 9</a:t>
            </a:r>
            <a:r>
              <a:rPr lang="en-GB" baseline="30000" dirty="0" smtClean="0"/>
              <a:t>th</a:t>
            </a:r>
            <a:r>
              <a:rPr lang="en-GB" dirty="0" smtClean="0"/>
              <a:t> June 2015</a:t>
            </a:r>
            <a:r>
              <a:rPr lang="en-GB" dirty="0"/>
              <a:t> </a:t>
            </a:r>
          </a:p>
          <a:p>
            <a:endParaRPr lang="en-GB" dirty="0"/>
          </a:p>
        </p:txBody>
      </p:sp>
    </p:spTree>
    <p:extLst>
      <p:ext uri="{BB962C8B-B14F-4D97-AF65-F5344CB8AC3E}">
        <p14:creationId xmlns:p14="http://schemas.microsoft.com/office/powerpoint/2010/main" val="2690062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Angioplasty 9/6/2015</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Angiogram carotid arteries findings</a:t>
            </a:r>
          </a:p>
          <a:p>
            <a:pPr lvl="1"/>
            <a:r>
              <a:rPr lang="en-GB" dirty="0" smtClean="0"/>
              <a:t> Bovine </a:t>
            </a:r>
            <a:r>
              <a:rPr lang="en-GB" dirty="0"/>
              <a:t>arch anatomy. </a:t>
            </a:r>
            <a:r>
              <a:rPr lang="en-GB" dirty="0" smtClean="0"/>
              <a:t>Mild </a:t>
            </a:r>
            <a:r>
              <a:rPr lang="en-GB" dirty="0"/>
              <a:t>stenosis right common carotid artery. Tight stenosis left common carotid artery</a:t>
            </a:r>
            <a:r>
              <a:rPr lang="en-GB" dirty="0" smtClean="0"/>
              <a:t>, presumed </a:t>
            </a:r>
            <a:r>
              <a:rPr lang="en-GB" dirty="0"/>
              <a:t>result of radiation arteritis. Internal and external carotid arteries are patent normal calibre. M</a:t>
            </a:r>
            <a:r>
              <a:rPr lang="en-GB" dirty="0" smtClean="0"/>
              <a:t>ajor </a:t>
            </a:r>
            <a:r>
              <a:rPr lang="en-GB" dirty="0"/>
              <a:t>intracerebral vessels are patent. Right vertebral patent. Left vertebral patent small calibre.</a:t>
            </a:r>
          </a:p>
          <a:p>
            <a:r>
              <a:rPr lang="en-GB" dirty="0" smtClean="0"/>
              <a:t>Arterial stent left carotid</a:t>
            </a:r>
          </a:p>
          <a:p>
            <a:pPr lvl="1"/>
            <a:r>
              <a:rPr lang="en-GB" dirty="0" smtClean="0"/>
              <a:t>8mmx50mm </a:t>
            </a:r>
            <a:r>
              <a:rPr lang="en-GB" dirty="0" err="1"/>
              <a:t>viabahn</a:t>
            </a:r>
            <a:r>
              <a:rPr lang="en-GB" dirty="0"/>
              <a:t> stent graft placed across left common carotid stenosis. 6mm balloon dilation with good result</a:t>
            </a:r>
            <a:r>
              <a:rPr lang="en-GB" dirty="0" smtClean="0"/>
              <a:t>.</a:t>
            </a:r>
          </a:p>
          <a:p>
            <a:pPr lvl="1"/>
            <a:r>
              <a:rPr lang="en-GB" dirty="0" smtClean="0"/>
              <a:t>No </a:t>
            </a:r>
            <a:r>
              <a:rPr lang="en-GB" dirty="0"/>
              <a:t>macroscopic </a:t>
            </a:r>
            <a:r>
              <a:rPr lang="en-GB" dirty="0" err="1"/>
              <a:t>embolisation</a:t>
            </a:r>
            <a:r>
              <a:rPr lang="en-GB" dirty="0"/>
              <a:t>. GCS 15, neurologically intact. </a:t>
            </a:r>
            <a:r>
              <a:rPr lang="en-GB" dirty="0" err="1"/>
              <a:t>Starclose</a:t>
            </a:r>
            <a:r>
              <a:rPr lang="en-GB" dirty="0"/>
              <a:t> haemostasis clip right CFA. </a:t>
            </a:r>
            <a:endParaRPr lang="en-GB" dirty="0" smtClean="0"/>
          </a:p>
          <a:p>
            <a:pPr lvl="1"/>
            <a:r>
              <a:rPr lang="en-GB" dirty="0" smtClean="0"/>
              <a:t>Home </a:t>
            </a:r>
            <a:r>
              <a:rPr lang="en-GB" dirty="0"/>
              <a:t>after period of observation in </a:t>
            </a:r>
            <a:r>
              <a:rPr lang="en-GB" dirty="0" err="1" smtClean="0"/>
              <a:t>daycase</a:t>
            </a:r>
            <a:r>
              <a:rPr lang="en-GB" dirty="0" smtClean="0"/>
              <a:t> on </a:t>
            </a:r>
            <a:r>
              <a:rPr lang="en-GB" dirty="0"/>
              <a:t>dual </a:t>
            </a:r>
            <a:r>
              <a:rPr lang="en-GB" dirty="0" smtClean="0"/>
              <a:t>antiplatelet.</a:t>
            </a:r>
            <a:endParaRPr lang="en-GB" dirty="0"/>
          </a:p>
        </p:txBody>
      </p:sp>
    </p:spTree>
    <p:extLst>
      <p:ext uri="{BB962C8B-B14F-4D97-AF65-F5344CB8AC3E}">
        <p14:creationId xmlns:p14="http://schemas.microsoft.com/office/powerpoint/2010/main" val="61880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 stent insertion images</a:t>
            </a:r>
            <a:endParaRPr lang="en-GB" dirty="0"/>
          </a:p>
        </p:txBody>
      </p:sp>
      <p:pic>
        <p:nvPicPr>
          <p:cNvPr id="5"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915" t="5127" r="6577"/>
          <a:stretch/>
        </p:blipFill>
        <p:spPr bwMode="auto">
          <a:xfrm>
            <a:off x="457200" y="1722847"/>
            <a:ext cx="4038600" cy="4280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673" t="3435" r="4761"/>
          <a:stretch/>
        </p:blipFill>
        <p:spPr bwMode="auto">
          <a:xfrm>
            <a:off x="4648200" y="1710125"/>
            <a:ext cx="4038600" cy="430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04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Post stent insertion images</a:t>
            </a:r>
            <a:endParaRPr lang="en-GB" dirty="0"/>
          </a:p>
        </p:txBody>
      </p:sp>
      <p:pic>
        <p:nvPicPr>
          <p:cNvPr id="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tretch/>
        </p:blipFill>
        <p:spPr bwMode="auto">
          <a:xfrm>
            <a:off x="457200" y="1843881"/>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614" t="6397" r="6030"/>
          <a:stretch/>
        </p:blipFill>
        <p:spPr bwMode="auto">
          <a:xfrm>
            <a:off x="4648200" y="1771317"/>
            <a:ext cx="4038600" cy="418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88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Neck irradiation and carotid arteries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Radiation treatment well established for certain cancers but leads to damage to surrounding tissue.</a:t>
            </a:r>
          </a:p>
          <a:p>
            <a:r>
              <a:rPr lang="en-GB" dirty="0" smtClean="0"/>
              <a:t>Patients </a:t>
            </a:r>
            <a:r>
              <a:rPr lang="en-GB" dirty="0"/>
              <a:t>5 times more likely to have duplex detected </a:t>
            </a:r>
            <a:r>
              <a:rPr lang="en-GB" dirty="0" err="1"/>
              <a:t>stenoses</a:t>
            </a:r>
            <a:r>
              <a:rPr lang="en-GB" dirty="0"/>
              <a:t> than age and risk factor matched </a:t>
            </a:r>
            <a:r>
              <a:rPr lang="en-GB" dirty="0" smtClean="0"/>
              <a:t>population. </a:t>
            </a:r>
          </a:p>
          <a:p>
            <a:r>
              <a:rPr lang="en-GB" dirty="0" smtClean="0"/>
              <a:t>Soft tissue and skin fibrosis, induration and ischaemia.</a:t>
            </a:r>
          </a:p>
          <a:p>
            <a:r>
              <a:rPr lang="en-GB" dirty="0" smtClean="0"/>
              <a:t>One of the effects leads to radiation arteritis.</a:t>
            </a:r>
          </a:p>
          <a:p>
            <a:r>
              <a:rPr lang="en-GB" dirty="0" smtClean="0"/>
              <a:t>Can affect any blood vessel adjacent to site being irradiated.</a:t>
            </a:r>
          </a:p>
          <a:p>
            <a:r>
              <a:rPr lang="en-GB" dirty="0" smtClean="0"/>
              <a:t>Lack of collaterals due to area being affected not just one part of artery- vessels above and below good quality.</a:t>
            </a:r>
          </a:p>
          <a:p>
            <a:r>
              <a:rPr lang="en-GB" dirty="0" smtClean="0"/>
              <a:t>Damage can take many years to manifest (usually 5-10 years, range 2-25 years) and only becomes apparent with onset of ischaemic symptoms.</a:t>
            </a:r>
            <a:endParaRPr lang="en-GB" dirty="0"/>
          </a:p>
        </p:txBody>
      </p:sp>
    </p:spTree>
    <p:extLst>
      <p:ext uri="{BB962C8B-B14F-4D97-AF65-F5344CB8AC3E}">
        <p14:creationId xmlns:p14="http://schemas.microsoft.com/office/powerpoint/2010/main" val="3758606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950</Words>
  <Application>Microsoft Office PowerPoint</Application>
  <PresentationFormat>On-screen Show (4:3)</PresentationFormat>
  <Paragraphs>84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Case Study from MDT</vt:lpstr>
      <vt:lpstr>Patient Hx</vt:lpstr>
      <vt:lpstr>Additional Hx relevant to this presentation</vt:lpstr>
      <vt:lpstr>Discussion at network x-ray meeting</vt:lpstr>
      <vt:lpstr>Patient discussion</vt:lpstr>
      <vt:lpstr>Angioplasty 9/6/2015</vt:lpstr>
      <vt:lpstr>Pre stent insertion images</vt:lpstr>
      <vt:lpstr>Post stent insertion images</vt:lpstr>
      <vt:lpstr>Neck irradiation and carotid arteries</vt:lpstr>
      <vt:lpstr>PowerPoint Presentation</vt:lpstr>
      <vt:lpstr>Radiation effect on the artery</vt:lpstr>
      <vt:lpstr>PowerPoint Presentation</vt:lpstr>
      <vt:lpstr>Treatment of the Radiation effect on the artery</vt:lpstr>
      <vt:lpstr>Recent return to outpatient </vt:lpstr>
      <vt:lpstr>Bibliography</vt:lpstr>
      <vt:lpstr>Disease pattern</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Eleanor Walker</cp:lastModifiedBy>
  <cp:revision>36</cp:revision>
  <cp:lastPrinted>2015-09-16T07:29:13Z</cp:lastPrinted>
  <dcterms:created xsi:type="dcterms:W3CDTF">2015-06-18T07:40:35Z</dcterms:created>
  <dcterms:modified xsi:type="dcterms:W3CDTF">2017-08-23T09:47:45Z</dcterms:modified>
</cp:coreProperties>
</file>