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56" r:id="rId2"/>
    <p:sldId id="261" r:id="rId3"/>
    <p:sldId id="258" r:id="rId4"/>
    <p:sldId id="309" r:id="rId5"/>
    <p:sldId id="262" r:id="rId6"/>
    <p:sldId id="278" r:id="rId7"/>
    <p:sldId id="281" r:id="rId8"/>
    <p:sldId id="310" r:id="rId9"/>
    <p:sldId id="284" r:id="rId10"/>
    <p:sldId id="279" r:id="rId11"/>
    <p:sldId id="288" r:id="rId12"/>
    <p:sldId id="289" r:id="rId13"/>
    <p:sldId id="307" r:id="rId14"/>
    <p:sldId id="287" r:id="rId15"/>
    <p:sldId id="290" r:id="rId16"/>
    <p:sldId id="291" r:id="rId17"/>
    <p:sldId id="280" r:id="rId18"/>
    <p:sldId id="292" r:id="rId19"/>
    <p:sldId id="293" r:id="rId20"/>
    <p:sldId id="296" r:id="rId21"/>
    <p:sldId id="295" r:id="rId22"/>
    <p:sldId id="282" r:id="rId23"/>
    <p:sldId id="301" r:id="rId24"/>
    <p:sldId id="294" r:id="rId25"/>
    <p:sldId id="298" r:id="rId26"/>
    <p:sldId id="297" r:id="rId27"/>
    <p:sldId id="285" r:id="rId28"/>
    <p:sldId id="302" r:id="rId29"/>
    <p:sldId id="303" r:id="rId30"/>
    <p:sldId id="305" r:id="rId31"/>
    <p:sldId id="304" r:id="rId32"/>
    <p:sldId id="306" r:id="rId33"/>
    <p:sldId id="286" r:id="rId34"/>
    <p:sldId id="260" r:id="rId35"/>
    <p:sldId id="300" r:id="rId36"/>
    <p:sldId id="257" r:id="rId37"/>
    <p:sldId id="26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4" autoAdjust="0"/>
    <p:restoredTop sz="94660"/>
  </p:normalViewPr>
  <p:slideViewPr>
    <p:cSldViewPr>
      <p:cViewPr>
        <p:scale>
          <a:sx n="107" d="100"/>
          <a:sy n="107" d="100"/>
        </p:scale>
        <p:origin x="-9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80519-E6F3-4C1D-8812-25895EE3ADD4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6B950-EB16-4D9A-A344-0E962F9CF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8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obstruction of the blood supply to an organ or region of tissue,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causing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death of the tissue.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B950-EB16-4D9A-A344-0E962F9CF8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5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 to </a:t>
            </a:r>
            <a:r>
              <a:rPr lang="en-GB" dirty="0" err="1" smtClean="0"/>
              <a:t>liklihood</a:t>
            </a:r>
            <a:r>
              <a:rPr lang="en-GB" dirty="0" smtClean="0"/>
              <a:t> of rupture stability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950-EB16-4D9A-A344-0E962F9CF8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9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At systole: </a:t>
            </a:r>
            <a:r>
              <a:rPr lang="en-GB" dirty="0"/>
              <a:t>Sharp systolic rise time, Clear Systolic Window, </a:t>
            </a:r>
            <a:r>
              <a:rPr lang="en-GB" b="1" dirty="0"/>
              <a:t>At diastole: </a:t>
            </a:r>
            <a:r>
              <a:rPr lang="en-GB" dirty="0"/>
              <a:t>Continuous forward flow through diastole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950-EB16-4D9A-A344-0E962F9CF83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6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North American symptomatic carotid endarterectomy trial and European carotid surgery trial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B950-EB16-4D9A-A344-0E962F9CF83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1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3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37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2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1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6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1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0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7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5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7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45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8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8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38A668-FBF4-4578-9A45-B9866A98E2C1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690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Carotid Doppler ULTRASOUND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Leah Cunningham, </a:t>
            </a:r>
          </a:p>
          <a:p>
            <a:r>
              <a:rPr lang="en-GB" dirty="0"/>
              <a:t>courtesy of Janine Fletcher, Vascular scientists</a:t>
            </a:r>
          </a:p>
        </p:txBody>
      </p:sp>
    </p:spTree>
    <p:extLst>
      <p:ext uri="{BB962C8B-B14F-4D97-AF65-F5344CB8AC3E}">
        <p14:creationId xmlns:p14="http://schemas.microsoft.com/office/powerpoint/2010/main" val="9061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 mode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Normal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594884" cy="30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/>
          <a:stretch/>
        </p:blipFill>
        <p:spPr bwMode="auto">
          <a:xfrm>
            <a:off x="5220072" y="1916832"/>
            <a:ext cx="37330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9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 mode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Plaque classification</a:t>
            </a:r>
          </a:p>
          <a:p>
            <a:pPr lvl="1"/>
            <a:r>
              <a:rPr lang="en-GB" sz="2400" dirty="0"/>
              <a:t>Echogenic/</a:t>
            </a:r>
            <a:r>
              <a:rPr lang="en-GB" sz="2400" dirty="0" err="1"/>
              <a:t>echolucent</a:t>
            </a:r>
            <a:endParaRPr lang="en-GB" sz="2400" dirty="0"/>
          </a:p>
          <a:p>
            <a:pPr lvl="1"/>
            <a:r>
              <a:rPr lang="en-GB" sz="2400" dirty="0"/>
              <a:t>Heterogeneous/homogeneous</a:t>
            </a:r>
          </a:p>
          <a:p>
            <a:pPr lvl="1"/>
            <a:r>
              <a:rPr lang="en-GB" sz="2400" dirty="0"/>
              <a:t>Irregular/smooth</a:t>
            </a:r>
          </a:p>
          <a:p>
            <a:pPr lvl="1"/>
            <a:r>
              <a:rPr lang="en-GB" sz="2400" dirty="0"/>
              <a:t>Isolated/extensive</a:t>
            </a:r>
          </a:p>
          <a:p>
            <a:pPr lvl="1"/>
            <a:r>
              <a:rPr lang="en-GB" sz="2400" dirty="0"/>
              <a:t>Ulcerated?</a:t>
            </a:r>
          </a:p>
        </p:txBody>
      </p:sp>
    </p:spTree>
    <p:extLst>
      <p:ext uri="{BB962C8B-B14F-4D97-AF65-F5344CB8AC3E}">
        <p14:creationId xmlns:p14="http://schemas.microsoft.com/office/powerpoint/2010/main" val="23922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 mode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134" y="1844824"/>
            <a:ext cx="6711654" cy="4195481"/>
          </a:xfrm>
        </p:spPr>
        <p:txBody>
          <a:bodyPr/>
          <a:lstStyle/>
          <a:p>
            <a:r>
              <a:rPr lang="en-GB" dirty="0"/>
              <a:t>Disease</a:t>
            </a:r>
          </a:p>
        </p:txBody>
      </p:sp>
      <p:pic>
        <p:nvPicPr>
          <p:cNvPr id="5" name="Picture 2" descr="C:\Users\mediphys\Documents\janine\images\carotid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 bwMode="auto">
          <a:xfrm>
            <a:off x="357580" y="2276872"/>
            <a:ext cx="429621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5414"/>
            <a:ext cx="3960440" cy="285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2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 mode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Disease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4896544" cy="26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t="16251" r="26022" b="12452"/>
          <a:stretch/>
        </p:blipFill>
        <p:spPr bwMode="auto">
          <a:xfrm>
            <a:off x="5463855" y="1988840"/>
            <a:ext cx="3480628" cy="32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9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Doppler work?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808" y="2052638"/>
            <a:ext cx="5588509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8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Aligning Doppler angle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569592" cy="230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971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4608512" cy="21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7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Doppler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46" y="2636912"/>
            <a:ext cx="7082103" cy="3611494"/>
          </a:xfrm>
        </p:spPr>
        <p:txBody>
          <a:bodyPr/>
          <a:lstStyle/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r>
              <a:rPr lang="en-GB" dirty="0"/>
              <a:t>Angle of </a:t>
            </a:r>
            <a:r>
              <a:rPr lang="en-GB" dirty="0" err="1"/>
              <a:t>insonation</a:t>
            </a:r>
            <a:r>
              <a:rPr lang="en-GB" dirty="0"/>
              <a:t> should NOT be more than 60° as % error is too great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5" y="1853248"/>
            <a:ext cx="7034805" cy="337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4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 Doppler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Normal </a:t>
            </a:r>
          </a:p>
          <a:p>
            <a:pPr marL="36576" indent="0">
              <a:buNone/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2011"/>
            <a:ext cx="4049476" cy="270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2011"/>
            <a:ext cx="4296147" cy="24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68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 Doppler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772816"/>
            <a:ext cx="6711654" cy="4195481"/>
          </a:xfrm>
        </p:spPr>
        <p:txBody>
          <a:bodyPr/>
          <a:lstStyle/>
          <a:p>
            <a:r>
              <a:rPr lang="en-GB" dirty="0"/>
              <a:t>Stenosis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5976664" cy="388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5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 Doppler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Occlusion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4968552" cy="41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0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3484984"/>
          </a:xfrm>
        </p:spPr>
        <p:txBody>
          <a:bodyPr/>
          <a:lstStyle/>
          <a:p>
            <a:r>
              <a:rPr lang="en-GB" altLang="en-US" dirty="0" smtClean="0"/>
              <a:t>Hemiparesis </a:t>
            </a:r>
            <a:r>
              <a:rPr lang="en-GB" altLang="en-US" dirty="0" smtClean="0"/>
              <a:t>(weakness)</a:t>
            </a:r>
            <a:endParaRPr lang="en-GB" altLang="en-US" dirty="0"/>
          </a:p>
          <a:p>
            <a:r>
              <a:rPr lang="en-GB" altLang="en-US" dirty="0" smtClean="0"/>
              <a:t>Paraesthesia </a:t>
            </a:r>
          </a:p>
          <a:p>
            <a:r>
              <a:rPr lang="en-GB" altLang="en-US" dirty="0" smtClean="0"/>
              <a:t>Dysphasia</a:t>
            </a:r>
            <a:r>
              <a:rPr lang="en-GB" altLang="en-US" dirty="0" smtClean="0"/>
              <a:t>, Aphasia</a:t>
            </a:r>
            <a:endParaRPr lang="en-GB" altLang="en-US" dirty="0"/>
          </a:p>
          <a:p>
            <a:r>
              <a:rPr lang="en-GB" altLang="en-US" dirty="0" err="1"/>
              <a:t>Amaurosis</a:t>
            </a:r>
            <a:r>
              <a:rPr lang="en-GB" altLang="en-US" dirty="0"/>
              <a:t> </a:t>
            </a:r>
            <a:r>
              <a:rPr lang="en-GB" altLang="en-US" dirty="0" err="1" smtClean="0"/>
              <a:t>fugax</a:t>
            </a:r>
            <a:endParaRPr lang="en-GB" altLang="en-US" dirty="0" smtClean="0"/>
          </a:p>
          <a:p>
            <a:endParaRPr lang="en-GB" altLang="en-US" dirty="0"/>
          </a:p>
          <a:p>
            <a:r>
              <a:rPr lang="en-GB" altLang="en-US" dirty="0"/>
              <a:t>Bruit</a:t>
            </a:r>
          </a:p>
          <a:p>
            <a:endParaRPr lang="en-GB" altLang="en-US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340768"/>
            <a:ext cx="4713644" cy="50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445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 Doppler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Vertebral artery assessment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65" y="2564904"/>
            <a:ext cx="5967402" cy="34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16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Spectral Doppler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571184" cy="4641379"/>
          </a:xfrm>
        </p:spPr>
        <p:txBody>
          <a:bodyPr/>
          <a:lstStyle/>
          <a:p>
            <a:r>
              <a:rPr lang="en-GB" dirty="0"/>
              <a:t>Normal CCA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6576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Pre-occlusion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r="7659"/>
          <a:stretch/>
        </p:blipFill>
        <p:spPr bwMode="auto">
          <a:xfrm>
            <a:off x="1671744" y="1954821"/>
            <a:ext cx="5692305" cy="20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43" y="4580780"/>
            <a:ext cx="5692305" cy="18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Spectral Doppler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430" y="1835914"/>
            <a:ext cx="6711654" cy="4195481"/>
          </a:xfrm>
        </p:spPr>
        <p:txBody>
          <a:bodyPr/>
          <a:lstStyle/>
          <a:p>
            <a:r>
              <a:rPr lang="en-GB" dirty="0"/>
              <a:t>Normal ECA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7668"/>
            <a:ext cx="6522071" cy="19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ttp://radiologykey.com/wp-content/uploads/2015/12/B9781416053354000940_f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50000"/>
          <a:stretch/>
        </p:blipFill>
        <p:spPr bwMode="auto">
          <a:xfrm>
            <a:off x="1187624" y="4365104"/>
            <a:ext cx="6310837" cy="21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9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Spectral Doppler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Normal ICA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/>
          <a:stretch/>
        </p:blipFill>
        <p:spPr bwMode="auto">
          <a:xfrm>
            <a:off x="611560" y="2636912"/>
            <a:ext cx="7385366" cy="189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05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Spectral Doppler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82" y="1877478"/>
            <a:ext cx="6711654" cy="4195481"/>
          </a:xfrm>
        </p:spPr>
        <p:txBody>
          <a:bodyPr/>
          <a:lstStyle/>
          <a:p>
            <a:r>
              <a:rPr lang="en-GB" dirty="0"/>
              <a:t>Stenosis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" b="10412"/>
          <a:stretch/>
        </p:blipFill>
        <p:spPr bwMode="auto">
          <a:xfrm>
            <a:off x="1007034" y="2306472"/>
            <a:ext cx="7188471" cy="20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10531"/>
          <a:stretch/>
        </p:blipFill>
        <p:spPr bwMode="auto">
          <a:xfrm>
            <a:off x="941077" y="4581128"/>
            <a:ext cx="72544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64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7730" cy="1400530"/>
          </a:xfrm>
        </p:spPr>
        <p:txBody>
          <a:bodyPr/>
          <a:lstStyle/>
          <a:p>
            <a:r>
              <a:rPr lang="en-GB" dirty="0"/>
              <a:t>How do we grade a stenosis?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48" y="2090370"/>
            <a:ext cx="4029075" cy="414694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</a:rPr>
              <a:t>Looked at benefit of performing surgery for different degrees of stenosis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</a:rPr>
              <a:t>Symptomatic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</a:rPr>
              <a:t>50–99% according to NASCET criteria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</a:rPr>
              <a:t>70–99% according to ECST criteria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65" y="2204864"/>
            <a:ext cx="40290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E18E4E-EB72-4121-A4D9-5EEC2296649D}"/>
              </a:ext>
            </a:extLst>
          </p:cNvPr>
          <p:cNvSpPr txBox="1"/>
          <p:nvPr/>
        </p:nvSpPr>
        <p:spPr>
          <a:xfrm>
            <a:off x="690295" y="1412776"/>
            <a:ext cx="804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2 pivotal studies: NASCET and ECST</a:t>
            </a:r>
          </a:p>
        </p:txBody>
      </p:sp>
    </p:spTree>
    <p:extLst>
      <p:ext uri="{BB962C8B-B14F-4D97-AF65-F5344CB8AC3E}">
        <p14:creationId xmlns:p14="http://schemas.microsoft.com/office/powerpoint/2010/main" val="3773346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grade a stenosis?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32856"/>
            <a:ext cx="7467600" cy="4520480"/>
          </a:xfrm>
        </p:spPr>
        <p:txBody>
          <a:bodyPr>
            <a:normAutofit/>
          </a:bodyPr>
          <a:lstStyle/>
          <a:p>
            <a:r>
              <a:rPr lang="en-GB" dirty="0"/>
              <a:t>Carotid imaging is used to define the extent of carotid artery narrowing- the % stenosis</a:t>
            </a:r>
          </a:p>
          <a:p>
            <a:r>
              <a:rPr lang="en-GB" dirty="0"/>
              <a:t>Haemodynamic significance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48056" lvl="1" indent="0">
              <a:buNone/>
            </a:pPr>
            <a:r>
              <a:rPr lang="en-GB" sz="1400" dirty="0" smtClean="0"/>
              <a:t>Oates</a:t>
            </a:r>
            <a:r>
              <a:rPr lang="en-GB" sz="1400" dirty="0"/>
              <a:t>, C. P. </a:t>
            </a:r>
            <a:r>
              <a:rPr lang="en-GB" sz="1400" i="1" dirty="0"/>
              <a:t>et al</a:t>
            </a:r>
            <a:r>
              <a:rPr lang="en-GB" sz="1400" dirty="0"/>
              <a:t>. 2008. Joint Recommendations for Reporting Carotid Ultrasound Investigations in the United Kingdom. </a:t>
            </a:r>
            <a:r>
              <a:rPr lang="en-GB" sz="1400" i="1" dirty="0"/>
              <a:t>European journal for vascular and endovascular surgery</a:t>
            </a:r>
            <a:r>
              <a:rPr lang="en-GB" sz="1400" dirty="0"/>
              <a:t>. Volume 37 (3) </a:t>
            </a:r>
            <a:r>
              <a:rPr lang="en-GB" sz="1400" dirty="0" smtClean="0"/>
              <a:t>p251-61</a:t>
            </a:r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2" y="3430279"/>
            <a:ext cx="8429575" cy="208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48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80 year old male </a:t>
            </a:r>
          </a:p>
          <a:p>
            <a:r>
              <a:rPr lang="en-GB" dirty="0"/>
              <a:t>Ex-smoker</a:t>
            </a:r>
          </a:p>
          <a:p>
            <a:r>
              <a:rPr lang="en-GB" dirty="0"/>
              <a:t>Hypertension</a:t>
            </a:r>
          </a:p>
          <a:p>
            <a:r>
              <a:rPr lang="en-GB" dirty="0"/>
              <a:t>Known CAD</a:t>
            </a:r>
          </a:p>
          <a:p>
            <a:r>
              <a:rPr lang="en-GB" dirty="0"/>
              <a:t>Episode of left leg weakness</a:t>
            </a:r>
          </a:p>
          <a:p>
            <a:r>
              <a:rPr lang="en-GB" dirty="0"/>
              <a:t>Right arm was also weak later</a:t>
            </a:r>
          </a:p>
        </p:txBody>
      </p:sp>
    </p:spTree>
    <p:extLst>
      <p:ext uri="{BB962C8B-B14F-4D97-AF65-F5344CB8AC3E}">
        <p14:creationId xmlns:p14="http://schemas.microsoft.com/office/powerpoint/2010/main" val="385634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367848" cy="32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8" y="1884499"/>
            <a:ext cx="4213537" cy="34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924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6" y="1886967"/>
            <a:ext cx="43414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14" y="1770512"/>
            <a:ext cx="4360364" cy="328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8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causes stroke/TIA?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28801"/>
            <a:ext cx="7055380" cy="4619606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Infarction in the brain.  This can be</a:t>
            </a:r>
            <a:r>
              <a:rPr lang="en-GB" altLang="en-US" sz="2400" dirty="0" smtClean="0"/>
              <a:t>:</a:t>
            </a:r>
          </a:p>
          <a:p>
            <a:pPr marL="742964" lvl="2" indent="-342906"/>
            <a:r>
              <a:rPr lang="en-GB" altLang="en-US" sz="2400" dirty="0" smtClean="0"/>
              <a:t>Haemodynamic (rarely)</a:t>
            </a:r>
            <a:r>
              <a:rPr lang="en-GB" altLang="en-US" sz="2000" dirty="0" smtClean="0"/>
              <a:t>; </a:t>
            </a:r>
            <a:r>
              <a:rPr lang="en-GB" altLang="en-US" sz="2000" dirty="0"/>
              <a:t>very tight stenosis or an occlusion causes fall in perfusion </a:t>
            </a:r>
            <a:r>
              <a:rPr lang="en-GB" altLang="en-US" sz="2000" dirty="0" smtClean="0"/>
              <a:t>pressure.  </a:t>
            </a:r>
            <a:r>
              <a:rPr lang="en-GB" altLang="en-US" sz="2000" dirty="0"/>
              <a:t>Symptoms tend to be progressive</a:t>
            </a:r>
            <a:endParaRPr lang="en-GB" sz="2000" dirty="0"/>
          </a:p>
          <a:p>
            <a:pPr lvl="1"/>
            <a:r>
              <a:rPr lang="en-GB" altLang="en-US" sz="2400" dirty="0" err="1" smtClean="0"/>
              <a:t>Thrombo</a:t>
            </a:r>
            <a:r>
              <a:rPr lang="en-GB" altLang="en-US" sz="2400" dirty="0" smtClean="0"/>
              <a:t>-embolic </a:t>
            </a:r>
            <a:r>
              <a:rPr lang="en-GB" altLang="en-US" sz="2400" dirty="0"/>
              <a:t>(85%); </a:t>
            </a:r>
            <a:r>
              <a:rPr lang="en-GB" altLang="en-US" sz="2000" dirty="0"/>
              <a:t>clots/debris travel within arterial system and lodge in cerebral hemisphere. 50% arise from disease in the carotid arteries. Symptoms are often transient</a:t>
            </a:r>
          </a:p>
          <a:p>
            <a:pPr lvl="1"/>
            <a:endParaRPr lang="en-GB" altLang="en-US" sz="2000" dirty="0"/>
          </a:p>
        </p:txBody>
      </p:sp>
      <p:pic>
        <p:nvPicPr>
          <p:cNvPr id="1026" name="Picture 2" descr="https://cdn.flintrehab.com/uploads/2018/08/ischemic-types-of-stro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26" y="4506413"/>
            <a:ext cx="2575342" cy="22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89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65" y="2052638"/>
            <a:ext cx="5943996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15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/>
          <a:stretch/>
        </p:blipFill>
        <p:spPr bwMode="auto">
          <a:xfrm>
            <a:off x="3635896" y="260647"/>
            <a:ext cx="4968552" cy="616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321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Vascular referral</a:t>
            </a:r>
          </a:p>
          <a:p>
            <a:pPr lvl="1"/>
            <a:r>
              <a:rPr lang="en-GB" dirty="0"/>
              <a:t>Right carotid lesion is not consistent with bilateral symptoms </a:t>
            </a:r>
          </a:p>
          <a:p>
            <a:pPr lvl="1"/>
            <a:r>
              <a:rPr lang="en-GB" dirty="0"/>
              <a:t>Risk of right sided carotid endarterectomy not deemed appropriate</a:t>
            </a:r>
          </a:p>
          <a:p>
            <a:pPr lvl="1"/>
            <a:r>
              <a:rPr lang="en-GB" dirty="0"/>
              <a:t>7 day heart monitor requested to look for other sources of emboli</a:t>
            </a:r>
          </a:p>
        </p:txBody>
      </p:sp>
    </p:spTree>
    <p:extLst>
      <p:ext uri="{BB962C8B-B14F-4D97-AF65-F5344CB8AC3E}">
        <p14:creationId xmlns:p14="http://schemas.microsoft.com/office/powerpoint/2010/main" val="4018624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6711654" cy="4195481"/>
          </a:xfrm>
        </p:spPr>
        <p:txBody>
          <a:bodyPr/>
          <a:lstStyle/>
          <a:p>
            <a:pPr marL="36576" indent="0">
              <a:buNone/>
            </a:pPr>
            <a:endParaRPr lang="en-GB" dirty="0"/>
          </a:p>
          <a:p>
            <a:r>
              <a:rPr lang="en-GB" sz="2400" dirty="0"/>
              <a:t>Subclavian </a:t>
            </a:r>
            <a:r>
              <a:rPr lang="en-GB" sz="2400" dirty="0" smtClean="0"/>
              <a:t>steal</a:t>
            </a:r>
          </a:p>
          <a:p>
            <a:endParaRPr lang="en-GB" sz="2400" dirty="0"/>
          </a:p>
          <a:p>
            <a:r>
              <a:rPr lang="en-GB" sz="2400" dirty="0" smtClean="0"/>
              <a:t>Dissection</a:t>
            </a:r>
          </a:p>
          <a:p>
            <a:endParaRPr lang="en-GB" sz="2400" dirty="0"/>
          </a:p>
          <a:p>
            <a:r>
              <a:rPr lang="en-GB" sz="2400" dirty="0" smtClean="0"/>
              <a:t>Aneurysm</a:t>
            </a:r>
          </a:p>
          <a:p>
            <a:endParaRPr lang="en-GB" sz="2400" dirty="0"/>
          </a:p>
          <a:p>
            <a:r>
              <a:rPr lang="en-GB" sz="2400" dirty="0"/>
              <a:t>Carotid body tumour</a:t>
            </a:r>
          </a:p>
        </p:txBody>
      </p:sp>
    </p:spTree>
    <p:extLst>
      <p:ext uri="{BB962C8B-B14F-4D97-AF65-F5344CB8AC3E}">
        <p14:creationId xmlns:p14="http://schemas.microsoft.com/office/powerpoint/2010/main" val="1561606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there limitations?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7"/>
            <a:ext cx="7416708" cy="3888432"/>
          </a:xfrm>
        </p:spPr>
        <p:txBody>
          <a:bodyPr>
            <a:normAutofit/>
          </a:bodyPr>
          <a:lstStyle/>
          <a:p>
            <a:r>
              <a:rPr lang="en-GB" sz="2400" dirty="0"/>
              <a:t>Patient </a:t>
            </a:r>
            <a:r>
              <a:rPr lang="en-GB" sz="2400" dirty="0" smtClean="0"/>
              <a:t>positioning/mobility</a:t>
            </a:r>
          </a:p>
          <a:p>
            <a:r>
              <a:rPr lang="en-GB" sz="2400" dirty="0" smtClean="0"/>
              <a:t>Neck size/length</a:t>
            </a:r>
          </a:p>
          <a:p>
            <a:r>
              <a:rPr lang="en-GB" sz="2400" dirty="0" smtClean="0"/>
              <a:t>Doppler </a:t>
            </a:r>
            <a:r>
              <a:rPr lang="en-GB" sz="2400" dirty="0"/>
              <a:t>angle correction</a:t>
            </a:r>
          </a:p>
          <a:p>
            <a:r>
              <a:rPr lang="en-GB" sz="2400" dirty="0" smtClean="0"/>
              <a:t>Acoustic </a:t>
            </a:r>
            <a:r>
              <a:rPr lang="en-GB" sz="2400" dirty="0"/>
              <a:t>shadowing from calcified </a:t>
            </a:r>
            <a:r>
              <a:rPr lang="en-GB" sz="2400" dirty="0" smtClean="0"/>
              <a:t>plaque</a:t>
            </a:r>
          </a:p>
          <a:p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49" r="4057" b="12516"/>
          <a:stretch/>
        </p:blipFill>
        <p:spPr bwMode="auto">
          <a:xfrm>
            <a:off x="827584" y="4077072"/>
            <a:ext cx="4265095" cy="22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46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there limitations?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Difficult to correct Doppler angle due to shadowing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4536504" cy="410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13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848872" cy="3888432"/>
          </a:xfrm>
        </p:spPr>
        <p:txBody>
          <a:bodyPr>
            <a:normAutofit/>
          </a:bodyPr>
          <a:lstStyle/>
          <a:p>
            <a:r>
              <a:rPr lang="en-GB" dirty="0"/>
              <a:t>Pre-endarterectomy</a:t>
            </a:r>
          </a:p>
          <a:p>
            <a:pPr lvl="1"/>
            <a:r>
              <a:rPr lang="en-GB" sz="2000" dirty="0"/>
              <a:t>Confirm disease</a:t>
            </a:r>
          </a:p>
          <a:p>
            <a:pPr lvl="1"/>
            <a:r>
              <a:rPr lang="en-GB" sz="2000" dirty="0"/>
              <a:t>Confirm patency of ICA</a:t>
            </a:r>
          </a:p>
          <a:p>
            <a:pPr lvl="1"/>
            <a:r>
              <a:rPr lang="en-GB" sz="2000" dirty="0"/>
              <a:t>Mark bifurcation</a:t>
            </a:r>
          </a:p>
          <a:p>
            <a:r>
              <a:rPr lang="en-GB" dirty="0"/>
              <a:t>Pre-cardiac surgery</a:t>
            </a:r>
          </a:p>
          <a:p>
            <a:pPr lvl="1"/>
            <a:r>
              <a:rPr lang="en-GB" sz="2000" dirty="0"/>
              <a:t>To reduce peri-operative events</a:t>
            </a:r>
          </a:p>
          <a:p>
            <a:r>
              <a:rPr lang="en-GB" dirty="0"/>
              <a:t>Pulsatile tinnitus</a:t>
            </a:r>
          </a:p>
          <a:p>
            <a:pPr lvl="1"/>
            <a:r>
              <a:rPr lang="en-GB" sz="2000" dirty="0"/>
              <a:t>In NICE </a:t>
            </a:r>
            <a:r>
              <a:rPr lang="en-GB" sz="2000" dirty="0" smtClean="0"/>
              <a:t>guidance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302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467600" cy="1143000"/>
          </a:xfrm>
        </p:spPr>
        <p:txBody>
          <a:bodyPr/>
          <a:lstStyle/>
          <a:p>
            <a:pPr algn="ctr"/>
            <a:r>
              <a:rPr lang="en-GB" i="1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38963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Carotid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6711654" cy="4195481"/>
          </a:xfrm>
        </p:spPr>
        <p:txBody>
          <a:bodyPr/>
          <a:lstStyle/>
          <a:p>
            <a:r>
              <a:rPr lang="en-GB" dirty="0" smtClean="0"/>
              <a:t>Most commonly due to atherosclerosis causing build up of plaque on the artery walls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69" y="2132856"/>
            <a:ext cx="4162028" cy="39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4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7730" cy="1400530"/>
          </a:xfrm>
        </p:spPr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arotid </a:t>
            </a:r>
            <a:r>
              <a:rPr lang="en-GB" dirty="0"/>
              <a:t>imaging </a:t>
            </a:r>
            <a:r>
              <a:rPr lang="en-GB" dirty="0" smtClean="0"/>
              <a:t>requirement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23" y="1340768"/>
            <a:ext cx="7467600" cy="3629000"/>
          </a:xfrm>
        </p:spPr>
        <p:txBody>
          <a:bodyPr>
            <a:normAutofit/>
          </a:bodyPr>
          <a:lstStyle/>
          <a:p>
            <a:r>
              <a:rPr lang="en-GB" sz="2400" dirty="0"/>
              <a:t>NICE guidelines</a:t>
            </a:r>
          </a:p>
          <a:p>
            <a:pPr lvl="1"/>
            <a:r>
              <a:rPr lang="en-GB" sz="2000" dirty="0"/>
              <a:t>“All people with suspected TIA who after specialist assessment are considered as candidates for carotid endarterectomy should have carotid imaging within 1 week of onset of symptoms</a:t>
            </a:r>
            <a:r>
              <a:rPr lang="en-GB" sz="2000" dirty="0" smtClean="0"/>
              <a:t>.”</a:t>
            </a:r>
          </a:p>
          <a:p>
            <a:pPr lvl="1"/>
            <a:r>
              <a:rPr lang="en-GB" sz="2000" dirty="0" smtClean="0"/>
              <a:t>Surgery is likely to be beneficial in people </a:t>
            </a:r>
            <a:r>
              <a:rPr lang="en-GB" sz="2000" dirty="0"/>
              <a:t>with stable neurological symptoms from TIA who have symptomatic carotid stenosis of significant diameter reduction</a:t>
            </a:r>
          </a:p>
          <a:p>
            <a:pPr lvl="1"/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971600" y="4643610"/>
            <a:ext cx="7020780" cy="1915992"/>
            <a:chOff x="935596" y="2182032"/>
            <a:chExt cx="7020780" cy="1915992"/>
          </a:xfrm>
        </p:grpSpPr>
        <p:pic>
          <p:nvPicPr>
            <p:cNvPr id="5" name="Picture 2">
              <a:extLst>
                <a:ext uri="{FF2B5EF4-FFF2-40B4-BE49-F238E27FC236}">
                  <a16:creationId xmlns="" xmlns:a16="http://schemas.microsoft.com/office/drawing/2014/main" id="{5679C816-26BD-49CF-AA81-0411937756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0" t="67871" r="28428" b="1189"/>
            <a:stretch/>
          </p:blipFill>
          <p:spPr bwMode="auto">
            <a:xfrm>
              <a:off x="6084168" y="2244514"/>
              <a:ext cx="1872208" cy="185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="" xmlns:a16="http://schemas.microsoft.com/office/drawing/2014/main" id="{A82835E3-11ED-46CB-93FB-CC00EE1D49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3" r="27837" b="61307"/>
            <a:stretch/>
          </p:blipFill>
          <p:spPr bwMode="auto">
            <a:xfrm>
              <a:off x="935596" y="2182032"/>
              <a:ext cx="1872208" cy="185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97EDF3BF-05A5-44B1-8628-4254BE3876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7" t="37850" b="31210"/>
            <a:stretch/>
          </p:blipFill>
          <p:spPr bwMode="auto">
            <a:xfrm>
              <a:off x="3563888" y="2244514"/>
              <a:ext cx="1872208" cy="185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Right 3">
              <a:extLst>
                <a:ext uri="{FF2B5EF4-FFF2-40B4-BE49-F238E27FC236}">
                  <a16:creationId xmlns="" xmlns:a16="http://schemas.microsoft.com/office/drawing/2014/main" id="{C4789299-9B1B-4F5A-8FB0-26C0C4AFB5A5}"/>
                </a:ext>
              </a:extLst>
            </p:cNvPr>
            <p:cNvSpPr/>
            <p:nvPr/>
          </p:nvSpPr>
          <p:spPr>
            <a:xfrm>
              <a:off x="3059832" y="3017904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7">
              <a:extLst>
                <a:ext uri="{FF2B5EF4-FFF2-40B4-BE49-F238E27FC236}">
                  <a16:creationId xmlns="" xmlns:a16="http://schemas.microsoft.com/office/drawing/2014/main" id="{549E1C4B-D307-4FF8-BE50-442AFC26058E}"/>
                </a:ext>
              </a:extLst>
            </p:cNvPr>
            <p:cNvSpPr/>
            <p:nvPr/>
          </p:nvSpPr>
          <p:spPr>
            <a:xfrm>
              <a:off x="5636065" y="2991206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102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Carotid duplex 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560840" cy="4632466"/>
          </a:xfrm>
        </p:spPr>
        <p:txBody>
          <a:bodyPr>
            <a:normAutofit/>
          </a:bodyPr>
          <a:lstStyle/>
          <a:p>
            <a:r>
              <a:rPr lang="en-GB" sz="2400" dirty="0"/>
              <a:t>Duplex = imaging plus Doppler (flow) </a:t>
            </a:r>
            <a:r>
              <a:rPr lang="en-GB" sz="2400" dirty="0" smtClean="0"/>
              <a:t>studies</a:t>
            </a:r>
          </a:p>
          <a:p>
            <a:endParaRPr lang="en-GB" sz="2400" dirty="0"/>
          </a:p>
          <a:p>
            <a:r>
              <a:rPr lang="en-GB" sz="2400" dirty="0" smtClean="0"/>
              <a:t>Cheap</a:t>
            </a:r>
          </a:p>
          <a:p>
            <a:endParaRPr lang="en-GB" sz="2400" dirty="0"/>
          </a:p>
          <a:p>
            <a:r>
              <a:rPr lang="en-GB" sz="2400" dirty="0" smtClean="0"/>
              <a:t>Accessible</a:t>
            </a:r>
          </a:p>
          <a:p>
            <a:endParaRPr lang="en-GB" sz="2400" dirty="0"/>
          </a:p>
          <a:p>
            <a:r>
              <a:rPr lang="en-GB" sz="2400" dirty="0"/>
              <a:t>No radiation or contrast needed</a:t>
            </a:r>
          </a:p>
        </p:txBody>
      </p:sp>
    </p:spTree>
    <p:extLst>
      <p:ext uri="{BB962C8B-B14F-4D97-AF65-F5344CB8AC3E}">
        <p14:creationId xmlns:p14="http://schemas.microsoft.com/office/powerpoint/2010/main" val="344603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we scan?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Extracranial</a:t>
            </a:r>
            <a:r>
              <a:rPr lang="en-GB" dirty="0"/>
              <a:t> anatomy</a:t>
            </a:r>
          </a:p>
        </p:txBody>
      </p:sp>
      <p:pic>
        <p:nvPicPr>
          <p:cNvPr id="4" name="Content Placeholder 3" descr="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762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88014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5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Duplex scanning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6711654" cy="419548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B </a:t>
            </a:r>
            <a:r>
              <a:rPr lang="en-GB" dirty="0"/>
              <a:t>mode </a:t>
            </a:r>
            <a:r>
              <a:rPr lang="en-GB" dirty="0" smtClean="0"/>
              <a:t>imaging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Colour Doppler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Spectral Doppler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33" y="1268760"/>
            <a:ext cx="3116199" cy="17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79" y="3068960"/>
            <a:ext cx="313265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34" y="4941168"/>
            <a:ext cx="40625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8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8" y="188640"/>
            <a:ext cx="7055380" cy="1400530"/>
          </a:xfrm>
        </p:spPr>
        <p:txBody>
          <a:bodyPr/>
          <a:lstStyle/>
          <a:p>
            <a:r>
              <a:rPr lang="en-GB" dirty="0"/>
              <a:t>Overview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104456" cy="58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2DA125-ADA0-4B9A-AB5D-2A75F349CC9F}"/>
              </a:ext>
            </a:extLst>
          </p:cNvPr>
          <p:cNvSpPr txBox="1"/>
          <p:nvPr/>
        </p:nvSpPr>
        <p:spPr>
          <a:xfrm>
            <a:off x="412220" y="1729253"/>
            <a:ext cx="33116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Define Plaque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site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extent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appearance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Record Velocities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Grade Stenoses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Note points of interest</a:t>
            </a:r>
          </a:p>
        </p:txBody>
      </p:sp>
    </p:spTree>
    <p:extLst>
      <p:ext uri="{BB962C8B-B14F-4D97-AF65-F5344CB8AC3E}">
        <p14:creationId xmlns:p14="http://schemas.microsoft.com/office/powerpoint/2010/main" val="3527538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1438</TotalTime>
  <Words>577</Words>
  <Application>Microsoft Office PowerPoint</Application>
  <PresentationFormat>On-screen Show (4:3)</PresentationFormat>
  <Paragraphs>165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Ion</vt:lpstr>
      <vt:lpstr>Carotid Doppler ULTRASOUND </vt:lpstr>
      <vt:lpstr>Signs and symptoms</vt:lpstr>
      <vt:lpstr>What causes stroke/TIA?</vt:lpstr>
      <vt:lpstr>Carotid disease</vt:lpstr>
      <vt:lpstr>Carotid imaging requirement</vt:lpstr>
      <vt:lpstr>Carotid duplex ultrasound</vt:lpstr>
      <vt:lpstr>What do we scan?</vt:lpstr>
      <vt:lpstr>Duplex scanning</vt:lpstr>
      <vt:lpstr>Overview</vt:lpstr>
      <vt:lpstr>B mode imaging</vt:lpstr>
      <vt:lpstr>B mode imaging</vt:lpstr>
      <vt:lpstr>B mode imaging</vt:lpstr>
      <vt:lpstr>B mode imaging</vt:lpstr>
      <vt:lpstr>How does Doppler work?</vt:lpstr>
      <vt:lpstr>Aligning Doppler angle</vt:lpstr>
      <vt:lpstr>Importance of Doppler angle</vt:lpstr>
      <vt:lpstr>Colour Doppler</vt:lpstr>
      <vt:lpstr>Colour Doppler</vt:lpstr>
      <vt:lpstr>Colour Doppler</vt:lpstr>
      <vt:lpstr>Colour Doppler</vt:lpstr>
      <vt:lpstr>Spectral Doppler</vt:lpstr>
      <vt:lpstr>Spectral Doppler</vt:lpstr>
      <vt:lpstr>Spectral Doppler</vt:lpstr>
      <vt:lpstr>Spectral Doppler</vt:lpstr>
      <vt:lpstr>How do we grade a stenosis?</vt:lpstr>
      <vt:lpstr>How do we grade a stenosis?</vt:lpstr>
      <vt:lpstr>Case study</vt:lpstr>
      <vt:lpstr>Case study</vt:lpstr>
      <vt:lpstr>Case study</vt:lpstr>
      <vt:lpstr>Case study</vt:lpstr>
      <vt:lpstr>Case study</vt:lpstr>
      <vt:lpstr>Case study</vt:lpstr>
      <vt:lpstr>Other abnormalities</vt:lpstr>
      <vt:lpstr>Are there limitations?</vt:lpstr>
      <vt:lpstr>Are there limitations?</vt:lpstr>
      <vt:lpstr>Other uses?</vt:lpstr>
      <vt:lpstr>DEMO</vt:lpstr>
    </vt:vector>
  </TitlesOfParts>
  <Company>RBCH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Medical Physics</dc:creator>
  <cp:lastModifiedBy>Cunningham, Leah</cp:lastModifiedBy>
  <cp:revision>70</cp:revision>
  <dcterms:created xsi:type="dcterms:W3CDTF">2018-03-27T09:04:26Z</dcterms:created>
  <dcterms:modified xsi:type="dcterms:W3CDTF">2020-02-05T12:46:27Z</dcterms:modified>
</cp:coreProperties>
</file>