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5" r:id="rId3"/>
    <p:sldId id="266" r:id="rId4"/>
    <p:sldId id="268" r:id="rId5"/>
    <p:sldId id="273" r:id="rId6"/>
    <p:sldId id="267" r:id="rId7"/>
    <p:sldId id="270" r:id="rId8"/>
    <p:sldId id="257" r:id="rId9"/>
    <p:sldId id="258" r:id="rId10"/>
    <p:sldId id="260" r:id="rId11"/>
    <p:sldId id="259" r:id="rId12"/>
    <p:sldId id="262" r:id="rId13"/>
    <p:sldId id="263" r:id="rId14"/>
    <p:sldId id="271" r:id="rId15"/>
    <p:sldId id="264" r:id="rId16"/>
    <p:sldId id="276" r:id="rId17"/>
    <p:sldId id="275" r:id="rId18"/>
    <p:sldId id="274" r:id="rId19"/>
    <p:sldId id="277" r:id="rId20"/>
    <p:sldId id="272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433" autoAdjust="0"/>
  </p:normalViewPr>
  <p:slideViewPr>
    <p:cSldViewPr snapToGrid="0">
      <p:cViewPr varScale="1">
        <p:scale>
          <a:sx n="99" d="100"/>
          <a:sy n="99" d="100"/>
        </p:scale>
        <p:origin x="9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2702D-FDF8-4507-A378-EAA825083BF3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DF037-BB84-4B1E-B258-35B833965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89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rebecca.patton\AppData\Local\Temp\MicrosoftEdgeDownloads\dd343e84-ac98-4a4a-9bfc-873c76783abb\Ultrasonography-of-vulnerable-atherosclerotic-plaque-in-the-carotid-arteries-Bmode-imaging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Ultrasonography-of-vulnerable-atherosclerotic-plaque-in-the-carotid-arteries-Bmode-imaging.pdf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DF037-BB84-4B1E-B258-35B8339656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50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3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43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44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64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9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2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7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0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19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806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47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0059B-E238-43DB-92CA-AA113EEDFD3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C0D63-3AA2-4CEB-8F54-B3B06BD0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415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652A6-B43F-6344-0DC9-FAE2AC2DC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69" t="21981" r="16277" b="10101"/>
          <a:stretch/>
        </p:blipFill>
        <p:spPr>
          <a:xfrm>
            <a:off x="4982678" y="0"/>
            <a:ext cx="72093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A0934-84E5-0548-61F6-AB7540954133}"/>
              </a:ext>
            </a:extLst>
          </p:cNvPr>
          <p:cNvSpPr txBox="1"/>
          <p:nvPr/>
        </p:nvSpPr>
        <p:spPr>
          <a:xfrm>
            <a:off x="616017" y="1029903"/>
            <a:ext cx="3647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u="sng" dirty="0"/>
              <a:t>Carotid artery duplex</a:t>
            </a:r>
          </a:p>
        </p:txBody>
      </p:sp>
      <p:pic>
        <p:nvPicPr>
          <p:cNvPr id="3074" name="Picture 2" descr="SVT Newsletter | The Society for Vascular Technology">
            <a:extLst>
              <a:ext uri="{FF2B5EF4-FFF2-40B4-BE49-F238E27FC236}">
                <a16:creationId xmlns:a16="http://schemas.microsoft.com/office/drawing/2014/main" id="{E0460C65-AEA1-B025-1CAD-F142BFDC0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89102"/>
            <a:ext cx="4270408" cy="170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9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6BE9F5-537E-67B6-F71F-0CA4DB368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63" t="19291" r="7316" b="6016"/>
          <a:stretch/>
        </p:blipFill>
        <p:spPr>
          <a:xfrm>
            <a:off x="134661" y="153011"/>
            <a:ext cx="5696125" cy="4932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29F09-92EE-02E3-2F36-5D43697E7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14" t="17512" r="7248" b="5889"/>
          <a:stretch/>
        </p:blipFill>
        <p:spPr>
          <a:xfrm>
            <a:off x="6096000" y="153011"/>
            <a:ext cx="5497585" cy="49331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C23ABA-2771-33C8-1EAE-AEA86B749BC7}"/>
              </a:ext>
            </a:extLst>
          </p:cNvPr>
          <p:cNvGrpSpPr/>
          <p:nvPr/>
        </p:nvGrpSpPr>
        <p:grpSpPr>
          <a:xfrm>
            <a:off x="2536271" y="5267752"/>
            <a:ext cx="6705601" cy="1552576"/>
            <a:chOff x="2536271" y="5267752"/>
            <a:chExt cx="6705601" cy="15525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164D81-F17F-C9FE-E432-802259537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625" t="30456" r="15625" b="40156"/>
            <a:stretch/>
          </p:blipFill>
          <p:spPr>
            <a:xfrm>
              <a:off x="2536271" y="5267752"/>
              <a:ext cx="6705601" cy="155257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8A3CA3-B25C-5673-B0D9-62413D5926BC}"/>
                </a:ext>
              </a:extLst>
            </p:cNvPr>
            <p:cNvSpPr/>
            <p:nvPr/>
          </p:nvSpPr>
          <p:spPr>
            <a:xfrm>
              <a:off x="4817660" y="6093726"/>
              <a:ext cx="320722" cy="1433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5D0D55-0B54-C173-EC27-4FB02CFC2BF1}"/>
                </a:ext>
              </a:extLst>
            </p:cNvPr>
            <p:cNvSpPr/>
            <p:nvPr/>
          </p:nvSpPr>
          <p:spPr>
            <a:xfrm>
              <a:off x="8345606" y="6093726"/>
              <a:ext cx="375314" cy="1433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0B2B92-E435-FA3E-1256-94006DD712AD}"/>
                </a:ext>
              </a:extLst>
            </p:cNvPr>
            <p:cNvSpPr/>
            <p:nvPr/>
          </p:nvSpPr>
          <p:spPr>
            <a:xfrm>
              <a:off x="6762466" y="5779828"/>
              <a:ext cx="320722" cy="1433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13191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76679D-A6D7-64D1-6F95-98CD91E68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68" t="17385" r="9243" b="6016"/>
          <a:stretch/>
        </p:blipFill>
        <p:spPr>
          <a:xfrm>
            <a:off x="3243743" y="838900"/>
            <a:ext cx="5704514" cy="50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4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A8FA3-62DD-0141-8165-82D4CB422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30" t="17640" r="7385" b="6906"/>
          <a:stretch/>
        </p:blipFill>
        <p:spPr>
          <a:xfrm>
            <a:off x="117444" y="146107"/>
            <a:ext cx="6082019" cy="4983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486553-382F-D5EA-40DB-090AA1328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03" t="17512" r="10619" b="6143"/>
          <a:stretch/>
        </p:blipFill>
        <p:spPr>
          <a:xfrm>
            <a:off x="6199463" y="127849"/>
            <a:ext cx="5875093" cy="5001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B2665E-2D62-6D26-732F-965F2DFDA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25" t="30456" r="15625" b="40156"/>
          <a:stretch/>
        </p:blipFill>
        <p:spPr>
          <a:xfrm>
            <a:off x="2545796" y="5121491"/>
            <a:ext cx="6705601" cy="15525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3D6EB9-6DA9-6E58-8B08-D0B9242983B0}"/>
              </a:ext>
            </a:extLst>
          </p:cNvPr>
          <p:cNvSpPr/>
          <p:nvPr/>
        </p:nvSpPr>
        <p:spPr>
          <a:xfrm>
            <a:off x="6776113" y="5650173"/>
            <a:ext cx="293427" cy="1637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A1AA8C-27F3-5D2C-1D6D-5AB8586A62C4}"/>
              </a:ext>
            </a:extLst>
          </p:cNvPr>
          <p:cNvSpPr/>
          <p:nvPr/>
        </p:nvSpPr>
        <p:spPr>
          <a:xfrm>
            <a:off x="4804012" y="5929953"/>
            <a:ext cx="354842" cy="1978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72FEF3-686F-B7AB-8AFD-D885ED2AE254}"/>
              </a:ext>
            </a:extLst>
          </p:cNvPr>
          <p:cNvSpPr/>
          <p:nvPr/>
        </p:nvSpPr>
        <p:spPr>
          <a:xfrm>
            <a:off x="8379725" y="5929953"/>
            <a:ext cx="354842" cy="1978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335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C2F1F-742B-711C-F5C5-8E860F712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56" t="17512" r="8899" b="7795"/>
          <a:stretch/>
        </p:blipFill>
        <p:spPr>
          <a:xfrm>
            <a:off x="3131190" y="846322"/>
            <a:ext cx="5929619" cy="516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90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3250A-DCC9-576D-0316-047D29DA3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19" t="21154" r="7344" b="6298"/>
          <a:stretch/>
        </p:blipFill>
        <p:spPr>
          <a:xfrm>
            <a:off x="133350" y="409575"/>
            <a:ext cx="6210300" cy="4791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997647-E342-4FC6-5209-3914CB2CA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97" t="21154" r="7032" b="6298"/>
          <a:stretch/>
        </p:blipFill>
        <p:spPr>
          <a:xfrm>
            <a:off x="6257925" y="409574"/>
            <a:ext cx="5934075" cy="4791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232BE5-6576-12C6-E020-155283C2D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25" t="30456" r="15625" b="40156"/>
          <a:stretch/>
        </p:blipFill>
        <p:spPr>
          <a:xfrm>
            <a:off x="2519838" y="5131016"/>
            <a:ext cx="6705601" cy="1552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C6B915-774D-1B29-275C-4F1911AEFE83}"/>
              </a:ext>
            </a:extLst>
          </p:cNvPr>
          <p:cNvSpPr/>
          <p:nvPr/>
        </p:nvSpPr>
        <p:spPr>
          <a:xfrm>
            <a:off x="4762500" y="6229350"/>
            <a:ext cx="438150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FB3ADE-D2DB-4010-1A58-AC13F8EAAF34}"/>
              </a:ext>
            </a:extLst>
          </p:cNvPr>
          <p:cNvSpPr/>
          <p:nvPr/>
        </p:nvSpPr>
        <p:spPr>
          <a:xfrm>
            <a:off x="8317946" y="6238875"/>
            <a:ext cx="438150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27D79C-13BD-3B7E-863C-DD14458C4372}"/>
              </a:ext>
            </a:extLst>
          </p:cNvPr>
          <p:cNvSpPr/>
          <p:nvPr/>
        </p:nvSpPr>
        <p:spPr>
          <a:xfrm>
            <a:off x="6686552" y="6248400"/>
            <a:ext cx="438150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12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7B1394-015C-0838-EBCB-7D698252C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66" t="21875" r="7344" b="6442"/>
          <a:stretch/>
        </p:blipFill>
        <p:spPr>
          <a:xfrm>
            <a:off x="2947987" y="876695"/>
            <a:ext cx="6296026" cy="510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37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CA206-26D4-B949-3348-43459AC3455C}"/>
              </a:ext>
            </a:extLst>
          </p:cNvPr>
          <p:cNvSpPr txBox="1"/>
          <p:nvPr/>
        </p:nvSpPr>
        <p:spPr>
          <a:xfrm>
            <a:off x="154004" y="240632"/>
            <a:ext cx="34939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Internal carotid artery near occlusion</a:t>
            </a:r>
          </a:p>
          <a:p>
            <a:pPr algn="ctr"/>
            <a:endParaRPr lang="en-GB" u="sng" dirty="0"/>
          </a:p>
          <a:p>
            <a:r>
              <a:rPr lang="en-GB" dirty="0"/>
              <a:t>There is a tight stenosis with a reduced or collapsed distal lumen </a:t>
            </a:r>
          </a:p>
          <a:p>
            <a:endParaRPr lang="en-GB" u="sng" dirty="0"/>
          </a:p>
          <a:p>
            <a:r>
              <a:rPr lang="en-GB" dirty="0"/>
              <a:t>Two types: with and without full collapse </a:t>
            </a:r>
          </a:p>
          <a:p>
            <a:endParaRPr lang="en-GB" dirty="0"/>
          </a:p>
          <a:p>
            <a:r>
              <a:rPr lang="en-GB" dirty="0"/>
              <a:t>Prevalence 0.5-23 % of carotid cases</a:t>
            </a:r>
          </a:p>
        </p:txBody>
      </p:sp>
      <p:pic>
        <p:nvPicPr>
          <p:cNvPr id="5" name="Google Shape;72;p15">
            <a:extLst>
              <a:ext uri="{FF2B5EF4-FFF2-40B4-BE49-F238E27FC236}">
                <a16:creationId xmlns:a16="http://schemas.microsoft.com/office/drawing/2014/main" id="{6ED88DF2-E89E-77A9-2551-7F4580DDC1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5644" t="2596" r="37076" b="32812"/>
          <a:stretch/>
        </p:blipFill>
        <p:spPr>
          <a:xfrm>
            <a:off x="5882962" y="1617045"/>
            <a:ext cx="2679673" cy="451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1;p15">
            <a:extLst>
              <a:ext uri="{FF2B5EF4-FFF2-40B4-BE49-F238E27FC236}">
                <a16:creationId xmlns:a16="http://schemas.microsoft.com/office/drawing/2014/main" id="{EDB9E188-AF54-900C-4B08-6F5D38EDBB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358" t="3924" r="13275" b="15149"/>
          <a:stretch/>
        </p:blipFill>
        <p:spPr>
          <a:xfrm>
            <a:off x="8976521" y="1617045"/>
            <a:ext cx="2679673" cy="451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F25B10-41D5-A4BE-4022-C8B774A7B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7" t="47194" r="62421" b="16077"/>
          <a:stretch/>
        </p:blipFill>
        <p:spPr>
          <a:xfrm>
            <a:off x="296459" y="3478048"/>
            <a:ext cx="3688400" cy="2979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EE7E18-DEFE-65FD-4CDE-77C43F60B9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25" t="54591" r="19848" b="42563"/>
          <a:stretch/>
        </p:blipFill>
        <p:spPr>
          <a:xfrm>
            <a:off x="225592" y="866273"/>
            <a:ext cx="11430602" cy="2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8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B3451-6BA8-76EA-E51F-CDF5FB503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" t="23145" r="10789" b="8061"/>
          <a:stretch/>
        </p:blipFill>
        <p:spPr>
          <a:xfrm>
            <a:off x="859857" y="1330693"/>
            <a:ext cx="10472286" cy="4543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B2CD2-FED4-DBC7-8498-5435BCEE6C51}"/>
              </a:ext>
            </a:extLst>
          </p:cNvPr>
          <p:cNvSpPr txBox="1"/>
          <p:nvPr/>
        </p:nvSpPr>
        <p:spPr>
          <a:xfrm>
            <a:off x="3045594" y="722573"/>
            <a:ext cx="610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Near occlusion without full collapse</a:t>
            </a:r>
          </a:p>
        </p:txBody>
      </p:sp>
    </p:spTree>
    <p:extLst>
      <p:ext uri="{BB962C8B-B14F-4D97-AF65-F5344CB8AC3E}">
        <p14:creationId xmlns:p14="http://schemas.microsoft.com/office/powerpoint/2010/main" val="3860217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6;p19">
            <a:extLst>
              <a:ext uri="{FF2B5EF4-FFF2-40B4-BE49-F238E27FC236}">
                <a16:creationId xmlns:a16="http://schemas.microsoft.com/office/drawing/2014/main" id="{700D341C-F20C-8063-417C-54DD15C6787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7779" y="85386"/>
            <a:ext cx="4389120" cy="316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5;p19">
            <a:extLst>
              <a:ext uri="{FF2B5EF4-FFF2-40B4-BE49-F238E27FC236}">
                <a16:creationId xmlns:a16="http://schemas.microsoft.com/office/drawing/2014/main" id="{1115A96F-A087-C230-F401-11783CB11B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79" y="3300844"/>
            <a:ext cx="4389120" cy="342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3;p19">
            <a:extLst>
              <a:ext uri="{FF2B5EF4-FFF2-40B4-BE49-F238E27FC236}">
                <a16:creationId xmlns:a16="http://schemas.microsoft.com/office/drawing/2014/main" id="{74E07902-B16D-27F1-F3FB-015F853C1E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9601"/>
          <a:stretch/>
        </p:blipFill>
        <p:spPr>
          <a:xfrm>
            <a:off x="6946899" y="85386"/>
            <a:ext cx="4988428" cy="66872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F33DBB-E97E-2DC6-460A-8F49B1E8079F}"/>
              </a:ext>
            </a:extLst>
          </p:cNvPr>
          <p:cNvSpPr txBox="1"/>
          <p:nvPr/>
        </p:nvSpPr>
        <p:spPr>
          <a:xfrm>
            <a:off x="86628" y="2654513"/>
            <a:ext cx="234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Near occlusion with full luminal collapse</a:t>
            </a:r>
          </a:p>
        </p:txBody>
      </p:sp>
    </p:spTree>
    <p:extLst>
      <p:ext uri="{BB962C8B-B14F-4D97-AF65-F5344CB8AC3E}">
        <p14:creationId xmlns:p14="http://schemas.microsoft.com/office/powerpoint/2010/main" val="1012559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66FCDA-2E88-4C1D-EB86-D8557AFFA7EC}"/>
              </a:ext>
            </a:extLst>
          </p:cNvPr>
          <p:cNvSpPr txBox="1"/>
          <p:nvPr/>
        </p:nvSpPr>
        <p:spPr>
          <a:xfrm>
            <a:off x="308008" y="1438276"/>
            <a:ext cx="48607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Why is this important?</a:t>
            </a:r>
          </a:p>
          <a:p>
            <a:endParaRPr lang="en-GB" dirty="0"/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 the NASCET and ECST data revealed there was a lower stroke risk with a carotid near occlusion compared with a conventional stenosis.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decision to treat surgically or conservatively is highly debated 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recent paper looking at carotid near occlusions supports surgical treatment only in patients without full luminal collapse.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B75BE7-A3BC-DCF8-5121-8B9162CA2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62" t="27081" r="22001" b="10684"/>
          <a:stretch/>
        </p:blipFill>
        <p:spPr>
          <a:xfrm>
            <a:off x="5301085" y="1438276"/>
            <a:ext cx="6582907" cy="39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7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scular Neuroanatomy | Basic anatomy and physiology, Human anatomy and ...">
            <a:extLst>
              <a:ext uri="{FF2B5EF4-FFF2-40B4-BE49-F238E27FC236}">
                <a16:creationId xmlns:a16="http://schemas.microsoft.com/office/drawing/2014/main" id="{9F9598F4-42AB-B897-B319-F115AE1C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0" y="298258"/>
            <a:ext cx="5134849" cy="626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4BF35-4D00-E700-CAFC-569DC58EED18}"/>
              </a:ext>
            </a:extLst>
          </p:cNvPr>
          <p:cNvSpPr txBox="1"/>
          <p:nvPr/>
        </p:nvSpPr>
        <p:spPr>
          <a:xfrm>
            <a:off x="6174297" y="469783"/>
            <a:ext cx="5142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u="sng" dirty="0"/>
              <a:t>Anatomy</a:t>
            </a:r>
          </a:p>
          <a:p>
            <a:pPr algn="ctr"/>
            <a:endParaRPr lang="en-GB" u="sng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4100" name="Picture 4" descr="A systematic review and meta-analysis of variations in branching ...">
            <a:extLst>
              <a:ext uri="{FF2B5EF4-FFF2-40B4-BE49-F238E27FC236}">
                <a16:creationId xmlns:a16="http://schemas.microsoft.com/office/drawing/2014/main" id="{8EDE879D-9DB0-67E1-7DC1-92E7C515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97" y="1435308"/>
            <a:ext cx="5605495" cy="41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808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43D59D-5E9D-233F-48C0-4FC867A18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42" t="27081" r="15605" b="13017"/>
          <a:stretch/>
        </p:blipFill>
        <p:spPr>
          <a:xfrm>
            <a:off x="6245495" y="2666197"/>
            <a:ext cx="5188018" cy="3955984"/>
          </a:xfrm>
          <a:prstGeom prst="rect">
            <a:avLst/>
          </a:prstGeom>
        </p:spPr>
      </p:pic>
      <p:pic>
        <p:nvPicPr>
          <p:cNvPr id="6146" name="Picture 2" descr="Duplex ultrasound – longitudinal view: carotid body tumour at carotid ...">
            <a:extLst>
              <a:ext uri="{FF2B5EF4-FFF2-40B4-BE49-F238E27FC236}">
                <a16:creationId xmlns:a16="http://schemas.microsoft.com/office/drawing/2014/main" id="{77FAC182-D49D-591C-5926-64A529CB8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6963" b="13349"/>
          <a:stretch/>
        </p:blipFill>
        <p:spPr bwMode="auto">
          <a:xfrm>
            <a:off x="6853187" y="0"/>
            <a:ext cx="4502717" cy="297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91CE4-5A5A-7928-1FCE-BCF8A7790237}"/>
              </a:ext>
            </a:extLst>
          </p:cNvPr>
          <p:cNvSpPr txBox="1"/>
          <p:nvPr/>
        </p:nvSpPr>
        <p:spPr>
          <a:xfrm>
            <a:off x="452387" y="2474892"/>
            <a:ext cx="488642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/>
              <a:t>Carotid body tumour </a:t>
            </a:r>
          </a:p>
          <a:p>
            <a:endParaRPr lang="en-GB" dirty="0"/>
          </a:p>
          <a:p>
            <a:r>
              <a:rPr lang="en-GB" dirty="0"/>
              <a:t>Arising from the paraganglion cells of the carotid body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19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[PDF] An Update on Doppler Ultrasound of Vertebral Arteries: Subclavian ...">
            <a:extLst>
              <a:ext uri="{FF2B5EF4-FFF2-40B4-BE49-F238E27FC236}">
                <a16:creationId xmlns:a16="http://schemas.microsoft.com/office/drawing/2014/main" id="{C0904562-1C0B-3787-5FBF-450269919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t="20071" r="-9" b="3228"/>
          <a:stretch/>
        </p:blipFill>
        <p:spPr bwMode="auto">
          <a:xfrm>
            <a:off x="6254234" y="2301601"/>
            <a:ext cx="5773444" cy="443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gure 4 from An Update on Doppler Ultrasound of Vertebral Arteries ...">
            <a:extLst>
              <a:ext uri="{FF2B5EF4-FFF2-40B4-BE49-F238E27FC236}">
                <a16:creationId xmlns:a16="http://schemas.microsoft.com/office/drawing/2014/main" id="{419A97B5-0295-7D47-95FD-F893D0FD6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2" y="2301601"/>
            <a:ext cx="5419023" cy="441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EC3D0-B17E-022B-8D45-070EB1DE03FF}"/>
              </a:ext>
            </a:extLst>
          </p:cNvPr>
          <p:cNvSpPr txBox="1"/>
          <p:nvPr/>
        </p:nvSpPr>
        <p:spPr>
          <a:xfrm>
            <a:off x="269507" y="259882"/>
            <a:ext cx="11646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/>
              <a:t>Subclavian steal syndrome</a:t>
            </a:r>
          </a:p>
          <a:p>
            <a:r>
              <a:rPr lang="en-GB" sz="2400" dirty="0"/>
              <a:t>Stenotic or occlusive disease in the proximal subclavian artery with retrograde flow in the ipsilateral vertebral artery. </a:t>
            </a:r>
          </a:p>
          <a:p>
            <a:endParaRPr lang="en-GB" sz="2400" dirty="0"/>
          </a:p>
          <a:p>
            <a:r>
              <a:rPr lang="en-GB" sz="2400" dirty="0"/>
              <a:t>Weak pulse and reduced systolic blood pressure on the affected side.</a:t>
            </a:r>
          </a:p>
        </p:txBody>
      </p:sp>
    </p:spTree>
    <p:extLst>
      <p:ext uri="{BB962C8B-B14F-4D97-AF65-F5344CB8AC3E}">
        <p14:creationId xmlns:p14="http://schemas.microsoft.com/office/powerpoint/2010/main" val="205971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otid Arterial System: Anatomy | Concise Medical Knowledge">
            <a:extLst>
              <a:ext uri="{FF2B5EF4-FFF2-40B4-BE49-F238E27FC236}">
                <a16:creationId xmlns:a16="http://schemas.microsoft.com/office/drawing/2014/main" id="{484179A1-849E-248B-FD08-BC29432F5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0" y="1384009"/>
            <a:ext cx="5036977" cy="514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teries In Neck Diagram / Carotid Disease Treatment Carotid Artery ...">
            <a:extLst>
              <a:ext uri="{FF2B5EF4-FFF2-40B4-BE49-F238E27FC236}">
                <a16:creationId xmlns:a16="http://schemas.microsoft.com/office/drawing/2014/main" id="{80A898A9-5B18-67AE-B36A-B663943C6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84009"/>
            <a:ext cx="5578711" cy="514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D43FC-1AF6-A416-4E74-F4D35EC8C439}"/>
              </a:ext>
            </a:extLst>
          </p:cNvPr>
          <p:cNvSpPr txBox="1"/>
          <p:nvPr/>
        </p:nvSpPr>
        <p:spPr>
          <a:xfrm>
            <a:off x="466199" y="360858"/>
            <a:ext cx="4379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Internal carotid artery segments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544F6-5197-EAAD-D860-386211CF2293}"/>
              </a:ext>
            </a:extLst>
          </p:cNvPr>
          <p:cNvSpPr txBox="1"/>
          <p:nvPr/>
        </p:nvSpPr>
        <p:spPr>
          <a:xfrm>
            <a:off x="6095999" y="355741"/>
            <a:ext cx="5578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Branches of the external carotid artery</a:t>
            </a:r>
          </a:p>
        </p:txBody>
      </p:sp>
    </p:spTree>
    <p:extLst>
      <p:ext uri="{BB962C8B-B14F-4D97-AF65-F5344CB8AC3E}">
        <p14:creationId xmlns:p14="http://schemas.microsoft.com/office/powerpoint/2010/main" val="2059186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53D54-D2CC-4606-B9C5-1E003C8DF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2" t="38751" r="5235" b="19712"/>
          <a:stretch/>
        </p:blipFill>
        <p:spPr>
          <a:xfrm>
            <a:off x="795336" y="4035532"/>
            <a:ext cx="10601325" cy="2743200"/>
          </a:xfrm>
          <a:prstGeom prst="rect">
            <a:avLst/>
          </a:prstGeom>
        </p:spPr>
      </p:pic>
      <p:pic>
        <p:nvPicPr>
          <p:cNvPr id="5122" name="Picture 2" descr="Atherosclerosis: hardening of the arteries | Oklahoma Heart Hospital">
            <a:extLst>
              <a:ext uri="{FF2B5EF4-FFF2-40B4-BE49-F238E27FC236}">
                <a16:creationId xmlns:a16="http://schemas.microsoft.com/office/drawing/2014/main" id="{1B5B7E83-061F-9D9F-4E92-F6926EB7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09" y="97987"/>
            <a:ext cx="524305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73EF79-5E2F-F4EB-5DAF-08AB60198380}"/>
              </a:ext>
            </a:extLst>
          </p:cNvPr>
          <p:cNvSpPr txBox="1"/>
          <p:nvPr/>
        </p:nvSpPr>
        <p:spPr>
          <a:xfrm>
            <a:off x="654518" y="97987"/>
            <a:ext cx="470675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/>
              <a:t>Atherosclerosis</a:t>
            </a:r>
          </a:p>
          <a:p>
            <a:r>
              <a:rPr lang="en-GB" sz="2000" dirty="0"/>
              <a:t>Linked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High blood pressure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Smoking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 Obesity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Smoking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Diabetes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Inflammatory and immune process causing remodelling of the artery wall.</a:t>
            </a:r>
          </a:p>
          <a:p>
            <a:r>
              <a:rPr lang="en-GB" sz="28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3477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ernal carotid artery segments (annotated angiogram) | Image ...">
            <a:extLst>
              <a:ext uri="{FF2B5EF4-FFF2-40B4-BE49-F238E27FC236}">
                <a16:creationId xmlns:a16="http://schemas.microsoft.com/office/drawing/2014/main" id="{91A00DC9-5BB7-CA8B-73FC-30B82C99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189146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83893-CC77-BFAF-E57A-DF92312BD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90" t="30433" r="11579" b="8207"/>
          <a:stretch/>
        </p:blipFill>
        <p:spPr>
          <a:xfrm>
            <a:off x="7122093" y="2762450"/>
            <a:ext cx="4514850" cy="4052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818BB5-A38B-89DA-6F01-9C5C8CF408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37" t="21834" r="32579" b="42020"/>
          <a:stretch/>
        </p:blipFill>
        <p:spPr>
          <a:xfrm>
            <a:off x="7122093" y="202130"/>
            <a:ext cx="4514850" cy="2477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D6FA17-ADE7-9124-0D2D-8A9815155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05" t="20231" r="32579" b="55429"/>
          <a:stretch/>
        </p:blipFill>
        <p:spPr>
          <a:xfrm>
            <a:off x="365760" y="202130"/>
            <a:ext cx="4610501" cy="160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BC813A-4448-85B4-191C-CF7A5076E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7" t="11542" r="30917" b="2714"/>
          <a:stretch/>
        </p:blipFill>
        <p:spPr>
          <a:xfrm>
            <a:off x="5780014" y="486201"/>
            <a:ext cx="5377343" cy="5662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8209CF-7EF0-DCBB-2FD0-6CB025864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9" t="14255" r="34062" b="1827"/>
          <a:stretch/>
        </p:blipFill>
        <p:spPr>
          <a:xfrm>
            <a:off x="1034643" y="488658"/>
            <a:ext cx="4105275" cy="566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96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E2B29-DBDC-3A77-AEE4-9A9E464B8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30616" r="15625" b="30962"/>
          <a:stretch/>
        </p:blipFill>
        <p:spPr>
          <a:xfrm>
            <a:off x="514349" y="1895475"/>
            <a:ext cx="11163301" cy="337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8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ADB3F4-DC34-31E8-69EB-6B756F444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22" t="17385" r="7453" b="6651"/>
          <a:stretch/>
        </p:blipFill>
        <p:spPr>
          <a:xfrm>
            <a:off x="5889072" y="262221"/>
            <a:ext cx="5956183" cy="4793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6F929-6CFE-473E-F168-A7F24FAE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55" t="17512" r="7523" b="9827"/>
          <a:stretch/>
        </p:blipFill>
        <p:spPr>
          <a:xfrm>
            <a:off x="346745" y="257524"/>
            <a:ext cx="5184396" cy="47985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2473F7-9A2D-A00D-669F-C0261DCDA0C1}"/>
              </a:ext>
            </a:extLst>
          </p:cNvPr>
          <p:cNvGrpSpPr/>
          <p:nvPr/>
        </p:nvGrpSpPr>
        <p:grpSpPr>
          <a:xfrm>
            <a:off x="2536271" y="5124450"/>
            <a:ext cx="6705601" cy="1552576"/>
            <a:chOff x="2536271" y="5124450"/>
            <a:chExt cx="6705601" cy="15525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9BAA18C-2532-36ED-6517-B32FC9660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625" t="30456" r="15625" b="40156"/>
            <a:stretch/>
          </p:blipFill>
          <p:spPr>
            <a:xfrm>
              <a:off x="2536271" y="5124450"/>
              <a:ext cx="6705601" cy="155257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C4EBCE-44B4-F03F-1CE3-8B4E5E28D1BE}"/>
                </a:ext>
              </a:extLst>
            </p:cNvPr>
            <p:cNvSpPr/>
            <p:nvPr/>
          </p:nvSpPr>
          <p:spPr>
            <a:xfrm>
              <a:off x="4749421" y="5629701"/>
              <a:ext cx="429904" cy="1705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D29112-9022-E160-D0E9-62CCC0AA9A82}"/>
                </a:ext>
              </a:extLst>
            </p:cNvPr>
            <p:cNvSpPr/>
            <p:nvPr/>
          </p:nvSpPr>
          <p:spPr>
            <a:xfrm>
              <a:off x="8345607" y="5793476"/>
              <a:ext cx="429904" cy="1705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99C3B1-3F38-85D4-B280-6EF5346E5A95}"/>
                </a:ext>
              </a:extLst>
            </p:cNvPr>
            <p:cNvSpPr/>
            <p:nvPr/>
          </p:nvSpPr>
          <p:spPr>
            <a:xfrm>
              <a:off x="6707876" y="5629704"/>
              <a:ext cx="429904" cy="1705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78CB02-A44A-380A-B14D-1364EFCD55EF}"/>
                </a:ext>
              </a:extLst>
            </p:cNvPr>
            <p:cNvSpPr/>
            <p:nvPr/>
          </p:nvSpPr>
          <p:spPr>
            <a:xfrm>
              <a:off x="2586252" y="5622878"/>
              <a:ext cx="429904" cy="1705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40652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FEC0DC-E3F8-BBAB-3C1C-139027FD7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49" t="17766" r="9106" b="6016"/>
          <a:stretch/>
        </p:blipFill>
        <p:spPr>
          <a:xfrm>
            <a:off x="6230224" y="912303"/>
            <a:ext cx="5662569" cy="5033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A477B-D5CD-3ECD-08F9-430F390CF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19" t="17386" r="8968" b="7158"/>
          <a:stretch/>
        </p:blipFill>
        <p:spPr>
          <a:xfrm>
            <a:off x="233536" y="912303"/>
            <a:ext cx="5728241" cy="50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2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895</TotalTime>
  <Words>187</Words>
  <Application>Microsoft Office PowerPoint</Application>
  <PresentationFormat>Widescreen</PresentationFormat>
  <Paragraphs>45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Patton Rebecca</dc:creator>
  <cp:lastModifiedBy>Patton Rebecca</cp:lastModifiedBy>
  <cp:revision>7</cp:revision>
  <dcterms:created xsi:type="dcterms:W3CDTF">2024-03-18T11:43:21Z</dcterms:created>
  <dcterms:modified xsi:type="dcterms:W3CDTF">2024-03-20T16:14:27Z</dcterms:modified>
</cp:coreProperties>
</file>