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5" r:id="rId1"/>
  </p:sldMasterIdLst>
  <p:notesMasterIdLst>
    <p:notesMasterId r:id="rId45"/>
  </p:notesMasterIdLst>
  <p:handoutMasterIdLst>
    <p:handoutMasterId r:id="rId46"/>
  </p:handoutMasterIdLst>
  <p:sldIdLst>
    <p:sldId id="256" r:id="rId2"/>
    <p:sldId id="257" r:id="rId3"/>
    <p:sldId id="294" r:id="rId4"/>
    <p:sldId id="295" r:id="rId5"/>
    <p:sldId id="299"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91" r:id="rId21"/>
    <p:sldId id="273" r:id="rId22"/>
    <p:sldId id="274" r:id="rId23"/>
    <p:sldId id="296" r:id="rId24"/>
    <p:sldId id="275" r:id="rId25"/>
    <p:sldId id="276" r:id="rId26"/>
    <p:sldId id="277" r:id="rId27"/>
    <p:sldId id="278" r:id="rId28"/>
    <p:sldId id="279" r:id="rId29"/>
    <p:sldId id="280" r:id="rId30"/>
    <p:sldId id="297" r:id="rId31"/>
    <p:sldId id="281" r:id="rId32"/>
    <p:sldId id="282" r:id="rId33"/>
    <p:sldId id="292" r:id="rId34"/>
    <p:sldId id="283" r:id="rId35"/>
    <p:sldId id="287" r:id="rId36"/>
    <p:sldId id="284" r:id="rId37"/>
    <p:sldId id="285" r:id="rId38"/>
    <p:sldId id="286" r:id="rId39"/>
    <p:sldId id="298" r:id="rId40"/>
    <p:sldId id="288" r:id="rId41"/>
    <p:sldId id="293" r:id="rId42"/>
    <p:sldId id="289" r:id="rId43"/>
    <p:sldId id="290" r:id="rId4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BE1"/>
          </a:solidFill>
        </a:fill>
      </a:tcStyle>
    </a:wholeTbl>
    <a:band2H>
      <a:tcTxStyle/>
      <a:tcStyle>
        <a:tcBdr/>
        <a:fill>
          <a:solidFill>
            <a:srgbClr val="E7EEF0"/>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CCCC"/>
          </a:solidFill>
        </a:fill>
      </a:tcStyle>
    </a:wholeTbl>
    <a:band2H>
      <a:tcTxStyle/>
      <a:tcStyle>
        <a:tcBdr/>
        <a:fill>
          <a:solidFill>
            <a:srgbClr val="F4E7E7"/>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0DA"/>
          </a:solidFill>
        </a:fill>
      </a:tcStyle>
    </a:wholeTbl>
    <a:band2H>
      <a:tcTxStyle/>
      <a:tcStyle>
        <a:tcBdr/>
        <a:fill>
          <a:solidFill>
            <a:srgbClr val="E8E9ED"/>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MT"/>
          <a:ea typeface="Gill Sans MT"/>
          <a:cs typeface="Gill Sans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MT"/>
          <a:ea typeface="Gill Sans MT"/>
          <a:cs typeface="Gill Sans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MT"/>
          <a:ea typeface="Gill Sans MT"/>
          <a:cs typeface="Gill Sans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MT"/>
          <a:ea typeface="Gill Sans MT"/>
          <a:cs typeface="Gill Sans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ill Sans MT"/>
          <a:ea typeface="Gill Sans MT"/>
          <a:cs typeface="Gill Sans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ill Sans MT"/>
          <a:ea typeface="Gill Sans MT"/>
          <a:cs typeface="Gill Sans M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54" autoAdjust="0"/>
  </p:normalViewPr>
  <p:slideViewPr>
    <p:cSldViewPr>
      <p:cViewPr varScale="1">
        <p:scale>
          <a:sx n="74" d="100"/>
          <a:sy n="74" d="100"/>
        </p:scale>
        <p:origin x="-108" y="-24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A4F99A0-8802-451B-A2DA-D6F871C090FB}" type="datetimeFigureOut">
              <a:rPr lang="en-GB" smtClean="0"/>
              <a:t>06/01/2020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A91DF7A-6E91-40C5-9ED7-2F81EBE3C8E9}" type="slidenum">
              <a:rPr lang="en-GB" smtClean="0"/>
              <a:t>‹#›</a:t>
            </a:fld>
            <a:endParaRPr lang="en-GB"/>
          </a:p>
        </p:txBody>
      </p:sp>
    </p:spTree>
    <p:extLst>
      <p:ext uri="{BB962C8B-B14F-4D97-AF65-F5344CB8AC3E}">
        <p14:creationId xmlns:p14="http://schemas.microsoft.com/office/powerpoint/2010/main" val="2531642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xfrm>
            <a:off x="1143000" y="685800"/>
            <a:ext cx="4572000" cy="3429000"/>
          </a:xfrm>
          <a:prstGeom prst="rect">
            <a:avLst/>
          </a:prstGeom>
        </p:spPr>
        <p:txBody>
          <a:bodyPr/>
          <a:lstStyle/>
          <a:p>
            <a:endParaRPr/>
          </a:p>
        </p:txBody>
      </p:sp>
      <p:sp>
        <p:nvSpPr>
          <p:cNvPr id="132" name="Shape 13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839242118"/>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effectLst/>
                <a:latin typeface="+mn-lt"/>
                <a:ea typeface="+mn-ea"/>
                <a:cs typeface="+mn-cs"/>
                <a:sym typeface="Calibri"/>
              </a:rPr>
              <a:t>The common carotid arteries originate around the aortic arch, of which there are number of anatomical variations possible (see next slide).</a:t>
            </a:r>
          </a:p>
          <a:p>
            <a:endParaRPr lang="en-GB" sz="1200" dirty="0" smtClean="0">
              <a:effectLst/>
              <a:latin typeface="+mn-lt"/>
              <a:ea typeface="+mn-ea"/>
              <a:cs typeface="+mn-cs"/>
              <a:sym typeface="Calibri"/>
            </a:endParaRPr>
          </a:p>
          <a:p>
            <a:r>
              <a:rPr lang="en-GB" sz="1200" dirty="0" smtClean="0">
                <a:effectLst/>
                <a:latin typeface="+mn-lt"/>
                <a:ea typeface="+mn-ea"/>
                <a:cs typeface="+mn-cs"/>
                <a:sym typeface="Calibri"/>
              </a:rPr>
              <a:t>The common carotid branches at the carotid bulb to form the extracranial and intracranial carotid arteries. (The carotid body is nestled in between these two vessels, just above the carotid bulb.) The ECA branches further to feed the arteries of the face and neck, whilst the ICA continues without branches to the circle of Willis. </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The vertebral artery lies along the neck vertebrae and hence is often not visible in continuity due to passing beneath the bones of the vertebrae. However, the proximal segment can sometimes be seen, usually if the vessel is of a larger calibre or the patient has a small neck; where the vertebral artery joins the vertebrae varies between individuals. </a:t>
            </a:r>
          </a:p>
          <a:p>
            <a:endParaRPr lang="en-GB" dirty="0"/>
          </a:p>
        </p:txBody>
      </p:sp>
    </p:spTree>
    <p:extLst>
      <p:ext uri="{BB962C8B-B14F-4D97-AF65-F5344CB8AC3E}">
        <p14:creationId xmlns:p14="http://schemas.microsoft.com/office/powerpoint/2010/main" val="2326904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ECST has the advantage of describing</a:t>
            </a:r>
            <a:r>
              <a:rPr lang="en-GB" baseline="0" dirty="0" smtClean="0"/>
              <a:t> plaque burden, valuable as the danger is from emboli release from large/vulnerable plaque than the haemodynamic effect of the stenosis. But the percentage stenosis is more variable as the plaque/bulb ratio will vary throughout the plaque and bulb.</a:t>
            </a:r>
            <a:br>
              <a:rPr lang="en-GB" baseline="0" dirty="0" smtClean="0"/>
            </a:br>
            <a:r>
              <a:rPr lang="en-GB" baseline="0" dirty="0" smtClean="0"/>
              <a:t/>
            </a:r>
            <a:br>
              <a:rPr lang="en-GB" baseline="0" dirty="0" smtClean="0"/>
            </a:br>
            <a:r>
              <a:rPr lang="en-GB" baseline="0" dirty="0" smtClean="0"/>
              <a:t>NASCET is more consistent and describes the haemodynamic effect more accurately.</a:t>
            </a:r>
          </a:p>
          <a:p>
            <a:endParaRPr lang="en-GB" baseline="0" dirty="0" smtClean="0"/>
          </a:p>
          <a:p>
            <a:r>
              <a:rPr lang="en-GB" baseline="0" dirty="0" smtClean="0"/>
              <a:t>Both are imperfect as anatomy has inter-patient </a:t>
            </a:r>
            <a:r>
              <a:rPr lang="en-GB" i="1" baseline="0" dirty="0" smtClean="0"/>
              <a:t>and</a:t>
            </a:r>
            <a:r>
              <a:rPr lang="en-GB" i="0" baseline="0" dirty="0" smtClean="0"/>
              <a:t> intra-patient variability.</a:t>
            </a:r>
            <a:endParaRPr lang="en-GB" dirty="0"/>
          </a:p>
        </p:txBody>
      </p:sp>
    </p:spTree>
    <p:extLst>
      <p:ext uri="{BB962C8B-B14F-4D97-AF65-F5344CB8AC3E}">
        <p14:creationId xmlns:p14="http://schemas.microsoft.com/office/powerpoint/2010/main" val="105215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rPr dirty="0"/>
              <a:t>Intrinsic spectral broadening (see Ch. 6) may lead</a:t>
            </a:r>
          </a:p>
          <a:p>
            <a:r>
              <a:rPr dirty="0"/>
              <a:t>to errors in velocity measurements that are dependent</a:t>
            </a:r>
          </a:p>
          <a:p>
            <a:r>
              <a:rPr dirty="0"/>
              <a:t>on the angle of </a:t>
            </a:r>
            <a:r>
              <a:rPr dirty="0" err="1"/>
              <a:t>insonation</a:t>
            </a:r>
            <a:r>
              <a:rPr dirty="0"/>
              <a:t>. Some centers choose</a:t>
            </a:r>
          </a:p>
          <a:p>
            <a:r>
              <a:rPr dirty="0"/>
              <a:t>to overcome angle-dependent variations in velocity</a:t>
            </a:r>
          </a:p>
          <a:p>
            <a:r>
              <a:rPr dirty="0"/>
              <a:t>recordings by using a fixed angle of 60</a:t>
            </a:r>
            <a:r>
              <a:rPr dirty="0" smtClean="0"/>
              <a:t>°.</a:t>
            </a:r>
            <a:endParaRPr lang="en-GB" dirty="0" smtClean="0"/>
          </a:p>
          <a:p>
            <a:endParaRPr lang="en-GB" dirty="0" smtClean="0"/>
          </a:p>
          <a:p>
            <a:r>
              <a:rPr lang="en-GB" sz="1200" dirty="0" smtClean="0">
                <a:effectLst/>
                <a:latin typeface="+mn-lt"/>
                <a:ea typeface="+mn-ea"/>
                <a:cs typeface="+mn-cs"/>
                <a:sym typeface="Calibri"/>
              </a:rPr>
              <a:t>Misdiagnosis has potentially fatal consequences. Under-diagnosis exposes a patient to further risk of stroke with the possibility of permanent neurological disability or mortality. Over-diagnosis exposes a patient to the possibility of unnecessary secondary imaging (potentially with a radioactive modality) and surgery which carries the risk of neurological disability from stroke, myocardial infarction, or mortality. Furthermore, over-diagnosis may expose the patient to unnecessary pharmaceutical treatment which carry a risk of side-effects. Consequently, it is important to be aware of the limitations of carotid artery ultrasound so as to minimise their impact upon the diagnostic assessment.</a:t>
            </a:r>
          </a:p>
          <a:p>
            <a:r>
              <a:rPr lang="en-GB" sz="1200" dirty="0" smtClean="0">
                <a:effectLst/>
                <a:latin typeface="+mn-lt"/>
                <a:ea typeface="+mn-ea"/>
                <a:cs typeface="+mn-cs"/>
                <a:sym typeface="Calibri"/>
              </a:rPr>
              <a:t> </a:t>
            </a:r>
          </a:p>
          <a:p>
            <a:r>
              <a:rPr lang="en-GB" sz="1200" i="1" dirty="0" smtClean="0">
                <a:effectLst/>
                <a:latin typeface="+mn-lt"/>
                <a:ea typeface="+mn-ea"/>
                <a:cs typeface="+mn-cs"/>
                <a:sym typeface="Calibri"/>
              </a:rPr>
              <a:t>Limitations of carotid artery ultrasound include:</a:t>
            </a:r>
            <a:endParaRPr lang="en-GB" sz="1200" dirty="0" smtClean="0">
              <a:effectLst/>
              <a:latin typeface="+mn-lt"/>
              <a:ea typeface="+mn-ea"/>
              <a:cs typeface="+mn-cs"/>
              <a:sym typeface="Calibri"/>
            </a:endParaRPr>
          </a:p>
          <a:p>
            <a:pPr lvl="0"/>
            <a:r>
              <a:rPr lang="en-GB" sz="1200" dirty="0" smtClean="0">
                <a:effectLst/>
                <a:latin typeface="+mn-lt"/>
                <a:ea typeface="+mn-ea"/>
                <a:cs typeface="+mn-cs"/>
                <a:sym typeface="Calibri"/>
              </a:rPr>
              <a:t>Only the cervical carotid arteries can be assessed; the intracranial portion cannot be imaged, and imaging the thoracic portion is of variable possibility. </a:t>
            </a:r>
          </a:p>
          <a:p>
            <a:pPr lvl="0"/>
            <a:r>
              <a:rPr lang="en-GB" sz="1200" dirty="0" smtClean="0">
                <a:effectLst/>
                <a:latin typeface="+mn-lt"/>
                <a:ea typeface="+mn-ea"/>
                <a:cs typeface="+mn-cs"/>
                <a:sym typeface="Calibri"/>
              </a:rPr>
              <a:t>Severe calcification prevents visual identification of plaque and can prevent Doppler </a:t>
            </a:r>
            <a:r>
              <a:rPr lang="en-GB" sz="1200" dirty="0" err="1" smtClean="0">
                <a:effectLst/>
                <a:latin typeface="+mn-lt"/>
                <a:ea typeface="+mn-ea"/>
                <a:cs typeface="+mn-cs"/>
                <a:sym typeface="Calibri"/>
              </a:rPr>
              <a:t>insonation</a:t>
            </a:r>
            <a:r>
              <a:rPr lang="en-GB" sz="1200" dirty="0" smtClean="0">
                <a:effectLst/>
                <a:latin typeface="+mn-lt"/>
                <a:ea typeface="+mn-ea"/>
                <a:cs typeface="+mn-cs"/>
                <a:sym typeface="Calibri"/>
              </a:rPr>
              <a:t> depending on the area and extent of calcification.</a:t>
            </a:r>
          </a:p>
          <a:p>
            <a:pPr lvl="0"/>
            <a:r>
              <a:rPr lang="en-GB" sz="1200" dirty="0" smtClean="0">
                <a:effectLst/>
                <a:latin typeface="+mn-lt"/>
                <a:ea typeface="+mn-ea"/>
                <a:cs typeface="+mn-cs"/>
                <a:sym typeface="Calibri"/>
              </a:rPr>
              <a:t>Successful diagnosis with carotid ultrasound is dependent upon the operator’s ability</a:t>
            </a:r>
          </a:p>
          <a:p>
            <a:pPr lvl="0"/>
            <a:r>
              <a:rPr lang="en-GB" sz="1200" dirty="0" smtClean="0">
                <a:effectLst/>
                <a:latin typeface="+mn-lt"/>
                <a:ea typeface="+mn-ea"/>
                <a:cs typeface="+mn-cs"/>
                <a:sym typeface="Calibri"/>
              </a:rPr>
              <a:t>External neck fixations limit access to the neck and may obstruct comprehensive </a:t>
            </a:r>
            <a:r>
              <a:rPr lang="en-GB" sz="1200" dirty="0" err="1" smtClean="0">
                <a:effectLst/>
                <a:latin typeface="+mn-lt"/>
                <a:ea typeface="+mn-ea"/>
                <a:cs typeface="+mn-cs"/>
                <a:sym typeface="Calibri"/>
              </a:rPr>
              <a:t>insonation</a:t>
            </a:r>
            <a:r>
              <a:rPr lang="en-GB" sz="1200" dirty="0" smtClean="0">
                <a:effectLst/>
                <a:latin typeface="+mn-lt"/>
                <a:ea typeface="+mn-ea"/>
                <a:cs typeface="+mn-cs"/>
                <a:sym typeface="Calibri"/>
              </a:rPr>
              <a:t> of the arteries. Similarly, patients with exceptionally limited neck mobility may also prohibit a successful scan.</a:t>
            </a:r>
          </a:p>
          <a:p>
            <a:pPr lvl="0"/>
            <a:r>
              <a:rPr lang="en-GB" sz="1200" dirty="0" smtClean="0">
                <a:effectLst/>
                <a:latin typeface="+mn-lt"/>
                <a:ea typeface="+mn-ea"/>
                <a:cs typeface="+mn-cs"/>
                <a:sym typeface="Calibri"/>
              </a:rPr>
              <a:t>Complete </a:t>
            </a:r>
            <a:r>
              <a:rPr lang="en-GB" sz="1200" dirty="0" err="1" smtClean="0">
                <a:effectLst/>
                <a:latin typeface="+mn-lt"/>
                <a:ea typeface="+mn-ea"/>
                <a:cs typeface="+mn-cs"/>
                <a:sym typeface="Calibri"/>
              </a:rPr>
              <a:t>insonation</a:t>
            </a:r>
            <a:r>
              <a:rPr lang="en-GB" sz="1200" dirty="0" smtClean="0">
                <a:effectLst/>
                <a:latin typeface="+mn-lt"/>
                <a:ea typeface="+mn-ea"/>
                <a:cs typeface="+mn-cs"/>
                <a:sym typeface="Calibri"/>
              </a:rPr>
              <a:t> of the vertebral arteries is often not possible due to shadowing from the vertebrae. Furthermore, the origins of the vertebral arteries can be difficult to image – especially when they arise from unconventional positions (e.g. aortic arch).</a:t>
            </a:r>
          </a:p>
          <a:p>
            <a:pPr lvl="0"/>
            <a:r>
              <a:rPr lang="en-GB" sz="1200" dirty="0" smtClean="0">
                <a:effectLst/>
                <a:latin typeface="+mn-lt"/>
                <a:ea typeface="+mn-ea"/>
                <a:cs typeface="+mn-cs"/>
                <a:sym typeface="Calibri"/>
              </a:rPr>
              <a:t>There is no standardised grading criteria for carotid bulb stenosis; grading follows angiographic method of measuring residual lumen relative to size of the bulb.</a:t>
            </a:r>
          </a:p>
          <a:p>
            <a:pPr lvl="0"/>
            <a:r>
              <a:rPr lang="en-GB" sz="1200" dirty="0" smtClean="0">
                <a:effectLst/>
                <a:latin typeface="+mn-lt"/>
                <a:ea typeface="+mn-ea"/>
                <a:cs typeface="+mn-cs"/>
                <a:sym typeface="Calibri"/>
              </a:rPr>
              <a:t>Carotid artery stenosis can only be graded in deciles where the CCA EDV is above 7-15 cm/s (</a:t>
            </a:r>
            <a:r>
              <a:rPr lang="en-GB" sz="1200" i="1" dirty="0" smtClean="0">
                <a:effectLst/>
                <a:latin typeface="+mn-lt"/>
                <a:ea typeface="+mn-ea"/>
                <a:cs typeface="+mn-cs"/>
                <a:sym typeface="Calibri"/>
              </a:rPr>
              <a:t>low CCA EDV is seen in cases such as valve regurgitation, or arterial calcification; severe distal stenosis</a:t>
            </a:r>
            <a:r>
              <a:rPr lang="en-GB" sz="1200" dirty="0" smtClean="0">
                <a:effectLst/>
                <a:latin typeface="+mn-lt"/>
                <a:ea typeface="+mn-ea"/>
                <a:cs typeface="+mn-cs"/>
                <a:sym typeface="Calibri"/>
              </a:rPr>
              <a:t>). Furthermore, occasionally some discrepancy between measurements may arise – such as a &gt;125 cm/s ICA PSV but velocity ratios indicate the stenosis is less than 50%.</a:t>
            </a:r>
          </a:p>
          <a:p>
            <a:pPr lvl="0"/>
            <a:r>
              <a:rPr lang="en-GB" sz="1200" dirty="0" smtClean="0">
                <a:effectLst/>
                <a:latin typeface="+mn-lt"/>
                <a:ea typeface="+mn-ea"/>
                <a:cs typeface="+mn-cs"/>
                <a:sym typeface="Calibri"/>
              </a:rPr>
              <a:t>Identifying the tightest point of stenosis can depend on image quality, which is further complicated in particularly tight stenosis where there is a very small volume of blood with which to sample. To maximise the chance of measuring the highest velocity, repeated live sampling should be performed after image optimisation.</a:t>
            </a:r>
          </a:p>
          <a:p>
            <a:pPr lvl="0"/>
            <a:r>
              <a:rPr lang="en-GB" sz="1200" dirty="0" smtClean="0">
                <a:effectLst/>
                <a:latin typeface="+mn-lt"/>
                <a:ea typeface="+mn-ea"/>
                <a:cs typeface="+mn-cs"/>
                <a:sym typeface="Calibri"/>
              </a:rPr>
              <a:t>Heart arrhythmias can obfuscate reliable measurement of velocities.</a:t>
            </a:r>
          </a:p>
          <a:p>
            <a:pPr lvl="0"/>
            <a:r>
              <a:rPr lang="en-GB" sz="1200" dirty="0" smtClean="0">
                <a:effectLst/>
                <a:latin typeface="+mn-lt"/>
                <a:ea typeface="+mn-ea"/>
                <a:cs typeface="+mn-cs"/>
                <a:sym typeface="Calibri"/>
              </a:rPr>
              <a:t>Blood velocities have physiological variance between individuals, consequently normal velocity ranges may not be appropriate for certain patients.</a:t>
            </a:r>
          </a:p>
          <a:p>
            <a:pPr lvl="0"/>
            <a:r>
              <a:rPr lang="en-GB" sz="1200" dirty="0" smtClean="0">
                <a:effectLst/>
                <a:latin typeface="+mn-lt"/>
                <a:ea typeface="+mn-ea"/>
                <a:cs typeface="+mn-cs"/>
                <a:sym typeface="Calibri"/>
              </a:rPr>
              <a:t>Established grading criteria for ICA disease is not validated in cases that also have disease in the CCA</a:t>
            </a:r>
          </a:p>
          <a:p>
            <a:pPr lvl="0"/>
            <a:r>
              <a:rPr lang="en-GB" sz="1200" dirty="0" smtClean="0">
                <a:effectLst/>
                <a:latin typeface="+mn-lt"/>
                <a:ea typeface="+mn-ea"/>
                <a:cs typeface="+mn-cs"/>
                <a:sym typeface="Calibri"/>
              </a:rPr>
              <a:t>In cases where there is a flow limiting stenosis, PSV may deceptively decrease leading to under-diagnosis if the operator does not carefully observe the visual appearance of the stenosis.</a:t>
            </a:r>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400"/>
              </a:spcBef>
              <a:spcAft>
                <a:spcPts val="0"/>
              </a:spcAft>
              <a:buClrTx/>
              <a:buSzTx/>
              <a:buFontTx/>
              <a:buNone/>
              <a:tabLst/>
              <a:defRPr/>
            </a:pPr>
            <a:r>
              <a:rPr lang="en-GB" sz="1200" dirty="0" smtClean="0">
                <a:effectLst/>
                <a:latin typeface="+mn-lt"/>
                <a:ea typeface="+mn-ea"/>
                <a:cs typeface="+mn-cs"/>
                <a:sym typeface="Calibri"/>
              </a:rPr>
              <a:t>Colour flow mapping aliasing may indicate areas of abnormally high velocity, providing the scale is set appropriately. These areas can then be interrogated further with spectral Doppler to measure the blood flow velocity. In the CCA and bulb, </a:t>
            </a:r>
            <a:r>
              <a:rPr lang="en-GB" sz="1200" dirty="0" err="1" smtClean="0">
                <a:effectLst/>
                <a:latin typeface="+mn-lt"/>
                <a:ea typeface="+mn-ea"/>
                <a:cs typeface="+mn-cs"/>
                <a:sym typeface="Calibri"/>
              </a:rPr>
              <a:t>stenoses</a:t>
            </a:r>
            <a:r>
              <a:rPr lang="en-GB" sz="1200" dirty="0" smtClean="0">
                <a:effectLst/>
                <a:latin typeface="+mn-lt"/>
                <a:ea typeface="+mn-ea"/>
                <a:cs typeface="+mn-cs"/>
                <a:sym typeface="Calibri"/>
              </a:rPr>
              <a:t> are considered haemodynamically significant when they are greater than 70% of the lumen at the point of stenosis. For the CCA percentage of stenosis is usually calculated using the highest PSV through the stenosis or in the stenotic jet divided by the PSV from the most proximal clear section of vessel. This technique is not feasible for the bulb so percentage stenosis is usually graded by calliper measurement. In the ICA, </a:t>
            </a:r>
            <a:r>
              <a:rPr lang="en-GB" sz="1200" dirty="0" err="1" smtClean="0">
                <a:effectLst/>
                <a:latin typeface="+mn-lt"/>
                <a:ea typeface="+mn-ea"/>
                <a:cs typeface="+mn-cs"/>
                <a:sym typeface="Calibri"/>
              </a:rPr>
              <a:t>stenoses</a:t>
            </a:r>
            <a:r>
              <a:rPr lang="en-GB" sz="1200" dirty="0" smtClean="0">
                <a:effectLst/>
                <a:latin typeface="+mn-lt"/>
                <a:ea typeface="+mn-ea"/>
                <a:cs typeface="+mn-cs"/>
                <a:sym typeface="Calibri"/>
              </a:rPr>
              <a:t> are considered haemodynamically significant when they are greater than 50% by NASCET criteria – which is roughly equivalent to a stenosis greater than 70% by ECST criteria (see Figure 1). The degree of stenosis for the ICA may be calculated using three methods, with diagnostic confidence given when two or more methods are concordant; a PSV &gt;125 cm/s in the ICA is indicative of a 50-69% (NASCET) stenosis whilst a PSV &gt;230 cm/s is indicative of a 70-99% (NASCET) stenosis, furthermore &gt;400 cm/s indicates a &gt;90% stenosis but less than sub-occlusion – however PSV is affected by multiple variables (bifurcation geometry, bulb size, vessel calibre, menstrual cycle PSV changes, age, blood pressure, collateral flow effects including flow contralateral to a stenosis);  ICA PSV/CCA PSV ratio normalises the ICA velocity to the individual and provides stratification into moderate stenosis (50-69%) with a value between 2 and 3.9, or severe stenosis (&gt;70%) with a value &gt;4; ICA PSV/CCA EDV provides further stratification into deciles between 50% and 99% stenosis, but it is important to note the reliability of the measure declines where CCA EDV is below 15 and should not be used where the CCA EDV is below 8 cm/s. CCA velocities should be recorded in a normal segment of artery within 2 centimetres of the carotid bifurcation due to variation in velocity throughout the length of the CCA.</a:t>
            </a:r>
          </a:p>
          <a:p>
            <a:endParaRPr lang="en-GB" dirty="0"/>
          </a:p>
        </p:txBody>
      </p:sp>
    </p:spTree>
    <p:extLst>
      <p:ext uri="{BB962C8B-B14F-4D97-AF65-F5344CB8AC3E}">
        <p14:creationId xmlns:p14="http://schemas.microsoft.com/office/powerpoint/2010/main" val="2298116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Agreement between two metrics – e.g. ICA PSV + one ratio</a:t>
            </a:r>
            <a:r>
              <a:rPr lang="en-GB" baseline="0" dirty="0" smtClean="0"/>
              <a:t> = ignore the third metric that suggests a different % stenosis</a:t>
            </a:r>
            <a:endParaRPr lang="en-GB" dirty="0"/>
          </a:p>
        </p:txBody>
      </p:sp>
    </p:spTree>
    <p:extLst>
      <p:ext uri="{BB962C8B-B14F-4D97-AF65-F5344CB8AC3E}">
        <p14:creationId xmlns:p14="http://schemas.microsoft.com/office/powerpoint/2010/main" val="1262063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Calcification may prevent any B-mode, color or spectral Doppler information from being obtained from within the vessel. The initial appearance of the absence of flow detected by the color flow imaging may mislead the sonographer into thinking that the vessel is occluded. However, the presence of bright echoes on the anterior wall and an absence of echoes below this should suggest calcification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rPr lang="en-GB" sz="1200" i="1" dirty="0" smtClean="0">
                <a:effectLst/>
                <a:latin typeface="Arial"/>
                <a:ea typeface="Arial"/>
                <a:cs typeface="Arial"/>
                <a:sym typeface="Arial"/>
              </a:rPr>
              <a:t>Left </a:t>
            </a:r>
            <a:r>
              <a:rPr lang="en-GB" sz="1200" dirty="0" smtClean="0">
                <a:effectLst/>
                <a:latin typeface="Arial"/>
                <a:ea typeface="Arial"/>
                <a:cs typeface="Arial"/>
                <a:sym typeface="Arial"/>
              </a:rPr>
              <a:t>– an incidental finding of a Right-sided thyroid nodule measuring 2.0 x 2.5 cm - likely to be benign due to hypo-echoic cystic spaces with spongiform/honeycomb appearance, additionally peripheral vascularity also indicates benign status. </a:t>
            </a:r>
          </a:p>
          <a:p>
            <a:r>
              <a:rPr lang="en-GB" sz="1200" i="1" dirty="0" smtClean="0">
                <a:effectLst/>
                <a:latin typeface="Arial"/>
                <a:ea typeface="Arial"/>
                <a:cs typeface="Arial"/>
                <a:sym typeface="Arial"/>
              </a:rPr>
              <a:t>Right </a:t>
            </a:r>
            <a:r>
              <a:rPr lang="en-GB" sz="1200" dirty="0" smtClean="0">
                <a:effectLst/>
                <a:latin typeface="Arial"/>
                <a:ea typeface="Arial"/>
                <a:cs typeface="Arial"/>
                <a:sym typeface="Arial"/>
              </a:rPr>
              <a:t>– another incidental finding of a Right-sided thyroid nodule, measuring 1.0 x 1.0 cm; peripheral and intra-nodular vascularity is of indeterminate nature and requires fine-needle biopsy.</a:t>
            </a:r>
            <a:br>
              <a:rPr lang="en-GB" sz="1200" dirty="0" smtClean="0">
                <a:effectLst/>
                <a:latin typeface="Arial"/>
                <a:ea typeface="Arial"/>
                <a:cs typeface="Arial"/>
                <a:sym typeface="Arial"/>
              </a:rPr>
            </a:br>
            <a:r>
              <a:rPr lang="en-GB" sz="1200" dirty="0" smtClean="0">
                <a:effectLst/>
                <a:latin typeface="Arial"/>
                <a:ea typeface="Arial"/>
                <a:cs typeface="Arial"/>
                <a:sym typeface="Arial"/>
              </a:rPr>
              <a:t>Not recommended reading</a:t>
            </a:r>
            <a:r>
              <a:rPr lang="en-GB" sz="1200" baseline="0" dirty="0" smtClean="0">
                <a:effectLst/>
                <a:latin typeface="Arial"/>
                <a:ea typeface="Arial"/>
                <a:cs typeface="Arial"/>
                <a:sym typeface="Arial"/>
              </a:rPr>
              <a:t> but you can if you want more guidance on how to report thyroid nodules: </a:t>
            </a:r>
            <a:r>
              <a:rPr lang="en-GB" sz="1200" baseline="0" dirty="0" err="1" smtClean="0">
                <a:effectLst/>
                <a:latin typeface="Arial"/>
                <a:ea typeface="Arial"/>
                <a:cs typeface="Arial"/>
                <a:sym typeface="Arial"/>
              </a:rPr>
              <a:t>Xie</a:t>
            </a:r>
            <a:r>
              <a:rPr lang="en-GB" sz="1200" baseline="0" dirty="0" smtClean="0">
                <a:effectLst/>
                <a:latin typeface="Arial"/>
                <a:ea typeface="Arial"/>
                <a:cs typeface="Arial"/>
                <a:sym typeface="Arial"/>
              </a:rPr>
              <a:t> et al 2016 Ultrasonography of thyroid nodules: a pictorial review. </a:t>
            </a:r>
            <a:r>
              <a:rPr lang="en-GB" sz="1200" i="1" baseline="0" dirty="0" smtClean="0">
                <a:effectLst/>
                <a:latin typeface="Arial"/>
                <a:ea typeface="Arial"/>
                <a:cs typeface="Arial"/>
                <a:sym typeface="Arial"/>
              </a:rPr>
              <a:t>Insights Imaging</a:t>
            </a:r>
            <a:r>
              <a:rPr lang="en-GB" sz="1200" i="0" baseline="0" dirty="0" smtClean="0">
                <a:effectLst/>
                <a:latin typeface="Arial"/>
                <a:ea typeface="Arial"/>
                <a:cs typeface="Arial"/>
                <a:sym typeface="Arial"/>
              </a:rPr>
              <a:t> </a:t>
            </a:r>
            <a:r>
              <a:rPr lang="en-GB" sz="1200" b="1" i="0" baseline="0" dirty="0" smtClean="0">
                <a:effectLst/>
                <a:latin typeface="Arial"/>
                <a:ea typeface="Arial"/>
                <a:cs typeface="Arial"/>
                <a:sym typeface="Arial"/>
              </a:rPr>
              <a:t>7</a:t>
            </a:r>
            <a:r>
              <a:rPr lang="en-GB" sz="1200" i="0" baseline="0" dirty="0" smtClean="0">
                <a:effectLst/>
                <a:latin typeface="Arial"/>
                <a:ea typeface="Arial"/>
                <a:cs typeface="Arial"/>
                <a:sym typeface="Arial"/>
              </a:rPr>
              <a:t>; pages 77-86.) Generally the safest way to report it would be along the lines of: “Thyroid nodule noted on Left/Right side, recommended referral to ENT for review, if clinically appropriate.”</a:t>
            </a:r>
            <a:br>
              <a:rPr lang="en-GB" sz="1200" i="0" baseline="0" dirty="0" smtClean="0">
                <a:effectLst/>
                <a:latin typeface="Arial"/>
                <a:ea typeface="Arial"/>
                <a:cs typeface="Arial"/>
                <a:sym typeface="Arial"/>
              </a:rPr>
            </a:br>
            <a:endParaRPr lang="en-GB" sz="1200" i="1" dirty="0" smtClean="0">
              <a:effectLst/>
              <a:latin typeface="Arial"/>
              <a:ea typeface="Arial"/>
              <a:cs typeface="Arial"/>
              <a:sym typeface="Arial"/>
            </a:endParaRPr>
          </a:p>
          <a:p>
            <a:r>
              <a:rPr lang="en-GB" sz="1200" i="1" dirty="0" smtClean="0">
                <a:effectLst/>
                <a:latin typeface="Arial"/>
                <a:ea typeface="Arial"/>
                <a:cs typeface="Arial"/>
                <a:sym typeface="Arial"/>
              </a:rPr>
              <a:t>Other possible incidental findings:</a:t>
            </a:r>
            <a:endParaRPr lang="en-GB" sz="1200" dirty="0" smtClean="0">
              <a:effectLst/>
              <a:latin typeface="Arial"/>
              <a:ea typeface="Arial"/>
              <a:cs typeface="Arial"/>
              <a:sym typeface="Arial"/>
            </a:endParaRPr>
          </a:p>
          <a:p>
            <a:pPr lvl="0"/>
            <a:r>
              <a:rPr lang="en-GB" sz="1200" dirty="0" smtClean="0">
                <a:effectLst/>
                <a:latin typeface="Arial"/>
                <a:ea typeface="Arial"/>
                <a:cs typeface="Arial"/>
                <a:sym typeface="Arial"/>
              </a:rPr>
              <a:t>Carotid body tumour</a:t>
            </a:r>
          </a:p>
          <a:p>
            <a:pPr lvl="0"/>
            <a:r>
              <a:rPr lang="en-GB" sz="1200" dirty="0" smtClean="0">
                <a:effectLst/>
                <a:latin typeface="Arial"/>
                <a:ea typeface="Arial"/>
                <a:cs typeface="Arial"/>
                <a:sym typeface="Arial"/>
              </a:rPr>
              <a:t>Carotid dissection</a:t>
            </a:r>
          </a:p>
          <a:p>
            <a:pPr lvl="0"/>
            <a:r>
              <a:rPr lang="en-GB" sz="1200" dirty="0" smtClean="0">
                <a:effectLst/>
                <a:latin typeface="Arial"/>
                <a:ea typeface="Arial"/>
                <a:cs typeface="Arial"/>
                <a:sym typeface="Arial"/>
              </a:rPr>
              <a:t>Lymphadenopathy</a:t>
            </a:r>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GB" dirty="0" smtClean="0"/>
              <a:t>Urgency – present consensus</a:t>
            </a:r>
            <a:r>
              <a:rPr lang="en-GB" baseline="0" dirty="0" smtClean="0"/>
              <a:t> is to intervene in symptomatic carotid stenosis within 2 weeks of the last neurological event (NASCET and ECST showed ~30% risk reduction).</a:t>
            </a:r>
            <a:br>
              <a:rPr lang="en-GB" baseline="0" dirty="0" smtClean="0"/>
            </a:br>
            <a:r>
              <a:rPr lang="en-GB" baseline="0" dirty="0" smtClean="0"/>
              <a:t>Increased evidence suggesting 3-7 days post-event improves outcomes.</a:t>
            </a:r>
            <a:br>
              <a:rPr lang="en-GB" baseline="0" dirty="0" smtClean="0"/>
            </a:br>
            <a:r>
              <a:rPr lang="en-GB" sz="1200" dirty="0" smtClean="0">
                <a:effectLst/>
                <a:latin typeface="+mn-lt"/>
                <a:ea typeface="+mn-ea"/>
                <a:cs typeface="+mn-cs"/>
                <a:sym typeface="Calibri"/>
              </a:rPr>
              <a:t>Naylor (2015; </a:t>
            </a:r>
            <a:r>
              <a:rPr lang="en-GB" sz="1200" i="1" dirty="0" smtClean="0">
                <a:effectLst/>
                <a:latin typeface="+mn-lt"/>
                <a:ea typeface="+mn-ea"/>
                <a:cs typeface="+mn-cs"/>
                <a:sym typeface="Calibri"/>
              </a:rPr>
              <a:t>Expert Reviews in Cardiovascular Therapies</a:t>
            </a:r>
            <a:r>
              <a:rPr lang="en-GB" sz="1200" dirty="0" smtClean="0">
                <a:effectLst/>
                <a:latin typeface="+mn-lt"/>
                <a:ea typeface="+mn-ea"/>
                <a:cs typeface="+mn-cs"/>
                <a:sym typeface="Calibri"/>
              </a:rPr>
              <a:t>) summarises early risk of natural stroke as 5-8% at 48h, 4-17% at 72h, 8-22% at 7 days, and 11-25% at 14 days.</a:t>
            </a:r>
          </a:p>
          <a:p>
            <a:pPr marL="0" marR="0" lvl="0" indent="0" defTabSz="914400" eaLnBrk="1" fontAlgn="auto" latinLnBrk="0" hangingPunct="1">
              <a:lnSpc>
                <a:spcPct val="100000"/>
              </a:lnSpc>
              <a:spcBef>
                <a:spcPts val="400"/>
              </a:spcBef>
              <a:spcAft>
                <a:spcPts val="0"/>
              </a:spcAft>
              <a:buClrTx/>
              <a:buSzTx/>
              <a:buFontTx/>
              <a:buNone/>
              <a:tabLst/>
              <a:defRPr/>
            </a:pPr>
            <a:r>
              <a:rPr lang="en-GB" sz="1200" dirty="0" smtClean="0">
                <a:effectLst/>
                <a:latin typeface="+mn-lt"/>
                <a:ea typeface="+mn-ea"/>
                <a:cs typeface="+mn-cs"/>
                <a:sym typeface="Calibri"/>
              </a:rPr>
              <a:t>This is contrasted with CEA interventional stroke rates of 4.4% at 48h, 1.8% at 3-7 days, and 4.4% at 8-14 days (Loftus et al, 2017; </a:t>
            </a:r>
            <a:r>
              <a:rPr lang="en-GB" sz="1200" i="1" dirty="0" smtClean="0">
                <a:effectLst/>
                <a:latin typeface="+mn-lt"/>
                <a:ea typeface="+mn-ea"/>
                <a:cs typeface="+mn-cs"/>
                <a:sym typeface="Calibri"/>
              </a:rPr>
              <a:t>Angiology</a:t>
            </a:r>
            <a:r>
              <a:rPr lang="en-GB" sz="1200" dirty="0" smtClean="0">
                <a:effectLst/>
                <a:latin typeface="+mn-lt"/>
                <a:ea typeface="+mn-ea"/>
                <a:cs typeface="+mn-cs"/>
                <a:sym typeface="Calibri"/>
              </a:rPr>
              <a:t>).</a:t>
            </a:r>
            <a:br>
              <a:rPr lang="en-GB" sz="1200" dirty="0" smtClean="0">
                <a:effectLst/>
                <a:latin typeface="+mn-lt"/>
                <a:ea typeface="+mn-ea"/>
                <a:cs typeface="+mn-cs"/>
                <a:sym typeface="Calibri"/>
              </a:rPr>
            </a:br>
            <a:r>
              <a:rPr lang="en-GB" sz="1200" dirty="0" err="1" smtClean="0">
                <a:effectLst/>
                <a:latin typeface="+mn-lt"/>
                <a:ea typeface="+mn-ea"/>
                <a:cs typeface="+mn-cs"/>
                <a:sym typeface="Calibri"/>
              </a:rPr>
              <a:t>Batchelder</a:t>
            </a:r>
            <a:r>
              <a:rPr lang="en-GB" sz="1200" dirty="0" smtClean="0">
                <a:effectLst/>
                <a:latin typeface="+mn-lt"/>
                <a:ea typeface="+mn-ea"/>
                <a:cs typeface="+mn-cs"/>
                <a:sym typeface="Calibri"/>
              </a:rPr>
              <a:t> et al (2015; </a:t>
            </a:r>
            <a:r>
              <a:rPr lang="en-GB" sz="1200" i="1" dirty="0" smtClean="0">
                <a:effectLst/>
                <a:latin typeface="+mn-lt"/>
                <a:ea typeface="+mn-ea"/>
                <a:cs typeface="+mn-cs"/>
                <a:sym typeface="Calibri"/>
              </a:rPr>
              <a:t>EJVES</a:t>
            </a:r>
            <a:r>
              <a:rPr lang="en-GB" sz="1200" dirty="0" smtClean="0">
                <a:effectLst/>
                <a:latin typeface="+mn-lt"/>
                <a:ea typeface="+mn-ea"/>
                <a:cs typeface="+mn-cs"/>
                <a:sym typeface="Calibri"/>
              </a:rPr>
              <a:t>), using an audit of 100 patients in comparison to unspecified previous audit data, demonstrated that early (0-3) recurrent events (TIA or spontaneous </a:t>
            </a:r>
            <a:r>
              <a:rPr lang="en-GB" sz="1200" dirty="0" err="1" smtClean="0">
                <a:effectLst/>
                <a:latin typeface="+mn-lt"/>
                <a:ea typeface="+mn-ea"/>
                <a:cs typeface="+mn-cs"/>
                <a:sym typeface="Calibri"/>
              </a:rPr>
              <a:t>embolisation</a:t>
            </a:r>
            <a:r>
              <a:rPr lang="en-GB" sz="1200" dirty="0" smtClean="0">
                <a:effectLst/>
                <a:latin typeface="+mn-lt"/>
                <a:ea typeface="+mn-ea"/>
                <a:cs typeface="+mn-cs"/>
                <a:sym typeface="Calibri"/>
              </a:rPr>
              <a:t>) can be reduced significantly (4-to-5 fold reduction) with dual antiplatelet therapy.</a:t>
            </a:r>
          </a:p>
          <a:p>
            <a:pPr marL="0" marR="0" lvl="0" indent="0" defTabSz="914400" eaLnBrk="1" fontAlgn="auto" latinLnBrk="0" hangingPunct="1">
              <a:lnSpc>
                <a:spcPct val="100000"/>
              </a:lnSpc>
              <a:spcBef>
                <a:spcPts val="400"/>
              </a:spcBef>
              <a:spcAft>
                <a:spcPts val="0"/>
              </a:spcAft>
              <a:buClrTx/>
              <a:buSzTx/>
              <a:buFontTx/>
              <a:buNone/>
              <a:tabLst/>
              <a:defRPr/>
            </a:pPr>
            <a:r>
              <a:rPr lang="en-GB" sz="1200" dirty="0" smtClean="0">
                <a:effectLst/>
                <a:latin typeface="+mn-lt"/>
                <a:ea typeface="+mn-ea"/>
                <a:cs typeface="+mn-cs"/>
                <a:sym typeface="Calibri"/>
              </a:rPr>
              <a:t>Loftus et al (2017; </a:t>
            </a:r>
            <a:r>
              <a:rPr lang="en-GB" sz="1200" i="1" dirty="0" smtClean="0">
                <a:effectLst/>
                <a:latin typeface="+mn-lt"/>
                <a:ea typeface="+mn-ea"/>
                <a:cs typeface="+mn-cs"/>
                <a:sym typeface="Calibri"/>
              </a:rPr>
              <a:t>Angiology</a:t>
            </a:r>
            <a:r>
              <a:rPr lang="en-GB" sz="1200" dirty="0" smtClean="0">
                <a:effectLst/>
                <a:latin typeface="+mn-lt"/>
                <a:ea typeface="+mn-ea"/>
                <a:cs typeface="+mn-cs"/>
                <a:sym typeface="Calibri"/>
              </a:rPr>
              <a:t>) suggest that the higher procedural risk is justifiable for urgent (0-2 day) intervention in patients with crescendo TIA or evolving stroke as it is outweighed by the risk of recurrent events, postulating that more strokes are prevented by early intervention than waiting for the patient to stabilise.</a:t>
            </a:r>
          </a:p>
          <a:p>
            <a:pPr marL="0" marR="0" lvl="0" indent="0" defTabSz="914400" eaLnBrk="1" fontAlgn="auto" latinLnBrk="0" hangingPunct="1">
              <a:lnSpc>
                <a:spcPct val="100000"/>
              </a:lnSpc>
              <a:spcBef>
                <a:spcPts val="400"/>
              </a:spcBef>
              <a:spcAft>
                <a:spcPts val="0"/>
              </a:spcAft>
              <a:buClrTx/>
              <a:buSzTx/>
              <a:buFontTx/>
              <a:buNone/>
              <a:tabLst/>
              <a:defRPr/>
            </a:pPr>
            <a:r>
              <a:rPr lang="en-GB" sz="1200" dirty="0" smtClean="0">
                <a:effectLst/>
                <a:latin typeface="+mn-lt"/>
                <a:ea typeface="+mn-ea"/>
                <a:cs typeface="+mn-cs"/>
                <a:sym typeface="Calibri"/>
              </a:rPr>
              <a:t>Early intervention (within 2 weeks) is hugely influential in improving patient outcomes, with a further modest improvement within 3-7 days. It is as yet unclear whether urgent intervention (within 0-2 days) provides a benefit in all patient conditions that outweighs the increased operative risk. It is likely that ‘best medical therapy’ (i.e. dual antiplatelet therapy) and other risk-factor modifications will positively influence the benefit of urgent intervention.</a:t>
            </a:r>
          </a:p>
          <a:p>
            <a:pPr marL="0" marR="0" lvl="0" indent="0" defTabSz="914400" eaLnBrk="1" fontAlgn="auto" latinLnBrk="0" hangingPunct="1">
              <a:lnSpc>
                <a:spcPct val="100000"/>
              </a:lnSpc>
              <a:spcBef>
                <a:spcPts val="400"/>
              </a:spcBef>
              <a:spcAft>
                <a:spcPts val="0"/>
              </a:spcAft>
              <a:buClrTx/>
              <a:buSzTx/>
              <a:buFontTx/>
              <a:buNone/>
              <a:tabLst/>
              <a:defRPr/>
            </a:pPr>
            <a:endParaRPr lang="en-GB" sz="1200" dirty="0" smtClean="0">
              <a:effectLst/>
              <a:latin typeface="+mn-lt"/>
              <a:ea typeface="+mn-ea"/>
              <a:cs typeface="+mn-cs"/>
              <a:sym typeface="Calibri"/>
            </a:endParaRPr>
          </a:p>
        </p:txBody>
      </p:sp>
    </p:spTree>
    <p:extLst>
      <p:ext uri="{BB962C8B-B14F-4D97-AF65-F5344CB8AC3E}">
        <p14:creationId xmlns:p14="http://schemas.microsoft.com/office/powerpoint/2010/main" val="2163895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endParaRPr lang="en-GB" sz="1200" dirty="0" smtClean="0">
              <a:effectLst/>
              <a:latin typeface="+mn-lt"/>
              <a:ea typeface="+mn-ea"/>
              <a:cs typeface="+mn-cs"/>
              <a:sym typeface="Calibri"/>
            </a:endParaRPr>
          </a:p>
        </p:txBody>
      </p:sp>
    </p:spTree>
    <p:extLst>
      <p:ext uri="{BB962C8B-B14F-4D97-AF65-F5344CB8AC3E}">
        <p14:creationId xmlns:p14="http://schemas.microsoft.com/office/powerpoint/2010/main" val="216389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6904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6904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lvl1pPr>
              <a:spcBef>
                <a:spcPts val="0"/>
              </a:spcBef>
            </a:lvl1pPr>
          </a:lstStyle>
          <a:p>
            <a:r>
              <a:t>What are carotid arteries and why are they important?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effectLst/>
                <a:latin typeface="+mn-lt"/>
                <a:ea typeface="+mn-ea"/>
                <a:cs typeface="+mn-cs"/>
                <a:sym typeface="Calibri"/>
              </a:rPr>
              <a:t>Clinical history:</a:t>
            </a:r>
            <a:br>
              <a:rPr lang="en-GB" sz="1200" dirty="0" smtClean="0">
                <a:effectLst/>
                <a:latin typeface="+mn-lt"/>
                <a:ea typeface="+mn-ea"/>
                <a:cs typeface="+mn-cs"/>
                <a:sym typeface="Calibri"/>
              </a:rPr>
            </a:br>
            <a:r>
              <a:rPr lang="en-GB" sz="1200" dirty="0" smtClean="0">
                <a:effectLst/>
                <a:latin typeface="+mn-lt"/>
                <a:ea typeface="+mn-ea"/>
                <a:cs typeface="+mn-cs"/>
                <a:sym typeface="Calibri"/>
              </a:rPr>
              <a:t>Clinical histories should be obtained using open questioning to identify the issue that has led the patient for an extracranial examination, followed by closed questioning to clarify details (</a:t>
            </a:r>
            <a:r>
              <a:rPr lang="en-GB" sz="1200" i="1" dirty="0" smtClean="0">
                <a:effectLst/>
                <a:latin typeface="+mn-lt"/>
                <a:ea typeface="+mn-ea"/>
                <a:cs typeface="+mn-cs"/>
                <a:sym typeface="Calibri"/>
              </a:rPr>
              <a:t>e.g. duration of event</a:t>
            </a:r>
            <a:r>
              <a:rPr lang="en-GB" sz="1200" dirty="0" smtClean="0">
                <a:effectLst/>
                <a:latin typeface="+mn-lt"/>
                <a:ea typeface="+mn-ea"/>
                <a:cs typeface="+mn-cs"/>
                <a:sym typeface="Calibri"/>
              </a:rPr>
              <a:t>). Attentiveness to verbal and non-verbal cues can help the patient feel they have described their symptoms accurately, aided by confirming the operator’s interpretation of symptoms with the patient before recording as clinical history. </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Specific symptoms (</a:t>
            </a:r>
            <a:r>
              <a:rPr lang="en-GB" sz="1200" i="1" dirty="0" smtClean="0">
                <a:effectLst/>
                <a:latin typeface="+mn-lt"/>
                <a:ea typeface="+mn-ea"/>
                <a:cs typeface="+mn-cs"/>
                <a:sym typeface="Calibri"/>
              </a:rPr>
              <a:t>see below</a:t>
            </a:r>
            <a:r>
              <a:rPr lang="en-GB" sz="1200" dirty="0" smtClean="0">
                <a:effectLst/>
                <a:latin typeface="+mn-lt"/>
                <a:ea typeface="+mn-ea"/>
                <a:cs typeface="+mn-cs"/>
                <a:sym typeface="Calibri"/>
              </a:rPr>
              <a:t>) must be queried in order to establish the likelihood of a cerebrovascular event. If any of these symptoms are reported then the history should record the date and approximate time of the most recent event and those within the past two weeks, as well as the general frequency and average duration of events.</a:t>
            </a:r>
          </a:p>
          <a:p>
            <a:r>
              <a:rPr lang="en-GB" sz="1200" dirty="0" smtClean="0">
                <a:effectLst/>
                <a:latin typeface="+mn-lt"/>
                <a:ea typeface="+mn-ea"/>
                <a:cs typeface="+mn-cs"/>
                <a:sym typeface="Calibri"/>
              </a:rPr>
              <a:t> </a:t>
            </a:r>
          </a:p>
          <a:p>
            <a:r>
              <a:rPr lang="en-GB" sz="1200" i="1" dirty="0" smtClean="0">
                <a:effectLst/>
                <a:latin typeface="+mn-lt"/>
                <a:ea typeface="+mn-ea"/>
                <a:cs typeface="+mn-cs"/>
                <a:sym typeface="Calibri"/>
              </a:rPr>
              <a:t>Presenting signs and symptoms of cerebrovascular disease</a:t>
            </a:r>
            <a:endParaRPr lang="en-GB" sz="1200" dirty="0" smtClean="0">
              <a:effectLst/>
              <a:latin typeface="+mn-lt"/>
              <a:ea typeface="+mn-ea"/>
              <a:cs typeface="+mn-cs"/>
              <a:sym typeface="Calibri"/>
            </a:endParaRPr>
          </a:p>
          <a:p>
            <a:pPr lvl="0"/>
            <a:r>
              <a:rPr lang="en-GB" sz="1200" dirty="0" smtClean="0">
                <a:effectLst/>
                <a:latin typeface="+mn-lt"/>
                <a:ea typeface="+mn-ea"/>
                <a:cs typeface="+mn-cs"/>
                <a:sym typeface="Calibri"/>
              </a:rPr>
              <a:t>Unilateral paraesthesia</a:t>
            </a:r>
          </a:p>
          <a:p>
            <a:pPr lvl="0"/>
            <a:r>
              <a:rPr lang="en-GB" sz="1200" dirty="0" smtClean="0">
                <a:effectLst/>
                <a:latin typeface="+mn-lt"/>
                <a:ea typeface="+mn-ea"/>
                <a:cs typeface="+mn-cs"/>
                <a:sym typeface="Calibri"/>
              </a:rPr>
              <a:t>Dysphasia / aphasia / dysarthria / anarthria</a:t>
            </a:r>
          </a:p>
          <a:p>
            <a:pPr lvl="0"/>
            <a:r>
              <a:rPr lang="en-GB" sz="1200" dirty="0" smtClean="0">
                <a:effectLst/>
                <a:latin typeface="+mn-lt"/>
                <a:ea typeface="+mn-ea"/>
                <a:cs typeface="+mn-cs"/>
                <a:sym typeface="Calibri"/>
              </a:rPr>
              <a:t>Hemiparesis / hemiplegia / focal weakness</a:t>
            </a:r>
          </a:p>
          <a:p>
            <a:pPr lvl="0"/>
            <a:r>
              <a:rPr lang="en-GB" sz="1200" dirty="0" smtClean="0">
                <a:effectLst/>
                <a:latin typeface="+mn-lt"/>
                <a:ea typeface="+mn-ea"/>
                <a:cs typeface="+mn-cs"/>
                <a:sym typeface="Calibri"/>
              </a:rPr>
              <a:t>(</a:t>
            </a:r>
            <a:r>
              <a:rPr lang="en-GB" sz="1200" i="1" dirty="0" smtClean="0">
                <a:effectLst/>
                <a:latin typeface="+mn-lt"/>
                <a:ea typeface="+mn-ea"/>
                <a:cs typeface="+mn-cs"/>
                <a:sym typeface="Calibri"/>
              </a:rPr>
              <a:t>Hemi-; </a:t>
            </a:r>
            <a:r>
              <a:rPr lang="en-GB" sz="1200" i="1" dirty="0" err="1" smtClean="0">
                <a:effectLst/>
                <a:latin typeface="+mn-lt"/>
                <a:ea typeface="+mn-ea"/>
                <a:cs typeface="+mn-cs"/>
                <a:sym typeface="Calibri"/>
              </a:rPr>
              <a:t>Quatro</a:t>
            </a:r>
            <a:r>
              <a:rPr lang="en-GB" sz="1200" i="1" dirty="0" smtClean="0">
                <a:effectLst/>
                <a:latin typeface="+mn-lt"/>
                <a:ea typeface="+mn-ea"/>
                <a:cs typeface="+mn-cs"/>
                <a:sym typeface="Calibri"/>
              </a:rPr>
              <a:t>-</a:t>
            </a:r>
            <a:r>
              <a:rPr lang="en-GB" sz="1200" dirty="0" smtClean="0">
                <a:effectLst/>
                <a:latin typeface="+mn-lt"/>
                <a:ea typeface="+mn-ea"/>
                <a:cs typeface="+mn-cs"/>
                <a:sym typeface="Calibri"/>
              </a:rPr>
              <a:t>)</a:t>
            </a:r>
            <a:r>
              <a:rPr lang="en-GB" sz="1200" dirty="0" err="1" smtClean="0">
                <a:effectLst/>
                <a:latin typeface="+mn-lt"/>
                <a:ea typeface="+mn-ea"/>
                <a:cs typeface="+mn-cs"/>
                <a:sym typeface="Calibri"/>
              </a:rPr>
              <a:t>Anopia</a:t>
            </a:r>
            <a:r>
              <a:rPr lang="en-GB" sz="1200" dirty="0" smtClean="0">
                <a:effectLst/>
                <a:latin typeface="+mn-lt"/>
                <a:ea typeface="+mn-ea"/>
                <a:cs typeface="+mn-cs"/>
                <a:sym typeface="Calibri"/>
              </a:rPr>
              <a:t> / visual field defects</a:t>
            </a:r>
          </a:p>
          <a:p>
            <a:pPr lvl="0"/>
            <a:r>
              <a:rPr lang="en-GB" sz="1200" dirty="0" smtClean="0">
                <a:effectLst/>
                <a:latin typeface="+mn-lt"/>
                <a:ea typeface="+mn-ea"/>
                <a:cs typeface="+mn-cs"/>
                <a:sym typeface="Calibri"/>
              </a:rPr>
              <a:t>{</a:t>
            </a:r>
            <a:r>
              <a:rPr lang="en-GB" sz="1200" i="1" dirty="0" smtClean="0">
                <a:effectLst/>
                <a:latin typeface="+mn-lt"/>
                <a:ea typeface="+mn-ea"/>
                <a:cs typeface="+mn-cs"/>
                <a:sym typeface="Calibri"/>
              </a:rPr>
              <a:t>Balance difficulties / non-orthostatic dizziness</a:t>
            </a:r>
            <a:r>
              <a:rPr lang="en-GB" sz="1200" dirty="0" smtClean="0">
                <a:effectLst/>
                <a:latin typeface="+mn-lt"/>
                <a:ea typeface="+mn-ea"/>
                <a:cs typeface="+mn-cs"/>
                <a:sym typeface="Calibri"/>
              </a:rPr>
              <a:t>}</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Patients may present with additional symptoms which suggest other types of carotid disease, such as: carotid dissection (</a:t>
            </a:r>
            <a:r>
              <a:rPr lang="en-GB" sz="1200" i="1" dirty="0" smtClean="0">
                <a:effectLst/>
                <a:latin typeface="+mn-lt"/>
                <a:ea typeface="+mn-ea"/>
                <a:cs typeface="+mn-cs"/>
                <a:sym typeface="Calibri"/>
              </a:rPr>
              <a:t>neck pain, headache, Horner’s syndrome, with or without recent neck trauma, usually with focal neurological symptoms</a:t>
            </a:r>
            <a:r>
              <a:rPr lang="en-GB" sz="1200" dirty="0" smtClean="0">
                <a:effectLst/>
                <a:latin typeface="+mn-lt"/>
                <a:ea typeface="+mn-ea"/>
                <a:cs typeface="+mn-cs"/>
                <a:sym typeface="Calibri"/>
              </a:rPr>
              <a:t>), carotid body tumour (</a:t>
            </a:r>
            <a:r>
              <a:rPr lang="en-GB" sz="1200" i="1" dirty="0" smtClean="0">
                <a:effectLst/>
                <a:latin typeface="+mn-lt"/>
                <a:ea typeface="+mn-ea"/>
                <a:cs typeface="+mn-cs"/>
                <a:sym typeface="Calibri"/>
              </a:rPr>
              <a:t>neck swelling, sometimes with prominent pulse, cranial nerve dysfunction including vocal changes</a:t>
            </a:r>
            <a:r>
              <a:rPr lang="en-GB" sz="1200" dirty="0" smtClean="0">
                <a:effectLst/>
                <a:latin typeface="+mn-lt"/>
                <a:ea typeface="+mn-ea"/>
                <a:cs typeface="+mn-cs"/>
                <a:sym typeface="Calibri"/>
              </a:rPr>
              <a:t>), carotid aneurysm (</a:t>
            </a:r>
            <a:r>
              <a:rPr lang="en-GB" sz="1200" i="1" dirty="0" smtClean="0">
                <a:effectLst/>
                <a:latin typeface="+mn-lt"/>
                <a:ea typeface="+mn-ea"/>
                <a:cs typeface="+mn-cs"/>
                <a:sym typeface="Calibri"/>
              </a:rPr>
              <a:t>pulsatile neck swelling, with or without focal symptoms</a:t>
            </a:r>
            <a:r>
              <a:rPr lang="en-GB" sz="1200" dirty="0" smtClean="0">
                <a:effectLst/>
                <a:latin typeface="+mn-lt"/>
                <a:ea typeface="+mn-ea"/>
                <a:cs typeface="+mn-cs"/>
                <a:sym typeface="Calibri"/>
              </a:rPr>
              <a:t>), vertebral artery compression (</a:t>
            </a:r>
            <a:r>
              <a:rPr lang="en-GB" sz="1200" i="1" dirty="0" smtClean="0">
                <a:effectLst/>
                <a:latin typeface="+mn-lt"/>
                <a:ea typeface="+mn-ea"/>
                <a:cs typeface="+mn-cs"/>
                <a:sym typeface="Calibri"/>
              </a:rPr>
              <a:t>dizziness on head manoeuvres</a:t>
            </a:r>
            <a:r>
              <a:rPr lang="en-GB" sz="1200" dirty="0" smtClean="0">
                <a:effectLst/>
                <a:latin typeface="+mn-lt"/>
                <a:ea typeface="+mn-ea"/>
                <a:cs typeface="+mn-cs"/>
                <a:sym typeface="Calibri"/>
              </a:rPr>
              <a:t>).</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Examples of a recorded extracranial clinical history are included below.</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Right-sided weakness and dysphasia lasting ~2 hours, with some mild/residual symptoms persisting today.</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Two recent episodes (02/06/18 and 05/06/18) of transient Right arm weakness. Ex-smoker; COPD. Clinically, Left hemisphere TIA/lacunar event.</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Right </a:t>
            </a:r>
            <a:r>
              <a:rPr lang="en-GB" sz="1200" dirty="0" err="1" smtClean="0">
                <a:effectLst/>
                <a:latin typeface="+mn-lt"/>
                <a:ea typeface="+mn-ea"/>
                <a:cs typeface="+mn-cs"/>
                <a:sym typeface="Calibri"/>
              </a:rPr>
              <a:t>rubeosis</a:t>
            </a:r>
            <a:r>
              <a:rPr lang="en-GB" sz="1200" dirty="0" smtClean="0">
                <a:effectLst/>
                <a:latin typeface="+mn-lt"/>
                <a:ea typeface="+mn-ea"/>
                <a:cs typeface="+mn-cs"/>
                <a:sym typeface="Calibri"/>
              </a:rPr>
              <a:t>.</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Recent episode of transient Left orbital migraine lasting approximately 1 hour, followed by one episode of transient dysphasia lasting approximately an hour and a half. Previous TIA ~11 years ago with Left-sided paraesthesia. HTN. DLP. Ex-smoker. Hypothyroidism.</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Recent episode of dysphasia and Right facial weakness lasting for 8 hours. Previous Left TIA and CEA. IHD. Dyslipidaemia. PMH. HTN. Mild Alzheimer's disease. Patient also described trauma to Left posterior neck ~12 months ago with residual persistent swelling.</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One episode of Left arm weakness, lasting ~30 minutes, on 24/02/18.</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Long-standing history of recurrent episodes of Right </a:t>
            </a:r>
            <a:r>
              <a:rPr lang="en-GB" sz="1200" dirty="0" err="1" smtClean="0">
                <a:effectLst/>
                <a:latin typeface="+mn-lt"/>
                <a:ea typeface="+mn-ea"/>
                <a:cs typeface="+mn-cs"/>
                <a:sym typeface="Calibri"/>
              </a:rPr>
              <a:t>amaurosis</a:t>
            </a:r>
            <a:r>
              <a:rPr lang="en-GB" sz="1200" dirty="0" smtClean="0">
                <a:effectLst/>
                <a:latin typeface="+mn-lt"/>
                <a:ea typeface="+mn-ea"/>
                <a:cs typeface="+mn-cs"/>
                <a:sym typeface="Calibri"/>
              </a:rPr>
              <a:t> </a:t>
            </a:r>
            <a:r>
              <a:rPr lang="en-GB" sz="1200" dirty="0" err="1" smtClean="0">
                <a:effectLst/>
                <a:latin typeface="+mn-lt"/>
                <a:ea typeface="+mn-ea"/>
                <a:cs typeface="+mn-cs"/>
                <a:sym typeface="Calibri"/>
              </a:rPr>
              <a:t>fugax</a:t>
            </a:r>
            <a:r>
              <a:rPr lang="en-GB" sz="1200" dirty="0" smtClean="0">
                <a:effectLst/>
                <a:latin typeface="+mn-lt"/>
                <a:ea typeface="+mn-ea"/>
                <a:cs typeface="+mn-cs"/>
                <a:sym typeface="Calibri"/>
              </a:rPr>
              <a:t>, lasting seconds-to-minutes, occurring once every 6-8 weeks. Last episode &gt;4 weeks ago.</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Left eye total </a:t>
            </a:r>
            <a:r>
              <a:rPr lang="en-GB" sz="1200" dirty="0" err="1" smtClean="0">
                <a:effectLst/>
                <a:latin typeface="+mn-lt"/>
                <a:ea typeface="+mn-ea"/>
                <a:cs typeface="+mn-cs"/>
                <a:sym typeface="Calibri"/>
              </a:rPr>
              <a:t>hyphema</a:t>
            </a:r>
            <a:r>
              <a:rPr lang="en-GB" sz="1200" dirty="0" smtClean="0">
                <a:effectLst/>
                <a:latin typeface="+mn-lt"/>
                <a:ea typeface="+mn-ea"/>
                <a:cs typeface="+mn-cs"/>
                <a:sym typeface="Calibri"/>
              </a:rPr>
              <a:t>.</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Long-standing history (&gt;months) of Left eye visual disturbances (patient described zig-zag flashing lines lasting ~minutes). Last episode several weeks ago.</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One week long episode of dizziness, now subsided, occurring approximately 2 months ago. No other </a:t>
            </a:r>
            <a:r>
              <a:rPr lang="en-GB" sz="1200" dirty="0" err="1" smtClean="0">
                <a:effectLst/>
                <a:latin typeface="+mn-lt"/>
                <a:ea typeface="+mn-ea"/>
                <a:cs typeface="+mn-cs"/>
                <a:sym typeface="Calibri"/>
              </a:rPr>
              <a:t>unifocal</a:t>
            </a:r>
            <a:r>
              <a:rPr lang="en-GB" sz="1200" dirty="0" smtClean="0">
                <a:effectLst/>
                <a:latin typeface="+mn-lt"/>
                <a:ea typeface="+mn-ea"/>
                <a:cs typeface="+mn-cs"/>
                <a:sym typeface="Calibri"/>
              </a:rPr>
              <a:t> symptoms.</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Patient gave a clear report of recurrent episodes of Right eye </a:t>
            </a:r>
            <a:r>
              <a:rPr lang="en-GB" sz="1200" dirty="0" err="1" smtClean="0">
                <a:effectLst/>
                <a:latin typeface="+mn-lt"/>
                <a:ea typeface="+mn-ea"/>
                <a:cs typeface="+mn-cs"/>
                <a:sym typeface="Calibri"/>
              </a:rPr>
              <a:t>amaurosis</a:t>
            </a:r>
            <a:r>
              <a:rPr lang="en-GB" sz="1200" dirty="0" smtClean="0">
                <a:effectLst/>
                <a:latin typeface="+mn-lt"/>
                <a:ea typeface="+mn-ea"/>
                <a:cs typeface="+mn-cs"/>
                <a:sym typeface="Calibri"/>
              </a:rPr>
              <a:t> </a:t>
            </a:r>
            <a:r>
              <a:rPr lang="en-GB" sz="1200" dirty="0" err="1" smtClean="0">
                <a:effectLst/>
                <a:latin typeface="+mn-lt"/>
                <a:ea typeface="+mn-ea"/>
                <a:cs typeface="+mn-cs"/>
                <a:sym typeface="Calibri"/>
              </a:rPr>
              <a:t>fugax</a:t>
            </a:r>
            <a:r>
              <a:rPr lang="en-GB" sz="1200" dirty="0" smtClean="0">
                <a:effectLst/>
                <a:latin typeface="+mn-lt"/>
                <a:ea typeface="+mn-ea"/>
                <a:cs typeface="+mn-cs"/>
                <a:sym typeface="Calibri"/>
              </a:rPr>
              <a:t> and Right temporal headache </a:t>
            </a:r>
            <a:r>
              <a:rPr lang="en-GB" sz="1200" dirty="0" err="1" smtClean="0">
                <a:effectLst/>
                <a:latin typeface="+mn-lt"/>
                <a:ea typeface="+mn-ea"/>
                <a:cs typeface="+mn-cs"/>
                <a:sym typeface="Calibri"/>
              </a:rPr>
              <a:t>occuring</a:t>
            </a:r>
            <a:r>
              <a:rPr lang="en-GB" sz="1200" dirty="0" smtClean="0">
                <a:effectLst/>
                <a:latin typeface="+mn-lt"/>
                <a:ea typeface="+mn-ea"/>
                <a:cs typeface="+mn-cs"/>
                <a:sym typeface="Calibri"/>
              </a:rPr>
              <a:t> since 25/06/18, following trauma to Right face on 23/06/18.</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Onset of Left facial, arm, leg weakness and Left facial paraesthesia on 25/03/18; symptoms still present today.</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Acute onset Right superior homonymous </a:t>
            </a:r>
            <a:r>
              <a:rPr lang="en-GB" sz="1200" dirty="0" err="1" smtClean="0">
                <a:effectLst/>
                <a:latin typeface="+mn-lt"/>
                <a:ea typeface="+mn-ea"/>
                <a:cs typeface="+mn-cs"/>
                <a:sym typeface="Calibri"/>
              </a:rPr>
              <a:t>quadrinopia</a:t>
            </a:r>
            <a:r>
              <a:rPr lang="en-GB" sz="1200" dirty="0" smtClean="0">
                <a:effectLst/>
                <a:latin typeface="+mn-lt"/>
                <a:ea typeface="+mn-ea"/>
                <a:cs typeface="+mn-cs"/>
                <a:sym typeface="Calibri"/>
              </a:rPr>
              <a:t>. Vague description of transient Left hand paraesthesia some months ago.</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Episode of Right arm &amp; leg weakness and paraesthesia, onset 02/04/18, symptoms still present. Possible description of visual disturbances? HTN. HLD.</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Left arm and leg weakness and paraesthesia, onset 02/04/18, still mildly present today. Previous similar episodes in Jan '18 and July '17.</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History: Crescendo TIA episodes - general feeling of </a:t>
            </a:r>
            <a:r>
              <a:rPr lang="en-GB" sz="1200" dirty="0" err="1" smtClean="0">
                <a:effectLst/>
                <a:latin typeface="+mn-lt"/>
                <a:ea typeface="+mn-ea"/>
                <a:cs typeface="+mn-cs"/>
                <a:sym typeface="Calibri"/>
              </a:rPr>
              <a:t>unwellness</a:t>
            </a:r>
            <a:r>
              <a:rPr lang="en-GB" sz="1200" dirty="0" smtClean="0">
                <a:effectLst/>
                <a:latin typeface="+mn-lt"/>
                <a:ea typeface="+mn-ea"/>
                <a:cs typeface="+mn-cs"/>
                <a:sym typeface="Calibri"/>
              </a:rPr>
              <a:t> on 09/04/18; approximately 4-to-5 episodes of Right sided weakness and paraesthesia on 10/04/18; no episodes on 11/04/18; further two episodes on 12/04/18 at approximately 10:15am and 11:50am.</a:t>
            </a:r>
          </a:p>
          <a:p>
            <a:pPr marL="0" marR="0" lvl="0" indent="0" defTabSz="914400" eaLnBrk="1" fontAlgn="auto" latinLnBrk="0" hangingPunct="1">
              <a:lnSpc>
                <a:spcPct val="100000"/>
              </a:lnSpc>
              <a:spcBef>
                <a:spcPts val="400"/>
              </a:spcBef>
              <a:spcAft>
                <a:spcPts val="0"/>
              </a:spcAft>
              <a:buClrTx/>
              <a:buSzTx/>
              <a:buFontTx/>
              <a:buNone/>
              <a:tabLst/>
              <a:defRPr/>
            </a:pPr>
            <a:endParaRPr lang="en-GB" sz="1200" dirty="0" smtClean="0">
              <a:effectLst/>
              <a:latin typeface="+mn-lt"/>
              <a:ea typeface="+mn-ea"/>
              <a:cs typeface="+mn-cs"/>
              <a:sym typeface="Calibri"/>
            </a:endParaRPr>
          </a:p>
        </p:txBody>
      </p:sp>
    </p:spTree>
    <p:extLst>
      <p:ext uri="{BB962C8B-B14F-4D97-AF65-F5344CB8AC3E}">
        <p14:creationId xmlns:p14="http://schemas.microsoft.com/office/powerpoint/2010/main" val="2823323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CCA waveform</a:t>
            </a:r>
            <a:r>
              <a:rPr lang="en-GB" baseline="0" dirty="0" smtClean="0"/>
              <a:t> should be taken within approximately 2 cm of the carotid bulb/bifurcation for reproducibility; where there is flow disturbance and/or disease it is acceptable to measure the waveform more proximally.</a:t>
            </a:r>
            <a:endParaRPr lang="en-GB" dirty="0"/>
          </a:p>
        </p:txBody>
      </p:sp>
    </p:spTree>
    <p:extLst>
      <p:ext uri="{BB962C8B-B14F-4D97-AF65-F5344CB8AC3E}">
        <p14:creationId xmlns:p14="http://schemas.microsoft.com/office/powerpoint/2010/main" val="2267951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GB" altLang="en-US" dirty="0" smtClean="0"/>
              <a:t>a) 2</a:t>
            </a:r>
            <a:r>
              <a:rPr lang="en-GB" altLang="en-US" baseline="30000" dirty="0" smtClean="0"/>
              <a:t>nd</a:t>
            </a:r>
            <a:r>
              <a:rPr lang="en-GB" altLang="en-US" baseline="0" dirty="0" smtClean="0"/>
              <a:t> </a:t>
            </a:r>
            <a:r>
              <a:rPr lang="en-GB" altLang="en-US" dirty="0" smtClean="0"/>
              <a:t>-peak &gt; 1</a:t>
            </a:r>
            <a:r>
              <a:rPr lang="en-GB" altLang="en-US" baseline="30000" dirty="0" smtClean="0"/>
              <a:t>st</a:t>
            </a:r>
            <a:r>
              <a:rPr lang="en-GB" altLang="en-US" baseline="0" dirty="0" smtClean="0"/>
              <a:t> </a:t>
            </a:r>
            <a:r>
              <a:rPr lang="en-GB" altLang="en-US" dirty="0" smtClean="0"/>
              <a:t>-peak – use 2</a:t>
            </a:r>
            <a:r>
              <a:rPr lang="en-GB" altLang="en-US" baseline="30000" dirty="0" smtClean="0"/>
              <a:t>nd</a:t>
            </a:r>
            <a:r>
              <a:rPr lang="en-GB" altLang="en-US" baseline="0" dirty="0" smtClean="0"/>
              <a:t> </a:t>
            </a:r>
            <a:r>
              <a:rPr lang="en-GB" altLang="en-US" dirty="0" smtClean="0"/>
              <a:t>-peak</a:t>
            </a:r>
          </a:p>
          <a:p>
            <a:pPr>
              <a:lnSpc>
                <a:spcPct val="120000"/>
              </a:lnSpc>
            </a:pPr>
            <a:r>
              <a:rPr lang="en-GB" altLang="en-US" dirty="0" smtClean="0"/>
              <a:t>b) ignore spike turbulence</a:t>
            </a:r>
          </a:p>
          <a:p>
            <a:pPr>
              <a:lnSpc>
                <a:spcPct val="120000"/>
              </a:lnSpc>
            </a:pPr>
            <a:r>
              <a:rPr lang="en-GB" altLang="en-US" dirty="0" smtClean="0"/>
              <a:t>c) for EDV ignore small end diastolic dip </a:t>
            </a:r>
          </a:p>
          <a:p>
            <a:endParaRPr lang="en-GB" dirty="0"/>
          </a:p>
        </p:txBody>
      </p:sp>
    </p:spTree>
    <p:extLst>
      <p:ext uri="{BB962C8B-B14F-4D97-AF65-F5344CB8AC3E}">
        <p14:creationId xmlns:p14="http://schemas.microsoft.com/office/powerpoint/2010/main" val="313458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effectLst/>
                <a:latin typeface="+mn-lt"/>
                <a:ea typeface="+mn-ea"/>
                <a:cs typeface="+mn-cs"/>
                <a:sym typeface="Calibri"/>
              </a:rPr>
              <a:t>Above (left)</a:t>
            </a:r>
            <a:r>
              <a:rPr lang="en-GB" sz="1200" baseline="0" dirty="0" smtClean="0">
                <a:effectLst/>
                <a:latin typeface="+mn-lt"/>
                <a:ea typeface="+mn-ea"/>
                <a:cs typeface="+mn-cs"/>
                <a:sym typeface="Calibri"/>
              </a:rPr>
              <a:t> </a:t>
            </a:r>
            <a:r>
              <a:rPr lang="en-GB" sz="1200" dirty="0" smtClean="0">
                <a:effectLst/>
                <a:latin typeface="+mn-lt"/>
                <a:ea typeface="+mn-ea"/>
                <a:cs typeface="+mn-cs"/>
                <a:sym typeface="Calibri"/>
              </a:rPr>
              <a:t>are three examples of different patient’s CCA and ICA, exhibiting normal variations in pulsatility, velocity, and waveform shape (e.g. turbulence due to anatomical variation).</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Similarly, vertebral waveforms (top right) will be variable between individuals – most commonly smaller vertebral arteries will have more pulsatile waveforms. Importantly, there should be forward diastolic flow</a:t>
            </a:r>
            <a:r>
              <a:rPr lang="en-GB" sz="1200" baseline="0" dirty="0" smtClean="0">
                <a:effectLst/>
                <a:latin typeface="+mn-lt"/>
                <a:ea typeface="+mn-ea"/>
                <a:cs typeface="+mn-cs"/>
                <a:sym typeface="Calibri"/>
              </a:rPr>
              <a:t> – absence of diastolic forward flow (i.e. a high resistance waveform) is suggestive of distal severe stenosis or occlusion.</a:t>
            </a:r>
          </a:p>
          <a:p>
            <a:endParaRPr lang="en-GB" sz="1200" baseline="0" dirty="0" smtClean="0">
              <a:effectLst/>
              <a:latin typeface="+mn-lt"/>
              <a:ea typeface="+mn-ea"/>
              <a:cs typeface="+mn-cs"/>
              <a:sym typeface="Calibri"/>
            </a:endParaRPr>
          </a:p>
          <a:p>
            <a:r>
              <a:rPr lang="en-GB" sz="1200" baseline="0" dirty="0" smtClean="0">
                <a:effectLst/>
                <a:latin typeface="+mn-lt"/>
                <a:ea typeface="+mn-ea"/>
                <a:cs typeface="+mn-cs"/>
                <a:sym typeface="Calibri"/>
              </a:rPr>
              <a:t>(mid right) tortuosity of ICA that leads to velocity increase without plaque.</a:t>
            </a:r>
            <a:br>
              <a:rPr lang="en-GB" sz="1200" baseline="0" dirty="0" smtClean="0">
                <a:effectLst/>
                <a:latin typeface="+mn-lt"/>
                <a:ea typeface="+mn-ea"/>
                <a:cs typeface="+mn-cs"/>
                <a:sym typeface="Calibri"/>
              </a:rPr>
            </a:br>
            <a:r>
              <a:rPr lang="en-GB" sz="1200" baseline="0" dirty="0" smtClean="0">
                <a:effectLst/>
                <a:latin typeface="+mn-lt"/>
                <a:ea typeface="+mn-ea"/>
                <a:cs typeface="+mn-cs"/>
                <a:sym typeface="Calibri"/>
              </a:rPr>
              <a:t/>
            </a:r>
            <a:br>
              <a:rPr lang="en-GB" sz="1200" baseline="0" dirty="0" smtClean="0">
                <a:effectLst/>
                <a:latin typeface="+mn-lt"/>
                <a:ea typeface="+mn-ea"/>
                <a:cs typeface="+mn-cs"/>
                <a:sym typeface="Calibri"/>
              </a:rPr>
            </a:br>
            <a:r>
              <a:rPr lang="en-GB" sz="1200" baseline="0" dirty="0" smtClean="0">
                <a:effectLst/>
                <a:latin typeface="+mn-lt"/>
                <a:ea typeface="+mn-ea"/>
                <a:cs typeface="+mn-cs"/>
                <a:sym typeface="Calibri"/>
              </a:rPr>
              <a:t>(bottom right) ECA waveform with a temporal tap</a:t>
            </a:r>
            <a:endParaRPr lang="en-GB" sz="1200" dirty="0" smtClean="0">
              <a:effectLst/>
              <a:latin typeface="+mn-lt"/>
              <a:ea typeface="+mn-ea"/>
              <a:cs typeface="+mn-cs"/>
              <a:sym typeface="Calibri"/>
            </a:endParaRP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The ECA is often distinguishable due to its more pulsatile waveform and lower diastolic flow, however the most reliable sign of the vessel’s identity is the presence of branches. In the absence of branches a ‘temporal tap’ can be performed to cause reverberations in the proximal waveform due to distal changes in resistance as a consequence of the temporal tap. It is important to note the ICA may sometimes also exhibit reverberations in response to a temporal tap, but they will not be as pronounced as those seen in the ECA. The image to the right demonstrates each of these identifiable signs of the ECA.</a:t>
            </a:r>
          </a:p>
          <a:p>
            <a:r>
              <a:rPr lang="en-GB" sz="1200" dirty="0" smtClean="0">
                <a:effectLst/>
                <a:latin typeface="+mn-lt"/>
                <a:ea typeface="+mn-ea"/>
                <a:cs typeface="+mn-cs"/>
                <a:sym typeface="Calibri"/>
              </a:rPr>
              <a:t> </a:t>
            </a:r>
          </a:p>
          <a:p>
            <a:r>
              <a:rPr lang="en-GB" sz="1200" dirty="0" smtClean="0">
                <a:effectLst/>
                <a:latin typeface="+mn-lt"/>
                <a:ea typeface="+mn-ea"/>
                <a:cs typeface="+mn-cs"/>
                <a:sym typeface="Calibri"/>
              </a:rPr>
              <a:t>Finally, one of the less common variations of normal in the ICA are </a:t>
            </a:r>
            <a:r>
              <a:rPr lang="en-GB" sz="1200" dirty="0" err="1" smtClean="0">
                <a:effectLst/>
                <a:latin typeface="+mn-lt"/>
                <a:ea typeface="+mn-ea"/>
                <a:cs typeface="+mn-cs"/>
                <a:sym typeface="Calibri"/>
              </a:rPr>
              <a:t>tortuosities</a:t>
            </a:r>
            <a:r>
              <a:rPr lang="en-GB" sz="1200" dirty="0" smtClean="0">
                <a:effectLst/>
                <a:latin typeface="+mn-lt"/>
                <a:ea typeface="+mn-ea"/>
                <a:cs typeface="+mn-cs"/>
                <a:sym typeface="Calibri"/>
              </a:rPr>
              <a:t> which can cause non-pathological increases in velocity – demonstrated in the image to the left.</a:t>
            </a:r>
          </a:p>
          <a:p>
            <a:r>
              <a:rPr lang="en-GB" sz="1200" dirty="0" smtClean="0">
                <a:effectLst/>
                <a:latin typeface="+mn-lt"/>
                <a:ea typeface="+mn-ea"/>
                <a:cs typeface="+mn-cs"/>
                <a:sym typeface="Calibri"/>
              </a:rPr>
              <a:t/>
            </a:r>
            <a:br>
              <a:rPr lang="en-GB" sz="1200" dirty="0" smtClean="0">
                <a:effectLst/>
                <a:latin typeface="+mn-lt"/>
                <a:ea typeface="+mn-ea"/>
                <a:cs typeface="+mn-cs"/>
                <a:sym typeface="Calibri"/>
              </a:rPr>
            </a:br>
            <a:r>
              <a:rPr lang="en-GB" sz="1200" dirty="0" smtClean="0">
                <a:effectLst/>
                <a:latin typeface="+mn-lt"/>
                <a:ea typeface="+mn-ea"/>
                <a:cs typeface="+mn-cs"/>
                <a:sym typeface="Calibri"/>
              </a:rPr>
              <a:t/>
            </a:r>
            <a:br>
              <a:rPr lang="en-GB" sz="1200" dirty="0" smtClean="0">
                <a:effectLst/>
                <a:latin typeface="+mn-lt"/>
                <a:ea typeface="+mn-ea"/>
                <a:cs typeface="+mn-cs"/>
                <a:sym typeface="Calibri"/>
              </a:rPr>
            </a:br>
            <a:endParaRPr lang="en-GB" sz="1200" dirty="0" smtClean="0">
              <a:effectLst/>
              <a:latin typeface="+mn-lt"/>
              <a:ea typeface="+mn-ea"/>
              <a:cs typeface="+mn-cs"/>
              <a:sym typeface="Calibri"/>
            </a:endParaRPr>
          </a:p>
          <a:p>
            <a:endParaRPr lang="en-GB" dirty="0"/>
          </a:p>
        </p:txBody>
      </p:sp>
    </p:spTree>
    <p:extLst>
      <p:ext uri="{BB962C8B-B14F-4D97-AF65-F5344CB8AC3E}">
        <p14:creationId xmlns:p14="http://schemas.microsoft.com/office/powerpoint/2010/main" val="13636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98116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64CF2E0-CCC4-4E1E-9902-C3C36AB3FDA4}" type="datetimeFigureOut">
              <a:rPr lang="en-US" smtClean="0"/>
              <a:pPr/>
              <a:t>1/6/2020</a:t>
            </a:fld>
            <a:endParaRPr lang="en-US"/>
          </a:p>
        </p:txBody>
      </p:sp>
      <p:sp>
        <p:nvSpPr>
          <p:cNvPr id="17" name="Footer Placeholder 16"/>
          <p:cNvSpPr>
            <a:spLocks noGrp="1"/>
          </p:cNvSpPr>
          <p:nvPr>
            <p:ph type="ftr" sz="quarter" idx="11"/>
          </p:nvPr>
        </p:nvSpPr>
        <p:spPr/>
        <p:txBody>
          <a:bodyPr/>
          <a:lstStyle/>
          <a:p>
            <a:endParaRPr kumimoji="0"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86CB4B4D-7CA3-9044-876B-883B54F8677D}" type="slidenum">
              <a:rPr lang="en-GB" smtClean="0"/>
              <a:pPr/>
              <a:t>‹#›</a:t>
            </a:fld>
            <a:endParaRPr lang="en-GB"/>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pPr/>
              <a:t>1/6/2020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pPr/>
              <a:t>1/6/2020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pPr/>
              <a:t>1/6/2020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6CB4B4D-7CA3-9044-876B-883B54F8677D}" type="slidenum">
              <a:rPr lang="en-GB" smtClean="0"/>
              <a:pPr/>
              <a:t>‹#›</a:t>
            </a:fld>
            <a:endParaRPr lang="en-GB"/>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64CF2E0-CCC4-4E1E-9902-C3C36AB3FDA4}" type="datetimeFigureOut">
              <a:rPr lang="en-US" smtClean="0"/>
              <a:pPr/>
              <a:t>1/6/2020</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kumimoji="0"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86CB4B4D-7CA3-9044-876B-883B54F8677D}"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64CF2E0-CCC4-4E1E-9902-C3C36AB3FDA4}" type="datetimeFigureOut">
              <a:rPr lang="en-US" smtClean="0"/>
              <a:pPr/>
              <a:t>1/6/2020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86CB4B4D-7CA3-9044-876B-883B54F8677D}" type="slidenum">
              <a:rPr lang="en-GB" smtClean="0"/>
              <a:pPr/>
              <a:t>‹#›</a:t>
            </a:fld>
            <a:endParaRPr lang="en-GB"/>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64CF2E0-CCC4-4E1E-9902-C3C36AB3FDA4}" type="datetimeFigureOut">
              <a:rPr lang="en-US" smtClean="0"/>
              <a:pPr/>
              <a:t>1/6/2020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86CB4B4D-7CA3-9044-876B-883B54F8677D}" type="slidenum">
              <a:rPr lang="en-GB" smtClean="0"/>
              <a:pPr/>
              <a:t>‹#›</a:t>
            </a:fld>
            <a:endParaRPr lang="en-GB"/>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64CF2E0-CCC4-4E1E-9902-C3C36AB3FDA4}" type="datetimeFigureOut">
              <a:rPr lang="en-US" smtClean="0"/>
              <a:pPr/>
              <a:t>1/6/2020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86CB4B4D-7CA3-9044-876B-883B54F8677D}"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CF2E0-CCC4-4E1E-9902-C3C36AB3FDA4}" type="datetimeFigureOut">
              <a:rPr lang="en-US" smtClean="0"/>
              <a:pPr/>
              <a:t>1/6/2020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86CB4B4D-7CA3-9044-876B-883B54F8677D}"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pPr/>
              <a:t>1/6/2020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86CB4B4D-7CA3-9044-876B-883B54F8677D}" type="slidenum">
              <a:rPr lang="en-GB" smtClean="0"/>
              <a:pPr/>
              <a:t>‹#›</a:t>
            </a:fld>
            <a:endParaRPr lang="en-GB"/>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pPr/>
              <a:t>1/6/2020</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kumimoji="0" lang="en-US" dirty="0"/>
          </a:p>
        </p:txBody>
      </p:sp>
      <p:sp>
        <p:nvSpPr>
          <p:cNvPr id="7" name="Slide Number Placeholder 6"/>
          <p:cNvSpPr>
            <a:spLocks noGrp="1"/>
          </p:cNvSpPr>
          <p:nvPr>
            <p:ph type="sldNum" sz="quarter" idx="12"/>
          </p:nvPr>
        </p:nvSpPr>
        <p:spPr>
          <a:xfrm>
            <a:off x="146304" y="6208776"/>
            <a:ext cx="457200" cy="457200"/>
          </a:xfrm>
        </p:spPr>
        <p:txBody>
          <a:bodyPr/>
          <a:lstStyle/>
          <a:p>
            <a:fld id="{86CB4B4D-7CA3-9044-876B-883B54F8677D}" type="slidenum">
              <a:rPr lang="en-GB" smtClean="0"/>
              <a:pPr/>
              <a:t>‹#›</a:t>
            </a:fld>
            <a:endParaRPr lang="en-GB"/>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lgn="r" eaLnBrk="1" latinLnBrk="0" hangingPunct="1"/>
            <a:fld id="{564CF2E0-CCC4-4E1E-9902-C3C36AB3FDA4}" type="datetimeFigureOut">
              <a:rPr lang="en-US" smtClean="0"/>
              <a:pPr algn="r" eaLnBrk="1" latinLnBrk="0" hangingPunct="1"/>
              <a:t>1/6/2020</a:t>
            </a:fld>
            <a:endParaRPr lang="en-US" sz="1400" dirty="0">
              <a:solidFill>
                <a:schemeClr val="tx2"/>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kumimoji="0" lang="en-US" sz="1400" dirty="0">
              <a:solidFill>
                <a:schemeClr val="tx2"/>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6CB4B4D-7CA3-9044-876B-883B54F8677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media" Target="../media/media2.wmv"/><Relationship Id="rId7" Type="http://schemas.openxmlformats.org/officeDocument/2006/relationships/image" Target="../media/image6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65.png"/><Relationship Id="rId5" Type="http://schemas.openxmlformats.org/officeDocument/2006/relationships/slideLayout" Target="../slideLayouts/slideLayout12.xml"/><Relationship Id="rId4" Type="http://schemas.openxmlformats.org/officeDocument/2006/relationships/video" Target="../media/media2.wmv"/></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Ultrasound Scanning of Carotid Arteries"/>
          <p:cNvSpPr txBox="1">
            <a:spLocks noGrp="1"/>
          </p:cNvSpPr>
          <p:nvPr>
            <p:ph type="title" idx="4294967295"/>
          </p:nvPr>
        </p:nvSpPr>
        <p:spPr>
          <a:xfrm>
            <a:off x="1371600" y="1692275"/>
            <a:ext cx="7772400" cy="1470025"/>
          </a:xfrm>
          <a:prstGeom prst="rect">
            <a:avLst/>
          </a:prstGeom>
        </p:spPr>
        <p:txBody>
          <a:bodyPr/>
          <a:lstStyle>
            <a:lvl1pPr>
              <a:defRPr b="1">
                <a:latin typeface="Arial"/>
                <a:ea typeface="Arial"/>
                <a:cs typeface="Arial"/>
                <a:sym typeface="Arial"/>
              </a:defRPr>
            </a:lvl1pPr>
          </a:lstStyle>
          <a:p>
            <a:r>
              <a:rPr dirty="0"/>
              <a:t>Ultrasound Scanning of Carotid Arteries</a:t>
            </a:r>
          </a:p>
        </p:txBody>
      </p:sp>
      <p:sp>
        <p:nvSpPr>
          <p:cNvPr id="135" name="Jeny Anton…"/>
          <p:cNvSpPr txBox="1">
            <a:spLocks noGrp="1"/>
          </p:cNvSpPr>
          <p:nvPr>
            <p:ph type="body" sz="quarter" idx="4294967295"/>
          </p:nvPr>
        </p:nvSpPr>
        <p:spPr>
          <a:xfrm>
            <a:off x="1259632" y="3717032"/>
            <a:ext cx="6400800" cy="1752600"/>
          </a:xfrm>
          <a:prstGeom prst="rect">
            <a:avLst/>
          </a:prstGeom>
        </p:spPr>
        <p:txBody>
          <a:bodyPr/>
          <a:lstStyle/>
          <a:p>
            <a:pPr marL="0" indent="0" algn="ctr">
              <a:buSzTx/>
              <a:buFont typeface="Wingdings 2"/>
              <a:buNone/>
              <a:defRPr b="1" i="1">
                <a:solidFill>
                  <a:srgbClr val="070707"/>
                </a:solidFill>
                <a:latin typeface="Arial"/>
                <a:ea typeface="Arial"/>
                <a:cs typeface="Arial"/>
                <a:sym typeface="Arial"/>
              </a:defRPr>
            </a:pPr>
            <a:r>
              <a:rPr lang="en-GB" dirty="0" smtClean="0"/>
              <a:t>Isaac Colliver – adapted from </a:t>
            </a:r>
            <a:r>
              <a:rPr lang="en-GB" dirty="0" err="1" smtClean="0"/>
              <a:t>Jeny</a:t>
            </a:r>
            <a:r>
              <a:rPr lang="en-GB" dirty="0" smtClean="0"/>
              <a:t> Anton’s presentation</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History taking"/>
          <p:cNvSpPr txBox="1">
            <a:spLocks noGrp="1"/>
          </p:cNvSpPr>
          <p:nvPr>
            <p:ph type="title" idx="4294967295"/>
          </p:nvPr>
        </p:nvSpPr>
        <p:spPr>
          <a:xfrm>
            <a:off x="914400" y="0"/>
            <a:ext cx="8229600" cy="1508125"/>
          </a:xfrm>
          <a:prstGeom prst="rect">
            <a:avLst/>
          </a:prstGeom>
        </p:spPr>
        <p:txBody>
          <a:bodyPr/>
          <a:lstStyle>
            <a:lvl1pPr>
              <a:defRPr>
                <a:latin typeface="Arial"/>
                <a:ea typeface="Arial"/>
                <a:cs typeface="Arial"/>
                <a:sym typeface="Arial"/>
              </a:defRPr>
            </a:lvl1pPr>
          </a:lstStyle>
          <a:p>
            <a:r>
              <a:rPr b="1" dirty="0"/>
              <a:t>History taking</a:t>
            </a:r>
          </a:p>
        </p:txBody>
      </p:sp>
      <p:sp>
        <p:nvSpPr>
          <p:cNvPr id="162" name="What symptoms did the patient had?…"/>
          <p:cNvSpPr txBox="1">
            <a:spLocks noGrp="1"/>
          </p:cNvSpPr>
          <p:nvPr>
            <p:ph type="body" idx="4294967295"/>
          </p:nvPr>
        </p:nvSpPr>
        <p:spPr>
          <a:xfrm>
            <a:off x="755576" y="1600200"/>
            <a:ext cx="8229600" cy="5257800"/>
          </a:xfrm>
          <a:prstGeom prst="rect">
            <a:avLst/>
          </a:prstGeom>
        </p:spPr>
        <p:txBody>
          <a:bodyPr>
            <a:normAutofit/>
          </a:bodyPr>
          <a:lstStyle/>
          <a:p>
            <a:pPr marL="210551" indent="-210551" defTabSz="457200">
              <a:lnSpc>
                <a:spcPct val="200000"/>
              </a:lnSpc>
              <a:spcBef>
                <a:spcPts val="0"/>
              </a:spcBef>
              <a:defRPr sz="2100">
                <a:latin typeface="Arial"/>
                <a:ea typeface="Arial"/>
                <a:cs typeface="Arial"/>
                <a:sym typeface="Arial"/>
              </a:defRPr>
            </a:pPr>
            <a:r>
              <a:rPr sz="2000" dirty="0"/>
              <a:t>What symptoms did the patient </a:t>
            </a:r>
            <a:r>
              <a:rPr sz="2000" dirty="0" smtClean="0"/>
              <a:t>ha</a:t>
            </a:r>
            <a:r>
              <a:rPr lang="en-GB" sz="2000" dirty="0" err="1" smtClean="0"/>
              <a:t>ve</a:t>
            </a:r>
            <a:r>
              <a:rPr sz="2000" dirty="0" smtClean="0"/>
              <a:t>? </a:t>
            </a:r>
            <a:endParaRPr sz="2000" dirty="0"/>
          </a:p>
          <a:p>
            <a:pPr marL="210551" indent="-210551" defTabSz="457200">
              <a:lnSpc>
                <a:spcPct val="200000"/>
              </a:lnSpc>
              <a:spcBef>
                <a:spcPts val="0"/>
              </a:spcBef>
              <a:defRPr sz="2100">
                <a:latin typeface="Arial"/>
                <a:ea typeface="Arial"/>
                <a:cs typeface="Arial"/>
                <a:sym typeface="Arial"/>
              </a:defRPr>
            </a:pPr>
            <a:r>
              <a:rPr sz="2000" dirty="0"/>
              <a:t>When was the last symptom </a:t>
            </a:r>
            <a:r>
              <a:rPr sz="2000" dirty="0" smtClean="0"/>
              <a:t>–</a:t>
            </a:r>
            <a:r>
              <a:rPr lang="en-GB" sz="2000" dirty="0" smtClean="0"/>
              <a:t> </a:t>
            </a:r>
            <a:r>
              <a:rPr sz="2000" dirty="0" smtClean="0"/>
              <a:t>how </a:t>
            </a:r>
            <a:r>
              <a:rPr sz="2000" dirty="0"/>
              <a:t>often did they </a:t>
            </a:r>
            <a:r>
              <a:rPr sz="2000" dirty="0" smtClean="0"/>
              <a:t>occur</a:t>
            </a:r>
            <a:r>
              <a:rPr lang="en-GB" sz="2000" dirty="0" smtClean="0"/>
              <a:t>, how long does it typically last</a:t>
            </a:r>
            <a:r>
              <a:rPr sz="2000" dirty="0" smtClean="0"/>
              <a:t>? </a:t>
            </a:r>
            <a:endParaRPr sz="2000" dirty="0"/>
          </a:p>
          <a:p>
            <a:pPr marL="210551" indent="-210551" defTabSz="457200">
              <a:lnSpc>
                <a:spcPct val="200000"/>
              </a:lnSpc>
              <a:spcBef>
                <a:spcPts val="0"/>
              </a:spcBef>
              <a:defRPr sz="2100">
                <a:latin typeface="Arial"/>
                <a:ea typeface="Arial"/>
                <a:cs typeface="Arial"/>
                <a:sym typeface="Arial"/>
              </a:defRPr>
            </a:pPr>
            <a:r>
              <a:rPr sz="2000" dirty="0"/>
              <a:t>Have they fully recovered from their symptoms?</a:t>
            </a:r>
          </a:p>
          <a:p>
            <a:pPr marL="210551" indent="-210551" defTabSz="457200">
              <a:lnSpc>
                <a:spcPct val="200000"/>
              </a:lnSpc>
              <a:spcBef>
                <a:spcPts val="0"/>
              </a:spcBef>
              <a:defRPr sz="2100">
                <a:latin typeface="Arial"/>
                <a:ea typeface="Arial"/>
                <a:cs typeface="Arial"/>
                <a:sym typeface="Arial"/>
              </a:defRPr>
            </a:pPr>
            <a:r>
              <a:rPr sz="2000" dirty="0"/>
              <a:t>Previous carotid endarterectomy or </a:t>
            </a:r>
            <a:r>
              <a:rPr sz="2000" dirty="0" err="1"/>
              <a:t>stenting</a:t>
            </a:r>
            <a:endParaRPr sz="2000" dirty="0"/>
          </a:p>
          <a:p>
            <a:pPr marL="210551" indent="-210551" defTabSz="457200">
              <a:lnSpc>
                <a:spcPct val="200000"/>
              </a:lnSpc>
              <a:spcBef>
                <a:spcPts val="0"/>
              </a:spcBef>
              <a:defRPr sz="2100">
                <a:latin typeface="Arial"/>
                <a:ea typeface="Arial"/>
                <a:cs typeface="Arial"/>
                <a:sym typeface="Arial"/>
              </a:defRPr>
            </a:pPr>
            <a:r>
              <a:rPr lang="en-GB" sz="2000" dirty="0" smtClean="0"/>
              <a:t>(</a:t>
            </a:r>
            <a:r>
              <a:rPr sz="2000" dirty="0" smtClean="0"/>
              <a:t>Medication?</a:t>
            </a:r>
            <a:r>
              <a:rPr lang="en-GB" sz="2000" dirty="0" smtClean="0"/>
              <a:t>)</a:t>
            </a:r>
            <a:endParaRPr sz="2000"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Equipment"/>
          <p:cNvSpPr txBox="1">
            <a:spLocks noGrp="1"/>
          </p:cNvSpPr>
          <p:nvPr>
            <p:ph type="title" idx="4294967295"/>
          </p:nvPr>
        </p:nvSpPr>
        <p:spPr>
          <a:xfrm>
            <a:off x="914400" y="-315913"/>
            <a:ext cx="8229600" cy="1508126"/>
          </a:xfrm>
          <a:prstGeom prst="rect">
            <a:avLst/>
          </a:prstGeom>
        </p:spPr>
        <p:txBody>
          <a:bodyPr/>
          <a:lstStyle>
            <a:lvl1pPr>
              <a:defRPr>
                <a:latin typeface="Arial"/>
                <a:ea typeface="Arial"/>
                <a:cs typeface="Arial"/>
                <a:sym typeface="Arial"/>
              </a:defRPr>
            </a:lvl1pPr>
          </a:lstStyle>
          <a:p>
            <a:r>
              <a:rPr b="1" dirty="0"/>
              <a:t>Equipment</a:t>
            </a:r>
          </a:p>
        </p:txBody>
      </p:sp>
      <p:pic>
        <p:nvPicPr>
          <p:cNvPr id="166" name="Screen Shot 2018-01-05 at 18.27.40.png" descr="Screen Shot 2018-01-05 at 18.27.40.png"/>
          <p:cNvPicPr>
            <a:picLocks noChangeAspect="1"/>
          </p:cNvPicPr>
          <p:nvPr/>
        </p:nvPicPr>
        <p:blipFill>
          <a:blip r:embed="rId2" cstate="print">
            <a:extLst/>
          </a:blip>
          <a:stretch>
            <a:fillRect/>
          </a:stretch>
        </p:blipFill>
        <p:spPr>
          <a:xfrm>
            <a:off x="5923646" y="1276845"/>
            <a:ext cx="2580409" cy="4679922"/>
          </a:xfrm>
          <a:prstGeom prst="rect">
            <a:avLst/>
          </a:prstGeom>
          <a:ln w="12700">
            <a:miter lim="400000"/>
          </a:ln>
        </p:spPr>
      </p:pic>
      <p:sp>
        <p:nvSpPr>
          <p:cNvPr id="6" name="TextBox 5"/>
          <p:cNvSpPr txBox="1"/>
          <p:nvPr/>
        </p:nvSpPr>
        <p:spPr>
          <a:xfrm>
            <a:off x="467544" y="1309109"/>
            <a:ext cx="5544616" cy="4708981"/>
          </a:xfrm>
          <a:prstGeom prst="rect">
            <a:avLst/>
          </a:prstGeom>
          <a:noFill/>
        </p:spPr>
        <p:txBody>
          <a:bodyPr wrap="square" rtlCol="0">
            <a:spAutoFit/>
          </a:bodyPr>
          <a:lstStyle/>
          <a:p>
            <a:pPr>
              <a:buFont typeface="Arial" pitchFamily="34" charset="0"/>
              <a:buChar char="•"/>
            </a:pPr>
            <a:r>
              <a:rPr lang="en-GB" sz="2000" dirty="0" smtClean="0">
                <a:latin typeface="Arial" pitchFamily="34" charset="0"/>
                <a:cs typeface="Arial" pitchFamily="34" charset="0"/>
              </a:rPr>
              <a:t> Ultrasound machine with Colour and Pulsed Doppler functions</a:t>
            </a:r>
          </a:p>
          <a:p>
            <a:pPr>
              <a:buFont typeface="Arial" pitchFamily="34" charset="0"/>
              <a:buChar char="•"/>
            </a:pPr>
            <a:endParaRPr lang="en-GB" sz="2000" dirty="0" smtClean="0">
              <a:latin typeface="Arial" pitchFamily="34" charset="0"/>
              <a:cs typeface="Arial" pitchFamily="34" charset="0"/>
            </a:endParaRPr>
          </a:p>
          <a:p>
            <a:pPr>
              <a:buFont typeface="Arial" pitchFamily="34" charset="0"/>
              <a:buChar char="•"/>
            </a:pPr>
            <a:r>
              <a:rPr lang="en-GB" sz="2000" dirty="0" smtClean="0">
                <a:latin typeface="Arial" pitchFamily="34" charset="0"/>
                <a:cs typeface="Arial" pitchFamily="34" charset="0"/>
              </a:rPr>
              <a:t>Medium to high frequency linear probe (5-12 </a:t>
            </a:r>
            <a:r>
              <a:rPr lang="en-GB" sz="2000" dirty="0" err="1" smtClean="0">
                <a:latin typeface="Arial" pitchFamily="34" charset="0"/>
                <a:cs typeface="Arial" pitchFamily="34" charset="0"/>
              </a:rPr>
              <a:t>mHz</a:t>
            </a:r>
            <a:r>
              <a:rPr lang="en-GB" sz="2000" dirty="0" smtClean="0">
                <a:latin typeface="Arial" pitchFamily="34" charset="0"/>
                <a:cs typeface="Arial" pitchFamily="34" charset="0"/>
              </a:rPr>
              <a:t>)</a:t>
            </a:r>
          </a:p>
          <a:p>
            <a:pPr>
              <a:buFont typeface="Arial" pitchFamily="34" charset="0"/>
              <a:buChar char="•"/>
            </a:pPr>
            <a:endParaRPr lang="en-GB" sz="2000" dirty="0" smtClean="0">
              <a:latin typeface="Arial" pitchFamily="34" charset="0"/>
              <a:cs typeface="Arial" pitchFamily="34" charset="0"/>
            </a:endParaRPr>
          </a:p>
          <a:p>
            <a:pPr>
              <a:buFont typeface="Arial" pitchFamily="34" charset="0"/>
              <a:buChar char="•"/>
            </a:pPr>
            <a:r>
              <a:rPr lang="en-GB" sz="2000" dirty="0" smtClean="0">
                <a:latin typeface="Arial" pitchFamily="34" charset="0"/>
                <a:cs typeface="Arial" pitchFamily="34" charset="0"/>
              </a:rPr>
              <a:t>Curvilinear probe (3-5mHz) may be needed for deeper vessels</a:t>
            </a:r>
          </a:p>
          <a:p>
            <a:pPr>
              <a:buFont typeface="Arial" pitchFamily="34" charset="0"/>
              <a:buChar char="•"/>
            </a:pPr>
            <a:endParaRPr lang="en-GB" sz="2000" dirty="0" smtClean="0">
              <a:latin typeface="Arial" pitchFamily="34" charset="0"/>
              <a:cs typeface="Arial" pitchFamily="34" charset="0"/>
            </a:endParaRPr>
          </a:p>
          <a:p>
            <a:pPr>
              <a:buFont typeface="Arial" pitchFamily="34" charset="0"/>
              <a:buChar char="•"/>
            </a:pPr>
            <a:r>
              <a:rPr lang="en-GB" sz="2000" dirty="0" smtClean="0">
                <a:latin typeface="Arial" pitchFamily="34" charset="0"/>
                <a:cs typeface="Arial" pitchFamily="34" charset="0"/>
              </a:rPr>
              <a:t>Carotid preset</a:t>
            </a:r>
          </a:p>
          <a:p>
            <a:pPr>
              <a:buFont typeface="Arial" pitchFamily="34" charset="0"/>
              <a:buChar char="•"/>
            </a:pPr>
            <a:endParaRPr lang="en-GB" sz="2000" dirty="0" smtClean="0">
              <a:latin typeface="Arial" pitchFamily="34" charset="0"/>
              <a:cs typeface="Arial" pitchFamily="34" charset="0"/>
            </a:endParaRPr>
          </a:p>
          <a:p>
            <a:pPr>
              <a:buFont typeface="Arial" pitchFamily="34" charset="0"/>
              <a:buChar char="•"/>
            </a:pPr>
            <a:r>
              <a:rPr lang="en-GB" sz="2000" dirty="0" smtClean="0">
                <a:latin typeface="Arial" pitchFamily="34" charset="0"/>
                <a:cs typeface="Arial" pitchFamily="34" charset="0"/>
              </a:rPr>
              <a:t>Height-adjustable couch and chair</a:t>
            </a:r>
          </a:p>
          <a:p>
            <a:pPr>
              <a:buFont typeface="Arial" pitchFamily="34" charset="0"/>
              <a:buChar char="•"/>
            </a:pPr>
            <a:endParaRPr lang="en-GB" sz="2000" dirty="0" smtClean="0">
              <a:latin typeface="Arial" pitchFamily="34" charset="0"/>
              <a:cs typeface="Arial" pitchFamily="34" charset="0"/>
            </a:endParaRPr>
          </a:p>
          <a:p>
            <a:pPr>
              <a:buFont typeface="Arial" pitchFamily="34" charset="0"/>
              <a:buChar char="•"/>
            </a:pPr>
            <a:r>
              <a:rPr lang="en-GB" sz="2000" dirty="0" smtClean="0">
                <a:latin typeface="Arial" pitchFamily="34" charset="0"/>
                <a:cs typeface="Arial" pitchFamily="34" charset="0"/>
              </a:rPr>
              <a:t>Temperature-controlled scanning room with dimmable lighting</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Patient position"/>
          <p:cNvSpPr txBox="1">
            <a:spLocks noGrp="1"/>
          </p:cNvSpPr>
          <p:nvPr>
            <p:ph type="title" idx="4294967295"/>
          </p:nvPr>
        </p:nvSpPr>
        <p:spPr>
          <a:xfrm>
            <a:off x="251520" y="332656"/>
            <a:ext cx="8229600" cy="1508125"/>
          </a:xfrm>
          <a:prstGeom prst="rect">
            <a:avLst/>
          </a:prstGeom>
        </p:spPr>
        <p:txBody>
          <a:bodyPr/>
          <a:lstStyle>
            <a:lvl1pPr>
              <a:defRPr>
                <a:latin typeface="Arial"/>
                <a:ea typeface="Arial"/>
                <a:cs typeface="Arial"/>
                <a:sym typeface="Arial"/>
              </a:defRPr>
            </a:lvl1pPr>
          </a:lstStyle>
          <a:p>
            <a:r>
              <a:rPr b="1" dirty="0"/>
              <a:t>Patient position</a:t>
            </a:r>
          </a:p>
        </p:txBody>
      </p:sp>
      <p:sp>
        <p:nvSpPr>
          <p:cNvPr id="169" name="Different ways to scan a patient… You decide what is best for your posture!!!!…"/>
          <p:cNvSpPr txBox="1">
            <a:spLocks noGrp="1"/>
          </p:cNvSpPr>
          <p:nvPr>
            <p:ph type="body" idx="4294967295"/>
          </p:nvPr>
        </p:nvSpPr>
        <p:spPr>
          <a:xfrm>
            <a:off x="323528" y="2492896"/>
            <a:ext cx="8229600" cy="4852988"/>
          </a:xfrm>
          <a:prstGeom prst="rect">
            <a:avLst/>
          </a:prstGeom>
        </p:spPr>
        <p:txBody>
          <a:bodyPr>
            <a:normAutofit/>
          </a:bodyPr>
          <a:lstStyle/>
          <a:p>
            <a:pPr marL="0" indent="0" defTabSz="457200">
              <a:spcBef>
                <a:spcPts val="0"/>
              </a:spcBef>
              <a:buSzTx/>
              <a:buFont typeface="Wingdings 2"/>
              <a:buNone/>
              <a:defRPr sz="2300">
                <a:latin typeface="Arial"/>
                <a:ea typeface="Arial"/>
                <a:cs typeface="Arial"/>
                <a:sym typeface="Arial"/>
              </a:defRPr>
            </a:pPr>
            <a:r>
              <a:rPr sz="2000" dirty="0">
                <a:latin typeface="Arial" pitchFamily="34" charset="0"/>
                <a:cs typeface="Arial" pitchFamily="34" charset="0"/>
              </a:rPr>
              <a:t>Different ways to scan a patient… You decide what is best for your posture!!!!</a:t>
            </a:r>
          </a:p>
          <a:p>
            <a:pPr marL="0" indent="0" defTabSz="457200">
              <a:spcBef>
                <a:spcPts val="0"/>
              </a:spcBef>
              <a:buSzTx/>
              <a:buFont typeface="Wingdings 2"/>
              <a:buNone/>
              <a:defRPr sz="2300">
                <a:latin typeface="Arial"/>
                <a:ea typeface="Arial"/>
                <a:cs typeface="Arial"/>
                <a:sym typeface="Arial"/>
              </a:defRPr>
            </a:pPr>
            <a:endParaRPr sz="2000" dirty="0">
              <a:latin typeface="Arial" pitchFamily="34" charset="0"/>
              <a:cs typeface="Arial" pitchFamily="34" charset="0"/>
            </a:endParaRPr>
          </a:p>
          <a:p>
            <a:pPr marL="120315" indent="-120315" defTabSz="457200">
              <a:spcBef>
                <a:spcPts val="0"/>
              </a:spcBef>
              <a:defRPr sz="2300">
                <a:latin typeface="Arial"/>
                <a:ea typeface="Arial"/>
                <a:cs typeface="Arial"/>
                <a:sym typeface="Arial"/>
              </a:defRPr>
            </a:pPr>
            <a:r>
              <a:rPr sz="2000" dirty="0">
                <a:latin typeface="Arial" pitchFamily="34" charset="0"/>
                <a:cs typeface="Arial" pitchFamily="34" charset="0"/>
              </a:rPr>
              <a:t>Supine on the bed with neck slightly extended and head turned away from side being scanned.</a:t>
            </a:r>
          </a:p>
          <a:p>
            <a:pPr marL="120315" indent="-120315" defTabSz="457200">
              <a:spcBef>
                <a:spcPts val="0"/>
              </a:spcBef>
              <a:defRPr sz="2300">
                <a:latin typeface="Arial"/>
                <a:ea typeface="Arial"/>
                <a:cs typeface="Arial"/>
                <a:sym typeface="Arial"/>
              </a:defRPr>
            </a:pPr>
            <a:r>
              <a:rPr sz="2000" dirty="0">
                <a:latin typeface="Arial" pitchFamily="34" charset="0"/>
                <a:cs typeface="Arial" pitchFamily="34" charset="0"/>
              </a:rPr>
              <a:t>Scan patient seated </a:t>
            </a:r>
            <a:r>
              <a:rPr sz="2000" dirty="0" err="1">
                <a:latin typeface="Arial" pitchFamily="34" charset="0"/>
                <a:cs typeface="Arial" pitchFamily="34" charset="0"/>
              </a:rPr>
              <a:t>e.g</a:t>
            </a:r>
            <a:r>
              <a:rPr sz="2000" dirty="0">
                <a:latin typeface="Arial" pitchFamily="34" charset="0"/>
                <a:cs typeface="Arial" pitchFamily="34" charset="0"/>
              </a:rPr>
              <a:t> in a wheelchair (e.g. due to restricted mobility, breathing difficulties)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onographer position"/>
          <p:cNvSpPr txBox="1">
            <a:spLocks noGrp="1"/>
          </p:cNvSpPr>
          <p:nvPr>
            <p:ph type="title" idx="4294967295"/>
          </p:nvPr>
        </p:nvSpPr>
        <p:spPr>
          <a:xfrm>
            <a:off x="914400" y="-100013"/>
            <a:ext cx="8229600" cy="1508126"/>
          </a:xfrm>
          <a:prstGeom prst="rect">
            <a:avLst/>
          </a:prstGeom>
        </p:spPr>
        <p:txBody>
          <a:bodyPr/>
          <a:lstStyle>
            <a:lvl1pPr>
              <a:defRPr>
                <a:latin typeface="Arial"/>
                <a:ea typeface="Arial"/>
                <a:cs typeface="Arial"/>
                <a:sym typeface="Arial"/>
              </a:defRPr>
            </a:lvl1pPr>
          </a:lstStyle>
          <a:p>
            <a:r>
              <a:rPr b="1" dirty="0" err="1"/>
              <a:t>Sonographer</a:t>
            </a:r>
            <a:r>
              <a:rPr b="1" dirty="0"/>
              <a:t> position</a:t>
            </a:r>
          </a:p>
        </p:txBody>
      </p:sp>
      <p:sp>
        <p:nvSpPr>
          <p:cNvPr id="172" name="• Scan sitting or standing -    ensure patient at correct height…"/>
          <p:cNvSpPr txBox="1">
            <a:spLocks noGrp="1"/>
          </p:cNvSpPr>
          <p:nvPr>
            <p:ph type="body" sz="half" idx="4294967295"/>
          </p:nvPr>
        </p:nvSpPr>
        <p:spPr>
          <a:xfrm>
            <a:off x="179512" y="1374775"/>
            <a:ext cx="4117975" cy="5483225"/>
          </a:xfrm>
          <a:prstGeom prst="rect">
            <a:avLst/>
          </a:prstGeom>
        </p:spPr>
        <p:txBody>
          <a:bodyPr/>
          <a:lstStyle/>
          <a:p>
            <a:pPr marL="0" indent="0" defTabSz="457200">
              <a:spcBef>
                <a:spcPts val="0"/>
              </a:spcBef>
              <a:buSzTx/>
              <a:buNone/>
              <a:defRPr sz="1200"/>
            </a:pPr>
            <a:endParaRPr sz="2000" dirty="0">
              <a:latin typeface="Arial"/>
              <a:ea typeface="Arial"/>
              <a:cs typeface="Arial"/>
              <a:sym typeface="Arial"/>
            </a:endParaRPr>
          </a:p>
          <a:p>
            <a:pPr marL="0" indent="0" defTabSz="457200">
              <a:spcBef>
                <a:spcPts val="0"/>
              </a:spcBef>
              <a:buSzTx/>
              <a:defRPr sz="2000">
                <a:latin typeface="Arial"/>
                <a:ea typeface="Arial"/>
                <a:cs typeface="Arial"/>
                <a:sym typeface="Arial"/>
              </a:defRPr>
            </a:pPr>
            <a:r>
              <a:rPr dirty="0" smtClean="0"/>
              <a:t>Scan </a:t>
            </a:r>
            <a:r>
              <a:rPr dirty="0"/>
              <a:t>sitting or standing -    </a:t>
            </a:r>
            <a:r>
              <a:rPr lang="en-GB" dirty="0" smtClean="0"/>
              <a:t>   </a:t>
            </a:r>
            <a:r>
              <a:rPr dirty="0" smtClean="0"/>
              <a:t>ensure </a:t>
            </a:r>
            <a:r>
              <a:rPr dirty="0"/>
              <a:t>patient at correct height </a:t>
            </a:r>
            <a:br>
              <a:rPr dirty="0"/>
            </a:br>
            <a:endParaRPr dirty="0"/>
          </a:p>
          <a:p>
            <a:pPr marL="0" indent="0" defTabSz="457200">
              <a:spcBef>
                <a:spcPts val="0"/>
              </a:spcBef>
              <a:buSzTx/>
              <a:defRPr sz="2000">
                <a:latin typeface="Arial"/>
                <a:ea typeface="Arial"/>
                <a:cs typeface="Arial"/>
                <a:sym typeface="Arial"/>
              </a:defRPr>
            </a:pPr>
            <a:r>
              <a:rPr dirty="0" smtClean="0"/>
              <a:t>Rest </a:t>
            </a:r>
            <a:r>
              <a:rPr dirty="0"/>
              <a:t>hand/wrist gently on patient. </a:t>
            </a:r>
            <a:br>
              <a:rPr dirty="0"/>
            </a:br>
            <a:endParaRPr dirty="0"/>
          </a:p>
          <a:p>
            <a:pPr marL="0" indent="0" defTabSz="457200">
              <a:spcBef>
                <a:spcPts val="0"/>
              </a:spcBef>
              <a:buSzTx/>
              <a:defRPr sz="2000">
                <a:latin typeface="Arial"/>
                <a:ea typeface="Arial"/>
                <a:cs typeface="Arial"/>
                <a:sym typeface="Arial"/>
              </a:defRPr>
            </a:pPr>
            <a:r>
              <a:rPr dirty="0" smtClean="0"/>
              <a:t>Machine </a:t>
            </a:r>
            <a:r>
              <a:rPr dirty="0"/>
              <a:t>and screen facing operator at correct height. </a:t>
            </a:r>
            <a:br>
              <a:rPr dirty="0"/>
            </a:br>
            <a:endParaRPr dirty="0"/>
          </a:p>
          <a:p>
            <a:pPr marL="0" indent="0" defTabSz="457200">
              <a:spcBef>
                <a:spcPts val="0"/>
              </a:spcBef>
              <a:buSzTx/>
              <a:defRPr sz="2000">
                <a:latin typeface="Arial"/>
                <a:ea typeface="Arial"/>
                <a:cs typeface="Arial"/>
                <a:sym typeface="Arial"/>
              </a:defRPr>
            </a:pPr>
            <a:r>
              <a:rPr b="1" dirty="0" smtClean="0"/>
              <a:t>Avoid </a:t>
            </a:r>
            <a:r>
              <a:rPr b="1" dirty="0"/>
              <a:t>twisting. Stay close to patient!!!</a:t>
            </a:r>
          </a:p>
          <a:p>
            <a:pPr marL="0" indent="0" defTabSz="457200">
              <a:spcBef>
                <a:spcPts val="0"/>
              </a:spcBef>
              <a:buSzTx/>
              <a:buFont typeface="Wingdings 2"/>
              <a:buNone/>
              <a:defRPr sz="1200">
                <a:latin typeface="Arial"/>
                <a:ea typeface="Arial"/>
                <a:cs typeface="Arial"/>
                <a:sym typeface="Arial"/>
              </a:defRPr>
            </a:pPr>
            <a:r>
              <a:rPr sz="2000" dirty="0"/>
              <a:t/>
            </a:r>
            <a:br>
              <a:rPr sz="2000" dirty="0"/>
            </a:br>
            <a:endParaRPr sz="2000" dirty="0"/>
          </a:p>
        </p:txBody>
      </p:sp>
      <p:pic>
        <p:nvPicPr>
          <p:cNvPr id="173" name="Screen Shot 2018-01-05 at 18.52.30.png" descr="Screen Shot 2018-01-05 at 18.52.30.png"/>
          <p:cNvPicPr>
            <a:picLocks noChangeAspect="1"/>
          </p:cNvPicPr>
          <p:nvPr/>
        </p:nvPicPr>
        <p:blipFill>
          <a:blip r:embed="rId2" cstate="print">
            <a:extLst/>
          </a:blip>
          <a:stretch>
            <a:fillRect/>
          </a:stretch>
        </p:blipFill>
        <p:spPr>
          <a:xfrm>
            <a:off x="4416823" y="1759386"/>
            <a:ext cx="4497388" cy="3339228"/>
          </a:xfrm>
          <a:prstGeom prst="rect">
            <a:avLst/>
          </a:prstGeom>
          <a:ln w="12700">
            <a:miter lim="400000"/>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1081" y="4509120"/>
            <a:ext cx="2915742" cy="218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canning Technique"/>
          <p:cNvSpPr txBox="1">
            <a:spLocks noGrp="1"/>
          </p:cNvSpPr>
          <p:nvPr>
            <p:ph type="title" idx="4294967295"/>
          </p:nvPr>
        </p:nvSpPr>
        <p:spPr>
          <a:xfrm>
            <a:off x="914400" y="0"/>
            <a:ext cx="8229600" cy="1508125"/>
          </a:xfrm>
          <a:prstGeom prst="rect">
            <a:avLst/>
          </a:prstGeom>
        </p:spPr>
        <p:txBody>
          <a:bodyPr/>
          <a:lstStyle/>
          <a:p>
            <a:pPr>
              <a:defRPr>
                <a:latin typeface="Arial"/>
                <a:ea typeface="Arial"/>
                <a:cs typeface="Arial"/>
                <a:sym typeface="Arial"/>
              </a:defRPr>
            </a:pPr>
            <a:r>
              <a:rPr b="1" dirty="0"/>
              <a:t>Scanning Technique</a:t>
            </a:r>
            <a:r>
              <a:rPr b="1" dirty="0">
                <a:latin typeface="Gill Sans MT"/>
                <a:ea typeface="Gill Sans MT"/>
                <a:cs typeface="Gill Sans MT"/>
                <a:sym typeface="Gill Sans MT"/>
              </a:rPr>
              <a:t> </a:t>
            </a:r>
          </a:p>
        </p:txBody>
      </p:sp>
      <p:sp>
        <p:nvSpPr>
          <p:cNvPr id="176" name="The carotid arteries are best visualised through the sternocleidomastoid muscle using a lateral approach in:…"/>
          <p:cNvSpPr txBox="1">
            <a:spLocks noGrp="1"/>
          </p:cNvSpPr>
          <p:nvPr>
            <p:ph type="body" idx="4294967295"/>
          </p:nvPr>
        </p:nvSpPr>
        <p:spPr>
          <a:xfrm>
            <a:off x="914400" y="2132856"/>
            <a:ext cx="8229600" cy="5257800"/>
          </a:xfrm>
          <a:prstGeom prst="rect">
            <a:avLst/>
          </a:prstGeom>
        </p:spPr>
        <p:txBody>
          <a:bodyPr/>
          <a:lstStyle/>
          <a:p>
            <a:pPr marL="0" indent="0">
              <a:buSzTx/>
              <a:buFont typeface="Wingdings 2"/>
              <a:buNone/>
              <a:defRPr sz="2600">
                <a:latin typeface="Arial"/>
                <a:ea typeface="Arial"/>
                <a:cs typeface="Arial"/>
                <a:sym typeface="Arial"/>
              </a:defRPr>
            </a:pPr>
            <a:r>
              <a:rPr dirty="0"/>
              <a:t>The carotid arteries are best </a:t>
            </a:r>
            <a:r>
              <a:rPr dirty="0" err="1"/>
              <a:t>visualised</a:t>
            </a:r>
            <a:r>
              <a:rPr dirty="0"/>
              <a:t> through the </a:t>
            </a:r>
            <a:r>
              <a:rPr dirty="0" err="1"/>
              <a:t>sternocleidomastoid</a:t>
            </a:r>
            <a:r>
              <a:rPr dirty="0"/>
              <a:t> muscle using a lateral approach in:</a:t>
            </a:r>
          </a:p>
          <a:p>
            <a:pPr marL="0" indent="0">
              <a:buSzTx/>
              <a:buFont typeface="Wingdings 2"/>
              <a:buNone/>
              <a:defRPr sz="2600">
                <a:latin typeface="Arial"/>
                <a:ea typeface="Arial"/>
                <a:cs typeface="Arial"/>
                <a:sym typeface="Arial"/>
              </a:defRPr>
            </a:pPr>
            <a:endParaRPr dirty="0"/>
          </a:p>
          <a:p>
            <a:pPr marL="342899" indent="-342899">
              <a:defRPr sz="2600">
                <a:latin typeface="Arial"/>
                <a:ea typeface="Arial"/>
                <a:cs typeface="Arial"/>
                <a:sym typeface="Arial"/>
              </a:defRPr>
            </a:pPr>
            <a:r>
              <a:rPr dirty="0"/>
              <a:t>B-Mode</a:t>
            </a:r>
          </a:p>
          <a:p>
            <a:pPr marL="342899" indent="-342899">
              <a:defRPr sz="2600">
                <a:latin typeface="Arial"/>
                <a:ea typeface="Arial"/>
                <a:cs typeface="Arial"/>
                <a:sym typeface="Arial"/>
              </a:defRPr>
            </a:pPr>
            <a:r>
              <a:rPr dirty="0"/>
              <a:t>Colour Mode</a:t>
            </a:r>
          </a:p>
          <a:p>
            <a:pPr marL="342899" indent="-342899">
              <a:defRPr sz="2600">
                <a:latin typeface="Arial"/>
                <a:ea typeface="Arial"/>
                <a:cs typeface="Arial"/>
                <a:sym typeface="Arial"/>
              </a:defRPr>
            </a:pPr>
            <a:r>
              <a:rPr dirty="0"/>
              <a:t>Pulsed Mode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tart in transverse.…"/>
          <p:cNvSpPr txBox="1">
            <a:spLocks noGrp="1"/>
          </p:cNvSpPr>
          <p:nvPr>
            <p:ph type="body" sz="half" idx="4294967295"/>
          </p:nvPr>
        </p:nvSpPr>
        <p:spPr>
          <a:xfrm>
            <a:off x="611560" y="1772816"/>
            <a:ext cx="4456113" cy="4811713"/>
          </a:xfrm>
          <a:prstGeom prst="rect">
            <a:avLst/>
          </a:prstGeom>
        </p:spPr>
        <p:txBody>
          <a:bodyPr>
            <a:normAutofit lnSpcReduction="10000"/>
          </a:bodyPr>
          <a:lstStyle/>
          <a:p>
            <a:pPr marL="120315" indent="-120315" defTabSz="457200">
              <a:lnSpc>
                <a:spcPct val="150000"/>
              </a:lnSpc>
              <a:spcBef>
                <a:spcPts val="0"/>
              </a:spcBef>
              <a:buChar char="•"/>
              <a:defRPr sz="1800">
                <a:latin typeface="Arial"/>
                <a:ea typeface="Arial"/>
                <a:cs typeface="Arial"/>
                <a:sym typeface="Arial"/>
              </a:defRPr>
            </a:pPr>
            <a:r>
              <a:rPr dirty="0"/>
              <a:t>Start in transverse. </a:t>
            </a:r>
          </a:p>
          <a:p>
            <a:pPr marL="120315" indent="-120315" defTabSz="457200">
              <a:lnSpc>
                <a:spcPct val="150000"/>
              </a:lnSpc>
              <a:spcBef>
                <a:spcPts val="0"/>
              </a:spcBef>
              <a:buChar char="•"/>
              <a:defRPr sz="1800">
                <a:latin typeface="Arial"/>
                <a:ea typeface="Arial"/>
                <a:cs typeface="Arial"/>
                <a:sym typeface="Arial"/>
              </a:defRPr>
            </a:pPr>
            <a:r>
              <a:rPr dirty="0"/>
              <a:t>Find CCA at the base of neck. </a:t>
            </a:r>
          </a:p>
          <a:p>
            <a:pPr marL="120315" indent="-120315" defTabSz="457200">
              <a:lnSpc>
                <a:spcPct val="150000"/>
              </a:lnSpc>
              <a:spcBef>
                <a:spcPts val="0"/>
              </a:spcBef>
              <a:buChar char="•"/>
              <a:defRPr sz="1800">
                <a:latin typeface="Arial"/>
                <a:ea typeface="Arial"/>
                <a:cs typeface="Arial"/>
                <a:sym typeface="Arial"/>
              </a:defRPr>
            </a:pPr>
            <a:r>
              <a:rPr dirty="0"/>
              <a:t>Trace CCA up to carotid bifurcation and along ICA and ECA</a:t>
            </a:r>
          </a:p>
          <a:p>
            <a:pPr marL="120315" indent="-120315" defTabSz="457200">
              <a:lnSpc>
                <a:spcPct val="150000"/>
              </a:lnSpc>
              <a:spcBef>
                <a:spcPts val="0"/>
              </a:spcBef>
              <a:buChar char="•"/>
              <a:defRPr sz="1800">
                <a:latin typeface="Arial"/>
                <a:ea typeface="Arial"/>
                <a:cs typeface="Arial"/>
                <a:sym typeface="Arial"/>
              </a:defRPr>
            </a:pPr>
            <a:r>
              <a:rPr dirty="0"/>
              <a:t>ICA </a:t>
            </a:r>
            <a:r>
              <a:rPr b="1" dirty="0"/>
              <a:t>typically</a:t>
            </a:r>
            <a:r>
              <a:rPr dirty="0"/>
              <a:t> larger and lies more lateral than </a:t>
            </a:r>
            <a:r>
              <a:rPr dirty="0" smtClean="0"/>
              <a:t>ECA. </a:t>
            </a:r>
            <a:endParaRPr dirty="0"/>
          </a:p>
          <a:p>
            <a:pPr marL="120315" indent="-120315" defTabSz="457200">
              <a:lnSpc>
                <a:spcPct val="150000"/>
              </a:lnSpc>
              <a:spcBef>
                <a:spcPts val="0"/>
              </a:spcBef>
              <a:buChar char="•"/>
              <a:defRPr sz="1800">
                <a:latin typeface="Arial"/>
                <a:ea typeface="Arial"/>
                <a:cs typeface="Arial"/>
                <a:sym typeface="Arial"/>
              </a:defRPr>
            </a:pPr>
            <a:r>
              <a:rPr dirty="0"/>
              <a:t>Trace ICA up to level of mandible. </a:t>
            </a:r>
          </a:p>
          <a:p>
            <a:pPr marL="120315" indent="-120315" defTabSz="457200">
              <a:lnSpc>
                <a:spcPct val="150000"/>
              </a:lnSpc>
              <a:spcBef>
                <a:spcPts val="0"/>
              </a:spcBef>
              <a:buChar char="•"/>
              <a:defRPr sz="1800">
                <a:latin typeface="Arial"/>
                <a:ea typeface="Arial"/>
                <a:cs typeface="Arial"/>
                <a:sym typeface="Arial"/>
              </a:defRPr>
            </a:pPr>
            <a:r>
              <a:rPr dirty="0"/>
              <a:t>Note presence, location, appearance of any disease and orientation of arteries.</a:t>
            </a:r>
          </a:p>
          <a:p>
            <a:pPr marL="120315" indent="-120315" defTabSz="457200">
              <a:lnSpc>
                <a:spcPct val="150000"/>
              </a:lnSpc>
              <a:spcBef>
                <a:spcPts val="0"/>
              </a:spcBef>
              <a:buChar char="•"/>
              <a:defRPr sz="1800">
                <a:latin typeface="Arial"/>
                <a:ea typeface="Arial"/>
                <a:cs typeface="Arial"/>
                <a:sym typeface="Arial"/>
              </a:defRPr>
            </a:pPr>
            <a:r>
              <a:rPr dirty="0"/>
              <a:t>Repeat in longitudinal imaging plane</a:t>
            </a:r>
          </a:p>
          <a:p>
            <a:pPr marL="0" indent="0" defTabSz="457200">
              <a:lnSpc>
                <a:spcPct val="150000"/>
              </a:lnSpc>
              <a:spcBef>
                <a:spcPts val="0"/>
              </a:spcBef>
              <a:buSzTx/>
              <a:buFont typeface="Wingdings 2"/>
              <a:buNone/>
              <a:defRPr sz="1200">
                <a:latin typeface="Arial"/>
                <a:ea typeface="Arial"/>
                <a:cs typeface="Arial"/>
                <a:sym typeface="Arial"/>
              </a:defRPr>
            </a:pPr>
            <a:r>
              <a:rPr sz="1800" dirty="0"/>
              <a:t/>
            </a:r>
            <a:br>
              <a:rPr sz="1800" dirty="0"/>
            </a:br>
            <a:r>
              <a:rPr dirty="0"/>
              <a:t> </a:t>
            </a:r>
          </a:p>
        </p:txBody>
      </p:sp>
      <p:sp>
        <p:nvSpPr>
          <p:cNvPr id="179" name="B-Mode Imaging"/>
          <p:cNvSpPr txBox="1">
            <a:spLocks noGrp="1"/>
          </p:cNvSpPr>
          <p:nvPr>
            <p:ph type="title" idx="4294967295"/>
          </p:nvPr>
        </p:nvSpPr>
        <p:spPr>
          <a:xfrm>
            <a:off x="914400" y="-352425"/>
            <a:ext cx="8229600" cy="1508125"/>
          </a:xfrm>
          <a:prstGeom prst="rect">
            <a:avLst/>
          </a:prstGeom>
        </p:spPr>
        <p:txBody>
          <a:bodyPr/>
          <a:lstStyle>
            <a:lvl1pPr>
              <a:defRPr>
                <a:latin typeface="Arial"/>
                <a:ea typeface="Arial"/>
                <a:cs typeface="Arial"/>
                <a:sym typeface="Arial"/>
              </a:defRPr>
            </a:lvl1pPr>
          </a:lstStyle>
          <a:p>
            <a:r>
              <a:rPr b="1" dirty="0"/>
              <a:t>B-Mode Imaging</a:t>
            </a:r>
          </a:p>
        </p:txBody>
      </p:sp>
      <p:pic>
        <p:nvPicPr>
          <p:cNvPr id="180" name="Screen Shot 2018-01-05 at 20.10.37.png" descr="Screen Shot 2018-01-05 at 20.10.37.png"/>
          <p:cNvPicPr>
            <a:picLocks noChangeAspect="1"/>
          </p:cNvPicPr>
          <p:nvPr/>
        </p:nvPicPr>
        <p:blipFill>
          <a:blip r:embed="rId2" cstate="print">
            <a:extLst/>
          </a:blip>
          <a:srcRect l="6213" t="303" r="54087" b="5979"/>
          <a:stretch>
            <a:fillRect/>
          </a:stretch>
        </p:blipFill>
        <p:spPr>
          <a:xfrm>
            <a:off x="5584620" y="3479799"/>
            <a:ext cx="2590950" cy="2812888"/>
          </a:xfrm>
          <a:prstGeom prst="rect">
            <a:avLst/>
          </a:prstGeom>
          <a:ln w="12700">
            <a:miter lim="400000"/>
          </a:ln>
        </p:spPr>
      </p:pic>
      <p:pic>
        <p:nvPicPr>
          <p:cNvPr id="181" name="Screen Shot 2018-01-05 at 20.13.34.png" descr="Screen Shot 2018-01-05 at 20.13.34.png"/>
          <p:cNvPicPr>
            <a:picLocks noChangeAspect="1"/>
          </p:cNvPicPr>
          <p:nvPr/>
        </p:nvPicPr>
        <p:blipFill>
          <a:blip r:embed="rId3" cstate="print">
            <a:extLst/>
          </a:blip>
          <a:srcRect l="7554" r="49314"/>
          <a:stretch>
            <a:fillRect/>
          </a:stretch>
        </p:blipFill>
        <p:spPr>
          <a:xfrm>
            <a:off x="5617705" y="1028431"/>
            <a:ext cx="2590775" cy="211741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B-mode Image optimization"/>
          <p:cNvSpPr txBox="1">
            <a:spLocks noGrp="1"/>
          </p:cNvSpPr>
          <p:nvPr>
            <p:ph type="title" idx="4294967295"/>
          </p:nvPr>
        </p:nvSpPr>
        <p:spPr>
          <a:xfrm>
            <a:off x="914400" y="-171450"/>
            <a:ext cx="8229600" cy="1508125"/>
          </a:xfrm>
          <a:prstGeom prst="rect">
            <a:avLst/>
          </a:prstGeom>
        </p:spPr>
        <p:txBody>
          <a:bodyPr/>
          <a:lstStyle>
            <a:lvl1pPr>
              <a:defRPr>
                <a:latin typeface="Arial"/>
                <a:ea typeface="Arial"/>
                <a:cs typeface="Arial"/>
                <a:sym typeface="Arial"/>
              </a:defRPr>
            </a:lvl1pPr>
          </a:lstStyle>
          <a:p>
            <a:r>
              <a:rPr b="1" dirty="0"/>
              <a:t>B-mode Image optimization </a:t>
            </a:r>
          </a:p>
        </p:txBody>
      </p:sp>
      <p:sp>
        <p:nvSpPr>
          <p:cNvPr id="184" name="• Gain…"/>
          <p:cNvSpPr txBox="1">
            <a:spLocks noGrp="1"/>
          </p:cNvSpPr>
          <p:nvPr>
            <p:ph type="body" idx="4294967295"/>
          </p:nvPr>
        </p:nvSpPr>
        <p:spPr>
          <a:xfrm>
            <a:off x="0" y="1600200"/>
            <a:ext cx="8229600" cy="5257800"/>
          </a:xfrm>
          <a:prstGeom prst="rect">
            <a:avLst/>
          </a:prstGeom>
        </p:spPr>
        <p:txBody>
          <a:bodyPr/>
          <a:lstStyle/>
          <a:p>
            <a:pPr marL="0" indent="0" defTabSz="457200">
              <a:spcBef>
                <a:spcPts val="0"/>
              </a:spcBef>
              <a:buSzTx/>
              <a:buFont typeface="Wingdings 2"/>
              <a:buNone/>
              <a:defRPr sz="2100">
                <a:latin typeface="Arial"/>
                <a:ea typeface="Arial"/>
                <a:cs typeface="Arial"/>
                <a:sym typeface="Arial"/>
              </a:defRPr>
            </a:pPr>
            <a:endParaRPr dirty="0"/>
          </a:p>
          <a:p>
            <a:pPr marL="0" indent="0" defTabSz="457200">
              <a:spcBef>
                <a:spcPts val="0"/>
              </a:spcBef>
              <a:buSzTx/>
              <a:buFont typeface="Wingdings 2"/>
              <a:buNone/>
              <a:defRPr sz="2100">
                <a:latin typeface="Arial"/>
                <a:ea typeface="Arial"/>
                <a:cs typeface="Arial"/>
                <a:sym typeface="Arial"/>
              </a:defRPr>
            </a:pPr>
            <a:r>
              <a:rPr dirty="0"/>
              <a:t>	•	Gain </a:t>
            </a:r>
            <a:br>
              <a:rPr dirty="0"/>
            </a:br>
            <a:endParaRPr dirty="0"/>
          </a:p>
          <a:p>
            <a:pPr marL="0" indent="0" defTabSz="457200">
              <a:spcBef>
                <a:spcPts val="0"/>
              </a:spcBef>
              <a:buSzTx/>
              <a:buFont typeface="Wingdings 2"/>
              <a:buNone/>
              <a:defRPr sz="2100">
                <a:latin typeface="Arial"/>
                <a:ea typeface="Arial"/>
                <a:cs typeface="Arial"/>
                <a:sym typeface="Arial"/>
              </a:defRPr>
            </a:pPr>
            <a:r>
              <a:rPr dirty="0"/>
              <a:t>	•	Focal zone </a:t>
            </a:r>
            <a:br>
              <a:rPr dirty="0"/>
            </a:br>
            <a:endParaRPr dirty="0"/>
          </a:p>
          <a:p>
            <a:pPr marL="0" indent="0" defTabSz="457200">
              <a:spcBef>
                <a:spcPts val="0"/>
              </a:spcBef>
              <a:buSzTx/>
              <a:buFont typeface="Wingdings 2"/>
              <a:buNone/>
              <a:defRPr sz="2100">
                <a:latin typeface="Arial"/>
                <a:ea typeface="Arial"/>
                <a:cs typeface="Arial"/>
                <a:sym typeface="Arial"/>
              </a:defRPr>
            </a:pPr>
            <a:r>
              <a:rPr dirty="0"/>
              <a:t>	•	Dynamic range</a:t>
            </a:r>
            <a:r>
              <a:rPr dirty="0" smtClean="0"/>
              <a:t>/</a:t>
            </a:r>
            <a:r>
              <a:rPr lang="en-GB" dirty="0" smtClean="0"/>
              <a:t> </a:t>
            </a:r>
            <a:r>
              <a:rPr dirty="0" smtClean="0"/>
              <a:t>grayscale </a:t>
            </a:r>
            <a:r>
              <a:rPr dirty="0"/>
              <a:t>maps </a:t>
            </a:r>
            <a:br>
              <a:rPr dirty="0"/>
            </a:br>
            <a:endParaRPr dirty="0"/>
          </a:p>
          <a:p>
            <a:pPr marL="0" indent="0" defTabSz="457200">
              <a:spcBef>
                <a:spcPts val="0"/>
              </a:spcBef>
              <a:buSzTx/>
              <a:buFont typeface="Wingdings 2"/>
              <a:buNone/>
              <a:defRPr sz="2100">
                <a:latin typeface="Arial"/>
                <a:ea typeface="Arial"/>
                <a:cs typeface="Arial"/>
                <a:sym typeface="Arial"/>
              </a:defRPr>
            </a:pPr>
            <a:r>
              <a:rPr dirty="0"/>
              <a:t>	•	Depth</a:t>
            </a:r>
            <a:br>
              <a:rPr dirty="0"/>
            </a:br>
            <a:endParaRPr dirty="0"/>
          </a:p>
          <a:p>
            <a:pPr marL="0" indent="0" defTabSz="457200">
              <a:spcBef>
                <a:spcPts val="0"/>
              </a:spcBef>
              <a:buSzTx/>
              <a:buFont typeface="Wingdings 2"/>
              <a:buNone/>
              <a:defRPr sz="2100">
                <a:latin typeface="Arial"/>
                <a:ea typeface="Arial"/>
                <a:cs typeface="Arial"/>
                <a:sym typeface="Arial"/>
              </a:defRPr>
            </a:pPr>
            <a:r>
              <a:rPr dirty="0"/>
              <a:t>	•	Harmonics </a:t>
            </a:r>
            <a:br>
              <a:rPr dirty="0"/>
            </a:br>
            <a:endParaRPr dirty="0"/>
          </a:p>
        </p:txBody>
      </p:sp>
      <p:pic>
        <p:nvPicPr>
          <p:cNvPr id="185" name="Screen Shot 2018-01-05 at 11.11.58.png" descr="Screen Shot 2018-01-05 at 11.11.58.png"/>
          <p:cNvPicPr>
            <a:picLocks noChangeAspect="1"/>
          </p:cNvPicPr>
          <p:nvPr/>
        </p:nvPicPr>
        <p:blipFill>
          <a:blip r:embed="rId2" cstate="print">
            <a:extLst/>
          </a:blip>
          <a:stretch>
            <a:fillRect/>
          </a:stretch>
        </p:blipFill>
        <p:spPr>
          <a:xfrm>
            <a:off x="5277482" y="1600000"/>
            <a:ext cx="3509903" cy="3658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que categorization"/>
          <p:cNvSpPr txBox="1">
            <a:spLocks noGrp="1"/>
          </p:cNvSpPr>
          <p:nvPr>
            <p:ph type="title" idx="4294967295"/>
          </p:nvPr>
        </p:nvSpPr>
        <p:spPr>
          <a:xfrm>
            <a:off x="914400" y="-171450"/>
            <a:ext cx="8229600" cy="1508125"/>
          </a:xfrm>
          <a:prstGeom prst="rect">
            <a:avLst/>
          </a:prstGeom>
        </p:spPr>
        <p:txBody>
          <a:bodyPr/>
          <a:lstStyle>
            <a:lvl1pPr>
              <a:defRPr>
                <a:latin typeface="Arial"/>
                <a:ea typeface="Arial"/>
                <a:cs typeface="Arial"/>
                <a:sym typeface="Arial"/>
              </a:defRPr>
            </a:lvl1pPr>
          </a:lstStyle>
          <a:p>
            <a:r>
              <a:rPr b="1" dirty="0"/>
              <a:t>Plaque </a:t>
            </a:r>
            <a:r>
              <a:rPr b="1" dirty="0" err="1" smtClean="0"/>
              <a:t>categori</a:t>
            </a:r>
            <a:r>
              <a:rPr lang="en-GB" b="1" dirty="0" smtClean="0"/>
              <a:t>s</a:t>
            </a:r>
            <a:r>
              <a:rPr b="1" dirty="0" err="1" smtClean="0"/>
              <a:t>ation</a:t>
            </a:r>
            <a:endParaRPr b="1" dirty="0"/>
          </a:p>
        </p:txBody>
      </p:sp>
      <p:sp>
        <p:nvSpPr>
          <p:cNvPr id="188" name="Appearance of a plaque is dependent on the scanner controls being set to give an optimal image.…"/>
          <p:cNvSpPr txBox="1">
            <a:spLocks noGrp="1"/>
          </p:cNvSpPr>
          <p:nvPr>
            <p:ph type="body" idx="4294967295"/>
          </p:nvPr>
        </p:nvSpPr>
        <p:spPr>
          <a:xfrm>
            <a:off x="251520" y="1340768"/>
            <a:ext cx="8229600" cy="5257800"/>
          </a:xfrm>
          <a:prstGeom prst="rect">
            <a:avLst/>
          </a:prstGeom>
        </p:spPr>
        <p:txBody>
          <a:bodyPr>
            <a:normAutofit/>
          </a:bodyPr>
          <a:lstStyle/>
          <a:p>
            <a:pPr marL="0" indent="0" defTabSz="457200">
              <a:spcBef>
                <a:spcPts val="1200"/>
              </a:spcBef>
              <a:buSzTx/>
              <a:buFont typeface="Wingdings 2"/>
              <a:buNone/>
              <a:defRPr sz="1600">
                <a:latin typeface="Arial"/>
                <a:ea typeface="Arial"/>
                <a:cs typeface="Arial"/>
                <a:sym typeface="Arial"/>
              </a:defRPr>
            </a:pPr>
            <a:r>
              <a:rPr sz="1800" dirty="0"/>
              <a:t>Appearance of a plaque is dependent on the scanner controls being set to give an optimal image. </a:t>
            </a:r>
          </a:p>
          <a:p>
            <a:pPr marL="0" indent="0" defTabSz="457200">
              <a:spcBef>
                <a:spcPts val="1200"/>
              </a:spcBef>
              <a:buSzTx/>
              <a:buFont typeface="Wingdings 2"/>
              <a:buNone/>
              <a:defRPr sz="1600">
                <a:latin typeface="Arial"/>
                <a:ea typeface="Arial"/>
                <a:cs typeface="Arial"/>
                <a:sym typeface="Arial"/>
              </a:defRPr>
            </a:pPr>
            <a:r>
              <a:rPr sz="1800" dirty="0"/>
              <a:t>Plaque features can be described in terms of : echogenicity (from anechoic to </a:t>
            </a:r>
            <a:r>
              <a:rPr sz="1800" dirty="0" err="1"/>
              <a:t>hyperechoic</a:t>
            </a:r>
            <a:r>
              <a:rPr sz="1800" dirty="0"/>
              <a:t>), surface (from smooth to </a:t>
            </a:r>
            <a:r>
              <a:rPr sz="1800" dirty="0" err="1"/>
              <a:t>cavitated</a:t>
            </a:r>
            <a:r>
              <a:rPr sz="1800" dirty="0"/>
              <a:t>) and texture (from homogeneous to heterogeneous). </a:t>
            </a:r>
          </a:p>
          <a:p>
            <a:pPr marL="0" indent="0" defTabSz="457200">
              <a:spcBef>
                <a:spcPts val="0"/>
              </a:spcBef>
              <a:buSzTx/>
              <a:buFont typeface="Wingdings 2"/>
              <a:buNone/>
              <a:defRPr sz="1600">
                <a:latin typeface="Arial"/>
                <a:ea typeface="Arial"/>
                <a:cs typeface="Arial"/>
                <a:sym typeface="Arial"/>
              </a:defRPr>
            </a:pPr>
            <a:endParaRPr lang="en-GB" sz="1800" dirty="0" smtClean="0"/>
          </a:p>
          <a:p>
            <a:pPr marL="0" indent="0" defTabSz="457200">
              <a:spcBef>
                <a:spcPts val="0"/>
              </a:spcBef>
              <a:buSzTx/>
              <a:buFont typeface="Wingdings 2"/>
              <a:buNone/>
              <a:defRPr sz="1600">
                <a:latin typeface="Arial"/>
                <a:ea typeface="Arial"/>
                <a:cs typeface="Arial"/>
                <a:sym typeface="Arial"/>
              </a:defRPr>
            </a:pPr>
            <a:endParaRPr lang="en-GB" sz="1800" dirty="0" smtClean="0"/>
          </a:p>
          <a:p>
            <a:pPr marL="0" indent="0" defTabSz="457200">
              <a:spcBef>
                <a:spcPts val="0"/>
              </a:spcBef>
              <a:buSzTx/>
              <a:buFont typeface="Wingdings 2"/>
              <a:buNone/>
              <a:defRPr sz="1600">
                <a:latin typeface="Arial"/>
                <a:ea typeface="Arial"/>
                <a:cs typeface="Arial"/>
                <a:sym typeface="Arial"/>
              </a:defRPr>
            </a:pPr>
            <a:endParaRPr lang="en-GB" sz="1800" dirty="0" smtClean="0"/>
          </a:p>
          <a:p>
            <a:pPr marL="0" indent="0" defTabSz="457200">
              <a:spcBef>
                <a:spcPts val="0"/>
              </a:spcBef>
              <a:buSzTx/>
              <a:buFont typeface="Wingdings 2"/>
              <a:buNone/>
              <a:defRPr sz="1600">
                <a:latin typeface="Arial"/>
                <a:ea typeface="Arial"/>
                <a:cs typeface="Arial"/>
                <a:sym typeface="Arial"/>
              </a:defRPr>
            </a:pPr>
            <a:endParaRPr sz="1800" dirty="0"/>
          </a:p>
          <a:p>
            <a:pPr marL="0" indent="0" defTabSz="457200">
              <a:spcBef>
                <a:spcPts val="0"/>
              </a:spcBef>
              <a:buSzTx/>
              <a:buFont typeface="Wingdings 2"/>
              <a:buNone/>
              <a:defRPr sz="1600">
                <a:latin typeface="Arial"/>
                <a:ea typeface="Arial"/>
                <a:cs typeface="Arial"/>
                <a:sym typeface="Arial"/>
              </a:defRPr>
            </a:pPr>
            <a:r>
              <a:rPr sz="1800" dirty="0">
                <a:solidFill>
                  <a:srgbClr val="FF0000"/>
                </a:solidFill>
              </a:rPr>
              <a:t>Low risk plaque : </a:t>
            </a:r>
          </a:p>
          <a:p>
            <a:pPr marL="0" indent="0" defTabSz="457200">
              <a:spcBef>
                <a:spcPts val="0"/>
              </a:spcBef>
              <a:buSzTx/>
              <a:buFont typeface="Wingdings 2"/>
              <a:buNone/>
              <a:defRPr sz="1600">
                <a:latin typeface="Arial"/>
                <a:ea typeface="Arial"/>
                <a:cs typeface="Arial"/>
                <a:sym typeface="Arial"/>
              </a:defRPr>
            </a:pPr>
            <a:r>
              <a:rPr sz="1800" dirty="0"/>
              <a:t>Echogenic, Homogenous and smooth</a:t>
            </a:r>
          </a:p>
          <a:p>
            <a:pPr marL="0" indent="0" defTabSz="457200">
              <a:spcBef>
                <a:spcPts val="0"/>
              </a:spcBef>
              <a:buSzTx/>
              <a:buFont typeface="Wingdings 2"/>
              <a:buNone/>
              <a:defRPr sz="1600">
                <a:latin typeface="Arial"/>
                <a:ea typeface="Arial"/>
                <a:cs typeface="Arial"/>
                <a:sym typeface="Arial"/>
              </a:defRPr>
            </a:pPr>
            <a:endParaRPr sz="1800" dirty="0"/>
          </a:p>
          <a:p>
            <a:pPr marL="0" indent="0" defTabSz="457200">
              <a:spcBef>
                <a:spcPts val="0"/>
              </a:spcBef>
              <a:buSzTx/>
              <a:buFont typeface="Wingdings 2"/>
              <a:buNone/>
              <a:defRPr sz="1600">
                <a:latin typeface="Arial"/>
                <a:ea typeface="Arial"/>
                <a:cs typeface="Arial"/>
                <a:sym typeface="Arial"/>
              </a:defRPr>
            </a:pPr>
            <a:r>
              <a:rPr sz="1800" dirty="0">
                <a:solidFill>
                  <a:srgbClr val="FF0000"/>
                </a:solidFill>
              </a:rPr>
              <a:t>High risk plaque: </a:t>
            </a:r>
          </a:p>
          <a:p>
            <a:pPr marL="0" indent="0" defTabSz="457200">
              <a:spcBef>
                <a:spcPts val="0"/>
              </a:spcBef>
              <a:buSzTx/>
              <a:buFont typeface="Wingdings 2"/>
              <a:buNone/>
              <a:defRPr sz="1600">
                <a:latin typeface="Arial"/>
                <a:ea typeface="Arial"/>
                <a:cs typeface="Arial"/>
                <a:sym typeface="Arial"/>
              </a:defRPr>
            </a:pPr>
            <a:r>
              <a:rPr sz="1800" dirty="0"/>
              <a:t>Echolucent, </a:t>
            </a:r>
            <a:r>
              <a:rPr sz="1800" dirty="0" err="1"/>
              <a:t>Heterogenous</a:t>
            </a:r>
            <a:r>
              <a:rPr sz="1800" dirty="0"/>
              <a:t> and </a:t>
            </a:r>
            <a:endParaRPr lang="en-GB" sz="1800" dirty="0" smtClean="0"/>
          </a:p>
          <a:p>
            <a:pPr marL="0" indent="0" defTabSz="457200">
              <a:spcBef>
                <a:spcPts val="0"/>
              </a:spcBef>
              <a:buSzTx/>
              <a:buFont typeface="Wingdings 2"/>
              <a:buNone/>
              <a:defRPr sz="1600">
                <a:latin typeface="Arial"/>
                <a:ea typeface="Arial"/>
                <a:cs typeface="Arial"/>
                <a:sym typeface="Arial"/>
              </a:defRPr>
            </a:pPr>
            <a:r>
              <a:rPr sz="1800" dirty="0" smtClean="0"/>
              <a:t>ulcerated/irregular</a:t>
            </a:r>
            <a:endParaRPr sz="1800" dirty="0"/>
          </a:p>
          <a:p>
            <a:pPr marL="0" indent="0" defTabSz="457200">
              <a:spcBef>
                <a:spcPts val="0"/>
              </a:spcBef>
              <a:buSzTx/>
              <a:buFont typeface="Wingdings 2"/>
              <a:buNone/>
              <a:defRPr sz="1200"/>
            </a:pPr>
            <a:endParaRPr sz="1400" dirty="0"/>
          </a:p>
          <a:p>
            <a:pPr marL="0" indent="0" defTabSz="457200">
              <a:spcBef>
                <a:spcPts val="0"/>
              </a:spcBef>
              <a:buSzTx/>
              <a:buFont typeface="Wingdings 2"/>
              <a:buNone/>
              <a:defRPr sz="1200">
                <a:latin typeface="Arial"/>
                <a:ea typeface="Arial"/>
                <a:cs typeface="Arial"/>
                <a:sym typeface="Arial"/>
              </a:defRPr>
            </a:pPr>
            <a:r>
              <a:rPr sz="1400" dirty="0"/>
              <a:t/>
            </a:r>
            <a:br>
              <a:rPr sz="1400" dirty="0"/>
            </a:br>
            <a:endParaRPr sz="1400" dirty="0"/>
          </a:p>
        </p:txBody>
      </p:sp>
      <p:pic>
        <p:nvPicPr>
          <p:cNvPr id="189" name="Screen Shot 2018-01-02 at 21.06.38.png" descr="Screen Shot 2018-01-02 at 21.06.38.png"/>
          <p:cNvPicPr>
            <a:picLocks noChangeAspect="1"/>
          </p:cNvPicPr>
          <p:nvPr/>
        </p:nvPicPr>
        <p:blipFill>
          <a:blip r:embed="rId2" cstate="print">
            <a:extLst/>
          </a:blip>
          <a:srcRect l="47771" t="19475" r="23294" b="40669"/>
          <a:stretch>
            <a:fillRect/>
          </a:stretch>
        </p:blipFill>
        <p:spPr>
          <a:xfrm>
            <a:off x="5138265" y="2773353"/>
            <a:ext cx="3763302" cy="3239898"/>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png" descr="image.png"/>
          <p:cNvPicPr>
            <a:picLocks noChangeAspect="1"/>
          </p:cNvPicPr>
          <p:nvPr/>
        </p:nvPicPr>
        <p:blipFill>
          <a:blip r:embed="rId2" cstate="print">
            <a:extLst/>
          </a:blip>
          <a:stretch>
            <a:fillRect/>
          </a:stretch>
        </p:blipFill>
        <p:spPr>
          <a:xfrm>
            <a:off x="251520" y="260648"/>
            <a:ext cx="4104456" cy="2664296"/>
          </a:xfrm>
          <a:prstGeom prst="rect">
            <a:avLst/>
          </a:prstGeom>
          <a:ln w="12700">
            <a:miter lim="400000"/>
          </a:ln>
        </p:spPr>
      </p:pic>
      <p:pic>
        <p:nvPicPr>
          <p:cNvPr id="192" name="image.png" descr="image.png"/>
          <p:cNvPicPr>
            <a:picLocks noChangeAspect="1"/>
          </p:cNvPicPr>
          <p:nvPr/>
        </p:nvPicPr>
        <p:blipFill>
          <a:blip r:embed="rId3" cstate="print">
            <a:extLst/>
          </a:blip>
          <a:stretch>
            <a:fillRect/>
          </a:stretch>
        </p:blipFill>
        <p:spPr>
          <a:xfrm>
            <a:off x="4788024" y="272860"/>
            <a:ext cx="3816424" cy="2580076"/>
          </a:xfrm>
          <a:prstGeom prst="rect">
            <a:avLst/>
          </a:prstGeom>
          <a:ln w="12700">
            <a:miter lim="400000"/>
          </a:ln>
        </p:spPr>
      </p:pic>
      <p:pic>
        <p:nvPicPr>
          <p:cNvPr id="193" name="image.png" descr="image.png"/>
          <p:cNvPicPr>
            <a:picLocks noChangeAspect="1"/>
          </p:cNvPicPr>
          <p:nvPr/>
        </p:nvPicPr>
        <p:blipFill>
          <a:blip r:embed="rId4" cstate="print">
            <a:extLst/>
          </a:blip>
          <a:stretch>
            <a:fillRect/>
          </a:stretch>
        </p:blipFill>
        <p:spPr>
          <a:xfrm>
            <a:off x="323528" y="3284984"/>
            <a:ext cx="4067177" cy="3253358"/>
          </a:xfrm>
          <a:prstGeom prst="rect">
            <a:avLst/>
          </a:prstGeom>
          <a:ln w="12700">
            <a:miter lim="400000"/>
          </a:ln>
        </p:spPr>
      </p:pic>
      <p:pic>
        <p:nvPicPr>
          <p:cNvPr id="194" name="image.png" descr="image.png"/>
          <p:cNvPicPr>
            <a:picLocks noChangeAspect="1"/>
          </p:cNvPicPr>
          <p:nvPr/>
        </p:nvPicPr>
        <p:blipFill>
          <a:blip r:embed="rId5" cstate="print">
            <a:extLst/>
          </a:blip>
          <a:stretch>
            <a:fillRect/>
          </a:stretch>
        </p:blipFill>
        <p:spPr>
          <a:xfrm>
            <a:off x="4716016" y="3284984"/>
            <a:ext cx="4076702" cy="320992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olour Mode Imaging"/>
          <p:cNvSpPr txBox="1">
            <a:spLocks noGrp="1"/>
          </p:cNvSpPr>
          <p:nvPr>
            <p:ph type="title" idx="4294967295"/>
          </p:nvPr>
        </p:nvSpPr>
        <p:spPr>
          <a:xfrm>
            <a:off x="914400" y="0"/>
            <a:ext cx="8229600" cy="1143000"/>
          </a:xfrm>
          <a:prstGeom prst="rect">
            <a:avLst/>
          </a:prstGeom>
        </p:spPr>
        <p:txBody>
          <a:bodyPr/>
          <a:lstStyle>
            <a:lvl1pPr>
              <a:defRPr>
                <a:latin typeface="Arial"/>
                <a:ea typeface="Arial"/>
                <a:cs typeface="Arial"/>
                <a:sym typeface="Arial"/>
              </a:defRPr>
            </a:lvl1pPr>
          </a:lstStyle>
          <a:p>
            <a:r>
              <a:rPr b="1" dirty="0"/>
              <a:t>Colour Mode Imaging </a:t>
            </a:r>
          </a:p>
        </p:txBody>
      </p:sp>
      <p:sp>
        <p:nvSpPr>
          <p:cNvPr id="197" name="Scan from base of neck to jaw line mainly in longitudinal.…"/>
          <p:cNvSpPr txBox="1">
            <a:spLocks noGrp="1"/>
          </p:cNvSpPr>
          <p:nvPr>
            <p:ph type="body" sz="half" idx="4294967295"/>
          </p:nvPr>
        </p:nvSpPr>
        <p:spPr>
          <a:xfrm>
            <a:off x="4256088" y="1033463"/>
            <a:ext cx="4887912" cy="5092700"/>
          </a:xfrm>
          <a:prstGeom prst="rect">
            <a:avLst/>
          </a:prstGeom>
        </p:spPr>
        <p:txBody>
          <a:bodyPr/>
          <a:lstStyle/>
          <a:p>
            <a:pPr marL="283463" indent="-201168">
              <a:buSzTx/>
              <a:buFont typeface="Wingdings 2"/>
              <a:buNone/>
            </a:pPr>
            <a:endParaRPr dirty="0"/>
          </a:p>
          <a:p>
            <a:pPr marL="342899" indent="-342899">
              <a:spcBef>
                <a:spcPts val="500"/>
              </a:spcBef>
              <a:defRPr sz="2100">
                <a:latin typeface="Arial"/>
                <a:ea typeface="Arial"/>
                <a:cs typeface="Arial"/>
                <a:sym typeface="Arial"/>
              </a:defRPr>
            </a:pPr>
            <a:r>
              <a:rPr dirty="0"/>
              <a:t>Scan from base of neck to jaw line mainly in longitudinal. </a:t>
            </a:r>
          </a:p>
          <a:p>
            <a:pPr marL="342899" indent="-342899">
              <a:spcBef>
                <a:spcPts val="500"/>
              </a:spcBef>
              <a:defRPr sz="2100">
                <a:latin typeface="Arial"/>
                <a:ea typeface="Arial"/>
                <a:cs typeface="Arial"/>
                <a:sym typeface="Arial"/>
              </a:defRPr>
            </a:pPr>
            <a:r>
              <a:rPr dirty="0"/>
              <a:t>Transverse view helpful </a:t>
            </a:r>
            <a:r>
              <a:rPr lang="en-GB" dirty="0" smtClean="0"/>
              <a:t>in proximal CCA and possibly </a:t>
            </a:r>
            <a:r>
              <a:rPr dirty="0" smtClean="0"/>
              <a:t>at </a:t>
            </a:r>
            <a:r>
              <a:rPr dirty="0"/>
              <a:t>site of stenoses</a:t>
            </a:r>
          </a:p>
          <a:p>
            <a:pPr marL="342899" indent="-342899">
              <a:spcBef>
                <a:spcPts val="500"/>
              </a:spcBef>
              <a:defRPr sz="2100">
                <a:latin typeface="Arial"/>
                <a:ea typeface="Arial"/>
                <a:cs typeface="Arial"/>
                <a:sym typeface="Arial"/>
              </a:defRPr>
            </a:pPr>
            <a:r>
              <a:rPr lang="en-GB" dirty="0" smtClean="0"/>
              <a:t>Calibrate </a:t>
            </a:r>
            <a:r>
              <a:rPr dirty="0" smtClean="0"/>
              <a:t>PRF </a:t>
            </a:r>
            <a:r>
              <a:rPr lang="en-GB" dirty="0"/>
              <a:t>(get rid of aliasing</a:t>
            </a:r>
            <a:r>
              <a:rPr lang="en-GB" dirty="0" smtClean="0"/>
              <a:t>) to </a:t>
            </a:r>
            <a:r>
              <a:rPr lang="en-GB" dirty="0"/>
              <a:t>the CCA</a:t>
            </a:r>
            <a:r>
              <a:rPr dirty="0" smtClean="0"/>
              <a:t>, </a:t>
            </a:r>
            <a:r>
              <a:rPr dirty="0"/>
              <a:t>box size and direction, and gain for optimal wall to wall filling</a:t>
            </a:r>
          </a:p>
          <a:p>
            <a:pPr marL="342899" indent="-342899">
              <a:spcBef>
                <a:spcPts val="500"/>
              </a:spcBef>
              <a:defRPr sz="2100">
                <a:latin typeface="Arial"/>
                <a:ea typeface="Arial"/>
                <a:cs typeface="Arial"/>
                <a:sym typeface="Arial"/>
              </a:defRPr>
            </a:pPr>
            <a:r>
              <a:rPr dirty="0"/>
              <a:t>Identify CCA, ICA and ECA</a:t>
            </a:r>
          </a:p>
          <a:p>
            <a:pPr marL="342899" indent="-342899">
              <a:spcBef>
                <a:spcPts val="500"/>
              </a:spcBef>
              <a:defRPr sz="2100">
                <a:latin typeface="Arial"/>
                <a:ea typeface="Arial"/>
                <a:cs typeface="Arial"/>
                <a:sym typeface="Arial"/>
              </a:defRPr>
            </a:pPr>
            <a:r>
              <a:rPr dirty="0"/>
              <a:t>Identify any areas of flow disturbance for further evaluation with pulsed Doppler. </a:t>
            </a:r>
          </a:p>
        </p:txBody>
      </p:sp>
      <p:pic>
        <p:nvPicPr>
          <p:cNvPr id="198" name="Screen Shot 2018-01-05 at 20.59.30.png" descr="Screen Shot 2018-01-05 at 20.59.30.png"/>
          <p:cNvPicPr>
            <a:picLocks noChangeAspect="1"/>
          </p:cNvPicPr>
          <p:nvPr/>
        </p:nvPicPr>
        <p:blipFill>
          <a:blip r:embed="rId2" cstate="print">
            <a:extLst/>
          </a:blip>
          <a:stretch>
            <a:fillRect/>
          </a:stretch>
        </p:blipFill>
        <p:spPr>
          <a:xfrm>
            <a:off x="637083" y="1163091"/>
            <a:ext cx="3494842" cy="2795873"/>
          </a:xfrm>
          <a:prstGeom prst="rect">
            <a:avLst/>
          </a:prstGeom>
          <a:ln w="12700">
            <a:miter lim="400000"/>
          </a:ln>
        </p:spPr>
      </p:pic>
      <p:pic>
        <p:nvPicPr>
          <p:cNvPr id="199" name="Screen Shot 2018-01-14 at 22.53.46.png" descr="Screen Shot 2018-01-14 at 22.53.46.png"/>
          <p:cNvPicPr>
            <a:picLocks noChangeAspect="1"/>
          </p:cNvPicPr>
          <p:nvPr/>
        </p:nvPicPr>
        <p:blipFill>
          <a:blip r:embed="rId3" cstate="print">
            <a:extLst/>
          </a:blip>
          <a:srcRect r="3525"/>
          <a:stretch>
            <a:fillRect/>
          </a:stretch>
        </p:blipFill>
        <p:spPr>
          <a:xfrm>
            <a:off x="678675" y="3971738"/>
            <a:ext cx="3109894" cy="271679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Anatomy"/>
          <p:cNvSpPr txBox="1">
            <a:spLocks noGrp="1"/>
          </p:cNvSpPr>
          <p:nvPr>
            <p:ph type="title" idx="4294967295"/>
          </p:nvPr>
        </p:nvSpPr>
        <p:spPr>
          <a:xfrm>
            <a:off x="914400" y="0"/>
            <a:ext cx="8229600" cy="990600"/>
          </a:xfrm>
          <a:prstGeom prst="rect">
            <a:avLst/>
          </a:prstGeom>
        </p:spPr>
        <p:txBody>
          <a:bodyPr/>
          <a:lstStyle>
            <a:lvl1pPr>
              <a:defRPr>
                <a:latin typeface="Arial"/>
                <a:ea typeface="Arial"/>
                <a:cs typeface="Arial"/>
                <a:sym typeface="Arial"/>
              </a:defRPr>
            </a:lvl1pPr>
          </a:lstStyle>
          <a:p>
            <a:r>
              <a:rPr b="1" dirty="0"/>
              <a:t>Anatomy</a:t>
            </a:r>
          </a:p>
        </p:txBody>
      </p:sp>
      <p:pic>
        <p:nvPicPr>
          <p:cNvPr id="139" name="Screen Shot 2017-12-30 at 14.07.17.png" descr="Screen Shot 2017-12-30 at 14.07.17.png"/>
          <p:cNvPicPr>
            <a:picLocks noChangeAspect="1"/>
          </p:cNvPicPr>
          <p:nvPr/>
        </p:nvPicPr>
        <p:blipFill>
          <a:blip r:embed="rId3" cstate="print">
            <a:extLst/>
          </a:blip>
          <a:srcRect l="35733" t="27603" r="35732" b="27603"/>
          <a:stretch>
            <a:fillRect/>
          </a:stretch>
        </p:blipFill>
        <p:spPr>
          <a:xfrm>
            <a:off x="3459781" y="692696"/>
            <a:ext cx="5684219" cy="5576944"/>
          </a:xfrm>
          <a:prstGeom prst="rect">
            <a:avLst/>
          </a:prstGeom>
          <a:ln w="12700">
            <a:miter lim="400000"/>
          </a:ln>
        </p:spPr>
      </p:pic>
      <p:sp>
        <p:nvSpPr>
          <p:cNvPr id="140" name="ICA"/>
          <p:cNvSpPr txBox="1"/>
          <p:nvPr/>
        </p:nvSpPr>
        <p:spPr>
          <a:xfrm>
            <a:off x="4648430" y="2447110"/>
            <a:ext cx="1368152"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b="1"/>
            </a:lvl1pPr>
          </a:lstStyle>
          <a:p>
            <a:r>
              <a:t>ICA</a:t>
            </a:r>
          </a:p>
        </p:txBody>
      </p:sp>
      <p:sp>
        <p:nvSpPr>
          <p:cNvPr id="141" name="Line"/>
          <p:cNvSpPr/>
          <p:nvPr/>
        </p:nvSpPr>
        <p:spPr>
          <a:xfrm flipH="1">
            <a:off x="7600758" y="2879157"/>
            <a:ext cx="432049" cy="216025"/>
          </a:xfrm>
          <a:prstGeom prst="line">
            <a:avLst/>
          </a:prstGeom>
          <a:ln>
            <a:solidFill>
              <a:srgbClr val="000000"/>
            </a:solidFill>
            <a:tailEnd type="triangle"/>
          </a:ln>
        </p:spPr>
        <p:txBody>
          <a:bodyPr lIns="45719" rIns="45719"/>
          <a:lstStyle/>
          <a:p>
            <a:endParaRPr/>
          </a:p>
        </p:txBody>
      </p:sp>
      <p:sp>
        <p:nvSpPr>
          <p:cNvPr id="142" name="ECA"/>
          <p:cNvSpPr txBox="1"/>
          <p:nvPr/>
        </p:nvSpPr>
        <p:spPr>
          <a:xfrm>
            <a:off x="8032806" y="2663133"/>
            <a:ext cx="864097" cy="3708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b="1"/>
            </a:lvl1pPr>
          </a:lstStyle>
          <a:p>
            <a:r>
              <a:t>ECA</a:t>
            </a:r>
          </a:p>
        </p:txBody>
      </p:sp>
      <p:sp>
        <p:nvSpPr>
          <p:cNvPr id="143" name="Line"/>
          <p:cNvSpPr/>
          <p:nvPr/>
        </p:nvSpPr>
        <p:spPr>
          <a:xfrm>
            <a:off x="5296501" y="2663133"/>
            <a:ext cx="432049" cy="1"/>
          </a:xfrm>
          <a:prstGeom prst="line">
            <a:avLst/>
          </a:prstGeom>
          <a:ln>
            <a:solidFill>
              <a:srgbClr val="000000"/>
            </a:solidFill>
            <a:tailEnd type="triangle"/>
          </a:ln>
        </p:spPr>
        <p:txBody>
          <a:bodyPr lIns="45719" rIns="45719"/>
          <a:lstStyle/>
          <a:p>
            <a:endParaRPr/>
          </a:p>
        </p:txBody>
      </p:sp>
      <p:sp>
        <p:nvSpPr>
          <p:cNvPr id="144" name="CCA"/>
          <p:cNvSpPr txBox="1"/>
          <p:nvPr/>
        </p:nvSpPr>
        <p:spPr>
          <a:xfrm>
            <a:off x="7740352" y="3906714"/>
            <a:ext cx="599404" cy="3708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b="1"/>
            </a:lvl1pPr>
          </a:lstStyle>
          <a:p>
            <a:r>
              <a:t>CCA</a:t>
            </a:r>
          </a:p>
        </p:txBody>
      </p:sp>
      <p:sp>
        <p:nvSpPr>
          <p:cNvPr id="145" name="Line"/>
          <p:cNvSpPr/>
          <p:nvPr/>
        </p:nvSpPr>
        <p:spPr>
          <a:xfrm flipH="1">
            <a:off x="7245158" y="4123757"/>
            <a:ext cx="432049" cy="216025"/>
          </a:xfrm>
          <a:prstGeom prst="line">
            <a:avLst/>
          </a:prstGeom>
          <a:ln>
            <a:solidFill>
              <a:srgbClr val="000000"/>
            </a:solidFill>
            <a:tailEnd type="triangle"/>
          </a:ln>
        </p:spPr>
        <p:txBody>
          <a:bodyPr lIns="45719" rIns="45719"/>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gle independent…"/>
          <p:cNvSpPr txBox="1">
            <a:spLocks noGrp="1"/>
          </p:cNvSpPr>
          <p:nvPr>
            <p:ph sz="quarter" idx="1"/>
          </p:nvPr>
        </p:nvSpPr>
        <p:spPr>
          <a:xfrm>
            <a:off x="1043608" y="1052736"/>
            <a:ext cx="7772400" cy="4572000"/>
          </a:xfrm>
          <a:prstGeom prst="rect">
            <a:avLst/>
          </a:prstGeom>
        </p:spPr>
        <p:txBody>
          <a:bodyPr>
            <a:normAutofit/>
          </a:bodyPr>
          <a:lstStyle/>
          <a:p>
            <a:pPr marL="195513" indent="-195513" defTabSz="685800">
              <a:spcBef>
                <a:spcPts val="400"/>
              </a:spcBef>
              <a:buSzPct val="100000"/>
              <a:buChar char="•"/>
              <a:defRPr sz="1950"/>
            </a:pPr>
            <a:r>
              <a:rPr dirty="0">
                <a:solidFill>
                  <a:schemeClr val="tx1"/>
                </a:solidFill>
                <a:latin typeface="Arial" pitchFamily="34" charset="0"/>
                <a:cs typeface="Arial" pitchFamily="34" charset="0"/>
              </a:rPr>
              <a:t>Angle independent</a:t>
            </a:r>
          </a:p>
          <a:p>
            <a:pPr marL="195513" indent="-195513" defTabSz="685800">
              <a:spcBef>
                <a:spcPts val="400"/>
              </a:spcBef>
              <a:buSzPct val="100000"/>
              <a:buChar char="•"/>
              <a:defRPr sz="1950"/>
            </a:pPr>
            <a:r>
              <a:rPr dirty="0">
                <a:solidFill>
                  <a:schemeClr val="tx1"/>
                </a:solidFill>
                <a:latin typeface="Arial" pitchFamily="34" charset="0"/>
                <a:cs typeface="Arial" pitchFamily="34" charset="0"/>
              </a:rPr>
              <a:t>No aliasing</a:t>
            </a:r>
          </a:p>
          <a:p>
            <a:pPr indent="0" defTabSz="685800">
              <a:spcBef>
                <a:spcPts val="400"/>
              </a:spcBef>
              <a:defRPr sz="1950"/>
            </a:pPr>
            <a:r>
              <a:rPr lang="en-GB" dirty="0" smtClean="0">
                <a:latin typeface="Arial" pitchFamily="34" charset="0"/>
                <a:cs typeface="Arial" pitchFamily="34" charset="0"/>
              </a:rPr>
              <a:t>  </a:t>
            </a:r>
            <a:r>
              <a:rPr dirty="0" smtClean="0">
                <a:solidFill>
                  <a:schemeClr val="tx1"/>
                </a:solidFill>
                <a:latin typeface="Arial" pitchFamily="34" charset="0"/>
                <a:cs typeface="Arial" pitchFamily="34" charset="0"/>
              </a:rPr>
              <a:t>&gt; </a:t>
            </a:r>
            <a:r>
              <a:rPr lang="en-GB" dirty="0" smtClean="0">
                <a:solidFill>
                  <a:schemeClr val="tx1"/>
                </a:solidFill>
                <a:latin typeface="Arial" pitchFamily="34" charset="0"/>
                <a:cs typeface="Arial" pitchFamily="34" charset="0"/>
              </a:rPr>
              <a:t>?</a:t>
            </a:r>
            <a:r>
              <a:rPr dirty="0" smtClean="0">
                <a:solidFill>
                  <a:schemeClr val="tx1"/>
                </a:solidFill>
                <a:latin typeface="Arial" pitchFamily="34" charset="0"/>
                <a:cs typeface="Arial" pitchFamily="34" charset="0"/>
              </a:rPr>
              <a:t>Helpful </a:t>
            </a:r>
            <a:r>
              <a:rPr dirty="0">
                <a:solidFill>
                  <a:schemeClr val="tx1"/>
                </a:solidFill>
                <a:latin typeface="Arial" pitchFamily="34" charset="0"/>
                <a:cs typeface="Arial" pitchFamily="34" charset="0"/>
              </a:rPr>
              <a:t>when distinguishing subtotal from total </a:t>
            </a:r>
            <a:r>
              <a:rPr dirty="0" smtClean="0">
                <a:solidFill>
                  <a:schemeClr val="tx1"/>
                </a:solidFill>
                <a:latin typeface="Arial" pitchFamily="34" charset="0"/>
                <a:cs typeface="Arial" pitchFamily="34" charset="0"/>
              </a:rPr>
              <a:t>occlusion</a:t>
            </a:r>
            <a:endParaRPr dirty="0">
              <a:solidFill>
                <a:schemeClr val="tx1"/>
              </a:solidFill>
              <a:latin typeface="Arial" pitchFamily="34" charset="0"/>
              <a:cs typeface="Arial" pitchFamily="34" charset="0"/>
            </a:endParaRPr>
          </a:p>
          <a:p>
            <a:pPr marL="366963" indent="-171449" defTabSz="685800">
              <a:spcBef>
                <a:spcPts val="400"/>
              </a:spcBef>
              <a:buSzPct val="100000"/>
              <a:buChar char="•"/>
              <a:defRPr sz="1950"/>
            </a:pPr>
            <a:r>
              <a:rPr dirty="0">
                <a:solidFill>
                  <a:schemeClr val="tx1"/>
                </a:solidFill>
                <a:latin typeface="Arial" pitchFamily="34" charset="0"/>
                <a:cs typeface="Arial" pitchFamily="34" charset="0"/>
              </a:rPr>
              <a:t>Useful when scanning tortuous vessels</a:t>
            </a:r>
          </a:p>
          <a:p>
            <a:pPr marL="366963" indent="-171449" defTabSz="685800">
              <a:spcBef>
                <a:spcPts val="400"/>
              </a:spcBef>
              <a:buSzPct val="100000"/>
              <a:buChar char="•"/>
              <a:defRPr sz="1950"/>
            </a:pPr>
            <a:r>
              <a:rPr dirty="0">
                <a:solidFill>
                  <a:schemeClr val="tx1"/>
                </a:solidFill>
                <a:latin typeface="Arial" pitchFamily="34" charset="0"/>
                <a:cs typeface="Arial" pitchFamily="34" charset="0"/>
              </a:rPr>
              <a:t>Better </a:t>
            </a:r>
            <a:r>
              <a:rPr dirty="0" smtClean="0">
                <a:solidFill>
                  <a:schemeClr val="tx1"/>
                </a:solidFill>
                <a:latin typeface="Arial" pitchFamily="34" charset="0"/>
                <a:cs typeface="Arial" pitchFamily="34" charset="0"/>
              </a:rPr>
              <a:t>visualization </a:t>
            </a:r>
            <a:r>
              <a:rPr dirty="0">
                <a:solidFill>
                  <a:schemeClr val="tx1"/>
                </a:solidFill>
                <a:latin typeface="Arial" pitchFamily="34" charset="0"/>
                <a:cs typeface="Arial" pitchFamily="34" charset="0"/>
              </a:rPr>
              <a:t>of plaque surface morphology</a:t>
            </a:r>
          </a:p>
        </p:txBody>
      </p:sp>
      <p:pic>
        <p:nvPicPr>
          <p:cNvPr id="6" name="Screen Shot 2018-01-14 at 23.36.39.png" descr="Screen Shot 2018-01-14 at 23.36.39.png"/>
          <p:cNvPicPr>
            <a:picLocks noChangeAspect="1"/>
          </p:cNvPicPr>
          <p:nvPr/>
        </p:nvPicPr>
        <p:blipFill>
          <a:blip r:embed="rId2" cstate="print">
            <a:extLst/>
          </a:blip>
          <a:srcRect l="3488" t="7399" b="4116"/>
          <a:stretch>
            <a:fillRect/>
          </a:stretch>
        </p:blipFill>
        <p:spPr>
          <a:xfrm>
            <a:off x="1187624" y="2780928"/>
            <a:ext cx="6433314" cy="3709969"/>
          </a:xfrm>
          <a:prstGeom prst="rect">
            <a:avLst/>
          </a:prstGeom>
          <a:ln w="12700">
            <a:miter lim="400000"/>
          </a:ln>
        </p:spPr>
      </p:pic>
      <p:sp>
        <p:nvSpPr>
          <p:cNvPr id="7" name="Colour Mode Imaging"/>
          <p:cNvSpPr txBox="1">
            <a:spLocks noGrp="1"/>
          </p:cNvSpPr>
          <p:nvPr>
            <p:ph type="title"/>
          </p:nvPr>
        </p:nvSpPr>
        <p:spPr>
          <a:xfrm>
            <a:off x="971550" y="0"/>
            <a:ext cx="7772400" cy="1143000"/>
          </a:xfrm>
          <a:prstGeom prst="rect">
            <a:avLst/>
          </a:prstGeom>
        </p:spPr>
        <p:txBody>
          <a:bodyPr/>
          <a:lstStyle>
            <a:lvl1pPr>
              <a:defRPr>
                <a:latin typeface="Arial"/>
                <a:ea typeface="Arial"/>
                <a:cs typeface="Arial"/>
                <a:sym typeface="Arial"/>
              </a:defRPr>
            </a:lvl1pPr>
          </a:lstStyle>
          <a:p>
            <a:pPr algn="ctr"/>
            <a:r>
              <a:rPr lang="en-GB" b="1" dirty="0" smtClean="0"/>
              <a:t>Power Doppler</a:t>
            </a:r>
            <a:r>
              <a:rPr b="1" dirty="0" smtClean="0"/>
              <a:t> </a:t>
            </a:r>
            <a:endParaRP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ulsed Doppler"/>
          <p:cNvSpPr txBox="1">
            <a:spLocks noGrp="1"/>
          </p:cNvSpPr>
          <p:nvPr>
            <p:ph type="title" idx="4294967295"/>
          </p:nvPr>
        </p:nvSpPr>
        <p:spPr>
          <a:xfrm>
            <a:off x="914400" y="333375"/>
            <a:ext cx="8229600" cy="1143000"/>
          </a:xfrm>
          <a:prstGeom prst="rect">
            <a:avLst/>
          </a:prstGeom>
        </p:spPr>
        <p:txBody>
          <a:bodyPr/>
          <a:lstStyle>
            <a:lvl1pPr>
              <a:defRPr>
                <a:latin typeface="Arial"/>
                <a:ea typeface="Arial"/>
                <a:cs typeface="Arial"/>
                <a:sym typeface="Arial"/>
              </a:defRPr>
            </a:lvl1pPr>
          </a:lstStyle>
          <a:p>
            <a:r>
              <a:rPr b="1" dirty="0"/>
              <a:t>Pulsed Doppler</a:t>
            </a:r>
          </a:p>
        </p:txBody>
      </p:sp>
      <p:sp>
        <p:nvSpPr>
          <p:cNvPr id="206" name="Record Doppler waveform at proximal CCA, distal CCA, ICA and ECA.…"/>
          <p:cNvSpPr txBox="1">
            <a:spLocks noGrp="1"/>
          </p:cNvSpPr>
          <p:nvPr>
            <p:ph type="body" idx="4294967295"/>
          </p:nvPr>
        </p:nvSpPr>
        <p:spPr>
          <a:xfrm>
            <a:off x="0" y="1484313"/>
            <a:ext cx="8229600" cy="4930775"/>
          </a:xfrm>
          <a:prstGeom prst="rect">
            <a:avLst/>
          </a:prstGeom>
        </p:spPr>
        <p:txBody>
          <a:bodyPr>
            <a:normAutofit lnSpcReduction="10000"/>
          </a:bodyPr>
          <a:lstStyle/>
          <a:p>
            <a:pPr marL="283463" indent="-201168">
              <a:buSzTx/>
              <a:buFont typeface="Wingdings 2"/>
              <a:buNone/>
            </a:pPr>
            <a:endParaRPr dirty="0"/>
          </a:p>
          <a:p>
            <a:pPr marL="342898" indent="-342898">
              <a:lnSpc>
                <a:spcPct val="150000"/>
              </a:lnSpc>
              <a:defRPr sz="2500">
                <a:latin typeface="Arial"/>
                <a:ea typeface="Arial"/>
                <a:cs typeface="Arial"/>
                <a:sym typeface="Arial"/>
              </a:defRPr>
            </a:pPr>
            <a:r>
              <a:rPr sz="2400" dirty="0"/>
              <a:t>Record Doppler waveform at </a:t>
            </a:r>
            <a:r>
              <a:rPr lang="en-GB" sz="2400" dirty="0" smtClean="0"/>
              <a:t>in CCA (~2 cm from bifurcation)</a:t>
            </a:r>
            <a:r>
              <a:rPr sz="2400" dirty="0" smtClean="0"/>
              <a:t>, </a:t>
            </a:r>
            <a:r>
              <a:rPr sz="2400" dirty="0"/>
              <a:t>ICA and ECA. </a:t>
            </a:r>
          </a:p>
          <a:p>
            <a:pPr marL="342898" indent="-342898">
              <a:lnSpc>
                <a:spcPct val="150000"/>
              </a:lnSpc>
              <a:defRPr sz="2500">
                <a:latin typeface="Arial"/>
                <a:ea typeface="Arial"/>
                <a:cs typeface="Arial"/>
                <a:sym typeface="Arial"/>
              </a:defRPr>
            </a:pPr>
            <a:r>
              <a:rPr sz="2400" dirty="0"/>
              <a:t>If disease is present, sample Doppler waveform in any areas of flow disturbance identified with </a:t>
            </a:r>
            <a:r>
              <a:rPr sz="2400" dirty="0" err="1"/>
              <a:t>colour</a:t>
            </a:r>
            <a:r>
              <a:rPr sz="2400" dirty="0"/>
              <a:t> Doppler. </a:t>
            </a:r>
            <a:endParaRPr lang="en-GB" sz="2400" dirty="0" smtClean="0"/>
          </a:p>
          <a:p>
            <a:pPr marL="342898" indent="-342898">
              <a:lnSpc>
                <a:spcPct val="150000"/>
              </a:lnSpc>
              <a:defRPr sz="2500">
                <a:latin typeface="Arial"/>
                <a:ea typeface="Arial"/>
                <a:cs typeface="Arial"/>
                <a:sym typeface="Arial"/>
              </a:defRPr>
            </a:pPr>
            <a:r>
              <a:rPr lang="en-GB" sz="2400" dirty="0"/>
              <a:t>find highest velocities obtainable (listen to the audio signal) </a:t>
            </a:r>
          </a:p>
          <a:p>
            <a:pPr marL="342898" indent="-342898">
              <a:lnSpc>
                <a:spcPct val="150000"/>
              </a:lnSpc>
              <a:defRPr sz="2500">
                <a:latin typeface="Arial"/>
                <a:ea typeface="Arial"/>
                <a:cs typeface="Arial"/>
                <a:sym typeface="Arial"/>
              </a:defRPr>
            </a:pPr>
            <a:r>
              <a:rPr lang="en-GB" sz="2400" dirty="0"/>
              <a:t>freeze waveform and make measurements</a:t>
            </a:r>
          </a:p>
          <a:p>
            <a:pPr marL="342898" indent="-342898">
              <a:lnSpc>
                <a:spcPct val="150000"/>
              </a:lnSpc>
              <a:defRPr sz="2500">
                <a:latin typeface="Arial"/>
                <a:ea typeface="Arial"/>
                <a:cs typeface="Arial"/>
                <a:sym typeface="Arial"/>
              </a:defRPr>
            </a:pPr>
            <a:r>
              <a:rPr lang="en-GB" sz="2400" dirty="0"/>
              <a:t>make the measurements with manual </a:t>
            </a:r>
            <a:r>
              <a:rPr lang="en-GB" sz="2400" dirty="0" err="1"/>
              <a:t>caliper</a:t>
            </a:r>
            <a:r>
              <a:rPr lang="en-GB" sz="2400" dirty="0"/>
              <a:t> placement</a:t>
            </a:r>
          </a:p>
          <a:p>
            <a:pPr marL="342898" indent="-342898">
              <a:lnSpc>
                <a:spcPct val="150000"/>
              </a:lnSpc>
              <a:defRPr sz="2500">
                <a:latin typeface="Arial"/>
                <a:ea typeface="Arial"/>
                <a:cs typeface="Arial"/>
                <a:sym typeface="Arial"/>
              </a:defRPr>
            </a:pPr>
            <a:endParaRPr sz="2400"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Doppler Waveforms"/>
          <p:cNvSpPr txBox="1">
            <a:spLocks noGrp="1"/>
          </p:cNvSpPr>
          <p:nvPr>
            <p:ph type="title" idx="4294967295"/>
          </p:nvPr>
        </p:nvSpPr>
        <p:spPr>
          <a:xfrm>
            <a:off x="0" y="0"/>
            <a:ext cx="8229600" cy="981075"/>
          </a:xfrm>
          <a:prstGeom prst="rect">
            <a:avLst/>
          </a:prstGeom>
        </p:spPr>
        <p:txBody>
          <a:bodyPr/>
          <a:lstStyle/>
          <a:p>
            <a:r>
              <a:rPr b="1" dirty="0">
                <a:latin typeface="Arial" pitchFamily="34" charset="0"/>
                <a:cs typeface="Arial" pitchFamily="34" charset="0"/>
              </a:rPr>
              <a:t>Doppler Waveforms</a:t>
            </a:r>
          </a:p>
        </p:txBody>
      </p:sp>
      <p:pic>
        <p:nvPicPr>
          <p:cNvPr id="209" name="\\whht.nhs.uk\userdata\homefolders\antonj\Desktop\00032.jpg" descr="\\whht.nhs.uk\userdata\homefolders\antonj\Desktop\00032.jpg"/>
          <p:cNvPicPr>
            <a:picLocks noChangeAspect="1"/>
          </p:cNvPicPr>
          <p:nvPr/>
        </p:nvPicPr>
        <p:blipFill>
          <a:blip r:embed="rId3" cstate="print">
            <a:extLst/>
          </a:blip>
          <a:srcRect l="1773" t="3636" r="50343"/>
          <a:stretch>
            <a:fillRect/>
          </a:stretch>
        </p:blipFill>
        <p:spPr>
          <a:xfrm>
            <a:off x="4932040" y="188640"/>
            <a:ext cx="3888433" cy="3816797"/>
          </a:xfrm>
          <a:prstGeom prst="rect">
            <a:avLst/>
          </a:prstGeom>
          <a:ln w="12700">
            <a:miter lim="400000"/>
          </a:ln>
        </p:spPr>
      </p:pic>
      <p:pic>
        <p:nvPicPr>
          <p:cNvPr id="210" name="\\whht.nhs.uk\userdata\homefolders\antonj\Desktop\00032.jpg" descr="\\whht.nhs.uk\userdata\homefolders\antonj\Desktop\00032.jpg"/>
          <p:cNvPicPr>
            <a:picLocks noChangeAspect="1"/>
          </p:cNvPicPr>
          <p:nvPr/>
        </p:nvPicPr>
        <p:blipFill>
          <a:blip r:embed="rId3" cstate="print">
            <a:extLst/>
          </a:blip>
          <a:srcRect l="51397" t="3639" r="1389" b="55899"/>
          <a:stretch>
            <a:fillRect/>
          </a:stretch>
        </p:blipFill>
        <p:spPr>
          <a:xfrm>
            <a:off x="467543" y="764704"/>
            <a:ext cx="3960441" cy="1656185"/>
          </a:xfrm>
          <a:prstGeom prst="rect">
            <a:avLst/>
          </a:prstGeom>
          <a:ln w="12700">
            <a:miter lim="400000"/>
          </a:ln>
        </p:spPr>
      </p:pic>
      <p:pic>
        <p:nvPicPr>
          <p:cNvPr id="5" name="Picture 2" descr="Backup_of_fig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4014071"/>
            <a:ext cx="7726362"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23" y="228600"/>
            <a:ext cx="27813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6173" y="228600"/>
            <a:ext cx="2771775"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73" y="2019300"/>
            <a:ext cx="278130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144" y="2014906"/>
            <a:ext cx="280035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73" y="3835449"/>
            <a:ext cx="27813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4999" y="3805606"/>
            <a:ext cx="2819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9"/>
          <p:cNvSpPr>
            <a:spLocks noChangeArrowheads="1"/>
          </p:cNvSpPr>
          <p:nvPr/>
        </p:nvSpPr>
        <p:spPr bwMode="auto">
          <a:xfrm>
            <a:off x="0" y="8086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5" name="Picture 14"/>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87487" y="228600"/>
            <a:ext cx="3264535" cy="2101215"/>
          </a:xfrm>
          <a:prstGeom prst="rect">
            <a:avLst/>
          </a:prstGeom>
          <a:noFill/>
          <a:ln>
            <a:noFill/>
          </a:ln>
        </p:spPr>
      </p:pic>
      <p:pic>
        <p:nvPicPr>
          <p:cNvPr id="16" name="Picture 15"/>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4701" y="4141520"/>
            <a:ext cx="2870200" cy="1837055"/>
          </a:xfrm>
          <a:prstGeom prst="rect">
            <a:avLst/>
          </a:prstGeom>
          <a:noFill/>
          <a:ln>
            <a:noFill/>
          </a:ln>
        </p:spPr>
      </p:pic>
      <p:pic>
        <p:nvPicPr>
          <p:cNvPr id="17" name="Picture 16"/>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66510" y="2364207"/>
            <a:ext cx="2777490" cy="1786255"/>
          </a:xfrm>
          <a:prstGeom prst="rect">
            <a:avLst/>
          </a:prstGeom>
          <a:noFill/>
          <a:ln>
            <a:noFill/>
          </a:ln>
        </p:spPr>
      </p:pic>
    </p:spTree>
    <p:extLst>
      <p:ext uri="{BB962C8B-B14F-4D97-AF65-F5344CB8AC3E}">
        <p14:creationId xmlns:p14="http://schemas.microsoft.com/office/powerpoint/2010/main" val="11939106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Screen Shot 2018-01-05 at 11.41.37.png" descr="Screen Shot 2018-01-05 at 11.41.37.png"/>
          <p:cNvPicPr>
            <a:picLocks noChangeAspect="1"/>
          </p:cNvPicPr>
          <p:nvPr/>
        </p:nvPicPr>
        <p:blipFill>
          <a:blip r:embed="rId2" cstate="print">
            <a:extLst/>
          </a:blip>
          <a:srcRect l="2122" r="2387" b="2665"/>
          <a:stretch>
            <a:fillRect/>
          </a:stretch>
        </p:blipFill>
        <p:spPr>
          <a:xfrm>
            <a:off x="611560" y="404664"/>
            <a:ext cx="4248473" cy="2397697"/>
          </a:xfrm>
          <a:prstGeom prst="rect">
            <a:avLst/>
          </a:prstGeom>
          <a:ln w="12700">
            <a:miter lim="400000"/>
          </a:ln>
        </p:spPr>
      </p:pic>
      <p:sp>
        <p:nvSpPr>
          <p:cNvPr id="213" name="High-resistance waveform shown in a non-diseased ICA proximal to an MCA occlusion."/>
          <p:cNvSpPr txBox="1"/>
          <p:nvPr/>
        </p:nvSpPr>
        <p:spPr>
          <a:xfrm>
            <a:off x="5148064" y="620687"/>
            <a:ext cx="3096344"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defTabSz="457200">
              <a:spcBef>
                <a:spcPts val="1200"/>
              </a:spcBef>
              <a:defRPr sz="1700" b="1">
                <a:latin typeface="Times New Roman"/>
                <a:ea typeface="Times New Roman"/>
                <a:cs typeface="Times New Roman"/>
                <a:sym typeface="Times New Roman"/>
              </a:defRPr>
            </a:lvl1pPr>
          </a:lstStyle>
          <a:p>
            <a:r>
              <a:rPr sz="1600" dirty="0">
                <a:latin typeface="Arial" pitchFamily="34" charset="0"/>
                <a:cs typeface="Arial" pitchFamily="34" charset="0"/>
              </a:rPr>
              <a:t>High-resistance waveform shown in a non-diseased ICA proximal to an MCA occlusion. </a:t>
            </a:r>
          </a:p>
        </p:txBody>
      </p:sp>
      <p:sp>
        <p:nvSpPr>
          <p:cNvPr id="214" name="Tardus Parvus waveform in CCA due to proximal stenosis e.g. innominate artery"/>
          <p:cNvSpPr txBox="1"/>
          <p:nvPr/>
        </p:nvSpPr>
        <p:spPr>
          <a:xfrm>
            <a:off x="5126856" y="3822575"/>
            <a:ext cx="3643324" cy="83099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defTabSz="457200">
              <a:spcBef>
                <a:spcPts val="1200"/>
              </a:spcBef>
              <a:defRPr sz="1700" b="1">
                <a:latin typeface="Times New Roman"/>
                <a:ea typeface="Times New Roman"/>
                <a:cs typeface="Times New Roman"/>
                <a:sym typeface="Times New Roman"/>
              </a:defRPr>
            </a:lvl1pPr>
          </a:lstStyle>
          <a:p>
            <a:r>
              <a:rPr sz="1600" dirty="0" err="1">
                <a:latin typeface="Arial" pitchFamily="34" charset="0"/>
                <a:cs typeface="Arial" pitchFamily="34" charset="0"/>
              </a:rPr>
              <a:t>Tardus</a:t>
            </a:r>
            <a:r>
              <a:rPr sz="1600" dirty="0">
                <a:latin typeface="Arial" pitchFamily="34" charset="0"/>
                <a:cs typeface="Arial" pitchFamily="34" charset="0"/>
              </a:rPr>
              <a:t> </a:t>
            </a:r>
            <a:r>
              <a:rPr sz="1600" dirty="0" err="1">
                <a:latin typeface="Arial" pitchFamily="34" charset="0"/>
                <a:cs typeface="Arial" pitchFamily="34" charset="0"/>
              </a:rPr>
              <a:t>Parvus</a:t>
            </a:r>
            <a:r>
              <a:rPr sz="1600" dirty="0">
                <a:latin typeface="Arial" pitchFamily="34" charset="0"/>
                <a:cs typeface="Arial" pitchFamily="34" charset="0"/>
              </a:rPr>
              <a:t> waveform in CCA due to proximal stenosis e.g. </a:t>
            </a:r>
            <a:r>
              <a:rPr sz="1600" dirty="0" err="1">
                <a:latin typeface="Arial" pitchFamily="34" charset="0"/>
                <a:cs typeface="Arial" pitchFamily="34" charset="0"/>
              </a:rPr>
              <a:t>innominate</a:t>
            </a:r>
            <a:r>
              <a:rPr sz="1600" dirty="0">
                <a:latin typeface="Arial" pitchFamily="34" charset="0"/>
                <a:cs typeface="Arial" pitchFamily="34" charset="0"/>
              </a:rPr>
              <a:t> artery</a:t>
            </a:r>
          </a:p>
        </p:txBody>
      </p:sp>
      <p:pic>
        <p:nvPicPr>
          <p:cNvPr id="215" name="Screen Shot 2018-01-14 at 23.20.06.png" descr="Screen Shot 2018-01-14 at 23.20.06.png"/>
          <p:cNvPicPr>
            <a:picLocks noChangeAspect="1"/>
          </p:cNvPicPr>
          <p:nvPr/>
        </p:nvPicPr>
        <p:blipFill>
          <a:blip r:embed="rId3" cstate="print">
            <a:extLst/>
          </a:blip>
          <a:srcRect l="7462" t="16785" r="3966" b="3707"/>
          <a:stretch>
            <a:fillRect/>
          </a:stretch>
        </p:blipFill>
        <p:spPr>
          <a:xfrm>
            <a:off x="599583" y="3165961"/>
            <a:ext cx="4272472" cy="316823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Velocity measurement"/>
          <p:cNvSpPr txBox="1">
            <a:spLocks noGrp="1"/>
          </p:cNvSpPr>
          <p:nvPr>
            <p:ph type="title" idx="4294967295"/>
          </p:nvPr>
        </p:nvSpPr>
        <p:spPr>
          <a:xfrm>
            <a:off x="914400" y="96838"/>
            <a:ext cx="8229600" cy="1143000"/>
          </a:xfrm>
          <a:prstGeom prst="rect">
            <a:avLst/>
          </a:prstGeom>
        </p:spPr>
        <p:txBody>
          <a:bodyPr/>
          <a:lstStyle>
            <a:lvl1pPr>
              <a:defRPr sz="4100">
                <a:latin typeface="Arial"/>
                <a:ea typeface="Arial"/>
                <a:cs typeface="Arial"/>
                <a:sym typeface="Arial"/>
              </a:defRPr>
            </a:lvl1pPr>
          </a:lstStyle>
          <a:p>
            <a:r>
              <a:rPr b="1" dirty="0"/>
              <a:t>Velocity measurement</a:t>
            </a:r>
          </a:p>
        </p:txBody>
      </p:sp>
      <p:sp>
        <p:nvSpPr>
          <p:cNvPr id="218" name="Select correct Doppler angle (45 to 60 degrees)…"/>
          <p:cNvSpPr txBox="1">
            <a:spLocks noGrp="1"/>
          </p:cNvSpPr>
          <p:nvPr>
            <p:ph type="body" sz="half" idx="4294967295"/>
          </p:nvPr>
        </p:nvSpPr>
        <p:spPr>
          <a:xfrm>
            <a:off x="323528" y="1196752"/>
            <a:ext cx="2879725" cy="5862638"/>
          </a:xfrm>
          <a:prstGeom prst="rect">
            <a:avLst/>
          </a:prstGeom>
        </p:spPr>
        <p:txBody>
          <a:bodyPr/>
          <a:lstStyle/>
          <a:p>
            <a:pPr marL="342899" indent="-342899">
              <a:defRPr sz="2000">
                <a:latin typeface="Arial"/>
                <a:ea typeface="Arial"/>
                <a:cs typeface="Arial"/>
                <a:sym typeface="Arial"/>
              </a:defRPr>
            </a:pPr>
            <a:r>
              <a:rPr dirty="0"/>
              <a:t>Select correct Doppler angle (45 to 60 degrees) </a:t>
            </a:r>
            <a:endParaRPr sz="2400" dirty="0"/>
          </a:p>
          <a:p>
            <a:pPr marL="342899" indent="-342899">
              <a:defRPr sz="2000">
                <a:latin typeface="Arial"/>
                <a:ea typeface="Arial"/>
                <a:cs typeface="Arial"/>
                <a:sym typeface="Arial"/>
              </a:defRPr>
            </a:pPr>
            <a:r>
              <a:rPr dirty="0"/>
              <a:t>Align angle with flow direction </a:t>
            </a:r>
            <a:endParaRPr sz="2400" dirty="0"/>
          </a:p>
          <a:p>
            <a:pPr marL="342899" indent="-342899">
              <a:defRPr sz="2000">
                <a:latin typeface="Arial"/>
                <a:ea typeface="Arial"/>
                <a:cs typeface="Arial"/>
                <a:sym typeface="Arial"/>
              </a:defRPr>
            </a:pPr>
            <a:r>
              <a:rPr dirty="0"/>
              <a:t>Appropriate gain </a:t>
            </a:r>
            <a:endParaRPr sz="2400" dirty="0"/>
          </a:p>
          <a:p>
            <a:pPr marL="342899" indent="-342899">
              <a:defRPr sz="2000">
                <a:latin typeface="Arial"/>
                <a:ea typeface="Arial"/>
                <a:cs typeface="Arial"/>
                <a:sym typeface="Arial"/>
              </a:defRPr>
            </a:pPr>
            <a:r>
              <a:rPr dirty="0"/>
              <a:t>Steer box </a:t>
            </a:r>
            <a:endParaRPr sz="2400" dirty="0"/>
          </a:p>
          <a:p>
            <a:pPr marL="342899" indent="-342899">
              <a:defRPr sz="2000">
                <a:latin typeface="Arial"/>
                <a:ea typeface="Arial"/>
                <a:cs typeface="Arial"/>
                <a:sym typeface="Arial"/>
              </a:defRPr>
            </a:pPr>
            <a:r>
              <a:rPr dirty="0"/>
              <a:t>Trace Doppler sample volume through any atheromatous areas to ensure maximum velocity is recorded. </a:t>
            </a:r>
          </a:p>
        </p:txBody>
      </p:sp>
      <p:pic>
        <p:nvPicPr>
          <p:cNvPr id="219" name="Screen Shot 2018-01-05 at 21.16.39.png" descr="Screen Shot 2018-01-05 at 21.16.39.png"/>
          <p:cNvPicPr>
            <a:picLocks noChangeAspect="1"/>
          </p:cNvPicPr>
          <p:nvPr/>
        </p:nvPicPr>
        <p:blipFill>
          <a:blip r:embed="rId3" cstate="print">
            <a:extLst/>
          </a:blip>
          <a:srcRect l="1477" t="2246"/>
          <a:stretch>
            <a:fillRect/>
          </a:stretch>
        </p:blipFill>
        <p:spPr>
          <a:xfrm>
            <a:off x="3419872" y="1268760"/>
            <a:ext cx="5400900" cy="399717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he confusion!!!"/>
          <p:cNvSpPr txBox="1">
            <a:spLocks noGrp="1"/>
          </p:cNvSpPr>
          <p:nvPr>
            <p:ph type="subTitle" idx="1"/>
          </p:nvPr>
        </p:nvSpPr>
        <p:spPr>
          <a:xfrm>
            <a:off x="-387158" y="3205163"/>
            <a:ext cx="6400800" cy="1600200"/>
          </a:xfrm>
          <a:prstGeom prst="rect">
            <a:avLst/>
          </a:prstGeom>
        </p:spPr>
        <p:txBody>
          <a:bodyPr/>
          <a:lstStyle>
            <a:lvl1pPr>
              <a:spcBef>
                <a:spcPts val="0"/>
              </a:spcBef>
              <a:defRPr sz="4300">
                <a:solidFill>
                  <a:srgbClr val="572314"/>
                </a:solidFill>
                <a:effectLst>
                  <a:outerShdw blurRad="50800" dist="30000" dir="5400000" rotWithShape="0">
                    <a:srgbClr val="000000">
                      <a:alpha val="30000"/>
                    </a:srgbClr>
                  </a:outerShdw>
                </a:effectLst>
              </a:defRPr>
            </a:lvl1pPr>
          </a:lstStyle>
          <a:p>
            <a:r>
              <a:rPr dirty="0">
                <a:latin typeface="Arial" pitchFamily="34" charset="0"/>
                <a:cs typeface="Arial" pitchFamily="34" charset="0"/>
              </a:rPr>
              <a:t>The confusion!!!</a:t>
            </a:r>
          </a:p>
        </p:txBody>
      </p:sp>
      <p:sp>
        <p:nvSpPr>
          <p:cNvPr id="221" name="Grading the disease"/>
          <p:cNvSpPr txBox="1">
            <a:spLocks noGrp="1"/>
          </p:cNvSpPr>
          <p:nvPr>
            <p:ph type="ctrTitle"/>
          </p:nvPr>
        </p:nvSpPr>
        <p:spPr>
          <a:xfrm>
            <a:off x="-1332656" y="1484784"/>
            <a:ext cx="8229600" cy="1470025"/>
          </a:xfrm>
          <a:prstGeom prst="rect">
            <a:avLst/>
          </a:prstGeom>
        </p:spPr>
        <p:txBody>
          <a:bodyPr/>
          <a:lstStyle/>
          <a:p>
            <a:r>
              <a:rPr dirty="0">
                <a:latin typeface="Arial" pitchFamily="34" charset="0"/>
                <a:cs typeface="Arial" pitchFamily="34" charset="0"/>
              </a:rPr>
              <a:t>Grading the disease</a:t>
            </a:r>
          </a:p>
        </p:txBody>
      </p:sp>
      <p:pic>
        <p:nvPicPr>
          <p:cNvPr id="4" name="Picture 4" descr="Recommendations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100638" y="1351703"/>
            <a:ext cx="4043362" cy="5327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wo randomised controlled trials performed in the1990s :…"/>
          <p:cNvSpPr txBox="1">
            <a:spLocks noGrp="1"/>
          </p:cNvSpPr>
          <p:nvPr>
            <p:ph type="body" sz="half" idx="4294967295"/>
          </p:nvPr>
        </p:nvSpPr>
        <p:spPr>
          <a:xfrm>
            <a:off x="755576" y="404664"/>
            <a:ext cx="7848872" cy="3024336"/>
          </a:xfrm>
          <a:prstGeom prst="rect">
            <a:avLst/>
          </a:prstGeom>
        </p:spPr>
        <p:txBody>
          <a:bodyPr lIns="190500" tIns="190500" rIns="190500" bIns="190500">
            <a:normAutofit/>
          </a:bodyPr>
          <a:lstStyle/>
          <a:p>
            <a:pPr marL="180472" indent="-180472" defTabSz="457200">
              <a:spcBef>
                <a:spcPts val="0"/>
              </a:spcBef>
              <a:buChar char="•"/>
              <a:defRPr sz="1400"/>
            </a:pPr>
            <a:r>
              <a:rPr sz="1600" dirty="0">
                <a:latin typeface="Arial" pitchFamily="34" charset="0"/>
                <a:cs typeface="Arial" pitchFamily="34" charset="0"/>
              </a:rPr>
              <a:t>Two </a:t>
            </a:r>
            <a:r>
              <a:rPr sz="1600" dirty="0" err="1">
                <a:latin typeface="Arial" pitchFamily="34" charset="0"/>
                <a:cs typeface="Arial" pitchFamily="34" charset="0"/>
              </a:rPr>
              <a:t>randomised</a:t>
            </a:r>
            <a:r>
              <a:rPr sz="1600" dirty="0">
                <a:latin typeface="Arial" pitchFamily="34" charset="0"/>
                <a:cs typeface="Arial" pitchFamily="34" charset="0"/>
              </a:rPr>
              <a:t> controlled trials performed in the1990s :</a:t>
            </a:r>
            <a:endParaRPr sz="1800" dirty="0">
              <a:latin typeface="Arial" pitchFamily="34" charset="0"/>
              <a:cs typeface="Arial" pitchFamily="34" charset="0"/>
            </a:endParaRPr>
          </a:p>
          <a:p>
            <a:pPr marL="0" indent="0" defTabSz="457200">
              <a:spcBef>
                <a:spcPts val="0"/>
              </a:spcBef>
              <a:buSzTx/>
              <a:buFont typeface="Wingdings 2"/>
              <a:buNone/>
              <a:defRPr sz="1400" b="1"/>
            </a:pPr>
            <a:r>
              <a:rPr sz="1600" dirty="0">
                <a:latin typeface="Arial" pitchFamily="34" charset="0"/>
                <a:cs typeface="Arial" pitchFamily="34" charset="0"/>
              </a:rPr>
              <a:t>N</a:t>
            </a:r>
            <a:r>
              <a:rPr sz="1600" b="0" dirty="0">
                <a:latin typeface="Arial" pitchFamily="34" charset="0"/>
                <a:cs typeface="Arial" pitchFamily="34" charset="0"/>
              </a:rPr>
              <a:t>orth </a:t>
            </a:r>
            <a:r>
              <a:rPr sz="1600" dirty="0">
                <a:latin typeface="Arial" pitchFamily="34" charset="0"/>
                <a:cs typeface="Arial" pitchFamily="34" charset="0"/>
              </a:rPr>
              <a:t>A</a:t>
            </a:r>
            <a:r>
              <a:rPr sz="1600" b="0" dirty="0">
                <a:latin typeface="Arial" pitchFamily="34" charset="0"/>
                <a:cs typeface="Arial" pitchFamily="34" charset="0"/>
              </a:rPr>
              <a:t>merican </a:t>
            </a:r>
            <a:r>
              <a:rPr sz="1600" dirty="0">
                <a:latin typeface="Arial" pitchFamily="34" charset="0"/>
                <a:cs typeface="Arial" pitchFamily="34" charset="0"/>
              </a:rPr>
              <a:t>S</a:t>
            </a:r>
            <a:r>
              <a:rPr sz="1600" b="0" dirty="0">
                <a:latin typeface="Arial" pitchFamily="34" charset="0"/>
                <a:cs typeface="Arial" pitchFamily="34" charset="0"/>
              </a:rPr>
              <a:t>ymptomatic </a:t>
            </a:r>
            <a:r>
              <a:rPr sz="1600" dirty="0">
                <a:latin typeface="Arial" pitchFamily="34" charset="0"/>
                <a:cs typeface="Arial" pitchFamily="34" charset="0"/>
              </a:rPr>
              <a:t>C</a:t>
            </a:r>
            <a:r>
              <a:rPr sz="1600" b="0" dirty="0">
                <a:latin typeface="Arial" pitchFamily="34" charset="0"/>
                <a:cs typeface="Arial" pitchFamily="34" charset="0"/>
              </a:rPr>
              <a:t>arotid </a:t>
            </a:r>
            <a:r>
              <a:rPr sz="1600" dirty="0">
                <a:latin typeface="Arial" pitchFamily="34" charset="0"/>
                <a:cs typeface="Arial" pitchFamily="34" charset="0"/>
              </a:rPr>
              <a:t>E</a:t>
            </a:r>
            <a:r>
              <a:rPr sz="1600" b="0" dirty="0">
                <a:latin typeface="Arial" pitchFamily="34" charset="0"/>
                <a:cs typeface="Arial" pitchFamily="34" charset="0"/>
              </a:rPr>
              <a:t>ndarterectomy </a:t>
            </a:r>
            <a:r>
              <a:rPr sz="1600" dirty="0">
                <a:latin typeface="Arial" pitchFamily="34" charset="0"/>
                <a:cs typeface="Arial" pitchFamily="34" charset="0"/>
              </a:rPr>
              <a:t>T</a:t>
            </a:r>
            <a:r>
              <a:rPr sz="1600" b="0" dirty="0">
                <a:latin typeface="Arial" pitchFamily="34" charset="0"/>
                <a:cs typeface="Arial" pitchFamily="34" charset="0"/>
              </a:rPr>
              <a:t>rial (NASCET)</a:t>
            </a:r>
            <a:br>
              <a:rPr sz="1600" b="0" dirty="0">
                <a:latin typeface="Arial" pitchFamily="34" charset="0"/>
                <a:cs typeface="Arial" pitchFamily="34" charset="0"/>
              </a:rPr>
            </a:br>
            <a:r>
              <a:rPr sz="1600" dirty="0">
                <a:latin typeface="Arial" pitchFamily="34" charset="0"/>
                <a:cs typeface="Arial" pitchFamily="34" charset="0"/>
              </a:rPr>
              <a:t>E</a:t>
            </a:r>
            <a:r>
              <a:rPr sz="1600" b="0" dirty="0">
                <a:latin typeface="Arial" pitchFamily="34" charset="0"/>
                <a:cs typeface="Arial" pitchFamily="34" charset="0"/>
              </a:rPr>
              <a:t>uropean </a:t>
            </a:r>
            <a:r>
              <a:rPr sz="1600" dirty="0">
                <a:latin typeface="Arial" pitchFamily="34" charset="0"/>
                <a:cs typeface="Arial" pitchFamily="34" charset="0"/>
              </a:rPr>
              <a:t>C</a:t>
            </a:r>
            <a:r>
              <a:rPr sz="1600" b="0" dirty="0">
                <a:latin typeface="Arial" pitchFamily="34" charset="0"/>
                <a:cs typeface="Arial" pitchFamily="34" charset="0"/>
              </a:rPr>
              <a:t>arotid </a:t>
            </a:r>
            <a:r>
              <a:rPr sz="1600" dirty="0">
                <a:latin typeface="Arial" pitchFamily="34" charset="0"/>
                <a:cs typeface="Arial" pitchFamily="34" charset="0"/>
              </a:rPr>
              <a:t>S</a:t>
            </a:r>
            <a:r>
              <a:rPr sz="1600" b="0" dirty="0">
                <a:latin typeface="Arial" pitchFamily="34" charset="0"/>
                <a:cs typeface="Arial" pitchFamily="34" charset="0"/>
              </a:rPr>
              <a:t>urgery </a:t>
            </a:r>
            <a:r>
              <a:rPr sz="1600" dirty="0">
                <a:latin typeface="Arial" pitchFamily="34" charset="0"/>
                <a:cs typeface="Arial" pitchFamily="34" charset="0"/>
              </a:rPr>
              <a:t>T</a:t>
            </a:r>
            <a:r>
              <a:rPr sz="1600" b="0" dirty="0">
                <a:latin typeface="Arial" pitchFamily="34" charset="0"/>
                <a:cs typeface="Arial" pitchFamily="34" charset="0"/>
              </a:rPr>
              <a:t>rial (ECST)</a:t>
            </a:r>
            <a:endParaRPr sz="1800" dirty="0">
              <a:latin typeface="Arial" pitchFamily="34" charset="0"/>
              <a:cs typeface="Arial" pitchFamily="34" charset="0"/>
            </a:endParaRPr>
          </a:p>
          <a:p>
            <a:pPr marL="180472" indent="-180472" defTabSz="457200">
              <a:spcBef>
                <a:spcPts val="0"/>
              </a:spcBef>
              <a:buChar char="•"/>
              <a:defRPr sz="1400"/>
            </a:pPr>
            <a:r>
              <a:rPr sz="1600" dirty="0">
                <a:latin typeface="Arial" pitchFamily="34" charset="0"/>
                <a:cs typeface="Arial" pitchFamily="34" charset="0"/>
              </a:rPr>
              <a:t>Used both conventional angiography to quantify carotid artery stenosis but by different methods.</a:t>
            </a:r>
            <a:endParaRPr sz="1800" dirty="0">
              <a:latin typeface="Arial" pitchFamily="34" charset="0"/>
              <a:cs typeface="Arial" pitchFamily="34" charset="0"/>
            </a:endParaRPr>
          </a:p>
          <a:p>
            <a:pPr marL="180472" indent="-180472" defTabSz="457200">
              <a:spcBef>
                <a:spcPts val="0"/>
              </a:spcBef>
              <a:buChar char="•"/>
              <a:defRPr sz="1400"/>
            </a:pPr>
            <a:r>
              <a:rPr sz="1600" dirty="0">
                <a:latin typeface="Arial" pitchFamily="34" charset="0"/>
                <a:cs typeface="Arial" pitchFamily="34" charset="0"/>
              </a:rPr>
              <a:t>At same time carotid duplex scanning was gaining popularity and criteria were being developed –some based on ESCT method and some on NASCET method </a:t>
            </a:r>
          </a:p>
        </p:txBody>
      </p:sp>
      <p:pic>
        <p:nvPicPr>
          <p:cNvPr id="225" name="Screen Shot 2018-01-05 at 12.06.48.png" descr="Screen Shot 2018-01-05 at 12.06.48.png"/>
          <p:cNvPicPr>
            <a:picLocks noChangeAspect="1"/>
          </p:cNvPicPr>
          <p:nvPr/>
        </p:nvPicPr>
        <p:blipFill>
          <a:blip r:embed="rId3" cstate="print">
            <a:extLst/>
          </a:blip>
          <a:stretch>
            <a:fillRect/>
          </a:stretch>
        </p:blipFill>
        <p:spPr>
          <a:xfrm>
            <a:off x="971600" y="2448016"/>
            <a:ext cx="3495198" cy="4221345"/>
          </a:xfrm>
          <a:prstGeom prst="rect">
            <a:avLst/>
          </a:prstGeom>
          <a:ln w="12700">
            <a:miter lim="400000"/>
          </a:ln>
        </p:spPr>
      </p:pic>
      <p:pic>
        <p:nvPicPr>
          <p:cNvPr id="5" name="Picture 4"/>
          <p:cNvPicPr/>
          <p:nvPr/>
        </p:nvPicPr>
        <p:blipFill rotWithShape="1">
          <a:blip r:embed="rId4" cstate="print">
            <a:extLst>
              <a:ext uri="{28A0092B-C50C-407E-A947-70E740481C1C}">
                <a14:useLocalDpi xmlns:a14="http://schemas.microsoft.com/office/drawing/2010/main" val="0"/>
              </a:ext>
            </a:extLst>
          </a:blip>
          <a:srcRect l="18400" t="40250" r="52400" b="22250"/>
          <a:stretch/>
        </p:blipFill>
        <p:spPr bwMode="auto">
          <a:xfrm>
            <a:off x="7236296" y="3462674"/>
            <a:ext cx="1436370" cy="1475740"/>
          </a:xfrm>
          <a:prstGeom prst="rect">
            <a:avLst/>
          </a:prstGeom>
          <a:ln>
            <a:noFill/>
          </a:ln>
          <a:extLst>
            <a:ext uri="{53640926-AAD7-44D8-BBD7-CCE9431645EC}">
              <a14:shadowObscured xmlns:a14="http://schemas.microsoft.com/office/drawing/2010/main"/>
            </a:ext>
          </a:extLst>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Evidence for Carotid endarterectomy"/>
          <p:cNvSpPr txBox="1">
            <a:spLocks noGrp="1"/>
          </p:cNvSpPr>
          <p:nvPr>
            <p:ph type="title" idx="4294967295"/>
          </p:nvPr>
        </p:nvSpPr>
        <p:spPr>
          <a:xfrm>
            <a:off x="539552" y="116632"/>
            <a:ext cx="8229600" cy="1143000"/>
          </a:xfrm>
          <a:prstGeom prst="rect">
            <a:avLst/>
          </a:prstGeom>
        </p:spPr>
        <p:txBody>
          <a:bodyPr/>
          <a:lstStyle>
            <a:lvl1pPr defTabSz="813816">
              <a:defRPr sz="3500">
                <a:latin typeface="Arial"/>
                <a:ea typeface="Arial"/>
                <a:cs typeface="Arial"/>
                <a:sym typeface="Arial"/>
              </a:defRPr>
            </a:lvl1pPr>
          </a:lstStyle>
          <a:p>
            <a:r>
              <a:rPr b="1" dirty="0"/>
              <a:t>Evidence for Carotid endarterectomy</a:t>
            </a:r>
          </a:p>
        </p:txBody>
      </p:sp>
      <p:sp>
        <p:nvSpPr>
          <p:cNvPr id="229" name="Rothwell et al. (2003) reanalysed data from ESCT using NASCET criteria and concluded:…"/>
          <p:cNvSpPr txBox="1">
            <a:spLocks noGrp="1"/>
          </p:cNvSpPr>
          <p:nvPr>
            <p:ph type="body" idx="4294967295"/>
          </p:nvPr>
        </p:nvSpPr>
        <p:spPr>
          <a:xfrm>
            <a:off x="467544" y="1412776"/>
            <a:ext cx="8229600" cy="4525963"/>
          </a:xfrm>
          <a:prstGeom prst="rect">
            <a:avLst/>
          </a:prstGeom>
        </p:spPr>
        <p:txBody>
          <a:bodyPr/>
          <a:lstStyle/>
          <a:p>
            <a:pPr marL="0" indent="0">
              <a:spcBef>
                <a:spcPts val="400"/>
              </a:spcBef>
              <a:buSzTx/>
              <a:buFont typeface="Wingdings 2"/>
              <a:buNone/>
              <a:defRPr sz="1800">
                <a:latin typeface="Arial"/>
                <a:ea typeface="Arial"/>
                <a:cs typeface="Arial"/>
                <a:sym typeface="Arial"/>
              </a:defRPr>
            </a:pPr>
            <a:r>
              <a:rPr dirty="0" err="1" smtClean="0"/>
              <a:t>Rothwell</a:t>
            </a:r>
            <a:r>
              <a:rPr dirty="0" smtClean="0"/>
              <a:t> </a:t>
            </a:r>
            <a:r>
              <a:rPr dirty="0"/>
              <a:t>et al. (2003) </a:t>
            </a:r>
            <a:r>
              <a:rPr dirty="0" err="1"/>
              <a:t>reanalysed</a:t>
            </a:r>
            <a:r>
              <a:rPr dirty="0"/>
              <a:t> data from ESCT using NASCET </a:t>
            </a:r>
            <a:r>
              <a:rPr lang="en-GB" dirty="0" smtClean="0"/>
              <a:t>	</a:t>
            </a:r>
            <a:r>
              <a:rPr dirty="0" smtClean="0"/>
              <a:t>criteria </a:t>
            </a:r>
            <a:r>
              <a:rPr dirty="0"/>
              <a:t>and concluded:</a:t>
            </a:r>
          </a:p>
          <a:p>
            <a:pPr>
              <a:spcBef>
                <a:spcPts val="400"/>
              </a:spcBef>
              <a:defRPr sz="1800">
                <a:latin typeface="Arial"/>
                <a:ea typeface="Arial"/>
                <a:cs typeface="Arial"/>
                <a:sym typeface="Arial"/>
              </a:defRPr>
            </a:pPr>
            <a:r>
              <a:rPr dirty="0"/>
              <a:t>CE highly beneficial in symptomatic 70-99% stenosis measured by NASCET criteria (stroke risk reduced by 21</a:t>
            </a:r>
            <a:r>
              <a:rPr dirty="0" smtClean="0"/>
              <a:t>%). </a:t>
            </a:r>
            <a:endParaRPr dirty="0"/>
          </a:p>
          <a:p>
            <a:pPr>
              <a:spcBef>
                <a:spcPts val="400"/>
              </a:spcBef>
              <a:defRPr sz="1800">
                <a:latin typeface="Arial"/>
                <a:ea typeface="Arial"/>
                <a:cs typeface="Arial"/>
                <a:sym typeface="Arial"/>
              </a:defRPr>
            </a:pPr>
            <a:r>
              <a:rPr dirty="0"/>
              <a:t>CE moderately beneficial in symptomatic 50-69% stenosis measured by NASCET criteria (stroke risk reduced by 6%). </a:t>
            </a:r>
          </a:p>
          <a:p>
            <a:pPr>
              <a:spcBef>
                <a:spcPts val="400"/>
              </a:spcBef>
              <a:defRPr sz="1800">
                <a:latin typeface="Arial"/>
                <a:ea typeface="Arial"/>
                <a:cs typeface="Arial"/>
                <a:sym typeface="Arial"/>
              </a:defRPr>
            </a:pPr>
            <a:r>
              <a:rPr dirty="0"/>
              <a:t>Surgery was of no benefit in patients with near occlusion.</a:t>
            </a:r>
          </a:p>
          <a:p>
            <a:pPr marL="0" indent="82295">
              <a:spcBef>
                <a:spcPts val="400"/>
              </a:spcBef>
              <a:buSzTx/>
              <a:buFont typeface="Wingdings 2"/>
              <a:buNone/>
              <a:defRPr sz="1800">
                <a:latin typeface="Arial"/>
                <a:ea typeface="Arial"/>
                <a:cs typeface="Arial"/>
                <a:sym typeface="Arial"/>
              </a:defRPr>
            </a:pPr>
            <a:endParaRPr dirty="0"/>
          </a:p>
          <a:p>
            <a:pPr>
              <a:spcBef>
                <a:spcPts val="400"/>
              </a:spcBef>
              <a:defRPr sz="1800">
                <a:latin typeface="Arial"/>
                <a:ea typeface="Arial"/>
                <a:cs typeface="Arial"/>
                <a:sym typeface="Arial"/>
              </a:defRPr>
            </a:pPr>
            <a:r>
              <a:rPr dirty="0"/>
              <a:t>Asymptomatic Carotid Surgery Trial – benefit of surgery small in asymptomatic patients with significant stenosis (50 </a:t>
            </a:r>
            <a:r>
              <a:rPr dirty="0" err="1"/>
              <a:t>endarterectomies</a:t>
            </a:r>
            <a:r>
              <a:rPr dirty="0"/>
              <a:t> to prevent 1 stroke over three year interval) </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Diagnostic criteria"/>
          <p:cNvSpPr txBox="1">
            <a:spLocks noGrp="1"/>
          </p:cNvSpPr>
          <p:nvPr>
            <p:ph type="title" idx="4294967295"/>
          </p:nvPr>
        </p:nvSpPr>
        <p:spPr>
          <a:xfrm>
            <a:off x="914400" y="-171450"/>
            <a:ext cx="8229600" cy="1143000"/>
          </a:xfrm>
          <a:prstGeom prst="rect">
            <a:avLst/>
          </a:prstGeom>
        </p:spPr>
        <p:txBody>
          <a:bodyPr/>
          <a:lstStyle>
            <a:lvl1pPr>
              <a:defRPr>
                <a:latin typeface="Arial"/>
                <a:ea typeface="Arial"/>
                <a:cs typeface="Arial"/>
                <a:sym typeface="Arial"/>
              </a:defRPr>
            </a:lvl1pPr>
          </a:lstStyle>
          <a:p>
            <a:r>
              <a:rPr b="1" dirty="0"/>
              <a:t>Diagnostic criteria</a:t>
            </a:r>
          </a:p>
        </p:txBody>
      </p:sp>
      <p:sp>
        <p:nvSpPr>
          <p:cNvPr id="232" name="Note:…"/>
          <p:cNvSpPr txBox="1">
            <a:spLocks noGrp="1"/>
          </p:cNvSpPr>
          <p:nvPr>
            <p:ph type="body" sz="half" idx="4294967295"/>
          </p:nvPr>
        </p:nvSpPr>
        <p:spPr>
          <a:xfrm>
            <a:off x="755576" y="4221088"/>
            <a:ext cx="8172450" cy="2459037"/>
          </a:xfrm>
          <a:prstGeom prst="rect">
            <a:avLst/>
          </a:prstGeom>
        </p:spPr>
        <p:txBody>
          <a:bodyPr/>
          <a:lstStyle/>
          <a:p>
            <a:pPr marL="0" indent="0" defTabSz="868680">
              <a:lnSpc>
                <a:spcPct val="90000"/>
              </a:lnSpc>
              <a:buSzTx/>
              <a:buFont typeface="Wingdings 2"/>
              <a:buNone/>
              <a:defRPr sz="1600">
                <a:latin typeface="Arial"/>
                <a:ea typeface="Arial"/>
                <a:cs typeface="Arial"/>
                <a:sym typeface="Arial"/>
              </a:defRPr>
            </a:pPr>
            <a:r>
              <a:rPr dirty="0"/>
              <a:t>Note:</a:t>
            </a:r>
          </a:p>
          <a:p>
            <a:pPr marL="325754" indent="-325754" defTabSz="868680">
              <a:lnSpc>
                <a:spcPct val="90000"/>
              </a:lnSpc>
              <a:buChar char="•"/>
              <a:defRPr sz="1600">
                <a:latin typeface="Arial"/>
                <a:ea typeface="Arial"/>
                <a:cs typeface="Arial"/>
                <a:sym typeface="Arial"/>
              </a:defRPr>
            </a:pPr>
            <a:r>
              <a:rPr dirty="0"/>
              <a:t>Peak systolic velocity is the primary criteria defining lesions greater than 50%</a:t>
            </a:r>
          </a:p>
          <a:p>
            <a:pPr marL="325754" indent="-325754" defTabSz="868680">
              <a:lnSpc>
                <a:spcPct val="90000"/>
              </a:lnSpc>
              <a:buChar char="•"/>
              <a:defRPr sz="1600">
                <a:latin typeface="Arial"/>
                <a:ea typeface="Arial"/>
                <a:cs typeface="Arial"/>
                <a:sym typeface="Arial"/>
              </a:defRPr>
            </a:pPr>
            <a:r>
              <a:rPr dirty="0"/>
              <a:t>Agreement of 2 or more criteria is suggested for lesions above 50%</a:t>
            </a:r>
          </a:p>
          <a:p>
            <a:pPr marL="0" indent="0" defTabSz="868680">
              <a:lnSpc>
                <a:spcPct val="90000"/>
              </a:lnSpc>
              <a:buSzTx/>
              <a:buFont typeface="Wingdings 2"/>
              <a:buNone/>
              <a:defRPr sz="1600">
                <a:latin typeface="Arial"/>
                <a:ea typeface="Arial"/>
                <a:cs typeface="Arial"/>
                <a:sym typeface="Arial"/>
              </a:defRPr>
            </a:pPr>
            <a:endParaRPr dirty="0"/>
          </a:p>
          <a:p>
            <a:pPr marL="0" indent="0" defTabSz="434340">
              <a:lnSpc>
                <a:spcPct val="90000"/>
              </a:lnSpc>
              <a:spcBef>
                <a:spcPts val="0"/>
              </a:spcBef>
              <a:buSzTx/>
              <a:buFont typeface="Wingdings 2"/>
              <a:buNone/>
              <a:defRPr sz="1600">
                <a:latin typeface="Arial"/>
                <a:ea typeface="Arial"/>
                <a:cs typeface="Arial"/>
                <a:sym typeface="Arial"/>
              </a:defRPr>
            </a:pPr>
            <a:r>
              <a:rPr dirty="0"/>
              <a:t>Limitations:</a:t>
            </a:r>
          </a:p>
          <a:p>
            <a:pPr marL="0" indent="0" defTabSz="434340">
              <a:lnSpc>
                <a:spcPct val="90000"/>
              </a:lnSpc>
              <a:spcBef>
                <a:spcPts val="0"/>
              </a:spcBef>
              <a:buSzTx/>
              <a:buFont typeface="Wingdings 2"/>
              <a:buNone/>
              <a:defRPr sz="1600">
                <a:latin typeface="Arial"/>
                <a:ea typeface="Arial"/>
                <a:cs typeface="Arial"/>
                <a:sym typeface="Arial"/>
              </a:defRPr>
            </a:pPr>
            <a:r>
              <a:rPr dirty="0"/>
              <a:t>•Severe disease on one side may lead to overestimation of disease on </a:t>
            </a:r>
            <a:r>
              <a:rPr dirty="0" err="1"/>
              <a:t>contralateral</a:t>
            </a:r>
            <a:r>
              <a:rPr dirty="0"/>
              <a:t> side due to compensatory collateral flow.</a:t>
            </a:r>
            <a:br>
              <a:rPr dirty="0"/>
            </a:br>
            <a:r>
              <a:rPr dirty="0"/>
              <a:t>•Irregular heart rate (AF)</a:t>
            </a:r>
          </a:p>
        </p:txBody>
      </p:sp>
      <p:pic>
        <p:nvPicPr>
          <p:cNvPr id="233" name="Screen Shot 2018-01-05 at 13.12.31.png" descr="Screen Shot 2018-01-05 at 13.12.31.png"/>
          <p:cNvPicPr>
            <a:picLocks noChangeAspect="1"/>
          </p:cNvPicPr>
          <p:nvPr/>
        </p:nvPicPr>
        <p:blipFill>
          <a:blip r:embed="rId3" cstate="print">
            <a:extLst/>
          </a:blip>
          <a:srcRect r="63748" b="1882"/>
          <a:stretch>
            <a:fillRect/>
          </a:stretch>
        </p:blipFill>
        <p:spPr>
          <a:xfrm>
            <a:off x="792322" y="1556790"/>
            <a:ext cx="3131606" cy="2520282"/>
          </a:xfrm>
          <a:prstGeom prst="rect">
            <a:avLst/>
          </a:prstGeom>
          <a:ln w="12700">
            <a:miter lim="400000"/>
          </a:ln>
        </p:spPr>
      </p:pic>
      <p:pic>
        <p:nvPicPr>
          <p:cNvPr id="234" name="Screen Shot 2018-01-05 at 13.12.31.png" descr="Screen Shot 2018-01-05 at 13.12.31.png"/>
          <p:cNvPicPr>
            <a:picLocks noChangeAspect="1"/>
          </p:cNvPicPr>
          <p:nvPr/>
        </p:nvPicPr>
        <p:blipFill>
          <a:blip r:embed="rId3" cstate="print">
            <a:extLst/>
          </a:blip>
          <a:srcRect l="50160" r="1107" b="2778"/>
          <a:stretch>
            <a:fillRect/>
          </a:stretch>
        </p:blipFill>
        <p:spPr>
          <a:xfrm>
            <a:off x="3851919" y="1556792"/>
            <a:ext cx="4248473" cy="2520280"/>
          </a:xfrm>
          <a:prstGeom prst="rect">
            <a:avLst/>
          </a:prstGeom>
          <a:ln w="12700">
            <a:miter lim="400000"/>
          </a:ln>
        </p:spPr>
      </p:pic>
      <p:sp>
        <p:nvSpPr>
          <p:cNvPr id="235" name="SVT recommends to measure the PSV, PSV ratio and the St Mary's ratio when assessing the degree of carotid artery stenosis on ultrasound."/>
          <p:cNvSpPr txBox="1"/>
          <p:nvPr/>
        </p:nvSpPr>
        <p:spPr>
          <a:xfrm>
            <a:off x="683567" y="908720"/>
            <a:ext cx="7992669" cy="73290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defTabSz="457200">
              <a:defRPr sz="1500">
                <a:latin typeface="Arial"/>
                <a:ea typeface="Arial"/>
                <a:cs typeface="Arial"/>
                <a:sym typeface="Arial"/>
              </a:defRPr>
            </a:pPr>
            <a:r>
              <a:rPr dirty="0"/>
              <a:t>SVT recommends to measure the PSV, PSV ratio and the St Mary's ratio when assessing the degree of carotid artery stenosis on ultrasound. </a:t>
            </a:r>
            <a:br>
              <a:rPr dirty="0"/>
            </a:br>
            <a:endParaRPr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Anatomy"/>
          <p:cNvSpPr txBox="1">
            <a:spLocks noGrp="1"/>
          </p:cNvSpPr>
          <p:nvPr>
            <p:ph type="title" idx="4294967295"/>
          </p:nvPr>
        </p:nvSpPr>
        <p:spPr>
          <a:xfrm>
            <a:off x="914400" y="0"/>
            <a:ext cx="8229600" cy="990600"/>
          </a:xfrm>
          <a:prstGeom prst="rect">
            <a:avLst/>
          </a:prstGeom>
        </p:spPr>
        <p:txBody>
          <a:bodyPr/>
          <a:lstStyle>
            <a:lvl1pPr>
              <a:defRPr>
                <a:latin typeface="Arial"/>
                <a:ea typeface="Arial"/>
                <a:cs typeface="Arial"/>
                <a:sym typeface="Arial"/>
              </a:defRPr>
            </a:lvl1pPr>
          </a:lstStyle>
          <a:p>
            <a:r>
              <a:rPr b="1" dirty="0"/>
              <a:t>Anatomy</a:t>
            </a:r>
          </a:p>
        </p:txBody>
      </p:sp>
      <p:pic>
        <p:nvPicPr>
          <p:cNvPr id="10" name="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816225" y="426402"/>
            <a:ext cx="3511550" cy="6005195"/>
          </a:xfrm>
          <a:prstGeom prst="rect">
            <a:avLst/>
          </a:prstGeom>
          <a:noFill/>
          <a:ln>
            <a:noFill/>
          </a:ln>
        </p:spPr>
      </p:pic>
    </p:spTree>
    <p:extLst>
      <p:ext uri="{BB962C8B-B14F-4D97-AF65-F5344CB8AC3E}">
        <p14:creationId xmlns:p14="http://schemas.microsoft.com/office/powerpoint/2010/main" val="120688251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22396"/>
            <a:ext cx="30861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929669"/>
            <a:ext cx="3076575" cy="19907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71" y="3448050"/>
            <a:ext cx="307657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3430926"/>
            <a:ext cx="3076575" cy="1990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p:cNvSpPr>
            <a:spLocks noChangeArrowheads="1"/>
          </p:cNvSpPr>
          <p:nvPr/>
        </p:nvSpPr>
        <p:spPr bwMode="auto">
          <a:xfrm>
            <a:off x="107504" y="188640"/>
            <a:ext cx="7308304"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Example – below: CCA velocity spectrogram taken from within 2 cm of the carotid bifurcation (left), and an ICA velocity spectrogram taken within the stenotic jet around a stenosis (right). The velocity ratios indicate a &gt;90% stenosis using the St Mary’s ratio (ICA PSV/CCA EDV), which is concordant with the PSV ratio estimate of 70-99% stenosis, in addition to the ICA PSV being &gt;125 cm/s which indicates a &gt;50% stenosis (under the NASCET criteria).</a:t>
            </a:r>
            <a:endParaRPr kumimoji="0" lang="en-GB"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6"/>
          <p:cNvSpPr>
            <a:spLocks noChangeArrowheads="1"/>
          </p:cNvSpPr>
          <p:nvPr/>
        </p:nvSpPr>
        <p:spPr bwMode="auto">
          <a:xfrm>
            <a:off x="107504" y="328498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GB" altLang="en-US"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n-GB" altLang="en-US" sz="1100"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This is in contrast to a normal set of carotid spectrograms from the same patient on the contralateral side (below).</a:t>
            </a:r>
            <a:endParaRPr kumimoji="0" lang="en-GB"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70061154"/>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Grading stenosis-examples"/>
          <p:cNvSpPr txBox="1">
            <a:spLocks noGrp="1"/>
          </p:cNvSpPr>
          <p:nvPr>
            <p:ph type="title" idx="4294967295"/>
          </p:nvPr>
        </p:nvSpPr>
        <p:spPr>
          <a:xfrm>
            <a:off x="914400" y="188913"/>
            <a:ext cx="8229600" cy="1143000"/>
          </a:xfrm>
          <a:prstGeom prst="rect">
            <a:avLst/>
          </a:prstGeom>
        </p:spPr>
        <p:txBody>
          <a:bodyPr/>
          <a:lstStyle>
            <a:lvl1pPr>
              <a:defRPr>
                <a:latin typeface="Arial"/>
                <a:ea typeface="Arial"/>
                <a:cs typeface="Arial"/>
                <a:sym typeface="Arial"/>
              </a:defRPr>
            </a:lvl1pPr>
          </a:lstStyle>
          <a:p>
            <a:r>
              <a:rPr b="1" dirty="0"/>
              <a:t>Grading stenosis-examples</a:t>
            </a:r>
          </a:p>
        </p:txBody>
      </p:sp>
      <p:pic>
        <p:nvPicPr>
          <p:cNvPr id="240" name="image.png" descr="image.png"/>
          <p:cNvPicPr>
            <a:picLocks noChangeAspect="1"/>
          </p:cNvPicPr>
          <p:nvPr/>
        </p:nvPicPr>
        <p:blipFill>
          <a:blip r:embed="rId2" cstate="print">
            <a:extLst/>
          </a:blip>
          <a:stretch>
            <a:fillRect/>
          </a:stretch>
        </p:blipFill>
        <p:spPr>
          <a:xfrm>
            <a:off x="611560" y="1484784"/>
            <a:ext cx="2471168" cy="1584176"/>
          </a:xfrm>
          <a:prstGeom prst="rect">
            <a:avLst/>
          </a:prstGeom>
          <a:ln w="12700">
            <a:miter lim="400000"/>
          </a:ln>
        </p:spPr>
      </p:pic>
      <p:pic>
        <p:nvPicPr>
          <p:cNvPr id="4" name="Picture 7" descr="Velocity volume grap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1513193"/>
            <a:ext cx="536733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first.png" descr="first.png"/>
          <p:cNvPicPr>
            <a:picLocks noChangeAspect="1"/>
          </p:cNvPicPr>
          <p:nvPr/>
        </p:nvPicPr>
        <p:blipFill>
          <a:blip r:embed="rId2" cstate="print">
            <a:extLst/>
          </a:blip>
          <a:srcRect l="16471" t="17376" r="8051" b="9557"/>
          <a:stretch>
            <a:fillRect/>
          </a:stretch>
        </p:blipFill>
        <p:spPr>
          <a:xfrm>
            <a:off x="4788024" y="332656"/>
            <a:ext cx="3816424" cy="2914360"/>
          </a:xfrm>
          <a:prstGeom prst="rect">
            <a:avLst/>
          </a:prstGeom>
          <a:ln w="12700">
            <a:miter lim="400000"/>
          </a:ln>
        </p:spPr>
      </p:pic>
      <p:pic>
        <p:nvPicPr>
          <p:cNvPr id="243" name="r cca.png" descr="r cca.png"/>
          <p:cNvPicPr>
            <a:picLocks noChangeAspect="1"/>
          </p:cNvPicPr>
          <p:nvPr/>
        </p:nvPicPr>
        <p:blipFill>
          <a:blip r:embed="rId3" cstate="print">
            <a:extLst/>
          </a:blip>
          <a:srcRect t="15350"/>
          <a:stretch>
            <a:fillRect/>
          </a:stretch>
        </p:blipFill>
        <p:spPr>
          <a:xfrm>
            <a:off x="179512" y="332656"/>
            <a:ext cx="4392488" cy="2933082"/>
          </a:xfrm>
          <a:prstGeom prst="rect">
            <a:avLst/>
          </a:prstGeom>
          <a:ln w="12700">
            <a:miter lim="400000"/>
          </a:ln>
        </p:spPr>
      </p:pic>
      <p:pic>
        <p:nvPicPr>
          <p:cNvPr id="244" name="r ica prox.png" descr="r ica prox.png"/>
          <p:cNvPicPr>
            <a:picLocks noChangeAspect="1"/>
          </p:cNvPicPr>
          <p:nvPr/>
        </p:nvPicPr>
        <p:blipFill>
          <a:blip r:embed="rId4" cstate="print">
            <a:extLst/>
          </a:blip>
          <a:srcRect l="32214" t="12201"/>
          <a:stretch>
            <a:fillRect/>
          </a:stretch>
        </p:blipFill>
        <p:spPr>
          <a:xfrm>
            <a:off x="2627784" y="3356992"/>
            <a:ext cx="3241875" cy="3312368"/>
          </a:xfrm>
          <a:prstGeom prst="rect">
            <a:avLst/>
          </a:prstGeom>
          <a:ln w="12700">
            <a:miter lim="400000"/>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16632"/>
            <a:ext cx="7772400" cy="1143000"/>
          </a:xfrm>
        </p:spPr>
        <p:txBody>
          <a:bodyPr/>
          <a:lstStyle/>
          <a:p>
            <a:pPr algn="ctr"/>
            <a:r>
              <a:rPr lang="en-GB" b="1" dirty="0" smtClean="0">
                <a:latin typeface="Arial" pitchFamily="34" charset="0"/>
                <a:cs typeface="Arial" pitchFamily="34" charset="0"/>
              </a:rPr>
              <a:t>Calculation</a:t>
            </a:r>
            <a:endParaRPr lang="en-GB" b="1" dirty="0">
              <a:latin typeface="Arial" pitchFamily="34" charset="0"/>
              <a:cs typeface="Arial" pitchFamily="34" charset="0"/>
            </a:endParaRPr>
          </a:p>
        </p:txBody>
      </p:sp>
      <p:sp>
        <p:nvSpPr>
          <p:cNvPr id="4" name="PSV ratio…"/>
          <p:cNvSpPr txBox="1"/>
          <p:nvPr/>
        </p:nvSpPr>
        <p:spPr>
          <a:xfrm>
            <a:off x="3635896" y="4365104"/>
            <a:ext cx="4248472" cy="181588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1200">
                <a:latin typeface="Arial"/>
                <a:ea typeface="Arial"/>
                <a:cs typeface="Arial"/>
                <a:sym typeface="Arial"/>
              </a:defRPr>
            </a:pPr>
            <a:r>
              <a:rPr sz="1600" dirty="0"/>
              <a:t>PSV ratio </a:t>
            </a:r>
            <a:endParaRPr lang="en-GB" sz="1600" dirty="0" smtClean="0"/>
          </a:p>
          <a:p>
            <a:pPr>
              <a:defRPr sz="1200">
                <a:latin typeface="Arial"/>
                <a:ea typeface="Arial"/>
                <a:cs typeface="Arial"/>
                <a:sym typeface="Arial"/>
              </a:defRPr>
            </a:pPr>
            <a:endParaRPr sz="1600" dirty="0"/>
          </a:p>
          <a:p>
            <a:pPr>
              <a:defRPr sz="1200">
                <a:latin typeface="Arial"/>
                <a:ea typeface="Arial"/>
                <a:cs typeface="Arial"/>
                <a:sym typeface="Arial"/>
              </a:defRPr>
            </a:pPr>
            <a:r>
              <a:rPr sz="1600" dirty="0"/>
              <a:t>&lt;2    &lt;50% </a:t>
            </a:r>
          </a:p>
          <a:p>
            <a:pPr>
              <a:defRPr sz="1200">
                <a:solidFill>
                  <a:srgbClr val="C00000"/>
                </a:solidFill>
                <a:latin typeface="Arial"/>
                <a:ea typeface="Arial"/>
                <a:cs typeface="Arial"/>
                <a:sym typeface="Arial"/>
              </a:defRPr>
            </a:pPr>
            <a:r>
              <a:rPr sz="1600" dirty="0"/>
              <a:t>&gt;2    &gt;50% </a:t>
            </a:r>
          </a:p>
          <a:p>
            <a:pPr>
              <a:defRPr sz="1200">
                <a:latin typeface="Arial"/>
                <a:ea typeface="Arial"/>
                <a:cs typeface="Arial"/>
                <a:sym typeface="Arial"/>
              </a:defRPr>
            </a:pPr>
            <a:r>
              <a:rPr sz="1600" dirty="0"/>
              <a:t>&gt;4    &gt;70% </a:t>
            </a:r>
          </a:p>
          <a:p>
            <a:pPr>
              <a:defRPr sz="1200">
                <a:latin typeface="Arial"/>
                <a:ea typeface="Arial"/>
                <a:cs typeface="Arial"/>
                <a:sym typeface="Arial"/>
              </a:defRPr>
            </a:pPr>
            <a:r>
              <a:rPr sz="1600" dirty="0"/>
              <a:t>&gt;5    &gt;90%</a:t>
            </a:r>
          </a:p>
          <a:p>
            <a:pPr>
              <a:defRPr sz="1200">
                <a:latin typeface="Arial"/>
                <a:ea typeface="Arial"/>
                <a:cs typeface="Arial"/>
                <a:sym typeface="Arial"/>
              </a:defRPr>
            </a:pPr>
            <a:endParaRPr sz="1600" dirty="0"/>
          </a:p>
        </p:txBody>
      </p:sp>
      <p:sp>
        <p:nvSpPr>
          <p:cNvPr id="6" name="ICA PSV Stenosis…"/>
          <p:cNvSpPr txBox="1"/>
          <p:nvPr/>
        </p:nvSpPr>
        <p:spPr>
          <a:xfrm>
            <a:off x="755576" y="4149080"/>
            <a:ext cx="2520280" cy="181588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900">
                <a:latin typeface="Arial"/>
                <a:ea typeface="Arial"/>
                <a:cs typeface="Arial"/>
                <a:sym typeface="Arial"/>
              </a:defRPr>
            </a:pPr>
            <a:endParaRPr sz="1600" dirty="0"/>
          </a:p>
          <a:p>
            <a:pPr>
              <a:defRPr sz="1200">
                <a:latin typeface="Arial"/>
                <a:ea typeface="Arial"/>
                <a:cs typeface="Arial"/>
                <a:sym typeface="Arial"/>
              </a:defRPr>
            </a:pPr>
            <a:r>
              <a:rPr sz="1600" dirty="0"/>
              <a:t>ICA </a:t>
            </a:r>
            <a:r>
              <a:rPr sz="1600" dirty="0" smtClean="0"/>
              <a:t>PSV</a:t>
            </a:r>
            <a:r>
              <a:rPr lang="en-GB" sz="1600" dirty="0" smtClean="0"/>
              <a:t> </a:t>
            </a:r>
            <a:r>
              <a:rPr sz="1600" dirty="0" smtClean="0"/>
              <a:t>Stenosis</a:t>
            </a:r>
            <a:endParaRPr lang="en-GB" sz="1600" dirty="0" smtClean="0"/>
          </a:p>
          <a:p>
            <a:pPr>
              <a:defRPr sz="1200">
                <a:latin typeface="Arial"/>
                <a:ea typeface="Arial"/>
                <a:cs typeface="Arial"/>
                <a:sym typeface="Arial"/>
              </a:defRPr>
            </a:pPr>
            <a:r>
              <a:rPr sz="1600" dirty="0" smtClean="0"/>
              <a:t>                 </a:t>
            </a:r>
            <a:endParaRPr sz="1600" dirty="0"/>
          </a:p>
          <a:p>
            <a:pPr>
              <a:defRPr sz="1200">
                <a:latin typeface="Arial"/>
                <a:ea typeface="Arial"/>
                <a:cs typeface="Arial"/>
                <a:sym typeface="Arial"/>
              </a:defRPr>
            </a:pPr>
            <a:r>
              <a:rPr sz="1600" dirty="0"/>
              <a:t>&lt;125    &lt;50% </a:t>
            </a:r>
          </a:p>
          <a:p>
            <a:pPr>
              <a:defRPr sz="1200">
                <a:solidFill>
                  <a:srgbClr val="C00000"/>
                </a:solidFill>
                <a:latin typeface="Arial"/>
                <a:ea typeface="Arial"/>
                <a:cs typeface="Arial"/>
                <a:sym typeface="Arial"/>
              </a:defRPr>
            </a:pPr>
            <a:r>
              <a:rPr sz="1600" dirty="0"/>
              <a:t>&gt;125    &gt;50% </a:t>
            </a:r>
          </a:p>
          <a:p>
            <a:pPr>
              <a:defRPr sz="1200">
                <a:latin typeface="Arial"/>
                <a:ea typeface="Arial"/>
                <a:cs typeface="Arial"/>
                <a:sym typeface="Arial"/>
              </a:defRPr>
            </a:pPr>
            <a:r>
              <a:rPr sz="1600" dirty="0"/>
              <a:t>&gt;230    &gt;70% </a:t>
            </a:r>
          </a:p>
          <a:p>
            <a:pPr>
              <a:defRPr sz="1200">
                <a:latin typeface="Arial"/>
                <a:ea typeface="Arial"/>
                <a:cs typeface="Arial"/>
                <a:sym typeface="Arial"/>
              </a:defRPr>
            </a:pPr>
            <a:r>
              <a:rPr sz="1600" dirty="0"/>
              <a:t>&gt;400    &gt;90% </a:t>
            </a:r>
          </a:p>
        </p:txBody>
      </p:sp>
      <p:sp>
        <p:nvSpPr>
          <p:cNvPr id="7" name="Rectangle 6"/>
          <p:cNvSpPr/>
          <p:nvPr/>
        </p:nvSpPr>
        <p:spPr>
          <a:xfrm>
            <a:off x="5940152" y="4365104"/>
            <a:ext cx="2286000" cy="2062103"/>
          </a:xfrm>
          <a:prstGeom prst="rect">
            <a:avLst/>
          </a:prstGeom>
        </p:spPr>
        <p:txBody>
          <a:bodyPr>
            <a:spAutoFit/>
          </a:bodyPr>
          <a:lstStyle/>
          <a:p>
            <a:pPr lvl="0">
              <a:defRPr sz="1200">
                <a:latin typeface="Arial"/>
                <a:ea typeface="Arial"/>
                <a:cs typeface="Arial"/>
                <a:sym typeface="Arial"/>
              </a:defRPr>
            </a:pPr>
            <a:r>
              <a:rPr lang="en-GB" sz="1600" dirty="0" smtClean="0">
                <a:latin typeface="Arial"/>
                <a:cs typeface="Arial"/>
                <a:sym typeface="Arial"/>
              </a:rPr>
              <a:t>SMR </a:t>
            </a:r>
          </a:p>
          <a:p>
            <a:pPr lvl="0">
              <a:defRPr sz="1200">
                <a:latin typeface="Arial"/>
                <a:ea typeface="Arial"/>
                <a:cs typeface="Arial"/>
                <a:sym typeface="Arial"/>
              </a:defRPr>
            </a:pPr>
            <a:endParaRPr lang="en-GB" sz="1600" dirty="0" smtClean="0">
              <a:latin typeface="Arial"/>
              <a:cs typeface="Arial"/>
              <a:sym typeface="Arial"/>
            </a:endParaRPr>
          </a:p>
          <a:p>
            <a:pPr lvl="0">
              <a:defRPr sz="1200">
                <a:latin typeface="Arial"/>
                <a:ea typeface="Arial"/>
                <a:cs typeface="Arial"/>
                <a:sym typeface="Arial"/>
              </a:defRPr>
            </a:pPr>
            <a:r>
              <a:rPr lang="en-GB" sz="1600" dirty="0" smtClean="0">
                <a:latin typeface="Arial"/>
                <a:cs typeface="Arial"/>
                <a:sym typeface="Arial"/>
              </a:rPr>
              <a:t>&lt;8       &lt;50%</a:t>
            </a:r>
          </a:p>
          <a:p>
            <a:pPr lvl="0">
              <a:defRPr sz="1200">
                <a:latin typeface="Arial"/>
                <a:ea typeface="Arial"/>
                <a:cs typeface="Arial"/>
                <a:sym typeface="Arial"/>
              </a:defRPr>
            </a:pPr>
            <a:r>
              <a:rPr lang="en-GB" sz="1600" dirty="0" smtClean="0">
                <a:latin typeface="Arial"/>
                <a:cs typeface="Arial"/>
                <a:sym typeface="Arial"/>
              </a:rPr>
              <a:t> </a:t>
            </a:r>
            <a:r>
              <a:rPr lang="en-GB" sz="1600" dirty="0" smtClean="0">
                <a:solidFill>
                  <a:srgbClr val="C00000"/>
                </a:solidFill>
                <a:latin typeface="Arial"/>
                <a:cs typeface="Arial"/>
                <a:sym typeface="Arial"/>
              </a:rPr>
              <a:t>8-10    50-59% </a:t>
            </a:r>
          </a:p>
          <a:p>
            <a:pPr lvl="0">
              <a:defRPr sz="1200">
                <a:latin typeface="Arial"/>
                <a:ea typeface="Arial"/>
                <a:cs typeface="Arial"/>
                <a:sym typeface="Arial"/>
              </a:defRPr>
            </a:pPr>
            <a:r>
              <a:rPr lang="en-GB" sz="1600" dirty="0" smtClean="0">
                <a:latin typeface="Arial"/>
                <a:cs typeface="Arial"/>
                <a:sym typeface="Arial"/>
              </a:rPr>
              <a:t>11-13   60-69% </a:t>
            </a:r>
          </a:p>
          <a:p>
            <a:pPr lvl="0">
              <a:defRPr sz="1200">
                <a:latin typeface="Arial"/>
                <a:ea typeface="Arial"/>
                <a:cs typeface="Arial"/>
                <a:sym typeface="Arial"/>
              </a:defRPr>
            </a:pPr>
            <a:r>
              <a:rPr lang="en-GB" sz="1600" dirty="0" smtClean="0">
                <a:latin typeface="Arial"/>
                <a:cs typeface="Arial"/>
                <a:sym typeface="Arial"/>
              </a:rPr>
              <a:t>14-21   70-79% </a:t>
            </a:r>
          </a:p>
          <a:p>
            <a:pPr lvl="0">
              <a:defRPr sz="1200">
                <a:latin typeface="Arial"/>
                <a:ea typeface="Arial"/>
                <a:cs typeface="Arial"/>
                <a:sym typeface="Arial"/>
              </a:defRPr>
            </a:pPr>
            <a:r>
              <a:rPr lang="en-GB" sz="1600" dirty="0" smtClean="0">
                <a:latin typeface="Arial"/>
                <a:cs typeface="Arial"/>
                <a:sym typeface="Arial"/>
              </a:rPr>
              <a:t>22-29   80-89% </a:t>
            </a:r>
          </a:p>
          <a:p>
            <a:pPr lvl="0">
              <a:defRPr sz="1200">
                <a:latin typeface="Arial"/>
                <a:ea typeface="Arial"/>
                <a:cs typeface="Arial"/>
                <a:sym typeface="Arial"/>
              </a:defRPr>
            </a:pPr>
            <a:r>
              <a:rPr lang="en-GB" sz="1600" dirty="0" smtClean="0">
                <a:latin typeface="Arial"/>
                <a:cs typeface="Arial"/>
                <a:sym typeface="Arial"/>
              </a:rPr>
              <a:t>&gt;30     &gt;90% </a:t>
            </a:r>
            <a:endParaRPr lang="en-GB" sz="1600" dirty="0">
              <a:latin typeface="Arial"/>
              <a:cs typeface="Arial"/>
              <a:sym typeface="Arial"/>
            </a:endParaRPr>
          </a:p>
        </p:txBody>
      </p:sp>
      <p:sp>
        <p:nvSpPr>
          <p:cNvPr id="8" name="Rectangle 7"/>
          <p:cNvSpPr/>
          <p:nvPr/>
        </p:nvSpPr>
        <p:spPr>
          <a:xfrm>
            <a:off x="1691680" y="1556792"/>
            <a:ext cx="5400600" cy="1815882"/>
          </a:xfrm>
          <a:prstGeom prst="rect">
            <a:avLst/>
          </a:prstGeom>
        </p:spPr>
        <p:txBody>
          <a:bodyPr wrap="square">
            <a:spAutoFit/>
          </a:bodyPr>
          <a:lstStyle/>
          <a:p>
            <a:pPr>
              <a:defRPr sz="1200">
                <a:latin typeface="Arial"/>
                <a:ea typeface="Arial"/>
                <a:cs typeface="Arial"/>
                <a:sym typeface="Arial"/>
              </a:defRPr>
            </a:pPr>
            <a:r>
              <a:rPr lang="en-GB" sz="1600" dirty="0" smtClean="0"/>
              <a:t>CCA PSV                        75 cm/s</a:t>
            </a:r>
          </a:p>
          <a:p>
            <a:pPr>
              <a:defRPr sz="1200">
                <a:latin typeface="Arial"/>
                <a:ea typeface="Arial"/>
                <a:cs typeface="Arial"/>
                <a:sym typeface="Arial"/>
              </a:defRPr>
            </a:pPr>
            <a:r>
              <a:rPr lang="en-GB" sz="1600" dirty="0" smtClean="0"/>
              <a:t>CCA EDV                        23 cm/s</a:t>
            </a:r>
          </a:p>
          <a:p>
            <a:pPr>
              <a:defRPr sz="1200">
                <a:latin typeface="Arial"/>
                <a:ea typeface="Arial"/>
                <a:cs typeface="Arial"/>
                <a:sym typeface="Arial"/>
              </a:defRPr>
            </a:pPr>
            <a:r>
              <a:rPr lang="en-GB" sz="1600" dirty="0" smtClean="0"/>
              <a:t>ICA PSV                          216 cm/s</a:t>
            </a:r>
          </a:p>
          <a:p>
            <a:pPr>
              <a:defRPr sz="1200">
                <a:solidFill>
                  <a:srgbClr val="835E01"/>
                </a:solidFill>
                <a:latin typeface="Arial"/>
                <a:ea typeface="Arial"/>
                <a:cs typeface="Arial"/>
                <a:sym typeface="Arial"/>
              </a:defRPr>
            </a:pPr>
            <a:endParaRPr lang="en-GB" sz="1600" dirty="0" smtClean="0"/>
          </a:p>
          <a:p>
            <a:pPr>
              <a:defRPr sz="1200">
                <a:solidFill>
                  <a:srgbClr val="835E01"/>
                </a:solidFill>
                <a:latin typeface="Arial"/>
                <a:ea typeface="Arial"/>
                <a:cs typeface="Arial"/>
                <a:sym typeface="Arial"/>
              </a:defRPr>
            </a:pPr>
            <a:r>
              <a:rPr lang="en-GB" sz="1600" dirty="0" smtClean="0"/>
              <a:t>PSV Ratio                         2.9</a:t>
            </a:r>
          </a:p>
          <a:p>
            <a:pPr>
              <a:defRPr sz="1200">
                <a:solidFill>
                  <a:srgbClr val="835E01"/>
                </a:solidFill>
                <a:latin typeface="Arial"/>
                <a:ea typeface="Arial"/>
                <a:cs typeface="Arial"/>
                <a:sym typeface="Arial"/>
              </a:defRPr>
            </a:pPr>
            <a:r>
              <a:rPr lang="en-GB" sz="1600" dirty="0" smtClean="0"/>
              <a:t>St. Mary’s Ratio                9.4      </a:t>
            </a:r>
          </a:p>
          <a:p>
            <a:pPr>
              <a:defRPr sz="1200">
                <a:solidFill>
                  <a:srgbClr val="835E01"/>
                </a:solidFill>
                <a:latin typeface="Arial"/>
                <a:ea typeface="Arial"/>
                <a:cs typeface="Arial"/>
                <a:sym typeface="Arial"/>
              </a:defRPr>
            </a:pPr>
            <a:r>
              <a:rPr lang="en-GB" sz="1600" dirty="0" smtClean="0"/>
              <a:t>(ICA PSV to CCA EDV ratio)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ICA occlusion"/>
          <p:cNvSpPr txBox="1">
            <a:spLocks noGrp="1"/>
          </p:cNvSpPr>
          <p:nvPr>
            <p:ph type="title" idx="4294967295"/>
          </p:nvPr>
        </p:nvSpPr>
        <p:spPr>
          <a:xfrm>
            <a:off x="395536" y="-243408"/>
            <a:ext cx="8229600" cy="1143000"/>
          </a:xfrm>
          <a:prstGeom prst="rect">
            <a:avLst/>
          </a:prstGeom>
        </p:spPr>
        <p:txBody>
          <a:bodyPr/>
          <a:lstStyle/>
          <a:p>
            <a:r>
              <a:rPr b="1" dirty="0"/>
              <a:t>ICA occlusion</a:t>
            </a:r>
          </a:p>
        </p:txBody>
      </p:sp>
      <p:sp>
        <p:nvSpPr>
          <p:cNvPr id="250" name="Optimise settings for low flow…"/>
          <p:cNvSpPr txBox="1">
            <a:spLocks noGrp="1"/>
          </p:cNvSpPr>
          <p:nvPr>
            <p:ph type="body" sz="half" idx="4294967295"/>
          </p:nvPr>
        </p:nvSpPr>
        <p:spPr>
          <a:xfrm>
            <a:off x="323528" y="548680"/>
            <a:ext cx="4392613" cy="3744913"/>
          </a:xfrm>
          <a:prstGeom prst="rect">
            <a:avLst/>
          </a:prstGeom>
        </p:spPr>
        <p:txBody>
          <a:bodyPr/>
          <a:lstStyle/>
          <a:p>
            <a:pPr marL="0" indent="0">
              <a:spcBef>
                <a:spcPts val="300"/>
              </a:spcBef>
              <a:buSzTx/>
              <a:buFont typeface="Wingdings 2"/>
              <a:buNone/>
              <a:defRPr sz="1800">
                <a:latin typeface="Arial"/>
                <a:ea typeface="Arial"/>
                <a:cs typeface="Arial"/>
                <a:sym typeface="Arial"/>
              </a:defRPr>
            </a:pPr>
            <a:endParaRPr dirty="0"/>
          </a:p>
          <a:p>
            <a:pPr marL="160420" indent="-160420">
              <a:spcBef>
                <a:spcPts val="300"/>
              </a:spcBef>
              <a:defRPr sz="1800">
                <a:latin typeface="Arial"/>
                <a:ea typeface="Arial"/>
                <a:cs typeface="Arial"/>
                <a:sym typeface="Arial"/>
              </a:defRPr>
            </a:pPr>
            <a:r>
              <a:rPr dirty="0" err="1"/>
              <a:t>Optimise</a:t>
            </a:r>
            <a:r>
              <a:rPr dirty="0"/>
              <a:t> settings for low flow </a:t>
            </a:r>
          </a:p>
          <a:p>
            <a:pPr marL="0" indent="0">
              <a:spcBef>
                <a:spcPts val="300"/>
              </a:spcBef>
              <a:buSzTx/>
              <a:buFont typeface="Wingdings 2"/>
              <a:buNone/>
              <a:defRPr sz="1800">
                <a:latin typeface="Arial"/>
                <a:ea typeface="Arial"/>
                <a:cs typeface="Arial"/>
                <a:sym typeface="Arial"/>
              </a:defRPr>
            </a:pPr>
            <a:r>
              <a:rPr dirty="0"/>
              <a:t>‐ reduce </a:t>
            </a:r>
            <a:r>
              <a:rPr dirty="0" err="1"/>
              <a:t>colour</a:t>
            </a:r>
            <a:r>
              <a:rPr dirty="0"/>
              <a:t> velocity scale </a:t>
            </a:r>
          </a:p>
          <a:p>
            <a:pPr marL="0" indent="0">
              <a:spcBef>
                <a:spcPts val="300"/>
              </a:spcBef>
              <a:buSzTx/>
              <a:buFont typeface="Wingdings 2"/>
              <a:buNone/>
              <a:defRPr sz="1800">
                <a:latin typeface="Arial"/>
                <a:ea typeface="Arial"/>
                <a:cs typeface="Arial"/>
                <a:sym typeface="Arial"/>
              </a:defRPr>
            </a:pPr>
            <a:r>
              <a:rPr dirty="0"/>
              <a:t>‐ remove wall filters </a:t>
            </a:r>
          </a:p>
          <a:p>
            <a:pPr marL="0" indent="0">
              <a:spcBef>
                <a:spcPts val="300"/>
              </a:spcBef>
              <a:buSzTx/>
              <a:buFont typeface="Wingdings 2"/>
              <a:buNone/>
              <a:defRPr sz="1800">
                <a:latin typeface="Arial"/>
                <a:ea typeface="Arial"/>
                <a:cs typeface="Arial"/>
                <a:sym typeface="Arial"/>
              </a:defRPr>
            </a:pPr>
            <a:r>
              <a:rPr dirty="0"/>
              <a:t>‐ increase gain </a:t>
            </a:r>
          </a:p>
          <a:p>
            <a:pPr marL="0" indent="0">
              <a:spcBef>
                <a:spcPts val="300"/>
              </a:spcBef>
              <a:buSzPct val="100000"/>
              <a:defRPr sz="1800">
                <a:latin typeface="Arial"/>
                <a:ea typeface="Arial"/>
                <a:cs typeface="Arial"/>
                <a:sym typeface="Arial"/>
              </a:defRPr>
            </a:pPr>
            <a:r>
              <a:rPr dirty="0"/>
              <a:t>Check in both longitudinal and transverse </a:t>
            </a:r>
          </a:p>
          <a:p>
            <a:pPr marL="0" indent="0">
              <a:spcBef>
                <a:spcPts val="300"/>
              </a:spcBef>
              <a:buSzPct val="100000"/>
              <a:defRPr sz="1800">
                <a:latin typeface="Arial"/>
                <a:ea typeface="Arial"/>
                <a:cs typeface="Arial"/>
                <a:sym typeface="Arial"/>
              </a:defRPr>
            </a:pPr>
            <a:r>
              <a:rPr dirty="0"/>
              <a:t>Check with pulsed Doppler /Power Doppler</a:t>
            </a:r>
          </a:p>
          <a:p>
            <a:pPr marL="0" indent="0">
              <a:spcBef>
                <a:spcPts val="300"/>
              </a:spcBef>
              <a:buSzPct val="100000"/>
              <a:defRPr sz="1800">
                <a:latin typeface="Arial"/>
                <a:ea typeface="Arial"/>
                <a:cs typeface="Arial"/>
                <a:sym typeface="Arial"/>
              </a:defRPr>
            </a:pPr>
            <a:r>
              <a:rPr dirty="0"/>
              <a:t>May require alternative imaging </a:t>
            </a:r>
          </a:p>
        </p:txBody>
      </p:sp>
      <p:pic>
        <p:nvPicPr>
          <p:cNvPr id="251" name="occ.jpg" descr="occ.jpg"/>
          <p:cNvPicPr>
            <a:picLocks noChangeAspect="1"/>
          </p:cNvPicPr>
          <p:nvPr/>
        </p:nvPicPr>
        <p:blipFill>
          <a:blip r:embed="rId2" cstate="print">
            <a:extLst/>
          </a:blip>
          <a:srcRect l="2603" t="4866" r="2603" b="29045"/>
          <a:stretch>
            <a:fillRect/>
          </a:stretch>
        </p:blipFill>
        <p:spPr>
          <a:xfrm>
            <a:off x="265111" y="3843337"/>
            <a:ext cx="5759453" cy="2952752"/>
          </a:xfrm>
          <a:prstGeom prst="rect">
            <a:avLst/>
          </a:prstGeom>
          <a:ln w="12700">
            <a:miter lim="400000"/>
          </a:ln>
        </p:spPr>
      </p:pic>
      <p:pic>
        <p:nvPicPr>
          <p:cNvPr id="252" name="occ1.jpg" descr="occ1.jpg"/>
          <p:cNvPicPr>
            <a:picLocks noChangeAspect="1"/>
          </p:cNvPicPr>
          <p:nvPr/>
        </p:nvPicPr>
        <p:blipFill>
          <a:blip r:embed="rId3" cstate="print">
            <a:extLst/>
          </a:blip>
          <a:stretch>
            <a:fillRect/>
          </a:stretch>
        </p:blipFill>
        <p:spPr>
          <a:xfrm>
            <a:off x="4355975" y="620687"/>
            <a:ext cx="4513309" cy="3319676"/>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roblems encountered with Carotid imaging"/>
          <p:cNvSpPr txBox="1">
            <a:spLocks noGrp="1"/>
          </p:cNvSpPr>
          <p:nvPr>
            <p:ph type="title" idx="4294967295"/>
          </p:nvPr>
        </p:nvSpPr>
        <p:spPr>
          <a:xfrm>
            <a:off x="611560" y="188640"/>
            <a:ext cx="8229600" cy="1143000"/>
          </a:xfrm>
          <a:prstGeom prst="rect">
            <a:avLst/>
          </a:prstGeom>
        </p:spPr>
        <p:txBody>
          <a:bodyPr/>
          <a:lstStyle>
            <a:lvl1pPr defTabSz="768094">
              <a:defRPr sz="3200">
                <a:latin typeface="Arial"/>
                <a:ea typeface="Arial"/>
                <a:cs typeface="Arial"/>
                <a:sym typeface="Arial"/>
              </a:defRPr>
            </a:lvl1pPr>
          </a:lstStyle>
          <a:p>
            <a:r>
              <a:rPr b="1"/>
              <a:t>Problems encountered with Carotid imaging</a:t>
            </a:r>
          </a:p>
        </p:txBody>
      </p:sp>
      <p:sp>
        <p:nvSpPr>
          <p:cNvPr id="276" name="Calcification"/>
          <p:cNvSpPr txBox="1">
            <a:spLocks noGrp="1"/>
          </p:cNvSpPr>
          <p:nvPr>
            <p:ph type="body" sz="quarter" idx="4294967295"/>
          </p:nvPr>
        </p:nvSpPr>
        <p:spPr>
          <a:xfrm>
            <a:off x="7213600" y="2276475"/>
            <a:ext cx="1930400" cy="527050"/>
          </a:xfrm>
          <a:prstGeom prst="rect">
            <a:avLst/>
          </a:prstGeom>
        </p:spPr>
        <p:txBody>
          <a:bodyPr/>
          <a:lstStyle/>
          <a:p>
            <a:pPr marL="0" indent="0" defTabSz="740662">
              <a:lnSpc>
                <a:spcPct val="90000"/>
              </a:lnSpc>
              <a:spcBef>
                <a:spcPts val="0"/>
              </a:spcBef>
              <a:buSzTx/>
              <a:buFont typeface="Wingdings 2"/>
              <a:buNone/>
              <a:defRPr sz="2000" b="1">
                <a:latin typeface="Arial"/>
                <a:ea typeface="Arial"/>
                <a:cs typeface="Arial"/>
                <a:sym typeface="Arial"/>
              </a:defRPr>
            </a:pPr>
            <a:r>
              <a:t>Calcification</a:t>
            </a:r>
            <a:r>
              <a:rPr sz="1100" b="0">
                <a:latin typeface="Gill Sans MT"/>
                <a:ea typeface="Gill Sans MT"/>
                <a:cs typeface="Gill Sans MT"/>
                <a:sym typeface="Gill Sans MT"/>
              </a:rPr>
              <a:t> </a:t>
            </a:r>
          </a:p>
        </p:txBody>
      </p:sp>
      <p:pic>
        <p:nvPicPr>
          <p:cNvPr id="277" name="image.png" descr="image.png"/>
          <p:cNvPicPr>
            <a:picLocks noChangeAspect="1"/>
          </p:cNvPicPr>
          <p:nvPr/>
        </p:nvPicPr>
        <p:blipFill>
          <a:blip r:embed="rId3" cstate="print">
            <a:extLst/>
          </a:blip>
          <a:stretch>
            <a:fillRect/>
          </a:stretch>
        </p:blipFill>
        <p:spPr>
          <a:xfrm>
            <a:off x="576262" y="1688182"/>
            <a:ext cx="2933701" cy="1891147"/>
          </a:xfrm>
          <a:prstGeom prst="rect">
            <a:avLst/>
          </a:prstGeom>
          <a:ln w="12700">
            <a:miter lim="400000"/>
          </a:ln>
        </p:spPr>
      </p:pic>
      <p:pic>
        <p:nvPicPr>
          <p:cNvPr id="278" name="image.png" descr="image.png"/>
          <p:cNvPicPr>
            <a:picLocks noChangeAspect="1"/>
          </p:cNvPicPr>
          <p:nvPr/>
        </p:nvPicPr>
        <p:blipFill>
          <a:blip r:embed="rId4" cstate="print">
            <a:extLst/>
          </a:blip>
          <a:stretch>
            <a:fillRect/>
          </a:stretch>
        </p:blipFill>
        <p:spPr>
          <a:xfrm>
            <a:off x="3616325" y="1689192"/>
            <a:ext cx="3290807" cy="1891147"/>
          </a:xfrm>
          <a:prstGeom prst="rect">
            <a:avLst/>
          </a:prstGeom>
          <a:ln w="12700">
            <a:miter lim="400000"/>
          </a:ln>
        </p:spPr>
      </p:pic>
      <p:pic>
        <p:nvPicPr>
          <p:cNvPr id="279" name="Screen Shot 2018-01-05 at 22.46.44.png" descr="Screen Shot 2018-01-05 at 22.46.44.png"/>
          <p:cNvPicPr>
            <a:picLocks noChangeAspect="1"/>
          </p:cNvPicPr>
          <p:nvPr/>
        </p:nvPicPr>
        <p:blipFill>
          <a:blip r:embed="rId5" cstate="print">
            <a:extLst/>
          </a:blip>
          <a:stretch>
            <a:fillRect/>
          </a:stretch>
        </p:blipFill>
        <p:spPr>
          <a:xfrm>
            <a:off x="2086916" y="3663998"/>
            <a:ext cx="3233412" cy="2789338"/>
          </a:xfrm>
          <a:prstGeom prst="rect">
            <a:avLst/>
          </a:prstGeom>
          <a:ln w="12700">
            <a:miter lim="400000"/>
          </a:ln>
        </p:spPr>
      </p:pic>
      <p:sp>
        <p:nvSpPr>
          <p:cNvPr id="280" name="Vessel tortuosity"/>
          <p:cNvSpPr txBox="1"/>
          <p:nvPr/>
        </p:nvSpPr>
        <p:spPr>
          <a:xfrm>
            <a:off x="5796136" y="4509120"/>
            <a:ext cx="2207454" cy="3752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2000" b="1">
                <a:latin typeface="Arial"/>
                <a:ea typeface="Arial"/>
                <a:cs typeface="Arial"/>
                <a:sym typeface="Arial"/>
              </a:defRPr>
            </a:lvl1pPr>
          </a:lstStyle>
          <a:p>
            <a:r>
              <a:t>Vessel tortuosity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upload.wikimedia.org/wikipedia/commons/9/9c/Gray5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88640"/>
            <a:ext cx="3672408" cy="5285862"/>
          </a:xfrm>
          <a:prstGeom prst="rect">
            <a:avLst/>
          </a:prstGeom>
          <a:noFill/>
          <a:ln>
            <a:noFill/>
          </a:ln>
        </p:spPr>
      </p:pic>
      <p:sp>
        <p:nvSpPr>
          <p:cNvPr id="254" name="Vertebral artery"/>
          <p:cNvSpPr txBox="1">
            <a:spLocks noGrp="1"/>
          </p:cNvSpPr>
          <p:nvPr>
            <p:ph type="title" idx="4294967295"/>
          </p:nvPr>
        </p:nvSpPr>
        <p:spPr>
          <a:xfrm>
            <a:off x="914400" y="0"/>
            <a:ext cx="8229600" cy="1143000"/>
          </a:xfrm>
          <a:prstGeom prst="rect">
            <a:avLst/>
          </a:prstGeom>
        </p:spPr>
        <p:txBody>
          <a:bodyPr/>
          <a:lstStyle>
            <a:lvl1pPr>
              <a:defRPr>
                <a:latin typeface="Arial"/>
                <a:ea typeface="Arial"/>
                <a:cs typeface="Arial"/>
                <a:sym typeface="Arial"/>
              </a:defRPr>
            </a:lvl1pPr>
          </a:lstStyle>
          <a:p>
            <a:r>
              <a:rPr b="1" dirty="0"/>
              <a:t>Vertebral artery</a:t>
            </a:r>
          </a:p>
        </p:txBody>
      </p:sp>
      <p:sp>
        <p:nvSpPr>
          <p:cNvPr id="255" name="Use Colour Doppler to image mid CCA in longitudinal…"/>
          <p:cNvSpPr txBox="1">
            <a:spLocks noGrp="1"/>
          </p:cNvSpPr>
          <p:nvPr>
            <p:ph type="body" sz="half" idx="4294967295"/>
          </p:nvPr>
        </p:nvSpPr>
        <p:spPr>
          <a:xfrm>
            <a:off x="0" y="1268413"/>
            <a:ext cx="4211638" cy="5040312"/>
          </a:xfrm>
          <a:prstGeom prst="rect">
            <a:avLst/>
          </a:prstGeom>
        </p:spPr>
        <p:txBody>
          <a:bodyPr/>
          <a:lstStyle/>
          <a:p>
            <a:pPr>
              <a:defRPr sz="2000">
                <a:latin typeface="Arial"/>
                <a:ea typeface="Arial"/>
                <a:cs typeface="Arial"/>
                <a:sym typeface="Arial"/>
              </a:defRPr>
            </a:pPr>
            <a:r>
              <a:t>Use Colour Doppler to image mid CCA in longitudinal </a:t>
            </a:r>
            <a:endParaRPr sz="2300"/>
          </a:p>
          <a:p>
            <a:pPr>
              <a:defRPr sz="2000">
                <a:latin typeface="Arial"/>
                <a:ea typeface="Arial"/>
                <a:cs typeface="Arial"/>
                <a:sym typeface="Arial"/>
              </a:defRPr>
            </a:pPr>
            <a:r>
              <a:t>Move transducer more antero-posteriorly </a:t>
            </a:r>
            <a:endParaRPr sz="2300"/>
          </a:p>
          <a:p>
            <a:pPr>
              <a:defRPr sz="2000">
                <a:latin typeface="Arial"/>
                <a:ea typeface="Arial"/>
                <a:cs typeface="Arial"/>
                <a:sym typeface="Arial"/>
              </a:defRPr>
            </a:pPr>
            <a:r>
              <a:t>The vertebral processes seen as bright echoes</a:t>
            </a:r>
            <a:endParaRPr sz="2300"/>
          </a:p>
          <a:p>
            <a:pPr>
              <a:defRPr sz="2000">
                <a:latin typeface="Arial"/>
                <a:ea typeface="Arial"/>
                <a:cs typeface="Arial"/>
                <a:sym typeface="Arial"/>
              </a:defRPr>
            </a:pPr>
            <a:r>
              <a:t>Vertebral artery is deeper and seen in segments between transverse processes of the spine </a:t>
            </a:r>
            <a:endParaRPr sz="2300"/>
          </a:p>
          <a:p>
            <a:pPr>
              <a:defRPr sz="2000">
                <a:latin typeface="Arial"/>
                <a:ea typeface="Arial"/>
                <a:cs typeface="Arial"/>
                <a:sym typeface="Arial"/>
              </a:defRPr>
            </a:pPr>
            <a:r>
              <a:t>Spectral waveform  shows low resistance, cephalad flow </a:t>
            </a:r>
          </a:p>
        </p:txBody>
      </p:sp>
      <p:pic>
        <p:nvPicPr>
          <p:cNvPr id="256" name="vert.jpg" descr="vert.jpg"/>
          <p:cNvPicPr>
            <a:picLocks noChangeAspect="1"/>
          </p:cNvPicPr>
          <p:nvPr/>
        </p:nvPicPr>
        <p:blipFill>
          <a:blip r:embed="rId3" cstate="print">
            <a:extLst/>
          </a:blip>
          <a:stretch>
            <a:fillRect/>
          </a:stretch>
        </p:blipFill>
        <p:spPr>
          <a:xfrm>
            <a:off x="6012160" y="4286369"/>
            <a:ext cx="3531829" cy="2376265"/>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ubclavian steel"/>
          <p:cNvSpPr txBox="1">
            <a:spLocks noGrp="1"/>
          </p:cNvSpPr>
          <p:nvPr>
            <p:ph type="title" idx="4294967295"/>
          </p:nvPr>
        </p:nvSpPr>
        <p:spPr>
          <a:xfrm>
            <a:off x="914400" y="115888"/>
            <a:ext cx="8229600" cy="1143000"/>
          </a:xfrm>
          <a:prstGeom prst="rect">
            <a:avLst/>
          </a:prstGeom>
        </p:spPr>
        <p:txBody>
          <a:bodyPr/>
          <a:lstStyle>
            <a:lvl1pPr>
              <a:defRPr>
                <a:latin typeface="Arial"/>
                <a:ea typeface="Arial"/>
                <a:cs typeface="Arial"/>
                <a:sym typeface="Arial"/>
              </a:defRPr>
            </a:lvl1pPr>
          </a:lstStyle>
          <a:p>
            <a:r>
              <a:rPr b="1" dirty="0"/>
              <a:t>Subclavian </a:t>
            </a:r>
            <a:r>
              <a:rPr lang="en-GB" b="1" dirty="0" err="1" smtClean="0"/>
              <a:t>S</a:t>
            </a:r>
            <a:r>
              <a:rPr b="1" dirty="0" err="1" smtClean="0"/>
              <a:t>te</a:t>
            </a:r>
            <a:r>
              <a:rPr lang="en-GB" b="1" dirty="0" smtClean="0"/>
              <a:t>a</a:t>
            </a:r>
            <a:r>
              <a:rPr b="1" dirty="0" smtClean="0"/>
              <a:t>l</a:t>
            </a:r>
            <a:endParaRPr b="1" dirty="0"/>
          </a:p>
        </p:txBody>
      </p:sp>
      <p:pic>
        <p:nvPicPr>
          <p:cNvPr id="259" name="image.png" descr="image.png"/>
          <p:cNvPicPr>
            <a:picLocks noChangeAspect="1"/>
          </p:cNvPicPr>
          <p:nvPr/>
        </p:nvPicPr>
        <p:blipFill>
          <a:blip r:embed="rId2" cstate="print">
            <a:extLst/>
          </a:blip>
          <a:stretch>
            <a:fillRect/>
          </a:stretch>
        </p:blipFill>
        <p:spPr>
          <a:xfrm>
            <a:off x="684212" y="1293812"/>
            <a:ext cx="3891411" cy="1784596"/>
          </a:xfrm>
          <a:prstGeom prst="rect">
            <a:avLst/>
          </a:prstGeom>
          <a:ln w="12700">
            <a:miter lim="400000"/>
          </a:ln>
        </p:spPr>
      </p:pic>
      <p:pic>
        <p:nvPicPr>
          <p:cNvPr id="260" name="image.png" descr="image.png"/>
          <p:cNvPicPr>
            <a:picLocks noChangeAspect="1"/>
          </p:cNvPicPr>
          <p:nvPr/>
        </p:nvPicPr>
        <p:blipFill>
          <a:blip r:embed="rId3" cstate="print">
            <a:extLst/>
          </a:blip>
          <a:stretch>
            <a:fillRect/>
          </a:stretch>
        </p:blipFill>
        <p:spPr>
          <a:xfrm>
            <a:off x="684212" y="2997200"/>
            <a:ext cx="3916196" cy="1784596"/>
          </a:xfrm>
          <a:prstGeom prst="rect">
            <a:avLst/>
          </a:prstGeom>
          <a:ln w="12700">
            <a:miter lim="400000"/>
          </a:ln>
        </p:spPr>
      </p:pic>
      <p:pic>
        <p:nvPicPr>
          <p:cNvPr id="261" name="image.png" descr="image.png"/>
          <p:cNvPicPr>
            <a:picLocks noChangeAspect="1"/>
          </p:cNvPicPr>
          <p:nvPr/>
        </p:nvPicPr>
        <p:blipFill>
          <a:blip r:embed="rId4" cstate="print">
            <a:extLst/>
          </a:blip>
          <a:stretch>
            <a:fillRect/>
          </a:stretch>
        </p:blipFill>
        <p:spPr>
          <a:xfrm>
            <a:off x="679450" y="4648200"/>
            <a:ext cx="3925721" cy="1807079"/>
          </a:xfrm>
          <a:prstGeom prst="rect">
            <a:avLst/>
          </a:prstGeom>
          <a:ln w="12700">
            <a:miter lim="400000"/>
          </a:ln>
        </p:spPr>
      </p:pic>
      <p:sp>
        <p:nvSpPr>
          <p:cNvPr id="262" name="Normal flow"/>
          <p:cNvSpPr txBox="1"/>
          <p:nvPr/>
        </p:nvSpPr>
        <p:spPr>
          <a:xfrm>
            <a:off x="5147431" y="1497330"/>
            <a:ext cx="1475853"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b="1" i="1">
                <a:latin typeface="Arial"/>
                <a:ea typeface="Arial"/>
                <a:cs typeface="Arial"/>
                <a:sym typeface="Arial"/>
              </a:defRPr>
            </a:lvl1pPr>
          </a:lstStyle>
          <a:p>
            <a:r>
              <a:t>Normal flow </a:t>
            </a:r>
          </a:p>
        </p:txBody>
      </p:sp>
      <p:sp>
        <p:nvSpPr>
          <p:cNvPr id="263" name="Complete reverse flow"/>
          <p:cNvSpPr txBox="1"/>
          <p:nvPr/>
        </p:nvSpPr>
        <p:spPr>
          <a:xfrm>
            <a:off x="5134731" y="3351529"/>
            <a:ext cx="2606910"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b="1" i="1">
                <a:latin typeface="Arial"/>
                <a:ea typeface="Arial"/>
                <a:cs typeface="Arial"/>
                <a:sym typeface="Arial"/>
              </a:defRPr>
            </a:lvl1pPr>
          </a:lstStyle>
          <a:p>
            <a:r>
              <a:t>Complete reverse flow </a:t>
            </a:r>
          </a:p>
        </p:txBody>
      </p:sp>
      <p:sp>
        <p:nvSpPr>
          <p:cNvPr id="264" name="Partial reverse flow"/>
          <p:cNvSpPr txBox="1"/>
          <p:nvPr/>
        </p:nvSpPr>
        <p:spPr>
          <a:xfrm>
            <a:off x="5274431" y="5205729"/>
            <a:ext cx="2208295" cy="64633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b="1" i="1">
                <a:latin typeface="Arial"/>
                <a:ea typeface="Arial"/>
                <a:cs typeface="Arial"/>
                <a:sym typeface="Arial"/>
              </a:defRPr>
            </a:lvl1pPr>
          </a:lstStyle>
          <a:p>
            <a:r>
              <a:rPr dirty="0"/>
              <a:t>Partial reverse </a:t>
            </a:r>
            <a:r>
              <a:rPr dirty="0" smtClean="0"/>
              <a:t>flow</a:t>
            </a:r>
            <a:endParaRPr lang="en-GB" dirty="0" smtClean="0"/>
          </a:p>
          <a:p>
            <a:r>
              <a:rPr dirty="0" smtClean="0"/>
              <a:t> </a:t>
            </a:r>
            <a:endParaRPr dirty="0"/>
          </a:p>
        </p:txBody>
      </p:sp>
      <p:pic>
        <p:nvPicPr>
          <p:cNvPr id="1027" name="Picture 3" descr="C:\Users\antonj\AppData\Local\Microsoft\Windows\Temporary Internet Files\Content.IE5\UFGA9S5H\rabbit_clker[1].png"/>
          <p:cNvPicPr>
            <a:picLocks noChangeAspect="1" noChangeArrowheads="1"/>
          </p:cNvPicPr>
          <p:nvPr/>
        </p:nvPicPr>
        <p:blipFill>
          <a:blip r:embed="rId5" cstate="print"/>
          <a:srcRect/>
          <a:stretch>
            <a:fillRect/>
          </a:stretch>
        </p:blipFill>
        <p:spPr bwMode="auto">
          <a:xfrm>
            <a:off x="7596336" y="5373216"/>
            <a:ext cx="1165155" cy="1008112"/>
          </a:xfrm>
          <a:prstGeom prst="rect">
            <a:avLst/>
          </a:prstGeom>
          <a:noFill/>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Nonatheromatous carotid artery diseases"/>
          <p:cNvSpPr txBox="1">
            <a:spLocks noGrp="1"/>
          </p:cNvSpPr>
          <p:nvPr>
            <p:ph type="title" idx="4294967295"/>
          </p:nvPr>
        </p:nvSpPr>
        <p:spPr>
          <a:xfrm>
            <a:off x="914400" y="188640"/>
            <a:ext cx="8229600" cy="1143000"/>
          </a:xfrm>
          <a:prstGeom prst="rect">
            <a:avLst/>
          </a:prstGeom>
        </p:spPr>
        <p:txBody>
          <a:bodyPr/>
          <a:lstStyle>
            <a:lvl1pPr>
              <a:defRPr sz="3200">
                <a:latin typeface="Arial"/>
                <a:ea typeface="Arial"/>
                <a:cs typeface="Arial"/>
                <a:sym typeface="Arial"/>
              </a:defRPr>
            </a:lvl1pPr>
          </a:lstStyle>
          <a:p>
            <a:r>
              <a:rPr b="1" dirty="0" smtClean="0"/>
              <a:t>Non</a:t>
            </a:r>
            <a:r>
              <a:rPr lang="en-GB" b="1" dirty="0" smtClean="0"/>
              <a:t>-</a:t>
            </a:r>
            <a:r>
              <a:rPr b="1" dirty="0" smtClean="0"/>
              <a:t>atheromatous </a:t>
            </a:r>
            <a:r>
              <a:rPr b="1" dirty="0"/>
              <a:t>carotid artery diseases</a:t>
            </a:r>
          </a:p>
        </p:txBody>
      </p:sp>
      <p:pic>
        <p:nvPicPr>
          <p:cNvPr id="267" name="image.png" descr="image.png"/>
          <p:cNvPicPr>
            <a:picLocks noChangeAspect="1"/>
          </p:cNvPicPr>
          <p:nvPr/>
        </p:nvPicPr>
        <p:blipFill>
          <a:blip r:embed="rId2" cstate="print">
            <a:extLst/>
          </a:blip>
          <a:stretch>
            <a:fillRect/>
          </a:stretch>
        </p:blipFill>
        <p:spPr>
          <a:xfrm>
            <a:off x="683568" y="1340768"/>
            <a:ext cx="4603265" cy="3565476"/>
          </a:xfrm>
          <a:prstGeom prst="rect">
            <a:avLst/>
          </a:prstGeom>
          <a:ln w="12700">
            <a:miter lim="400000"/>
          </a:ln>
        </p:spPr>
      </p:pic>
      <p:pic>
        <p:nvPicPr>
          <p:cNvPr id="268" name="image.png" descr="image.png"/>
          <p:cNvPicPr>
            <a:picLocks noChangeAspect="1"/>
          </p:cNvPicPr>
          <p:nvPr/>
        </p:nvPicPr>
        <p:blipFill>
          <a:blip r:embed="rId3" cstate="print">
            <a:extLst/>
          </a:blip>
          <a:stretch>
            <a:fillRect/>
          </a:stretch>
        </p:blipFill>
        <p:spPr>
          <a:xfrm>
            <a:off x="5868144" y="1052736"/>
            <a:ext cx="2592289" cy="2786467"/>
          </a:xfrm>
          <a:prstGeom prst="rect">
            <a:avLst/>
          </a:prstGeom>
          <a:ln w="12700">
            <a:miter lim="400000"/>
          </a:ln>
        </p:spPr>
      </p:pic>
      <p:pic>
        <p:nvPicPr>
          <p:cNvPr id="269" name="image.png" descr="image.png"/>
          <p:cNvPicPr>
            <a:picLocks noChangeAspect="1"/>
          </p:cNvPicPr>
          <p:nvPr/>
        </p:nvPicPr>
        <p:blipFill>
          <a:blip r:embed="rId4" cstate="print">
            <a:extLst/>
          </a:blip>
          <a:srcRect l="12193" r="14644"/>
          <a:stretch>
            <a:fillRect/>
          </a:stretch>
        </p:blipFill>
        <p:spPr>
          <a:xfrm>
            <a:off x="5868144" y="3933056"/>
            <a:ext cx="2624329" cy="2073108"/>
          </a:xfrm>
          <a:prstGeom prst="rect">
            <a:avLst/>
          </a:prstGeom>
          <a:ln w="12700">
            <a:miter lim="400000"/>
          </a:ln>
        </p:spPr>
      </p:pic>
      <p:sp>
        <p:nvSpPr>
          <p:cNvPr id="270" name="ICA"/>
          <p:cNvSpPr txBox="1"/>
          <p:nvPr/>
        </p:nvSpPr>
        <p:spPr>
          <a:xfrm>
            <a:off x="971600" y="3645024"/>
            <a:ext cx="432048"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1400"/>
            </a:lvl1pPr>
          </a:lstStyle>
          <a:p>
            <a:r>
              <a:rPr dirty="0"/>
              <a:t>ICA</a:t>
            </a:r>
          </a:p>
        </p:txBody>
      </p:sp>
      <p:sp>
        <p:nvSpPr>
          <p:cNvPr id="271" name="ECA"/>
          <p:cNvSpPr txBox="1"/>
          <p:nvPr/>
        </p:nvSpPr>
        <p:spPr>
          <a:xfrm>
            <a:off x="3707904" y="3140968"/>
            <a:ext cx="792164" cy="3073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400"/>
            </a:lvl1pPr>
          </a:lstStyle>
          <a:p>
            <a:r>
              <a:rPr dirty="0"/>
              <a:t>ECA</a:t>
            </a:r>
          </a:p>
        </p:txBody>
      </p:sp>
      <p:sp>
        <p:nvSpPr>
          <p:cNvPr id="272" name="Carotid Body Tumour"/>
          <p:cNvSpPr txBox="1"/>
          <p:nvPr/>
        </p:nvSpPr>
        <p:spPr>
          <a:xfrm>
            <a:off x="1388232" y="4964429"/>
            <a:ext cx="2863465" cy="35066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b="1">
                <a:latin typeface="Arial"/>
                <a:ea typeface="Arial"/>
                <a:cs typeface="Arial"/>
                <a:sym typeface="Arial"/>
              </a:defRPr>
            </a:lvl1pPr>
          </a:lstStyle>
          <a:p>
            <a:r>
              <a:t>Carotid Body Tumour</a:t>
            </a:r>
          </a:p>
        </p:txBody>
      </p:sp>
      <p:sp>
        <p:nvSpPr>
          <p:cNvPr id="273" name="Dissection"/>
          <p:cNvSpPr txBox="1"/>
          <p:nvPr/>
        </p:nvSpPr>
        <p:spPr>
          <a:xfrm>
            <a:off x="6163431" y="6094729"/>
            <a:ext cx="1260201" cy="35066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b="1">
                <a:latin typeface="Arial"/>
                <a:ea typeface="Arial"/>
                <a:cs typeface="Arial"/>
                <a:sym typeface="Arial"/>
              </a:defRPr>
            </a:lvl1pPr>
          </a:lstStyle>
          <a:p>
            <a:r>
              <a:t>Dissection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roblems encountered with Carotid imaging"/>
          <p:cNvSpPr txBox="1">
            <a:spLocks noGrp="1"/>
          </p:cNvSpPr>
          <p:nvPr>
            <p:ph type="title" idx="4294967295"/>
          </p:nvPr>
        </p:nvSpPr>
        <p:spPr>
          <a:xfrm>
            <a:off x="611560" y="188640"/>
            <a:ext cx="8229600" cy="1143000"/>
          </a:xfrm>
          <a:prstGeom prst="rect">
            <a:avLst/>
          </a:prstGeom>
        </p:spPr>
        <p:txBody>
          <a:bodyPr/>
          <a:lstStyle>
            <a:lvl1pPr defTabSz="768094">
              <a:defRPr sz="3200">
                <a:latin typeface="Arial"/>
                <a:ea typeface="Arial"/>
                <a:cs typeface="Arial"/>
                <a:sym typeface="Arial"/>
              </a:defRPr>
            </a:lvl1pPr>
          </a:lstStyle>
          <a:p>
            <a:r>
              <a:rPr lang="en-GB" b="1" dirty="0" smtClean="0"/>
              <a:t>Incidental findings</a:t>
            </a:r>
            <a:endParaRPr b="1"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34879"/>
            <a:ext cx="4001770" cy="3186430"/>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549841"/>
            <a:ext cx="4104456" cy="3969201"/>
          </a:xfrm>
          <a:prstGeom prst="rect">
            <a:avLst/>
          </a:prstGeom>
          <a:noFill/>
          <a:ln>
            <a:noFill/>
          </a:ln>
        </p:spPr>
      </p:pic>
    </p:spTree>
    <p:extLst>
      <p:ext uri="{BB962C8B-B14F-4D97-AF65-F5344CB8AC3E}">
        <p14:creationId xmlns:p14="http://schemas.microsoft.com/office/powerpoint/2010/main" val="359869876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Anatomy"/>
          <p:cNvSpPr txBox="1">
            <a:spLocks noGrp="1"/>
          </p:cNvSpPr>
          <p:nvPr>
            <p:ph type="title" idx="4294967295"/>
          </p:nvPr>
        </p:nvSpPr>
        <p:spPr>
          <a:xfrm>
            <a:off x="914400" y="0"/>
            <a:ext cx="8229600" cy="990600"/>
          </a:xfrm>
          <a:prstGeom prst="rect">
            <a:avLst/>
          </a:prstGeom>
        </p:spPr>
        <p:txBody>
          <a:bodyPr/>
          <a:lstStyle>
            <a:lvl1pPr>
              <a:defRPr>
                <a:latin typeface="Arial"/>
                <a:ea typeface="Arial"/>
                <a:cs typeface="Arial"/>
                <a:sym typeface="Arial"/>
              </a:defRPr>
            </a:lvl1pPr>
          </a:lstStyle>
          <a:p>
            <a:r>
              <a:rPr b="1" dirty="0"/>
              <a:t>Anatomy</a:t>
            </a:r>
          </a:p>
        </p:txBody>
      </p:sp>
      <p:pic>
        <p:nvPicPr>
          <p:cNvPr id="11" name="Picture 10" descr="J:\STP\OLAT &amp; Work-based Training\Vascular Rotation\Competencies\VS-3-C-13-14 - Images\Image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0725"/>
            <a:ext cx="7200800" cy="5496733"/>
          </a:xfrm>
          <a:prstGeom prst="rect">
            <a:avLst/>
          </a:prstGeom>
          <a:noFill/>
          <a:ln>
            <a:noFill/>
          </a:ln>
        </p:spPr>
      </p:pic>
    </p:spTree>
    <p:extLst>
      <p:ext uri="{BB962C8B-B14F-4D97-AF65-F5344CB8AC3E}">
        <p14:creationId xmlns:p14="http://schemas.microsoft.com/office/powerpoint/2010/main" val="195916799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Reporting"/>
          <p:cNvSpPr txBox="1">
            <a:spLocks noGrp="1"/>
          </p:cNvSpPr>
          <p:nvPr>
            <p:ph type="title" idx="4294967295"/>
          </p:nvPr>
        </p:nvSpPr>
        <p:spPr>
          <a:xfrm>
            <a:off x="914400" y="260350"/>
            <a:ext cx="8229600" cy="1143000"/>
          </a:xfrm>
          <a:prstGeom prst="rect">
            <a:avLst/>
          </a:prstGeom>
        </p:spPr>
        <p:txBody>
          <a:bodyPr/>
          <a:lstStyle>
            <a:lvl1pPr>
              <a:defRPr>
                <a:latin typeface="Arial"/>
                <a:ea typeface="Arial"/>
                <a:cs typeface="Arial"/>
                <a:sym typeface="Arial"/>
              </a:defRPr>
            </a:lvl1pPr>
          </a:lstStyle>
          <a:p>
            <a:r>
              <a:rPr b="1" dirty="0"/>
              <a:t>Reporting</a:t>
            </a:r>
          </a:p>
        </p:txBody>
      </p:sp>
      <p:sp>
        <p:nvSpPr>
          <p:cNvPr id="285" name="Locations and appearance of any atheroma seen within the CCA, bifurcation and ICA…"/>
          <p:cNvSpPr txBox="1">
            <a:spLocks noGrp="1"/>
          </p:cNvSpPr>
          <p:nvPr>
            <p:ph type="body" idx="4294967295"/>
          </p:nvPr>
        </p:nvSpPr>
        <p:spPr>
          <a:xfrm>
            <a:off x="323528" y="1484784"/>
            <a:ext cx="8229600" cy="4525962"/>
          </a:xfrm>
          <a:prstGeom prst="rect">
            <a:avLst/>
          </a:prstGeom>
        </p:spPr>
        <p:txBody>
          <a:bodyPr/>
          <a:lstStyle/>
          <a:p>
            <a:pPr marL="342899" indent="-342899">
              <a:spcBef>
                <a:spcPts val="400"/>
              </a:spcBef>
              <a:defRPr sz="2100">
                <a:latin typeface="Arial"/>
                <a:ea typeface="Arial"/>
                <a:cs typeface="Arial"/>
                <a:sym typeface="Arial"/>
              </a:defRPr>
            </a:pPr>
            <a:r>
              <a:rPr dirty="0"/>
              <a:t>Locations and appearance of any </a:t>
            </a:r>
            <a:r>
              <a:rPr dirty="0" err="1"/>
              <a:t>atheroma</a:t>
            </a:r>
            <a:r>
              <a:rPr dirty="0"/>
              <a:t> seen within the CCA, bifurcation and ICA</a:t>
            </a:r>
          </a:p>
          <a:p>
            <a:pPr marL="342899" indent="-342899">
              <a:spcBef>
                <a:spcPts val="400"/>
              </a:spcBef>
              <a:defRPr sz="2100">
                <a:latin typeface="Arial"/>
                <a:ea typeface="Arial"/>
                <a:cs typeface="Arial"/>
                <a:sym typeface="Arial"/>
              </a:defRPr>
            </a:pPr>
            <a:r>
              <a:rPr dirty="0" smtClean="0"/>
              <a:t>Significant </a:t>
            </a:r>
            <a:r>
              <a:rPr dirty="0"/>
              <a:t>velocity increases seen in the carotid arteries and an estimation of the degree of narrowing present</a:t>
            </a:r>
          </a:p>
          <a:p>
            <a:pPr marL="342899" indent="-342899">
              <a:spcBef>
                <a:spcPts val="400"/>
              </a:spcBef>
              <a:defRPr sz="2100">
                <a:latin typeface="Arial"/>
                <a:ea typeface="Arial"/>
                <a:cs typeface="Arial"/>
                <a:sym typeface="Arial"/>
              </a:defRPr>
            </a:pPr>
            <a:r>
              <a:rPr dirty="0" smtClean="0"/>
              <a:t>Abnormal </a:t>
            </a:r>
            <a:r>
              <a:rPr dirty="0"/>
              <a:t>waveforms seen within the CCA,ICA and ECA</a:t>
            </a:r>
          </a:p>
          <a:p>
            <a:pPr marL="342899" indent="-342899">
              <a:spcBef>
                <a:spcPts val="400"/>
              </a:spcBef>
              <a:defRPr sz="2100">
                <a:latin typeface="Arial"/>
                <a:ea typeface="Arial"/>
                <a:cs typeface="Arial"/>
                <a:sym typeface="Arial"/>
              </a:defRPr>
            </a:pPr>
            <a:r>
              <a:rPr dirty="0"/>
              <a:t> Endpoint of ICA </a:t>
            </a:r>
            <a:r>
              <a:rPr dirty="0" smtClean="0"/>
              <a:t>disease</a:t>
            </a:r>
            <a:r>
              <a:rPr lang="en-GB" dirty="0" smtClean="0"/>
              <a:t> – e.g. distance from bifurcation, and/or distance of distal ICA fairly clear of disease up to </a:t>
            </a:r>
            <a:r>
              <a:rPr lang="en-GB" dirty="0" err="1" smtClean="0"/>
              <a:t>gonial</a:t>
            </a:r>
            <a:r>
              <a:rPr lang="en-GB" dirty="0" smtClean="0"/>
              <a:t> angle</a:t>
            </a:r>
            <a:endParaRPr dirty="0"/>
          </a:p>
          <a:p>
            <a:pPr marL="342899" indent="-342899">
              <a:spcBef>
                <a:spcPts val="400"/>
              </a:spcBef>
              <a:defRPr sz="2100">
                <a:latin typeface="Arial"/>
                <a:ea typeface="Arial"/>
                <a:cs typeface="Arial"/>
                <a:sym typeface="Arial"/>
              </a:defRPr>
            </a:pPr>
            <a:r>
              <a:rPr dirty="0"/>
              <a:t> Presence and direction of vertebral artery flow</a:t>
            </a:r>
          </a:p>
          <a:p>
            <a:pPr marL="342899" indent="-342899">
              <a:spcBef>
                <a:spcPts val="400"/>
              </a:spcBef>
              <a:defRPr sz="2100">
                <a:latin typeface="Arial"/>
                <a:ea typeface="Arial"/>
                <a:cs typeface="Arial"/>
                <a:sym typeface="Arial"/>
              </a:defRPr>
            </a:pPr>
            <a:r>
              <a:rPr dirty="0"/>
              <a:t> Limitations of the </a:t>
            </a:r>
            <a:r>
              <a:rPr dirty="0" smtClean="0"/>
              <a:t>examination</a:t>
            </a:r>
            <a:endParaRPr lang="en-GB" dirty="0" smtClean="0"/>
          </a:p>
          <a:p>
            <a:pPr marL="342899" indent="-342899">
              <a:spcBef>
                <a:spcPts val="400"/>
              </a:spcBef>
              <a:defRPr sz="2100">
                <a:latin typeface="Arial"/>
                <a:ea typeface="Arial"/>
                <a:cs typeface="Arial"/>
                <a:sym typeface="Arial"/>
              </a:defRPr>
            </a:pPr>
            <a:r>
              <a:rPr lang="en-GB" dirty="0" smtClean="0"/>
              <a:t>Other findings – e.g. carotid body tumour, aneurysm, dissection, inflammation, or incidental findings such as a thyroid nodule</a:t>
            </a:r>
            <a:endParaRPr dirty="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Reporting"/>
          <p:cNvSpPr txBox="1">
            <a:spLocks noGrp="1"/>
          </p:cNvSpPr>
          <p:nvPr>
            <p:ph type="title" idx="4294967295"/>
          </p:nvPr>
        </p:nvSpPr>
        <p:spPr>
          <a:xfrm>
            <a:off x="914400" y="260350"/>
            <a:ext cx="8229600" cy="1143000"/>
          </a:xfrm>
          <a:prstGeom prst="rect">
            <a:avLst/>
          </a:prstGeom>
        </p:spPr>
        <p:txBody>
          <a:bodyPr/>
          <a:lstStyle>
            <a:lvl1pPr>
              <a:defRPr>
                <a:latin typeface="Arial"/>
                <a:ea typeface="Arial"/>
                <a:cs typeface="Arial"/>
                <a:sym typeface="Arial"/>
              </a:defRPr>
            </a:lvl1pPr>
          </a:lstStyle>
          <a:p>
            <a:r>
              <a:rPr b="1" dirty="0"/>
              <a:t>Reporting</a:t>
            </a:r>
          </a:p>
        </p:txBody>
      </p:sp>
      <p:sp>
        <p:nvSpPr>
          <p:cNvPr id="285" name="Locations and appearance of any atheroma seen within the CCA, bifurcation and ICA…"/>
          <p:cNvSpPr txBox="1">
            <a:spLocks noGrp="1"/>
          </p:cNvSpPr>
          <p:nvPr>
            <p:ph type="body" idx="4294967295"/>
          </p:nvPr>
        </p:nvSpPr>
        <p:spPr>
          <a:xfrm>
            <a:off x="323528" y="1484784"/>
            <a:ext cx="8229600" cy="4525962"/>
          </a:xfrm>
          <a:prstGeom prst="rect">
            <a:avLst/>
          </a:prstGeom>
        </p:spPr>
        <p:txBody>
          <a:bodyPr>
            <a:noAutofit/>
          </a:bodyPr>
          <a:lstStyle/>
          <a:p>
            <a:pPr lvl="0"/>
            <a:r>
              <a:rPr lang="en-GB" sz="1400" dirty="0">
                <a:latin typeface="Arial" panose="020B0604020202020204" pitchFamily="34" charset="0"/>
                <a:cs typeface="Arial" panose="020B0604020202020204" pitchFamily="34" charset="0"/>
              </a:rPr>
              <a:t>A report should include a brief clinical history, with specific detail as to the symptoms or event which necessitates an investigation.</a:t>
            </a:r>
          </a:p>
          <a:p>
            <a:pPr lvl="0"/>
            <a:r>
              <a:rPr lang="en-GB" sz="1400" dirty="0">
                <a:latin typeface="Arial" panose="020B0604020202020204" pitchFamily="34" charset="0"/>
                <a:cs typeface="Arial" panose="020B0604020202020204" pitchFamily="34" charset="0"/>
              </a:rPr>
              <a:t>NICE guidance mandates that carotid imaging reports should clearly specify which criteria (NASCET or ECST) were used for grading the degree of carotid stenosis.</a:t>
            </a:r>
          </a:p>
          <a:p>
            <a:pPr lvl="0"/>
            <a:r>
              <a:rPr lang="en-GB" sz="1400" dirty="0">
                <a:latin typeface="Arial" panose="020B0604020202020204" pitchFamily="34" charset="0"/>
                <a:cs typeface="Arial" panose="020B0604020202020204" pitchFamily="34" charset="0"/>
              </a:rPr>
              <a:t>ICA stenosis &gt;50% (NASCET), &gt;70% bulb or CCA stenosis (relative to size of vessel at point of stenosis), superficial temporal arteritis, dissection, carotid body tumour, carotid aneurysm should all be reported as a matter of urgency. </a:t>
            </a:r>
          </a:p>
          <a:p>
            <a:pPr lvl="0"/>
            <a:r>
              <a:rPr lang="en-GB" sz="1400" dirty="0">
                <a:latin typeface="Arial" panose="020B0604020202020204" pitchFamily="34" charset="0"/>
                <a:cs typeface="Arial" panose="020B0604020202020204" pitchFamily="34" charset="0"/>
              </a:rPr>
              <a:t>Significant carotid stenosis with a recent TIA require referral to a vascular surgeon on the same day of detection. </a:t>
            </a:r>
          </a:p>
          <a:p>
            <a:pPr lvl="0"/>
            <a:r>
              <a:rPr lang="en-GB" sz="1400" dirty="0">
                <a:latin typeface="Arial" panose="020B0604020202020204" pitchFamily="34" charset="0"/>
                <a:cs typeface="Arial" panose="020B0604020202020204" pitchFamily="34" charset="0"/>
              </a:rPr>
              <a:t>Candidates for surgery require additional detail in the ultrasound report, including the state of the distal ICA and how much is visible below the </a:t>
            </a:r>
            <a:r>
              <a:rPr lang="en-GB" sz="1400" dirty="0" err="1">
                <a:latin typeface="Arial" panose="020B0604020202020204" pitchFamily="34" charset="0"/>
                <a:cs typeface="Arial" panose="020B0604020202020204" pitchFamily="34" charset="0"/>
              </a:rPr>
              <a:t>gonial</a:t>
            </a:r>
            <a:r>
              <a:rPr lang="en-GB" sz="1400" dirty="0">
                <a:latin typeface="Arial" panose="020B0604020202020204" pitchFamily="34" charset="0"/>
                <a:cs typeface="Arial" panose="020B0604020202020204" pitchFamily="34" charset="0"/>
              </a:rPr>
              <a:t> angle, as well as position of significant CCA plaque (to inform location of CCA clamp during </a:t>
            </a:r>
            <a:r>
              <a:rPr lang="en-GB" sz="1400" dirty="0" err="1">
                <a:latin typeface="Arial" panose="020B0604020202020204" pitchFamily="34" charset="0"/>
                <a:cs typeface="Arial" panose="020B0604020202020204" pitchFamily="34" charset="0"/>
              </a:rPr>
              <a:t>endartectomy</a:t>
            </a:r>
            <a:r>
              <a:rPr lang="en-GB" sz="1400" dirty="0">
                <a:latin typeface="Arial" panose="020B0604020202020204" pitchFamily="34" charset="0"/>
                <a:cs typeface="Arial" panose="020B0604020202020204" pitchFamily="34" charset="0"/>
              </a:rPr>
              <a:t>).</a:t>
            </a:r>
          </a:p>
          <a:p>
            <a:pPr lvl="0"/>
            <a:r>
              <a:rPr lang="en-GB" sz="1400" dirty="0">
                <a:latin typeface="Arial" panose="020B0604020202020204" pitchFamily="34" charset="0"/>
                <a:cs typeface="Arial" panose="020B0604020202020204" pitchFamily="34" charset="0"/>
              </a:rPr>
              <a:t>Grading criteria use 3 methods – ICA PSV (&gt;125 cm/s), ICA PSV/CCA PSV ratio, and the St Mary’s ratio (ICA PSV/CCA EDV – inappropriate when the CCA EDV is low &lt;7-10 cm/s). Two concordant methods are usually used to grade a stenosis, with preference given to the St Mary’s ratio due to its ability to grade </a:t>
            </a:r>
            <a:r>
              <a:rPr lang="en-GB" sz="1400" dirty="0" err="1">
                <a:latin typeface="Arial" panose="020B0604020202020204" pitchFamily="34" charset="0"/>
                <a:cs typeface="Arial" panose="020B0604020202020204" pitchFamily="34" charset="0"/>
              </a:rPr>
              <a:t>stenoses</a:t>
            </a:r>
            <a:r>
              <a:rPr lang="en-GB" sz="1400" dirty="0">
                <a:latin typeface="Arial" panose="020B0604020202020204" pitchFamily="34" charset="0"/>
                <a:cs typeface="Arial" panose="020B0604020202020204" pitchFamily="34" charset="0"/>
              </a:rPr>
              <a:t> in deciles (see EAI-6-C-10 for further detail).</a:t>
            </a:r>
          </a:p>
          <a:p>
            <a:pPr lvl="0"/>
            <a:r>
              <a:rPr lang="en-GB" sz="1400" dirty="0">
                <a:latin typeface="Arial" panose="020B0604020202020204" pitchFamily="34" charset="0"/>
                <a:cs typeface="Arial" panose="020B0604020202020204" pitchFamily="34" charset="0"/>
              </a:rPr>
              <a:t>Direction and shape (e.g. high-resistance) of vertebral artery flow waveform should also be commented on, with suitable explanation and statement of any further investigation (e.g. subclavian artery scan) carried out as a result.</a:t>
            </a:r>
          </a:p>
          <a:p>
            <a:pPr lvl="0"/>
            <a:r>
              <a:rPr lang="en-GB" sz="1400" dirty="0">
                <a:latin typeface="Arial" panose="020B0604020202020204" pitchFamily="34" charset="0"/>
                <a:cs typeface="Arial" panose="020B0604020202020204" pitchFamily="34" charset="0"/>
              </a:rPr>
              <a:t>Any subsequent investigation performed at the discretion of the operator (e.g. transcranial Doppler, temporal ultrasound scan) should be included with the carotid report.</a:t>
            </a:r>
          </a:p>
        </p:txBody>
      </p:sp>
    </p:spTree>
    <p:extLst>
      <p:ext uri="{BB962C8B-B14F-4D97-AF65-F5344CB8AC3E}">
        <p14:creationId xmlns:p14="http://schemas.microsoft.com/office/powerpoint/2010/main" val="1143138529"/>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Recommended reading"/>
          <p:cNvSpPr txBox="1">
            <a:spLocks noGrp="1"/>
          </p:cNvSpPr>
          <p:nvPr>
            <p:ph type="title" idx="4294967295"/>
          </p:nvPr>
        </p:nvSpPr>
        <p:spPr>
          <a:xfrm>
            <a:off x="914400" y="260350"/>
            <a:ext cx="8229600" cy="1143000"/>
          </a:xfrm>
          <a:prstGeom prst="rect">
            <a:avLst/>
          </a:prstGeom>
        </p:spPr>
        <p:txBody>
          <a:bodyPr/>
          <a:lstStyle>
            <a:lvl1pPr>
              <a:defRPr>
                <a:latin typeface="Arial"/>
                <a:ea typeface="Arial"/>
                <a:cs typeface="Arial"/>
                <a:sym typeface="Arial"/>
              </a:defRPr>
            </a:lvl1pPr>
          </a:lstStyle>
          <a:p>
            <a:r>
              <a:rPr b="1" dirty="0"/>
              <a:t>Recommended reading</a:t>
            </a:r>
          </a:p>
        </p:txBody>
      </p:sp>
      <p:sp>
        <p:nvSpPr>
          <p:cNvPr id="288" name="Peripheral Vascular Ultrasound: How, Why and When Book by Abigail Thrush and Timothy Hartshorne…"/>
          <p:cNvSpPr txBox="1">
            <a:spLocks noGrp="1"/>
          </p:cNvSpPr>
          <p:nvPr>
            <p:ph type="body" idx="4294967295"/>
          </p:nvPr>
        </p:nvSpPr>
        <p:spPr>
          <a:xfrm>
            <a:off x="611560" y="1412776"/>
            <a:ext cx="7704856" cy="4525962"/>
          </a:xfrm>
          <a:prstGeom prst="rect">
            <a:avLst/>
          </a:prstGeom>
        </p:spPr>
        <p:txBody>
          <a:bodyPr>
            <a:normAutofit/>
          </a:bodyPr>
          <a:lstStyle/>
          <a:p>
            <a:pPr marL="581890" indent="-581890">
              <a:buSzPct val="100000"/>
              <a:buChar char="•"/>
              <a:defRPr sz="2800"/>
            </a:pPr>
            <a:r>
              <a:rPr sz="2400" dirty="0">
                <a:latin typeface="Arial" pitchFamily="34" charset="0"/>
                <a:cs typeface="Arial" pitchFamily="34" charset="0"/>
              </a:rPr>
              <a:t>Peripheral Vascular Ultrasound: How, Why and When</a:t>
            </a:r>
            <a:r>
              <a:rPr sz="2400" dirty="0">
                <a:latin typeface="Arial" pitchFamily="34" charset="0"/>
                <a:ea typeface="Arial"/>
                <a:cs typeface="Arial" pitchFamily="34" charset="0"/>
                <a:sym typeface="Arial"/>
              </a:rPr>
              <a:t> </a:t>
            </a:r>
            <a:r>
              <a:rPr sz="2400" dirty="0">
                <a:latin typeface="Arial" pitchFamily="34" charset="0"/>
                <a:cs typeface="Arial" pitchFamily="34" charset="0"/>
              </a:rPr>
              <a:t>Book by Abigail Thrush and Timothy Hartshorne</a:t>
            </a:r>
          </a:p>
          <a:p>
            <a:pPr marL="581890" indent="-581890">
              <a:buSzPct val="100000"/>
              <a:buChar char="•"/>
              <a:defRPr sz="2800"/>
            </a:pPr>
            <a:endParaRPr sz="2400" dirty="0">
              <a:latin typeface="Arial" pitchFamily="34" charset="0"/>
              <a:cs typeface="Arial" pitchFamily="34" charset="0"/>
            </a:endParaRPr>
          </a:p>
          <a:p>
            <a:pPr marL="581890" indent="-581890">
              <a:buSzPct val="100000"/>
              <a:buChar char="•"/>
              <a:defRPr sz="2800"/>
            </a:pPr>
            <a:r>
              <a:rPr sz="2400" dirty="0">
                <a:latin typeface="Arial" pitchFamily="34" charset="0"/>
                <a:cs typeface="Arial" pitchFamily="34" charset="0"/>
              </a:rPr>
              <a:t>Reanalysis of the Final Results of the European Carotid Surgery Trial (P.M. </a:t>
            </a:r>
            <a:r>
              <a:rPr sz="2400" dirty="0" err="1">
                <a:latin typeface="Arial" pitchFamily="34" charset="0"/>
                <a:cs typeface="Arial" pitchFamily="34" charset="0"/>
              </a:rPr>
              <a:t>Rothwell</a:t>
            </a:r>
            <a:r>
              <a:rPr sz="2400" dirty="0">
                <a:latin typeface="Arial" pitchFamily="34" charset="0"/>
                <a:cs typeface="Arial" pitchFamily="34" charset="0"/>
              </a:rPr>
              <a:t> et al.,Stroke,2003;34:514-523.)</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hank you!…"/>
          <p:cNvSpPr txBox="1">
            <a:spLocks noGrp="1"/>
          </p:cNvSpPr>
          <p:nvPr>
            <p:ph type="body" idx="4294967295"/>
          </p:nvPr>
        </p:nvSpPr>
        <p:spPr>
          <a:xfrm>
            <a:off x="914400" y="981075"/>
            <a:ext cx="6681936" cy="5112221"/>
          </a:xfrm>
          <a:prstGeom prst="rect">
            <a:avLst/>
          </a:prstGeom>
        </p:spPr>
        <p:txBody>
          <a:bodyPr>
            <a:normAutofit/>
          </a:bodyPr>
          <a:lstStyle/>
          <a:p>
            <a:pPr algn="ctr">
              <a:defRPr>
                <a:latin typeface="Arial"/>
                <a:ea typeface="Arial"/>
                <a:cs typeface="Arial"/>
                <a:sym typeface="Arial"/>
              </a:defRPr>
            </a:pPr>
            <a:r>
              <a:rPr sz="4000" b="1" dirty="0">
                <a:solidFill>
                  <a:schemeClr val="tx2">
                    <a:lumMod val="75000"/>
                  </a:schemeClr>
                </a:solidFill>
                <a:effectLst>
                  <a:outerShdw blurRad="38100" dist="38100" dir="2700000" algn="tl">
                    <a:srgbClr val="000000">
                      <a:alpha val="43137"/>
                    </a:srgbClr>
                  </a:outerShdw>
                </a:effectLst>
              </a:rPr>
              <a:t>Thank you!</a:t>
            </a:r>
          </a:p>
          <a:p>
            <a:pPr algn="ctr">
              <a:defRPr>
                <a:latin typeface="Arial"/>
                <a:ea typeface="Arial"/>
                <a:cs typeface="Arial"/>
                <a:sym typeface="Arial"/>
              </a:defRPr>
            </a:pPr>
            <a:endParaRPr sz="4000" b="1" dirty="0">
              <a:solidFill>
                <a:schemeClr val="tx2">
                  <a:lumMod val="75000"/>
                </a:schemeClr>
              </a:solidFill>
              <a:effectLst>
                <a:outerShdw blurRad="38100" dist="38100" dir="2700000" algn="tl">
                  <a:srgbClr val="000000">
                    <a:alpha val="43137"/>
                  </a:srgbClr>
                </a:outerShdw>
              </a:effectLst>
            </a:endParaRPr>
          </a:p>
          <a:p>
            <a:pPr algn="ctr">
              <a:defRPr>
                <a:latin typeface="Arial"/>
                <a:ea typeface="Arial"/>
                <a:cs typeface="Arial"/>
                <a:sym typeface="Arial"/>
              </a:defRPr>
            </a:pPr>
            <a:r>
              <a:rPr sz="4000" b="1" dirty="0">
                <a:solidFill>
                  <a:schemeClr val="tx2">
                    <a:lumMod val="75000"/>
                  </a:schemeClr>
                </a:solidFill>
                <a:effectLst>
                  <a:outerShdw blurRad="38100" dist="38100" dir="2700000" algn="tl">
                    <a:srgbClr val="000000">
                      <a:alpha val="43137"/>
                    </a:srgbClr>
                  </a:outerShdw>
                </a:effectLst>
              </a:rPr>
              <a:t>Any </a:t>
            </a:r>
            <a:r>
              <a:rPr sz="4000" b="1" dirty="0" smtClean="0">
                <a:solidFill>
                  <a:schemeClr val="tx2">
                    <a:lumMod val="75000"/>
                  </a:schemeClr>
                </a:solidFill>
                <a:effectLst>
                  <a:outerShdw blurRad="38100" dist="38100" dir="2700000" algn="tl">
                    <a:srgbClr val="000000">
                      <a:alpha val="43137"/>
                    </a:srgbClr>
                  </a:outerShdw>
                </a:effectLst>
              </a:rPr>
              <a:t>questions</a:t>
            </a:r>
            <a:r>
              <a:rPr lang="en-GB" sz="4000" b="1" dirty="0" smtClean="0">
                <a:solidFill>
                  <a:schemeClr val="tx2">
                    <a:lumMod val="75000"/>
                  </a:schemeClr>
                </a:solidFill>
                <a:effectLst>
                  <a:outerShdw blurRad="38100" dist="38100" dir="2700000" algn="tl">
                    <a:srgbClr val="000000">
                      <a:alpha val="43137"/>
                    </a:srgbClr>
                  </a:outerShdw>
                </a:effectLst>
              </a:rPr>
              <a:t> </a:t>
            </a:r>
            <a:r>
              <a:rPr sz="4000" b="1" dirty="0" smtClean="0">
                <a:solidFill>
                  <a:schemeClr val="tx2">
                    <a:lumMod val="75000"/>
                  </a:schemeClr>
                </a:solidFill>
                <a:effectLst>
                  <a:outerShdw blurRad="38100" dist="38100" dir="2700000" algn="tl">
                    <a:srgbClr val="000000">
                      <a:alpha val="43137"/>
                    </a:srgbClr>
                  </a:outerShdw>
                </a:effectLst>
              </a:rPr>
              <a:t>?</a:t>
            </a:r>
            <a:endParaRPr sz="4000" b="1" dirty="0">
              <a:solidFill>
                <a:schemeClr val="tx2">
                  <a:lumMod val="75000"/>
                </a:schemeClr>
              </a:solidFill>
              <a:effectLst>
                <a:outerShdw blurRad="38100" dist="38100" dir="2700000" algn="tl">
                  <a:srgbClr val="000000">
                    <a:alpha val="43137"/>
                  </a:srgbClr>
                </a:outerShdw>
              </a:effectLst>
            </a:endParaRPr>
          </a:p>
        </p:txBody>
      </p:sp>
      <p:pic>
        <p:nvPicPr>
          <p:cNvPr id="1026" name="Picture 2" descr="C:\Users\antonj\AppData\Local\Microsoft\Windows\Temporary Internet Files\Content.IE5\M4B58GM5\Twitter_question_mark[1].png"/>
          <p:cNvPicPr>
            <a:picLocks noChangeAspect="1" noChangeArrowheads="1"/>
          </p:cNvPicPr>
          <p:nvPr/>
        </p:nvPicPr>
        <p:blipFill>
          <a:blip r:embed="rId6" cstate="print"/>
          <a:srcRect/>
          <a:stretch>
            <a:fillRect/>
          </a:stretch>
        </p:blipFill>
        <p:spPr bwMode="auto">
          <a:xfrm>
            <a:off x="3923928" y="4077072"/>
            <a:ext cx="1381125" cy="1905000"/>
          </a:xfrm>
          <a:prstGeom prst="rect">
            <a:avLst/>
          </a:prstGeom>
          <a:noFill/>
        </p:spPr>
      </p:pic>
      <p:pic>
        <p:nvPicPr>
          <p:cNvPr id="2" name="Image1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9512" y="3571664"/>
            <a:ext cx="3887755" cy="2915816"/>
          </a:xfrm>
          <a:prstGeom prst="rect">
            <a:avLst/>
          </a:prstGeom>
        </p:spPr>
      </p:pic>
      <p:pic>
        <p:nvPicPr>
          <p:cNvPr id="4" name="VASO VASORUM01.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48064" y="3429000"/>
            <a:ext cx="3887755" cy="2915816"/>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 fill="hold"/>
                                        <p:tgtEl>
                                          <p:spTgt spid="2"/>
                                        </p:tgtEl>
                                      </p:cBhvr>
                                    </p:cmd>
                                  </p:childTnLst>
                                </p:cTn>
                              </p:par>
                            </p:childTnLst>
                          </p:cTn>
                        </p:par>
                        <p:par>
                          <p:cTn id="7" fill="hold">
                            <p:stCondLst>
                              <p:cond delay="3088"/>
                            </p:stCondLst>
                            <p:childTnLst>
                              <p:par>
                                <p:cTn id="8" presetID="1" presetClass="mediacall" presetSubtype="0" fill="hold" nodeType="afterEffect">
                                  <p:stCondLst>
                                    <p:cond delay="0"/>
                                  </p:stCondLst>
                                  <p:childTnLst>
                                    <p:cmd type="call" cmd="playFrom(0.0)">
                                      <p:cBhvr>
                                        <p:cTn id="9" dur="2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Anatomy"/>
          <p:cNvSpPr txBox="1">
            <a:spLocks noGrp="1"/>
          </p:cNvSpPr>
          <p:nvPr>
            <p:ph type="title" idx="4294967295"/>
          </p:nvPr>
        </p:nvSpPr>
        <p:spPr>
          <a:xfrm>
            <a:off x="914400" y="0"/>
            <a:ext cx="8229600" cy="990600"/>
          </a:xfrm>
          <a:prstGeom prst="rect">
            <a:avLst/>
          </a:prstGeom>
        </p:spPr>
        <p:txBody>
          <a:bodyPr/>
          <a:lstStyle>
            <a:lvl1pPr>
              <a:defRPr>
                <a:latin typeface="Arial"/>
                <a:ea typeface="Arial"/>
                <a:cs typeface="Arial"/>
                <a:sym typeface="Arial"/>
              </a:defRPr>
            </a:lvl1pPr>
          </a:lstStyle>
          <a:p>
            <a:r>
              <a:rPr b="1" dirty="0"/>
              <a:t>Anatomy</a:t>
            </a:r>
          </a:p>
        </p:txBody>
      </p:sp>
      <p:pic>
        <p:nvPicPr>
          <p:cNvPr id="12" name="Picture 11" descr="J:\STP\OLAT &amp; Work-based Training\Vascular Rotation\Competencies\VS-3-C-13-14 - Images\Image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103" y="1196752"/>
            <a:ext cx="7052151" cy="5383262"/>
          </a:xfrm>
          <a:prstGeom prst="rect">
            <a:avLst/>
          </a:prstGeom>
          <a:noFill/>
          <a:ln>
            <a:noFill/>
          </a:ln>
        </p:spPr>
      </p:pic>
    </p:spTree>
    <p:extLst>
      <p:ext uri="{BB962C8B-B14F-4D97-AF65-F5344CB8AC3E}">
        <p14:creationId xmlns:p14="http://schemas.microsoft.com/office/powerpoint/2010/main" val="27410205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Why is it important?"/>
          <p:cNvSpPr txBox="1">
            <a:spLocks noGrp="1"/>
          </p:cNvSpPr>
          <p:nvPr>
            <p:ph type="title" idx="4294967295"/>
          </p:nvPr>
        </p:nvSpPr>
        <p:spPr>
          <a:xfrm>
            <a:off x="914400" y="260350"/>
            <a:ext cx="8229600" cy="1143000"/>
          </a:xfrm>
          <a:prstGeom prst="rect">
            <a:avLst/>
          </a:prstGeom>
        </p:spPr>
        <p:txBody>
          <a:bodyPr/>
          <a:lstStyle>
            <a:lvl1pPr>
              <a:defRPr>
                <a:latin typeface="Arial"/>
                <a:ea typeface="Arial"/>
                <a:cs typeface="Arial"/>
                <a:sym typeface="Arial"/>
              </a:defRPr>
            </a:lvl1pPr>
          </a:lstStyle>
          <a:p>
            <a:r>
              <a:rPr b="1" dirty="0"/>
              <a:t>Why is it important?</a:t>
            </a:r>
          </a:p>
        </p:txBody>
      </p:sp>
      <p:sp>
        <p:nvSpPr>
          <p:cNvPr id="148" name="Stroke is the third most common cause of death in the United Kingdom…"/>
          <p:cNvSpPr txBox="1">
            <a:spLocks noGrp="1"/>
          </p:cNvSpPr>
          <p:nvPr>
            <p:ph type="body" idx="4294967295"/>
          </p:nvPr>
        </p:nvSpPr>
        <p:spPr>
          <a:xfrm>
            <a:off x="683568" y="1700808"/>
            <a:ext cx="8229600" cy="4525962"/>
          </a:xfrm>
          <a:prstGeom prst="rect">
            <a:avLst/>
          </a:prstGeom>
        </p:spPr>
        <p:txBody>
          <a:bodyPr>
            <a:normAutofit fontScale="85000" lnSpcReduction="10000"/>
          </a:bodyPr>
          <a:lstStyle/>
          <a:p>
            <a:pPr marL="120315" indent="-120315" defTabSz="457200">
              <a:lnSpc>
                <a:spcPct val="160000"/>
              </a:lnSpc>
              <a:spcBef>
                <a:spcPts val="0"/>
              </a:spcBef>
              <a:buChar char="•"/>
              <a:defRPr sz="1900"/>
            </a:pPr>
            <a:r>
              <a:rPr dirty="0">
                <a:latin typeface="Arial" pitchFamily="34" charset="0"/>
                <a:cs typeface="Arial" pitchFamily="34" charset="0"/>
              </a:rPr>
              <a:t>Stroke is the third most common cause of death in the United Kingdom</a:t>
            </a:r>
          </a:p>
          <a:p>
            <a:pPr marL="120315" indent="-120315" defTabSz="457200">
              <a:lnSpc>
                <a:spcPct val="160000"/>
              </a:lnSpc>
              <a:spcBef>
                <a:spcPts val="0"/>
              </a:spcBef>
              <a:buChar char="•"/>
              <a:defRPr sz="1900"/>
            </a:pPr>
            <a:r>
              <a:rPr dirty="0">
                <a:latin typeface="Arial" pitchFamily="34" charset="0"/>
                <a:cs typeface="Arial" pitchFamily="34" charset="0"/>
              </a:rPr>
              <a:t>Over 80% of strokes are </a:t>
            </a:r>
            <a:r>
              <a:rPr dirty="0" err="1">
                <a:latin typeface="Arial" pitchFamily="34" charset="0"/>
                <a:cs typeface="Arial" pitchFamily="34" charset="0"/>
              </a:rPr>
              <a:t>ischaemic</a:t>
            </a:r>
            <a:r>
              <a:rPr dirty="0">
                <a:latin typeface="Arial" pitchFamily="34" charset="0"/>
                <a:cs typeface="Arial" pitchFamily="34" charset="0"/>
              </a:rPr>
              <a:t>, i.e. caused by occlusion of a blood vessel supplying the brain. </a:t>
            </a:r>
          </a:p>
          <a:p>
            <a:pPr marL="120315" indent="-120315" defTabSz="457200">
              <a:lnSpc>
                <a:spcPct val="160000"/>
              </a:lnSpc>
              <a:spcBef>
                <a:spcPts val="0"/>
              </a:spcBef>
              <a:buChar char="•"/>
              <a:defRPr sz="1900"/>
            </a:pPr>
            <a:r>
              <a:rPr dirty="0">
                <a:latin typeface="Arial" pitchFamily="34" charset="0"/>
                <a:cs typeface="Arial" pitchFamily="34" charset="0"/>
              </a:rPr>
              <a:t>Carotid bifurcation is a common site for </a:t>
            </a:r>
            <a:r>
              <a:rPr dirty="0" err="1" smtClean="0">
                <a:latin typeface="Arial" pitchFamily="34" charset="0"/>
                <a:cs typeface="Arial" pitchFamily="34" charset="0"/>
              </a:rPr>
              <a:t>atheroma</a:t>
            </a:r>
            <a:r>
              <a:rPr lang="en-GB" dirty="0" smtClean="0">
                <a:latin typeface="Arial" pitchFamily="34" charset="0"/>
                <a:cs typeface="Arial" pitchFamily="34" charset="0"/>
              </a:rPr>
              <a:t>, which is </a:t>
            </a:r>
            <a:r>
              <a:rPr dirty="0" smtClean="0">
                <a:latin typeface="Arial" pitchFamily="34" charset="0"/>
                <a:cs typeface="Arial" pitchFamily="34" charset="0"/>
              </a:rPr>
              <a:t>a </a:t>
            </a:r>
            <a:r>
              <a:rPr dirty="0">
                <a:latin typeface="Arial" pitchFamily="34" charset="0"/>
                <a:cs typeface="Arial" pitchFamily="34" charset="0"/>
              </a:rPr>
              <a:t>potential source of emboli. </a:t>
            </a:r>
          </a:p>
          <a:p>
            <a:pPr marL="120315" indent="-120315" defTabSz="457200">
              <a:lnSpc>
                <a:spcPct val="160000"/>
              </a:lnSpc>
              <a:spcBef>
                <a:spcPts val="0"/>
              </a:spcBef>
              <a:buChar char="•"/>
              <a:defRPr sz="1900"/>
            </a:pPr>
            <a:r>
              <a:rPr dirty="0">
                <a:latin typeface="Arial" pitchFamily="34" charset="0"/>
                <a:cs typeface="Arial" pitchFamily="34" charset="0"/>
              </a:rPr>
              <a:t>Carotid endarterectomy is usually performed in patients with flow limiting disease and relevant symptoms. </a:t>
            </a:r>
            <a:endParaRPr lang="en-GB" dirty="0" smtClean="0">
              <a:latin typeface="Arial" pitchFamily="34" charset="0"/>
              <a:cs typeface="Arial" pitchFamily="34" charset="0"/>
            </a:endParaRPr>
          </a:p>
          <a:p>
            <a:pPr marL="120315" indent="-120315" defTabSz="457200">
              <a:lnSpc>
                <a:spcPct val="160000"/>
              </a:lnSpc>
              <a:spcBef>
                <a:spcPts val="0"/>
              </a:spcBef>
              <a:buChar char="•"/>
              <a:defRPr sz="1900"/>
            </a:pPr>
            <a:r>
              <a:rPr lang="en-GB" dirty="0" smtClean="0">
                <a:latin typeface="Arial" pitchFamily="34" charset="0"/>
                <a:cs typeface="Arial" pitchFamily="34" charset="0"/>
              </a:rPr>
              <a:t>~8% of ischaemic strokes are caused by extracranial ICA stenosis, whilst an additional ~3.5% are caused by ICA occlusion</a:t>
            </a:r>
          </a:p>
          <a:p>
            <a:pPr marL="120315" indent="-120315" defTabSz="457200">
              <a:lnSpc>
                <a:spcPct val="160000"/>
              </a:lnSpc>
              <a:spcBef>
                <a:spcPts val="0"/>
              </a:spcBef>
              <a:buChar char="•"/>
              <a:defRPr sz="1900"/>
            </a:pPr>
            <a:r>
              <a:rPr lang="en-GB" dirty="0" smtClean="0">
                <a:latin typeface="Arial" pitchFamily="34" charset="0"/>
                <a:cs typeface="Arial" pitchFamily="34" charset="0"/>
              </a:rPr>
              <a:t>Total ~11-15% of ischaemic strokes caused by ICA disease</a:t>
            </a:r>
            <a:endParaRPr dirty="0" smtClean="0">
              <a:latin typeface="Arial" pitchFamily="34" charset="0"/>
              <a:cs typeface="Arial" pitchFamily="34" charset="0"/>
            </a:endParaRPr>
          </a:p>
          <a:p>
            <a:pPr marL="127000" indent="-127000" defTabSz="457200">
              <a:lnSpc>
                <a:spcPct val="160000"/>
              </a:lnSpc>
              <a:spcBef>
                <a:spcPts val="0"/>
              </a:spcBef>
              <a:buChar char="•"/>
              <a:defRPr sz="1900"/>
            </a:pPr>
            <a:endParaRPr lang="en-GB" dirty="0" smtClean="0">
              <a:latin typeface="Arial" pitchFamily="34" charset="0"/>
              <a:cs typeface="Arial" pitchFamily="34" charset="0"/>
            </a:endParaRPr>
          </a:p>
          <a:p>
            <a:pPr marL="127000" indent="-127000" defTabSz="457200">
              <a:lnSpc>
                <a:spcPct val="160000"/>
              </a:lnSpc>
              <a:spcBef>
                <a:spcPts val="0"/>
              </a:spcBef>
              <a:buChar char="•"/>
              <a:defRPr sz="1900"/>
            </a:pPr>
            <a:r>
              <a:rPr dirty="0">
                <a:latin typeface="Arial" pitchFamily="34" charset="0"/>
                <a:cs typeface="Arial" pitchFamily="34" charset="0"/>
              </a:rPr>
              <a:t/>
            </a:r>
            <a:br>
              <a:rPr dirty="0">
                <a:latin typeface="Arial" pitchFamily="34" charset="0"/>
                <a:cs typeface="Arial" pitchFamily="34" charset="0"/>
              </a:rPr>
            </a:br>
            <a:endParaRPr dirty="0">
              <a:latin typeface="Arial" pitchFamily="34" charset="0"/>
              <a:cs typeface="Arial"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ymptoms"/>
          <p:cNvSpPr txBox="1">
            <a:spLocks noGrp="1"/>
          </p:cNvSpPr>
          <p:nvPr>
            <p:ph type="title" idx="4294967295"/>
          </p:nvPr>
        </p:nvSpPr>
        <p:spPr>
          <a:xfrm>
            <a:off x="914400" y="115888"/>
            <a:ext cx="8229600" cy="930275"/>
          </a:xfrm>
          <a:prstGeom prst="rect">
            <a:avLst/>
          </a:prstGeom>
        </p:spPr>
        <p:txBody>
          <a:bodyPr/>
          <a:lstStyle>
            <a:lvl1pPr>
              <a:defRPr>
                <a:latin typeface="Arial"/>
                <a:ea typeface="Arial"/>
                <a:cs typeface="Arial"/>
                <a:sym typeface="Arial"/>
              </a:defRPr>
            </a:lvl1pPr>
          </a:lstStyle>
          <a:p>
            <a:r>
              <a:rPr b="1" dirty="0"/>
              <a:t>Symptoms</a:t>
            </a:r>
          </a:p>
        </p:txBody>
      </p:sp>
      <p:sp>
        <p:nvSpPr>
          <p:cNvPr id="153" name="Typical carotid territory symptoms ( Anterior Circulation)…"/>
          <p:cNvSpPr txBox="1">
            <a:spLocks noGrp="1"/>
          </p:cNvSpPr>
          <p:nvPr>
            <p:ph type="body" idx="4294967295"/>
          </p:nvPr>
        </p:nvSpPr>
        <p:spPr>
          <a:xfrm>
            <a:off x="251520" y="1412776"/>
            <a:ext cx="5510213" cy="5700712"/>
          </a:xfrm>
          <a:prstGeom prst="rect">
            <a:avLst/>
          </a:prstGeom>
        </p:spPr>
        <p:txBody>
          <a:bodyPr>
            <a:normAutofit/>
          </a:bodyPr>
          <a:lstStyle/>
          <a:p>
            <a:pPr marL="0" indent="0" defTabSz="457200">
              <a:lnSpc>
                <a:spcPct val="80000"/>
              </a:lnSpc>
              <a:spcBef>
                <a:spcPts val="1200"/>
              </a:spcBef>
              <a:buSzTx/>
              <a:buFont typeface="Wingdings 2"/>
              <a:buNone/>
              <a:defRPr sz="2000" b="1" i="1">
                <a:latin typeface="Times New Roman"/>
                <a:ea typeface="Times New Roman"/>
                <a:cs typeface="Times New Roman"/>
                <a:sym typeface="Times New Roman"/>
              </a:defRPr>
            </a:pPr>
            <a:r>
              <a:rPr sz="1800" dirty="0">
                <a:latin typeface="Arial" pitchFamily="34" charset="0"/>
                <a:cs typeface="Arial" pitchFamily="34" charset="0"/>
              </a:rPr>
              <a:t>Typical carotid territory symptoms ( Anterior Circulation)</a:t>
            </a:r>
          </a:p>
          <a:p>
            <a:pPr marL="457200" indent="-457200" defTabSz="457200">
              <a:lnSpc>
                <a:spcPct val="80000"/>
              </a:lnSpc>
              <a:spcBef>
                <a:spcPts val="1200"/>
              </a:spcBef>
              <a:buSzTx/>
              <a:buFont typeface="Wingdings 2"/>
              <a:buNone/>
              <a:tabLst>
                <a:tab pos="139700" algn="l"/>
                <a:tab pos="457200" algn="l"/>
              </a:tabLst>
              <a:defRPr sz="2000">
                <a:latin typeface="Times"/>
                <a:ea typeface="Times"/>
                <a:cs typeface="Times"/>
                <a:sym typeface="Times"/>
              </a:defRPr>
            </a:pPr>
            <a:r>
              <a:rPr sz="1800" dirty="0">
                <a:latin typeface="Arial" pitchFamily="34" charset="0"/>
                <a:cs typeface="Arial" pitchFamily="34" charset="0"/>
              </a:rPr>
              <a:t>		●  Mono or hemiparesis -sensory or </a:t>
            </a:r>
            <a:r>
              <a:rPr sz="1800" dirty="0" smtClean="0">
                <a:latin typeface="Arial" pitchFamily="34" charset="0"/>
                <a:cs typeface="Arial" pitchFamily="34" charset="0"/>
              </a:rPr>
              <a:t>motor</a:t>
            </a:r>
            <a:r>
              <a:rPr lang="en-GB" sz="1800" dirty="0" smtClean="0">
                <a:latin typeface="Arial" pitchFamily="34" charset="0"/>
                <a:cs typeface="Arial" pitchFamily="34" charset="0"/>
              </a:rPr>
              <a:t> (</a:t>
            </a:r>
            <a:r>
              <a:rPr lang="en-GB" sz="1800" dirty="0" err="1" smtClean="0">
                <a:latin typeface="Arial" pitchFamily="34" charset="0"/>
                <a:cs typeface="Arial" pitchFamily="34" charset="0"/>
              </a:rPr>
              <a:t>a.k.a</a:t>
            </a:r>
            <a:r>
              <a:rPr lang="en-GB" sz="1800" dirty="0" smtClean="0">
                <a:latin typeface="Arial" pitchFamily="34" charset="0"/>
                <a:cs typeface="Arial" pitchFamily="34" charset="0"/>
              </a:rPr>
              <a:t> unilateral weakness)</a:t>
            </a:r>
            <a:endParaRPr sz="1800" dirty="0">
              <a:latin typeface="Arial" pitchFamily="34" charset="0"/>
              <a:cs typeface="Arial" pitchFamily="34" charset="0"/>
            </a:endParaRPr>
          </a:p>
          <a:p>
            <a:pPr marL="457200" indent="-457200" defTabSz="457200">
              <a:lnSpc>
                <a:spcPct val="80000"/>
              </a:lnSpc>
              <a:spcBef>
                <a:spcPts val="1200"/>
              </a:spcBef>
              <a:buSzTx/>
              <a:buFont typeface="Wingdings 2"/>
              <a:buNone/>
              <a:tabLst>
                <a:tab pos="139700" algn="l"/>
                <a:tab pos="457200" algn="l"/>
              </a:tabLst>
              <a:defRPr sz="2000">
                <a:latin typeface="Times"/>
                <a:ea typeface="Times"/>
                <a:cs typeface="Times"/>
                <a:sym typeface="Times"/>
              </a:defRPr>
            </a:pPr>
            <a:r>
              <a:rPr sz="1800" dirty="0">
                <a:latin typeface="Arial" pitchFamily="34" charset="0"/>
                <a:cs typeface="Arial" pitchFamily="34" charset="0"/>
              </a:rPr>
              <a:t>		●  Monocular visual loss (</a:t>
            </a:r>
            <a:r>
              <a:rPr sz="1800" dirty="0" err="1">
                <a:latin typeface="Arial" pitchFamily="34" charset="0"/>
                <a:cs typeface="Arial" pitchFamily="34" charset="0"/>
              </a:rPr>
              <a:t>amaurosis</a:t>
            </a:r>
            <a:r>
              <a:rPr sz="1800" dirty="0">
                <a:latin typeface="Arial" pitchFamily="34" charset="0"/>
                <a:cs typeface="Arial" pitchFamily="34" charset="0"/>
              </a:rPr>
              <a:t> </a:t>
            </a:r>
            <a:r>
              <a:rPr sz="1800" dirty="0" err="1">
                <a:latin typeface="Arial" pitchFamily="34" charset="0"/>
                <a:cs typeface="Arial" pitchFamily="34" charset="0"/>
              </a:rPr>
              <a:t>fugax</a:t>
            </a:r>
            <a:r>
              <a:rPr sz="1800" dirty="0">
                <a:latin typeface="Arial" pitchFamily="34" charset="0"/>
                <a:cs typeface="Arial" pitchFamily="34" charset="0"/>
              </a:rPr>
              <a:t>) </a:t>
            </a:r>
          </a:p>
          <a:p>
            <a:pPr marL="457200" indent="-457200" defTabSz="457200">
              <a:lnSpc>
                <a:spcPct val="80000"/>
              </a:lnSpc>
              <a:spcBef>
                <a:spcPts val="1200"/>
              </a:spcBef>
              <a:buSzTx/>
              <a:buFont typeface="Wingdings 2"/>
              <a:buNone/>
              <a:tabLst>
                <a:tab pos="139700" algn="l"/>
                <a:tab pos="457200" algn="l"/>
              </a:tabLst>
              <a:defRPr sz="2000">
                <a:latin typeface="Times"/>
                <a:ea typeface="Times"/>
                <a:cs typeface="Times"/>
                <a:sym typeface="Times"/>
              </a:defRPr>
            </a:pPr>
            <a:r>
              <a:rPr sz="1800" dirty="0">
                <a:latin typeface="Arial" pitchFamily="34" charset="0"/>
                <a:cs typeface="Arial" pitchFamily="34" charset="0"/>
              </a:rPr>
              <a:t>		●  Higher cortical dysfunction (dysphasia— incomplete language function, </a:t>
            </a:r>
            <a:r>
              <a:rPr sz="1800" dirty="0" err="1">
                <a:latin typeface="Arial" pitchFamily="34" charset="0"/>
                <a:cs typeface="Arial" pitchFamily="34" charset="0"/>
              </a:rPr>
              <a:t>visuospatial</a:t>
            </a:r>
            <a:r>
              <a:rPr sz="1800" dirty="0">
                <a:latin typeface="Arial" pitchFamily="34" charset="0"/>
                <a:cs typeface="Arial" pitchFamily="34" charset="0"/>
              </a:rPr>
              <a:t> neglect, etc.) </a:t>
            </a:r>
          </a:p>
          <a:p>
            <a:pPr marL="457200" indent="-457200" defTabSz="457200">
              <a:lnSpc>
                <a:spcPct val="80000"/>
              </a:lnSpc>
              <a:spcBef>
                <a:spcPts val="1200"/>
              </a:spcBef>
              <a:buSzTx/>
              <a:buFont typeface="Wingdings 2"/>
              <a:buNone/>
              <a:tabLst>
                <a:tab pos="139700" algn="l"/>
                <a:tab pos="457200" algn="l"/>
              </a:tabLst>
              <a:defRPr sz="2000">
                <a:latin typeface="Times"/>
                <a:ea typeface="Times"/>
                <a:cs typeface="Times"/>
                <a:sym typeface="Times"/>
              </a:defRPr>
            </a:pPr>
            <a:endParaRPr sz="1800" dirty="0">
              <a:latin typeface="Arial" pitchFamily="34" charset="0"/>
              <a:cs typeface="Arial" pitchFamily="34" charset="0"/>
            </a:endParaRPr>
          </a:p>
          <a:p>
            <a:pPr marL="457200" indent="-457200" defTabSz="457200">
              <a:lnSpc>
                <a:spcPct val="80000"/>
              </a:lnSpc>
              <a:spcBef>
                <a:spcPts val="1200"/>
              </a:spcBef>
              <a:buSzTx/>
              <a:buFont typeface="Wingdings 2"/>
              <a:buNone/>
              <a:tabLst>
                <a:tab pos="139700" algn="l"/>
                <a:tab pos="457200" algn="l"/>
              </a:tabLst>
              <a:defRPr sz="2000" b="1" i="1">
                <a:latin typeface="Times New Roman"/>
                <a:ea typeface="Times New Roman"/>
                <a:cs typeface="Times New Roman"/>
                <a:sym typeface="Times New Roman"/>
              </a:defRPr>
            </a:pPr>
            <a:r>
              <a:rPr sz="1800" dirty="0">
                <a:latin typeface="Arial" pitchFamily="34" charset="0"/>
                <a:cs typeface="Arial" pitchFamily="34" charset="0"/>
              </a:rPr>
              <a:t>Typical </a:t>
            </a:r>
            <a:r>
              <a:rPr sz="1800" dirty="0" err="1">
                <a:latin typeface="Arial" pitchFamily="34" charset="0"/>
                <a:cs typeface="Arial" pitchFamily="34" charset="0"/>
              </a:rPr>
              <a:t>vertebrobasilar</a:t>
            </a:r>
            <a:r>
              <a:rPr sz="1800" dirty="0">
                <a:latin typeface="Arial" pitchFamily="34" charset="0"/>
                <a:cs typeface="Arial" pitchFamily="34" charset="0"/>
              </a:rPr>
              <a:t> symptoms (Posterior Circulation)</a:t>
            </a:r>
          </a:p>
          <a:p>
            <a:pPr marL="914400" indent="-914400" defTabSz="457200">
              <a:lnSpc>
                <a:spcPct val="80000"/>
              </a:lnSpc>
              <a:spcBef>
                <a:spcPts val="1200"/>
              </a:spcBef>
              <a:buSzTx/>
              <a:buFont typeface="Wingdings 2"/>
              <a:buNone/>
              <a:tabLst>
                <a:tab pos="596900" algn="l"/>
                <a:tab pos="914400" algn="l"/>
              </a:tabLst>
              <a:defRPr sz="2000">
                <a:latin typeface="Times"/>
                <a:ea typeface="Times"/>
                <a:cs typeface="Times"/>
                <a:sym typeface="Times"/>
              </a:defRPr>
            </a:pPr>
            <a:r>
              <a:rPr sz="1800" dirty="0">
                <a:latin typeface="Arial" pitchFamily="34" charset="0"/>
                <a:cs typeface="Arial" pitchFamily="34" charset="0"/>
              </a:rPr>
              <a:t>		●  Bilateral loss of visual field (e.g. </a:t>
            </a:r>
            <a:r>
              <a:rPr sz="1800" dirty="0" err="1">
                <a:latin typeface="Arial" pitchFamily="34" charset="0"/>
                <a:cs typeface="Arial" pitchFamily="34" charset="0"/>
              </a:rPr>
              <a:t>Diplopia</a:t>
            </a:r>
            <a:r>
              <a:rPr sz="1800" dirty="0">
                <a:latin typeface="Arial" pitchFamily="34" charset="0"/>
                <a:cs typeface="Arial" pitchFamily="34" charset="0"/>
              </a:rPr>
              <a:t>, Homonymous </a:t>
            </a:r>
            <a:r>
              <a:rPr sz="1800" dirty="0" err="1">
                <a:latin typeface="Arial" pitchFamily="34" charset="0"/>
                <a:cs typeface="Arial" pitchFamily="34" charset="0"/>
              </a:rPr>
              <a:t>hemianopia</a:t>
            </a:r>
            <a:r>
              <a:rPr sz="1800" dirty="0">
                <a:latin typeface="Arial" pitchFamily="34" charset="0"/>
                <a:cs typeface="Arial" pitchFamily="34" charset="0"/>
              </a:rPr>
              <a:t>)</a:t>
            </a:r>
          </a:p>
          <a:p>
            <a:pPr marL="914400" indent="-914400" defTabSz="457200">
              <a:lnSpc>
                <a:spcPct val="80000"/>
              </a:lnSpc>
              <a:spcBef>
                <a:spcPts val="1200"/>
              </a:spcBef>
              <a:buSzTx/>
              <a:buFont typeface="Wingdings 2"/>
              <a:buNone/>
              <a:tabLst>
                <a:tab pos="596900" algn="l"/>
                <a:tab pos="914400" algn="l"/>
              </a:tabLst>
              <a:defRPr sz="2000">
                <a:latin typeface="Times"/>
                <a:ea typeface="Times"/>
                <a:cs typeface="Times"/>
                <a:sym typeface="Times"/>
              </a:defRPr>
            </a:pPr>
            <a:r>
              <a:rPr sz="1800" dirty="0">
                <a:latin typeface="Arial" pitchFamily="34" charset="0"/>
                <a:cs typeface="Arial" pitchFamily="34" charset="0"/>
              </a:rPr>
              <a:t>		●  Problems with gait and stance </a:t>
            </a:r>
          </a:p>
          <a:p>
            <a:pPr marL="914400" indent="-914400" defTabSz="457200">
              <a:lnSpc>
                <a:spcPct val="80000"/>
              </a:lnSpc>
              <a:spcBef>
                <a:spcPts val="1200"/>
              </a:spcBef>
              <a:buSzTx/>
              <a:buFont typeface="Wingdings 2"/>
              <a:buNone/>
              <a:tabLst>
                <a:tab pos="596900" algn="l"/>
                <a:tab pos="914400" algn="l"/>
              </a:tabLst>
              <a:defRPr sz="2000">
                <a:latin typeface="Times"/>
                <a:ea typeface="Times"/>
                <a:cs typeface="Times"/>
                <a:sym typeface="Times"/>
              </a:defRPr>
            </a:pPr>
            <a:r>
              <a:rPr sz="1800" dirty="0">
                <a:latin typeface="Arial" pitchFamily="34" charset="0"/>
                <a:cs typeface="Arial" pitchFamily="34" charset="0"/>
              </a:rPr>
              <a:t>		●  </a:t>
            </a:r>
            <a:r>
              <a:rPr sz="1800" dirty="0" err="1">
                <a:latin typeface="Arial" pitchFamily="34" charset="0"/>
                <a:cs typeface="Arial" pitchFamily="34" charset="0"/>
              </a:rPr>
              <a:t>Dysarthria</a:t>
            </a:r>
            <a:r>
              <a:rPr sz="1800" dirty="0">
                <a:latin typeface="Arial" pitchFamily="34" charset="0"/>
                <a:cs typeface="Arial" pitchFamily="34" charset="0"/>
              </a:rPr>
              <a:t>  ( slurred speech)</a:t>
            </a:r>
          </a:p>
          <a:p>
            <a:pPr marL="914400" indent="-914400" defTabSz="457200">
              <a:lnSpc>
                <a:spcPct val="80000"/>
              </a:lnSpc>
              <a:spcBef>
                <a:spcPts val="1200"/>
              </a:spcBef>
              <a:buSzTx/>
              <a:buFont typeface="Wingdings 2"/>
              <a:buNone/>
              <a:tabLst>
                <a:tab pos="596900" algn="l"/>
                <a:tab pos="914400" algn="l"/>
              </a:tabLst>
              <a:defRPr sz="2000">
                <a:latin typeface="Times"/>
                <a:ea typeface="Times"/>
                <a:cs typeface="Times"/>
                <a:sym typeface="Times"/>
              </a:defRPr>
            </a:pPr>
            <a:r>
              <a:rPr sz="1800" dirty="0">
                <a:latin typeface="Arial" pitchFamily="34" charset="0"/>
                <a:cs typeface="Arial" pitchFamily="34" charset="0"/>
              </a:rPr>
              <a:t>		●  Vertigo</a:t>
            </a:r>
          </a:p>
          <a:p>
            <a:pPr marL="914400" indent="-914400" defTabSz="457200">
              <a:lnSpc>
                <a:spcPct val="80000"/>
              </a:lnSpc>
              <a:spcBef>
                <a:spcPts val="1200"/>
              </a:spcBef>
              <a:buSzTx/>
              <a:buFont typeface="Wingdings 2"/>
              <a:buNone/>
              <a:tabLst>
                <a:tab pos="596900" algn="l"/>
                <a:tab pos="914400" algn="l"/>
              </a:tabLst>
              <a:defRPr sz="2000">
                <a:latin typeface="Times"/>
                <a:ea typeface="Times"/>
                <a:cs typeface="Times"/>
                <a:sym typeface="Times"/>
              </a:defRPr>
            </a:pPr>
            <a:r>
              <a:rPr dirty="0"/>
              <a:t/>
            </a:r>
            <a:br>
              <a:rPr dirty="0"/>
            </a:br>
            <a:endParaRPr dirty="0"/>
          </a:p>
        </p:txBody>
      </p:sp>
      <p:pic>
        <p:nvPicPr>
          <p:cNvPr id="154" name="Screen Shot 2018-01-14 at 21.40.58.png" descr="Screen Shot 2018-01-14 at 21.40.58.png"/>
          <p:cNvPicPr>
            <a:picLocks noChangeAspect="1"/>
          </p:cNvPicPr>
          <p:nvPr/>
        </p:nvPicPr>
        <p:blipFill>
          <a:blip r:embed="rId2" cstate="print">
            <a:extLst/>
          </a:blip>
          <a:srcRect l="6255" r="2807" b="2622"/>
          <a:stretch>
            <a:fillRect/>
          </a:stretch>
        </p:blipFill>
        <p:spPr>
          <a:xfrm>
            <a:off x="5580112" y="1196752"/>
            <a:ext cx="3342426" cy="276506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Indications for Scanning"/>
          <p:cNvSpPr txBox="1">
            <a:spLocks noGrp="1"/>
          </p:cNvSpPr>
          <p:nvPr>
            <p:ph type="title" idx="4294967295"/>
          </p:nvPr>
        </p:nvSpPr>
        <p:spPr>
          <a:xfrm>
            <a:off x="914400" y="0"/>
            <a:ext cx="8229600" cy="1268413"/>
          </a:xfrm>
          <a:prstGeom prst="rect">
            <a:avLst/>
          </a:prstGeom>
        </p:spPr>
        <p:txBody>
          <a:bodyPr/>
          <a:lstStyle>
            <a:lvl1pPr>
              <a:defRPr>
                <a:latin typeface="Arial"/>
                <a:ea typeface="Arial"/>
                <a:cs typeface="Arial"/>
                <a:sym typeface="Arial"/>
              </a:defRPr>
            </a:lvl1pPr>
          </a:lstStyle>
          <a:p>
            <a:r>
              <a:rPr b="1" dirty="0"/>
              <a:t>Indications for Scanning</a:t>
            </a:r>
          </a:p>
        </p:txBody>
      </p:sp>
      <p:sp>
        <p:nvSpPr>
          <p:cNvPr id="157" name="Transient ischaemic attack (TIA) or stroke…"/>
          <p:cNvSpPr txBox="1">
            <a:spLocks noGrp="1"/>
          </p:cNvSpPr>
          <p:nvPr>
            <p:ph type="body" idx="4294967295"/>
          </p:nvPr>
        </p:nvSpPr>
        <p:spPr>
          <a:xfrm>
            <a:off x="323528" y="1196752"/>
            <a:ext cx="8229600" cy="5257800"/>
          </a:xfrm>
          <a:prstGeom prst="rect">
            <a:avLst/>
          </a:prstGeom>
        </p:spPr>
        <p:txBody>
          <a:bodyPr/>
          <a:lstStyle/>
          <a:p>
            <a:pPr marL="551447" lvl="1" indent="-170447" defTabSz="457200">
              <a:lnSpc>
                <a:spcPct val="135000"/>
              </a:lnSpc>
              <a:spcBef>
                <a:spcPts val="0"/>
              </a:spcBef>
              <a:buNone/>
              <a:defRPr sz="1700">
                <a:latin typeface="Arial"/>
                <a:ea typeface="Arial"/>
                <a:cs typeface="Arial"/>
                <a:sym typeface="Arial"/>
              </a:defRPr>
            </a:pPr>
            <a:r>
              <a:rPr dirty="0">
                <a:latin typeface="Arial" pitchFamily="34" charset="0"/>
                <a:cs typeface="Arial" pitchFamily="34" charset="0"/>
              </a:rPr>
              <a:t>Transient </a:t>
            </a:r>
            <a:r>
              <a:rPr dirty="0" err="1">
                <a:latin typeface="Arial" pitchFamily="34" charset="0"/>
                <a:cs typeface="Arial" pitchFamily="34" charset="0"/>
              </a:rPr>
              <a:t>ischaemic</a:t>
            </a:r>
            <a:r>
              <a:rPr dirty="0">
                <a:latin typeface="Arial" pitchFamily="34" charset="0"/>
                <a:cs typeface="Arial" pitchFamily="34" charset="0"/>
              </a:rPr>
              <a:t> attack (TIA) or stroke </a:t>
            </a:r>
          </a:p>
          <a:p>
            <a:pPr marL="551447" lvl="1" indent="-170447" defTabSz="457200">
              <a:lnSpc>
                <a:spcPct val="135000"/>
              </a:lnSpc>
              <a:spcBef>
                <a:spcPts val="0"/>
              </a:spcBef>
              <a:buNone/>
              <a:defRPr sz="1700">
                <a:latin typeface="Arial"/>
                <a:ea typeface="Arial"/>
                <a:cs typeface="Arial"/>
                <a:sym typeface="Arial"/>
              </a:defRPr>
            </a:pPr>
            <a:r>
              <a:rPr dirty="0">
                <a:latin typeface="Arial" pitchFamily="34" charset="0"/>
                <a:cs typeface="Arial" pitchFamily="34" charset="0"/>
              </a:rPr>
              <a:t>Amaurosis Fugax </a:t>
            </a:r>
          </a:p>
          <a:p>
            <a:pPr marL="551447" lvl="1" indent="-170447" defTabSz="457200">
              <a:lnSpc>
                <a:spcPct val="135000"/>
              </a:lnSpc>
              <a:spcBef>
                <a:spcPts val="0"/>
              </a:spcBef>
              <a:buNone/>
              <a:defRPr sz="1700">
                <a:latin typeface="Arial"/>
                <a:ea typeface="Arial"/>
                <a:cs typeface="Arial"/>
                <a:sym typeface="Arial"/>
              </a:defRPr>
            </a:pPr>
            <a:r>
              <a:rPr dirty="0">
                <a:latin typeface="Arial" pitchFamily="34" charset="0"/>
                <a:cs typeface="Arial" pitchFamily="34" charset="0"/>
              </a:rPr>
              <a:t>Trauma to neck ( carotid dissection)         </a:t>
            </a:r>
          </a:p>
          <a:p>
            <a:pPr marL="551447" lvl="1" indent="-170447" defTabSz="457200">
              <a:lnSpc>
                <a:spcPct val="135000"/>
              </a:lnSpc>
              <a:spcBef>
                <a:spcPts val="0"/>
              </a:spcBef>
              <a:buNone/>
              <a:defRPr sz="1700">
                <a:latin typeface="Arial"/>
                <a:ea typeface="Arial"/>
                <a:cs typeface="Arial"/>
                <a:sym typeface="Arial"/>
              </a:defRPr>
            </a:pPr>
            <a:r>
              <a:rPr dirty="0" err="1">
                <a:latin typeface="Arial" pitchFamily="34" charset="0"/>
                <a:cs typeface="Arial" pitchFamily="34" charset="0"/>
              </a:rPr>
              <a:t>Pulsatile</a:t>
            </a:r>
            <a:r>
              <a:rPr dirty="0">
                <a:latin typeface="Arial" pitchFamily="34" charset="0"/>
                <a:cs typeface="Arial" pitchFamily="34" charset="0"/>
              </a:rPr>
              <a:t> lumps (aneurysms or </a:t>
            </a:r>
            <a:r>
              <a:rPr lang="en-GB" dirty="0" smtClean="0">
                <a:latin typeface="Arial" pitchFamily="34" charset="0"/>
                <a:cs typeface="Arial" pitchFamily="34" charset="0"/>
              </a:rPr>
              <a:t>c</a:t>
            </a:r>
            <a:r>
              <a:rPr dirty="0" err="1" smtClean="0">
                <a:latin typeface="Arial" pitchFamily="34" charset="0"/>
                <a:cs typeface="Arial" pitchFamily="34" charset="0"/>
              </a:rPr>
              <a:t>arotid</a:t>
            </a:r>
            <a:r>
              <a:rPr dirty="0" smtClean="0">
                <a:latin typeface="Arial" pitchFamily="34" charset="0"/>
                <a:cs typeface="Arial" pitchFamily="34" charset="0"/>
              </a:rPr>
              <a:t> </a:t>
            </a:r>
            <a:r>
              <a:rPr lang="en-GB" dirty="0" smtClean="0">
                <a:latin typeface="Arial" pitchFamily="34" charset="0"/>
                <a:cs typeface="Arial" pitchFamily="34" charset="0"/>
              </a:rPr>
              <a:t>b</a:t>
            </a:r>
            <a:r>
              <a:rPr dirty="0" err="1" smtClean="0">
                <a:latin typeface="Arial" pitchFamily="34" charset="0"/>
                <a:cs typeface="Arial" pitchFamily="34" charset="0"/>
              </a:rPr>
              <a:t>ody</a:t>
            </a:r>
            <a:r>
              <a:rPr dirty="0" smtClean="0">
                <a:latin typeface="Arial" pitchFamily="34" charset="0"/>
                <a:cs typeface="Arial" pitchFamily="34" charset="0"/>
              </a:rPr>
              <a:t> </a:t>
            </a:r>
            <a:r>
              <a:rPr lang="en-GB" dirty="0" err="1" smtClean="0">
                <a:latin typeface="Arial" pitchFamily="34" charset="0"/>
                <a:cs typeface="Arial" pitchFamily="34" charset="0"/>
              </a:rPr>
              <a:t>t</a:t>
            </a:r>
            <a:r>
              <a:rPr dirty="0" err="1" smtClean="0">
                <a:latin typeface="Arial" pitchFamily="34" charset="0"/>
                <a:cs typeface="Arial" pitchFamily="34" charset="0"/>
              </a:rPr>
              <a:t>umours</a:t>
            </a:r>
            <a:r>
              <a:rPr dirty="0">
                <a:latin typeface="Arial" pitchFamily="34" charset="0"/>
                <a:cs typeface="Arial" pitchFamily="34" charset="0"/>
              </a:rPr>
              <a:t>) </a:t>
            </a:r>
          </a:p>
          <a:p>
            <a:pPr marL="551447" lvl="1" indent="-170447" defTabSz="457200">
              <a:lnSpc>
                <a:spcPct val="135000"/>
              </a:lnSpc>
              <a:spcBef>
                <a:spcPts val="0"/>
              </a:spcBef>
              <a:buNone/>
              <a:defRPr sz="1700">
                <a:latin typeface="Arial"/>
                <a:ea typeface="Arial"/>
                <a:cs typeface="Arial"/>
                <a:sym typeface="Arial"/>
              </a:defRPr>
            </a:pPr>
            <a:r>
              <a:rPr dirty="0">
                <a:latin typeface="Arial" pitchFamily="34" charset="0"/>
                <a:cs typeface="Arial" pitchFamily="34" charset="0"/>
              </a:rPr>
              <a:t>Carotid Bruit</a:t>
            </a:r>
          </a:p>
          <a:p>
            <a:pPr marL="551447" lvl="1" indent="-170447" defTabSz="457200">
              <a:lnSpc>
                <a:spcPct val="135000"/>
              </a:lnSpc>
              <a:spcBef>
                <a:spcPts val="0"/>
              </a:spcBef>
              <a:buNone/>
              <a:defRPr sz="1700">
                <a:latin typeface="Arial"/>
                <a:ea typeface="Arial"/>
                <a:cs typeface="Arial"/>
                <a:sym typeface="Arial"/>
              </a:defRPr>
            </a:pPr>
            <a:r>
              <a:rPr dirty="0" smtClean="0">
                <a:latin typeface="Arial" pitchFamily="34" charset="0"/>
                <a:cs typeface="Arial" pitchFamily="34" charset="0"/>
              </a:rPr>
              <a:t>Pre</a:t>
            </a:r>
            <a:r>
              <a:rPr lang="en-GB" dirty="0" smtClean="0">
                <a:latin typeface="Arial" pitchFamily="34" charset="0"/>
                <a:cs typeface="Arial" pitchFamily="34" charset="0"/>
              </a:rPr>
              <a:t>-</a:t>
            </a:r>
            <a:r>
              <a:rPr dirty="0" smtClean="0">
                <a:latin typeface="Arial" pitchFamily="34" charset="0"/>
                <a:cs typeface="Arial" pitchFamily="34" charset="0"/>
              </a:rPr>
              <a:t> </a:t>
            </a:r>
            <a:r>
              <a:rPr dirty="0">
                <a:latin typeface="Arial" pitchFamily="34" charset="0"/>
                <a:cs typeface="Arial" pitchFamily="34" charset="0"/>
              </a:rPr>
              <a:t>operative investigation </a:t>
            </a:r>
            <a:r>
              <a:rPr dirty="0" smtClean="0">
                <a:latin typeface="Arial" pitchFamily="34" charset="0"/>
                <a:cs typeface="Arial" pitchFamily="34" charset="0"/>
              </a:rPr>
              <a:t>(</a:t>
            </a:r>
            <a:r>
              <a:rPr lang="en-GB" dirty="0" err="1" smtClean="0">
                <a:latin typeface="Arial" pitchFamily="34" charset="0"/>
                <a:cs typeface="Arial" pitchFamily="34" charset="0"/>
              </a:rPr>
              <a:t>i.e</a:t>
            </a:r>
            <a:r>
              <a:rPr lang="en-GB" dirty="0" smtClean="0">
                <a:latin typeface="Arial" pitchFamily="34" charset="0"/>
                <a:cs typeface="Arial" pitchFamily="34" charset="0"/>
              </a:rPr>
              <a:t> </a:t>
            </a:r>
            <a:r>
              <a:rPr dirty="0" smtClean="0">
                <a:latin typeface="Arial" pitchFamily="34" charset="0"/>
                <a:cs typeface="Arial" pitchFamily="34" charset="0"/>
              </a:rPr>
              <a:t>CABG</a:t>
            </a:r>
            <a:r>
              <a:rPr lang="en-GB" dirty="0" smtClean="0">
                <a:latin typeface="Arial" pitchFamily="34" charset="0"/>
                <a:cs typeface="Arial" pitchFamily="34" charset="0"/>
              </a:rPr>
              <a:t> or pre-EVAR</a:t>
            </a:r>
            <a:r>
              <a:rPr dirty="0" smtClean="0">
                <a:latin typeface="Arial" pitchFamily="34" charset="0"/>
                <a:cs typeface="Arial" pitchFamily="34" charset="0"/>
              </a:rPr>
              <a:t>) </a:t>
            </a:r>
            <a:endParaRPr dirty="0">
              <a:latin typeface="Arial" pitchFamily="34" charset="0"/>
              <a:cs typeface="Arial" pitchFamily="34" charset="0"/>
            </a:endParaRPr>
          </a:p>
          <a:p>
            <a:pPr marL="0" lvl="1" indent="228600" defTabSz="457200">
              <a:lnSpc>
                <a:spcPct val="135000"/>
              </a:lnSpc>
              <a:spcBef>
                <a:spcPts val="0"/>
              </a:spcBef>
              <a:buSzTx/>
              <a:buNone/>
              <a:defRPr sz="1700">
                <a:latin typeface="Arial"/>
                <a:ea typeface="Arial"/>
                <a:cs typeface="Arial"/>
                <a:sym typeface="Arial"/>
              </a:defRPr>
            </a:pPr>
            <a:endParaRPr dirty="0">
              <a:latin typeface="Arial" pitchFamily="34" charset="0"/>
              <a:cs typeface="Arial" pitchFamily="34" charset="0"/>
            </a:endParaRPr>
          </a:p>
          <a:p>
            <a:pPr marL="0" lvl="1" indent="228600" defTabSz="457200">
              <a:lnSpc>
                <a:spcPct val="135000"/>
              </a:lnSpc>
              <a:spcBef>
                <a:spcPts val="0"/>
              </a:spcBef>
              <a:buSzTx/>
              <a:buNone/>
              <a:defRPr sz="1700">
                <a:latin typeface="Arial"/>
                <a:ea typeface="Arial"/>
                <a:cs typeface="Arial"/>
                <a:sym typeface="Arial"/>
              </a:defRPr>
            </a:pPr>
            <a:endParaRPr dirty="0">
              <a:latin typeface="Arial" pitchFamily="34" charset="0"/>
              <a:cs typeface="Arial" pitchFamily="34" charset="0"/>
            </a:endParaRPr>
          </a:p>
          <a:p>
            <a:pPr marL="0" lvl="1" indent="228600" defTabSz="457200">
              <a:lnSpc>
                <a:spcPct val="135000"/>
              </a:lnSpc>
              <a:spcBef>
                <a:spcPts val="0"/>
              </a:spcBef>
              <a:buSzTx/>
              <a:buNone/>
              <a:defRPr sz="1700">
                <a:latin typeface="Arial"/>
                <a:ea typeface="Arial"/>
                <a:cs typeface="Arial"/>
                <a:sym typeface="Arial"/>
              </a:defRPr>
            </a:pPr>
            <a:r>
              <a:rPr lang="en-GB" dirty="0" smtClean="0">
                <a:latin typeface="Arial" pitchFamily="34" charset="0"/>
                <a:cs typeface="Arial" pitchFamily="34" charset="0"/>
              </a:rPr>
              <a:t>  </a:t>
            </a:r>
            <a:r>
              <a:rPr dirty="0" smtClean="0">
                <a:latin typeface="Arial" pitchFamily="34" charset="0"/>
                <a:cs typeface="Arial" pitchFamily="34" charset="0"/>
              </a:rPr>
              <a:t>Other </a:t>
            </a:r>
            <a:r>
              <a:rPr dirty="0">
                <a:latin typeface="Arial" pitchFamily="34" charset="0"/>
                <a:cs typeface="Arial" pitchFamily="34" charset="0"/>
              </a:rPr>
              <a:t>less specific indications </a:t>
            </a:r>
            <a:endParaRPr lang="en-GB" dirty="0" smtClean="0">
              <a:latin typeface="Arial" pitchFamily="34" charset="0"/>
              <a:cs typeface="Arial" pitchFamily="34" charset="0"/>
            </a:endParaRPr>
          </a:p>
          <a:p>
            <a:pPr marL="0" lvl="1" indent="228600" defTabSz="457200">
              <a:lnSpc>
                <a:spcPct val="135000"/>
              </a:lnSpc>
              <a:spcBef>
                <a:spcPts val="0"/>
              </a:spcBef>
              <a:buSzTx/>
              <a:buNone/>
              <a:defRPr sz="1700">
                <a:latin typeface="Arial"/>
                <a:ea typeface="Arial"/>
                <a:cs typeface="Arial"/>
                <a:sym typeface="Arial"/>
              </a:defRPr>
            </a:pPr>
            <a:endParaRPr dirty="0">
              <a:latin typeface="Arial" pitchFamily="34" charset="0"/>
              <a:cs typeface="Arial" pitchFamily="34" charset="0"/>
            </a:endParaRPr>
          </a:p>
          <a:p>
            <a:pPr marL="551447" lvl="1" indent="-170447" defTabSz="457200">
              <a:lnSpc>
                <a:spcPct val="135000"/>
              </a:lnSpc>
              <a:spcBef>
                <a:spcPts val="0"/>
              </a:spcBef>
              <a:buNone/>
              <a:defRPr sz="1700">
                <a:latin typeface="Arial"/>
                <a:ea typeface="Arial"/>
                <a:cs typeface="Arial"/>
                <a:sym typeface="Arial"/>
              </a:defRPr>
            </a:pPr>
            <a:r>
              <a:rPr dirty="0">
                <a:latin typeface="Arial" pitchFamily="34" charset="0"/>
                <a:cs typeface="Arial" pitchFamily="34" charset="0"/>
              </a:rPr>
              <a:t>Vertigo/dizziness/lightheadedness </a:t>
            </a:r>
          </a:p>
          <a:p>
            <a:pPr marL="551447" lvl="1" indent="-170447" defTabSz="457200">
              <a:lnSpc>
                <a:spcPct val="135000"/>
              </a:lnSpc>
              <a:spcBef>
                <a:spcPts val="0"/>
              </a:spcBef>
              <a:buNone/>
              <a:defRPr sz="1700">
                <a:latin typeface="Arial"/>
                <a:ea typeface="Arial"/>
                <a:cs typeface="Arial"/>
                <a:sym typeface="Arial"/>
              </a:defRPr>
            </a:pPr>
            <a:r>
              <a:rPr dirty="0">
                <a:latin typeface="Arial" pitchFamily="34" charset="0"/>
                <a:cs typeface="Arial" pitchFamily="34" charset="0"/>
              </a:rPr>
              <a:t>Tinnitus (ringing ears)</a:t>
            </a:r>
          </a:p>
          <a:p>
            <a:pPr marL="551447" lvl="1" indent="-170447" defTabSz="457200">
              <a:lnSpc>
                <a:spcPct val="135000"/>
              </a:lnSpc>
              <a:spcBef>
                <a:spcPts val="0"/>
              </a:spcBef>
              <a:buNone/>
              <a:defRPr sz="1700">
                <a:latin typeface="Arial"/>
                <a:ea typeface="Arial"/>
                <a:cs typeface="Arial"/>
                <a:sym typeface="Arial"/>
              </a:defRPr>
            </a:pPr>
            <a:r>
              <a:rPr dirty="0">
                <a:latin typeface="Arial" pitchFamily="34" charset="0"/>
                <a:cs typeface="Arial" pitchFamily="34" charset="0"/>
              </a:rPr>
              <a:t>bilateral visual symptoms </a:t>
            </a:r>
            <a:r>
              <a:rPr dirty="0">
                <a:latin typeface="Perpetua" pitchFamily="18" charset="0"/>
              </a:rPr>
              <a:t/>
            </a:r>
            <a:br>
              <a:rPr dirty="0">
                <a:latin typeface="Perpetua" pitchFamily="18" charset="0"/>
              </a:rPr>
            </a:br>
            <a:endParaRPr dirty="0">
              <a:latin typeface="Perpetua" pitchFamily="18"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antonj\AppData\Local\Microsoft\Windows\Temporary Internet Files\Content.IE5\M4B58GM5\Magic-Top-Hat[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TextBox 5"/>
          <p:cNvSpPr txBox="1"/>
          <p:nvPr/>
        </p:nvSpPr>
        <p:spPr>
          <a:xfrm>
            <a:off x="2987824" y="1124744"/>
            <a:ext cx="5328592" cy="3416320"/>
          </a:xfrm>
          <a:prstGeom prst="rect">
            <a:avLst/>
          </a:prstGeom>
          <a:noFill/>
        </p:spPr>
        <p:txBody>
          <a:bodyPr wrap="square" rtlCol="0">
            <a:spAutoFit/>
          </a:bodyPr>
          <a:lstStyle/>
          <a:p>
            <a:r>
              <a:rPr lang="en-GB" sz="7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The scanning process...</a:t>
            </a:r>
            <a:endParaRPr lang="en-GB" sz="7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Solstice">
  <a:themeElements>
    <a:clrScheme name="Solstice">
      <a:dk1>
        <a:srgbClr val="000000"/>
      </a:dk1>
      <a:lt1>
        <a:srgbClr val="FFFFFF"/>
      </a:lt1>
      <a:dk2>
        <a:srgbClr val="A7A7A7"/>
      </a:dk2>
      <a:lt2>
        <a:srgbClr val="535353"/>
      </a:lt2>
      <a:accent1>
        <a:srgbClr val="3891A7"/>
      </a:accent1>
      <a:accent2>
        <a:srgbClr val="FEB80A"/>
      </a:accent2>
      <a:accent3>
        <a:srgbClr val="C32D2E"/>
      </a:accent3>
      <a:accent4>
        <a:srgbClr val="84AA33"/>
      </a:accent4>
      <a:accent5>
        <a:srgbClr val="964305"/>
      </a:accent5>
      <a:accent6>
        <a:srgbClr val="475A8D"/>
      </a:accent6>
      <a:hlink>
        <a:srgbClr val="0000FF"/>
      </a:hlink>
      <a:folHlink>
        <a:srgbClr val="FF00FF"/>
      </a:folHlink>
    </a:clrScheme>
    <a:fontScheme name="Solstice">
      <a:majorFont>
        <a:latin typeface="Helvetica"/>
        <a:ea typeface="Helvetica"/>
        <a:cs typeface="Helvetica"/>
      </a:majorFont>
      <a:minorFont>
        <a:latin typeface="Calibri"/>
        <a:ea typeface="Calibri"/>
        <a:cs typeface="Calibri"/>
      </a:minorFont>
    </a:fontScheme>
    <a:fmtScheme name="Solst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25400" dir="5400000" rotWithShape="0">
            <a:srgbClr val="000000">
              <a:alpha val="43137"/>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25400" dir="5400000" rotWithShape="0">
            <a:srgbClr val="000000">
              <a:alpha val="43137"/>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4543</TotalTime>
  <Words>2569</Words>
  <Application>Microsoft Office PowerPoint</Application>
  <PresentationFormat>On-screen Show (4:3)</PresentationFormat>
  <Paragraphs>357</Paragraphs>
  <Slides>43</Slides>
  <Notes>17</Notes>
  <HiddenSlides>0</HiddenSlides>
  <MMClips>2</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Equity</vt:lpstr>
      <vt:lpstr>Ultrasound Scanning of Carotid Arteries</vt:lpstr>
      <vt:lpstr>Anatomy</vt:lpstr>
      <vt:lpstr>Anatomy</vt:lpstr>
      <vt:lpstr>Anatomy</vt:lpstr>
      <vt:lpstr>Anatomy</vt:lpstr>
      <vt:lpstr>Why is it important?</vt:lpstr>
      <vt:lpstr>Symptoms</vt:lpstr>
      <vt:lpstr>Indications for Scanning</vt:lpstr>
      <vt:lpstr>PowerPoint Presentation</vt:lpstr>
      <vt:lpstr>History taking</vt:lpstr>
      <vt:lpstr>Equipment</vt:lpstr>
      <vt:lpstr>Patient position</vt:lpstr>
      <vt:lpstr>Sonographer position</vt:lpstr>
      <vt:lpstr>Scanning Technique </vt:lpstr>
      <vt:lpstr>B-Mode Imaging</vt:lpstr>
      <vt:lpstr>B-mode Image optimization </vt:lpstr>
      <vt:lpstr>Plaque categorisation</vt:lpstr>
      <vt:lpstr>PowerPoint Presentation</vt:lpstr>
      <vt:lpstr>Colour Mode Imaging </vt:lpstr>
      <vt:lpstr>Power Doppler </vt:lpstr>
      <vt:lpstr>Pulsed Doppler</vt:lpstr>
      <vt:lpstr>Doppler Waveforms</vt:lpstr>
      <vt:lpstr>PowerPoint Presentation</vt:lpstr>
      <vt:lpstr>PowerPoint Presentation</vt:lpstr>
      <vt:lpstr>Velocity measurement</vt:lpstr>
      <vt:lpstr>Grading the disease</vt:lpstr>
      <vt:lpstr>PowerPoint Presentation</vt:lpstr>
      <vt:lpstr>Evidence for Carotid endarterectomy</vt:lpstr>
      <vt:lpstr>Diagnostic criteria</vt:lpstr>
      <vt:lpstr>PowerPoint Presentation</vt:lpstr>
      <vt:lpstr>Grading stenosis-examples</vt:lpstr>
      <vt:lpstr>PowerPoint Presentation</vt:lpstr>
      <vt:lpstr>Calculation</vt:lpstr>
      <vt:lpstr>ICA occlusion</vt:lpstr>
      <vt:lpstr>Problems encountered with Carotid imaging</vt:lpstr>
      <vt:lpstr>Vertebral artery</vt:lpstr>
      <vt:lpstr>Subclavian Steal</vt:lpstr>
      <vt:lpstr>Non-atheromatous carotid artery diseases</vt:lpstr>
      <vt:lpstr>Incidental findings</vt:lpstr>
      <vt:lpstr>Reporting</vt:lpstr>
      <vt:lpstr>Reporting</vt:lpstr>
      <vt:lpstr>Recommended reading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Ultrasound Scanning of Carotid Arteries</dc:title>
  <dc:creator>Anton Jeny (RWG) West Hertfordshire TR</dc:creator>
  <cp:lastModifiedBy>Colliver Isaac (RKB) Trainee Clinical Scientist</cp:lastModifiedBy>
  <cp:revision>55</cp:revision>
  <dcterms:modified xsi:type="dcterms:W3CDTF">2020-01-09T10:10:29Z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-992514431</vt:i4>
  </property>
  <property fmtid="{D5CDD505-2E9C-101B-9397-08002B2CF9AE}" pid="3" name="_NewReviewCycle">
    <vt:lpwstr/>
  </property>
  <property fmtid="{D5CDD505-2E9C-101B-9397-08002B2CF9AE}" pid="4" name="_EmailSubject">
    <vt:lpwstr>Carotid Presentation</vt:lpwstr>
  </property>
  <property fmtid="{D5CDD505-2E9C-101B-9397-08002B2CF9AE}" pid="5" name="_AuthorEmail">
    <vt:lpwstr>Asif.Dilshad@uhcw.nhs.uk</vt:lpwstr>
  </property>
  <property fmtid="{D5CDD505-2E9C-101B-9397-08002B2CF9AE}" pid="6" name="_AuthorEmailDisplayName">
    <vt:lpwstr>Dilshad Asif (RKB) Vascular Technologist</vt:lpwstr>
  </property>
</Properties>
</file>