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2"/>
  </p:handoutMasterIdLst>
  <p:sldIdLst>
    <p:sldId id="256" r:id="rId2"/>
    <p:sldId id="260" r:id="rId3"/>
    <p:sldId id="261" r:id="rId4"/>
    <p:sldId id="263" r:id="rId5"/>
    <p:sldId id="264" r:id="rId6"/>
    <p:sldId id="257" r:id="rId7"/>
    <p:sldId id="265" r:id="rId8"/>
    <p:sldId id="266" r:id="rId9"/>
    <p:sldId id="267" r:id="rId10"/>
    <p:sldId id="268" r:id="rId11"/>
    <p:sldId id="269" r:id="rId12"/>
    <p:sldId id="270" r:id="rId13"/>
    <p:sldId id="273" r:id="rId14"/>
    <p:sldId id="274" r:id="rId15"/>
    <p:sldId id="275" r:id="rId16"/>
    <p:sldId id="271" r:id="rId17"/>
    <p:sldId id="276" r:id="rId18"/>
    <p:sldId id="272" r:id="rId19"/>
    <p:sldId id="277" r:id="rId20"/>
    <p:sldId id="278" r:id="rId2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102"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4939790341275894E-2"/>
          <c:y val="5.20446096654275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025722746501862E-2"/>
          <c:y val="0.22613382899628254"/>
          <c:w val="0.96833963122355993"/>
          <c:h val="0.70279776366244184"/>
        </c:manualLayout>
      </c:layout>
      <c:pie3DChart>
        <c:varyColors val="1"/>
        <c:ser>
          <c:idx val="0"/>
          <c:order val="0"/>
          <c:tx>
            <c:strRef>
              <c:f>Sheet1!$B$1</c:f>
              <c:strCache>
                <c:ptCount val="1"/>
                <c:pt idx="0">
                  <c:v>Scans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Sheet1!$A$2:$A$5</c:f>
              <c:strCache>
                <c:ptCount val="4"/>
                <c:pt idx="0">
                  <c:v>&lt;50%</c:v>
                </c:pt>
                <c:pt idx="1">
                  <c:v>50-69%</c:v>
                </c:pt>
                <c:pt idx="2">
                  <c:v>70-95%</c:v>
                </c:pt>
                <c:pt idx="3">
                  <c:v>Occlusion</c:v>
                </c:pt>
              </c:strCache>
            </c:strRef>
          </c:cat>
          <c:val>
            <c:numRef>
              <c:f>Sheet1!$B$2:$B$5</c:f>
              <c:numCache>
                <c:formatCode>General</c:formatCode>
                <c:ptCount val="4"/>
                <c:pt idx="0">
                  <c:v>247</c:v>
                </c:pt>
                <c:pt idx="1">
                  <c:v>9</c:v>
                </c:pt>
                <c:pt idx="2">
                  <c:v>7</c:v>
                </c:pt>
                <c:pt idx="3">
                  <c:v>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766765213827827"/>
          <c:w val="0.48951870686997129"/>
          <c:h val="0.193744987266926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972CF79-269E-412A-B9EE-747448C4AB5B}" type="datetimeFigureOut">
              <a:rPr lang="en-GB" smtClean="0"/>
              <a:t>18/10/2019</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FA93EDD2-EC90-498A-BB0A-38AA3A158AB7}" type="slidenum">
              <a:rPr lang="en-GB" smtClean="0"/>
              <a:t>‹#›</a:t>
            </a:fld>
            <a:endParaRPr lang="en-GB"/>
          </a:p>
        </p:txBody>
      </p:sp>
    </p:spTree>
    <p:extLst>
      <p:ext uri="{BB962C8B-B14F-4D97-AF65-F5344CB8AC3E}">
        <p14:creationId xmlns:p14="http://schemas.microsoft.com/office/powerpoint/2010/main" val="36211315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10/18/2019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10/18/2019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10/18/2019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10/18/2019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10/18/2019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10/18/2019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10/18/2019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10/18/2019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10/18/2019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Carotid Service Review</a:t>
            </a:r>
            <a:endParaRPr lang="en-GB" dirty="0"/>
          </a:p>
        </p:txBody>
      </p:sp>
      <p:sp>
        <p:nvSpPr>
          <p:cNvPr id="3" name="Subtitle 2"/>
          <p:cNvSpPr>
            <a:spLocks noGrp="1"/>
          </p:cNvSpPr>
          <p:nvPr>
            <p:ph type="subTitle" idx="1"/>
          </p:nvPr>
        </p:nvSpPr>
        <p:spPr/>
        <p:txBody>
          <a:bodyPr/>
          <a:lstStyle/>
          <a:p>
            <a:r>
              <a:rPr lang="en-GB" dirty="0" smtClean="0"/>
              <a:t>Jersey General hospital 2019</a:t>
            </a:r>
            <a:endParaRPr lang="en-GB" dirty="0"/>
          </a:p>
        </p:txBody>
      </p:sp>
    </p:spTree>
    <p:extLst>
      <p:ext uri="{BB962C8B-B14F-4D97-AF65-F5344CB8AC3E}">
        <p14:creationId xmlns:p14="http://schemas.microsoft.com/office/powerpoint/2010/main" val="859584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70-95% Stenosis- 7 patients</a:t>
            </a:r>
            <a:endParaRPr lang="en-GB" dirty="0"/>
          </a:p>
        </p:txBody>
      </p:sp>
      <p:sp>
        <p:nvSpPr>
          <p:cNvPr id="5" name="Content Placeholder 4"/>
          <p:cNvSpPr>
            <a:spLocks noGrp="1"/>
          </p:cNvSpPr>
          <p:nvPr>
            <p:ph sz="half" idx="1"/>
          </p:nvPr>
        </p:nvSpPr>
        <p:spPr/>
        <p:txBody>
          <a:bodyPr>
            <a:normAutofit fontScale="70000" lnSpcReduction="20000"/>
          </a:bodyPr>
          <a:lstStyle/>
          <a:p>
            <a:r>
              <a:rPr lang="en-GB" sz="2000" dirty="0" smtClean="0"/>
              <a:t>PSV &gt;230 cm/s</a:t>
            </a:r>
          </a:p>
          <a:p>
            <a:r>
              <a:rPr lang="en-GB" sz="2000" dirty="0" smtClean="0"/>
              <a:t>PSV ICA/PSV CCA = &gt;4</a:t>
            </a:r>
          </a:p>
          <a:p>
            <a:r>
              <a:rPr lang="en-GB" sz="2000" dirty="0" smtClean="0"/>
              <a:t>St Marys Ratio (PSV ICA/EDV CCA</a:t>
            </a:r>
          </a:p>
          <a:p>
            <a:pPr marL="0" indent="0">
              <a:buNone/>
            </a:pPr>
            <a:r>
              <a:rPr lang="en-GB" sz="2000" dirty="0" smtClean="0"/>
              <a:t>      = 14-34</a:t>
            </a:r>
            <a:endParaRPr lang="en-GB" sz="2000" dirty="0"/>
          </a:p>
        </p:txBody>
      </p:sp>
      <p:sp>
        <p:nvSpPr>
          <p:cNvPr id="6" name="Content Placeholder 5"/>
          <p:cNvSpPr>
            <a:spLocks noGrp="1"/>
          </p:cNvSpPr>
          <p:nvPr>
            <p:ph sz="half" idx="2"/>
          </p:nvPr>
        </p:nvSpPr>
        <p:spPr/>
        <p:txBody>
          <a:bodyPr>
            <a:normAutofit fontScale="70000" lnSpcReduction="20000"/>
          </a:bodyPr>
          <a:lstStyle/>
          <a:p>
            <a:pPr>
              <a:buFont typeface="+mj-lt"/>
              <a:buAutoNum type="arabicPeriod"/>
            </a:pPr>
            <a:r>
              <a:rPr lang="en-GB" dirty="0" smtClean="0"/>
              <a:t>No CTA, Had CEA 6 days later. All velocity criteria agree</a:t>
            </a:r>
          </a:p>
          <a:p>
            <a:pPr>
              <a:buFont typeface="+mj-lt"/>
              <a:buAutoNum type="arabicPeriod"/>
            </a:pPr>
            <a:r>
              <a:rPr lang="en-GB" dirty="0" smtClean="0"/>
              <a:t>Not a surgical candidate (On review PACS images although PSV 240 cm/s, both Ratios place degree of stenosis in range 50-69%</a:t>
            </a:r>
          </a:p>
          <a:p>
            <a:pPr>
              <a:buFont typeface="+mj-lt"/>
              <a:buAutoNum type="arabicPeriod"/>
            </a:pPr>
            <a:r>
              <a:rPr lang="en-GB" dirty="0" smtClean="0"/>
              <a:t>Patient awaiting cardiac surgery, no CTA, all 3 velocity criteria in agreement. No F/U available</a:t>
            </a:r>
          </a:p>
          <a:p>
            <a:pPr>
              <a:buFont typeface="+mj-lt"/>
              <a:buAutoNum type="arabicPeriod"/>
            </a:pPr>
            <a:r>
              <a:rPr lang="en-GB" dirty="0" smtClean="0"/>
              <a:t>No CTA, CEA 10 days later. All 3 velocity criteria in agreement</a:t>
            </a:r>
          </a:p>
          <a:p>
            <a:pPr>
              <a:buFont typeface="+mj-lt"/>
              <a:buAutoNum type="arabicPeriod"/>
            </a:pPr>
            <a:r>
              <a:rPr lang="en-GB" dirty="0"/>
              <a:t> </a:t>
            </a:r>
            <a:r>
              <a:rPr lang="en-GB" dirty="0" smtClean="0"/>
              <a:t>No CTA, CEA done 3 days later. All 3 velocity criteria in agreement</a:t>
            </a:r>
          </a:p>
          <a:p>
            <a:pPr>
              <a:buFont typeface="+mj-lt"/>
              <a:buAutoNum type="arabicPeriod"/>
            </a:pPr>
            <a:r>
              <a:rPr lang="en-GB" dirty="0" smtClean="0"/>
              <a:t>No CTA, CEA done the same day, all 3 velocity criteria in agreement</a:t>
            </a:r>
          </a:p>
          <a:p>
            <a:pPr>
              <a:buFont typeface="+mj-lt"/>
              <a:buAutoNum type="arabicPeriod"/>
            </a:pPr>
            <a:r>
              <a:rPr lang="en-GB" dirty="0"/>
              <a:t> </a:t>
            </a:r>
            <a:r>
              <a:rPr lang="en-GB" dirty="0" smtClean="0"/>
              <a:t>Graded as </a:t>
            </a:r>
            <a:r>
              <a:rPr lang="en-GB" dirty="0" err="1" smtClean="0"/>
              <a:t>approx</a:t>
            </a:r>
            <a:r>
              <a:rPr lang="en-GB" dirty="0" smtClean="0"/>
              <a:t> 70% on Duplex, St Marys and PSV grade as 70-79% and ICA/CCA ratio 50-69% . No infarct seen on MRI. Not for surgery</a:t>
            </a:r>
          </a:p>
          <a:p>
            <a:pPr marL="0" indent="0">
              <a:buNone/>
            </a:pPr>
            <a:endParaRPr lang="en-GB" dirty="0" smtClean="0"/>
          </a:p>
          <a:p>
            <a:pPr>
              <a:buFont typeface="+mj-lt"/>
              <a:buAutoNum type="arabicPeriod"/>
            </a:pPr>
            <a:endParaRPr lang="en-GB" dirty="0" smtClean="0"/>
          </a:p>
          <a:p>
            <a:pPr>
              <a:buFont typeface="+mj-lt"/>
              <a:buAutoNum type="arabicPeriod"/>
            </a:pPr>
            <a:endParaRPr lang="en-GB" dirty="0"/>
          </a:p>
        </p:txBody>
      </p:sp>
    </p:spTree>
    <p:extLst>
      <p:ext uri="{BB962C8B-B14F-4D97-AF65-F5344CB8AC3E}">
        <p14:creationId xmlns:p14="http://schemas.microsoft.com/office/powerpoint/2010/main" val="2009800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Stenosis 50-69%</a:t>
            </a:r>
            <a:endParaRPr lang="en-GB" dirty="0"/>
          </a:p>
        </p:txBody>
      </p:sp>
      <p:sp>
        <p:nvSpPr>
          <p:cNvPr id="3" name="Text Placeholder 2"/>
          <p:cNvSpPr>
            <a:spLocks noGrp="1"/>
          </p:cNvSpPr>
          <p:nvPr>
            <p:ph type="body" idx="1"/>
          </p:nvPr>
        </p:nvSpPr>
        <p:spPr/>
        <p:txBody>
          <a:bodyPr/>
          <a:lstStyle/>
          <a:p>
            <a:r>
              <a:rPr lang="en-GB" dirty="0" smtClean="0"/>
              <a:t>Velocity Criteria</a:t>
            </a:r>
            <a:endParaRPr lang="en-GB" dirty="0"/>
          </a:p>
        </p:txBody>
      </p:sp>
      <p:sp>
        <p:nvSpPr>
          <p:cNvPr id="4" name="Content Placeholder 3"/>
          <p:cNvSpPr>
            <a:spLocks noGrp="1"/>
          </p:cNvSpPr>
          <p:nvPr>
            <p:ph sz="half" idx="2"/>
          </p:nvPr>
        </p:nvSpPr>
        <p:spPr/>
        <p:txBody>
          <a:bodyPr>
            <a:normAutofit fontScale="92500" lnSpcReduction="20000"/>
          </a:bodyPr>
          <a:lstStyle/>
          <a:p>
            <a:r>
              <a:rPr lang="en-GB" dirty="0" smtClean="0"/>
              <a:t>PSV &gt;125cms &lt;230 cm/s</a:t>
            </a:r>
          </a:p>
          <a:p>
            <a:r>
              <a:rPr lang="en-GB" dirty="0" smtClean="0"/>
              <a:t>PSV ICA/PSV CCA ratio 2-4</a:t>
            </a:r>
          </a:p>
          <a:p>
            <a:r>
              <a:rPr lang="en-GB" dirty="0" smtClean="0"/>
              <a:t>St Marys Ratio 8-13</a:t>
            </a:r>
          </a:p>
          <a:p>
            <a:r>
              <a:rPr lang="en-GB" dirty="0" smtClean="0"/>
              <a:t>Use St Marys ratio to distinguish between 50-59% and 60-69% lumen diameter loss</a:t>
            </a:r>
          </a:p>
          <a:p>
            <a:r>
              <a:rPr lang="en-GB" dirty="0" smtClean="0"/>
              <a:t>50-59%  St Mary’s 8-10</a:t>
            </a:r>
          </a:p>
          <a:p>
            <a:r>
              <a:rPr lang="en-GB" dirty="0" smtClean="0"/>
              <a:t>60-69% St Marys 11-13</a:t>
            </a:r>
          </a:p>
          <a:p>
            <a:r>
              <a:rPr lang="en-GB" dirty="0" smtClean="0"/>
              <a:t>Important because surgery will be considered in 60-69% patients</a:t>
            </a:r>
            <a:endParaRPr lang="en-GB" dirty="0"/>
          </a:p>
        </p:txBody>
      </p:sp>
      <p:sp>
        <p:nvSpPr>
          <p:cNvPr id="5" name="Text Placeholder 4"/>
          <p:cNvSpPr>
            <a:spLocks noGrp="1"/>
          </p:cNvSpPr>
          <p:nvPr>
            <p:ph type="body" sz="quarter" idx="3"/>
          </p:nvPr>
        </p:nvSpPr>
        <p:spPr/>
        <p:txBody>
          <a:bodyPr/>
          <a:lstStyle/>
          <a:p>
            <a:r>
              <a:rPr lang="en-GB" dirty="0" smtClean="0"/>
              <a:t>Patient’s and Outcome</a:t>
            </a:r>
            <a:endParaRPr lang="en-GB" dirty="0"/>
          </a:p>
        </p:txBody>
      </p:sp>
      <p:sp>
        <p:nvSpPr>
          <p:cNvPr id="6" name="Content Placeholder 5"/>
          <p:cNvSpPr>
            <a:spLocks noGrp="1"/>
          </p:cNvSpPr>
          <p:nvPr>
            <p:ph sz="quarter" idx="4"/>
          </p:nvPr>
        </p:nvSpPr>
        <p:spPr/>
        <p:txBody>
          <a:bodyPr>
            <a:normAutofit fontScale="40000" lnSpcReduction="20000"/>
          </a:bodyPr>
          <a:lstStyle/>
          <a:p>
            <a:pPr>
              <a:buFont typeface="+mj-lt"/>
              <a:buAutoNum type="arabicPeriod"/>
            </a:pPr>
            <a:r>
              <a:rPr lang="en-GB" dirty="0" smtClean="0"/>
              <a:t>L ICA 60-69%, All 3 velocity criteria in agreement</a:t>
            </a:r>
          </a:p>
          <a:p>
            <a:pPr>
              <a:buFont typeface="+mj-lt"/>
              <a:buAutoNum type="arabicPeriod"/>
            </a:pPr>
            <a:r>
              <a:rPr lang="en-GB" dirty="0" smtClean="0"/>
              <a:t>L ICA 50-59% PSV and ICA/CCA ratio 50-69%. St Marys 70-95% (?grade as 60-69%</a:t>
            </a:r>
          </a:p>
          <a:p>
            <a:pPr>
              <a:buFont typeface="+mj-lt"/>
              <a:buAutoNum type="arabicPeriod"/>
            </a:pPr>
            <a:r>
              <a:rPr lang="en-GB" dirty="0" smtClean="0"/>
              <a:t>50-59% PSV 126cm/s but ICA/CCA ratio &lt;2 and St Mary’s ratio 6 so should be graded as &lt;50%</a:t>
            </a:r>
          </a:p>
          <a:p>
            <a:pPr>
              <a:buFont typeface="+mj-lt"/>
              <a:buAutoNum type="arabicPeriod"/>
            </a:pPr>
            <a:r>
              <a:rPr lang="en-GB" dirty="0"/>
              <a:t> </a:t>
            </a:r>
            <a:r>
              <a:rPr lang="en-GB" dirty="0" smtClean="0"/>
              <a:t>L ICA 60-69%. ICA PSV 254cm/s, ICA/CCA ratio 2.3, St Mary’s ratio 14. So should have been graded 70-95%. Non TIA symptoms of dizziness so unlikely a surgical candidate anyway.</a:t>
            </a:r>
          </a:p>
          <a:p>
            <a:pPr>
              <a:buFont typeface="+mj-lt"/>
              <a:buAutoNum type="arabicPeriod"/>
            </a:pPr>
            <a:r>
              <a:rPr lang="en-GB" dirty="0" smtClean="0"/>
              <a:t>L heavily calcified ICA, PSV and ratios of at least 50-69% but likely higher- patient had CEA done 10 days later with no CT</a:t>
            </a:r>
          </a:p>
          <a:p>
            <a:pPr>
              <a:buFont typeface="+mj-lt"/>
              <a:buAutoNum type="arabicPeriod"/>
            </a:pPr>
            <a:r>
              <a:rPr lang="en-GB" dirty="0" smtClean="0"/>
              <a:t>R ICA 60-69% but left carotid symptoms. All 3 velocity criteria in agreement</a:t>
            </a:r>
          </a:p>
          <a:p>
            <a:pPr>
              <a:buFont typeface="+mj-lt"/>
              <a:buAutoNum type="arabicPeriod"/>
            </a:pPr>
            <a:r>
              <a:rPr lang="en-GB" dirty="0" smtClean="0"/>
              <a:t>L ICA 60-69 %, CTA done 42 days later showing approx. 70% stenosis but no new neurological events so surgery not performed. All 3 velocity criteria in agreement</a:t>
            </a:r>
          </a:p>
          <a:p>
            <a:pPr>
              <a:buFont typeface="+mj-lt"/>
              <a:buAutoNum type="arabicPeriod"/>
            </a:pPr>
            <a:r>
              <a:rPr lang="en-GB" dirty="0" smtClean="0"/>
              <a:t>L ICA 60-69% but likely higher, due to calcification CTA done 40 days  showing 90-95% stenosis. Patient had CEA done 7 days after CTA. </a:t>
            </a:r>
          </a:p>
          <a:p>
            <a:pPr>
              <a:buFont typeface="+mj-lt"/>
              <a:buAutoNum type="arabicPeriod"/>
            </a:pPr>
            <a:r>
              <a:rPr lang="en-GB" dirty="0" smtClean="0"/>
              <a:t>L ICA and R ICA 60-69%, No CTA or intervention as no infarct on CT.  R ICA all velocity criteria &lt;50%. L ICA Doppler angles not great, Ratios &lt;50?%</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719604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Placement of the velocity cursor</a:t>
            </a:r>
            <a:endParaRPr lang="en-GB" dirty="0"/>
          </a:p>
        </p:txBody>
      </p:sp>
      <p:pic>
        <p:nvPicPr>
          <p:cNvPr id="4" name="Content Placeholder 3"/>
          <p:cNvPicPr>
            <a:picLocks noGrp="1" noChangeAspect="1"/>
          </p:cNvPicPr>
          <p:nvPr>
            <p:ph sz="half" idx="1"/>
          </p:nvPr>
        </p:nvPicPr>
        <p:blipFill>
          <a:blip r:embed="rId2"/>
          <a:stretch>
            <a:fillRect/>
          </a:stretch>
        </p:blipFill>
        <p:spPr>
          <a:xfrm>
            <a:off x="1169631" y="3591597"/>
            <a:ext cx="4796550" cy="1440106"/>
          </a:xfrm>
          <a:prstGeom prst="rect">
            <a:avLst/>
          </a:prstGeom>
        </p:spPr>
      </p:pic>
      <p:sp>
        <p:nvSpPr>
          <p:cNvPr id="5" name="Content Placeholder 4"/>
          <p:cNvSpPr>
            <a:spLocks noGrp="1"/>
          </p:cNvSpPr>
          <p:nvPr>
            <p:ph sz="half" idx="2"/>
          </p:nvPr>
        </p:nvSpPr>
        <p:spPr/>
        <p:txBody>
          <a:bodyPr/>
          <a:lstStyle/>
          <a:p>
            <a:r>
              <a:rPr lang="en-GB" dirty="0" smtClean="0"/>
              <a:t>A) Delayed systolic peak</a:t>
            </a:r>
          </a:p>
          <a:p>
            <a:r>
              <a:rPr lang="en-GB" dirty="0" smtClean="0"/>
              <a:t>B) Spike turbulence on the systolic peak</a:t>
            </a:r>
          </a:p>
          <a:p>
            <a:r>
              <a:rPr lang="en-GB" dirty="0" smtClean="0"/>
              <a:t>C) When the foot of the systolic peak dips below the end-diastolic velocity</a:t>
            </a:r>
            <a:endParaRPr lang="en-GB" dirty="0"/>
          </a:p>
        </p:txBody>
      </p:sp>
    </p:spTree>
    <p:extLst>
      <p:ext uri="{BB962C8B-B14F-4D97-AF65-F5344CB8AC3E}">
        <p14:creationId xmlns:p14="http://schemas.microsoft.com/office/powerpoint/2010/main" val="56716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High Q</a:t>
            </a:r>
            <a:endParaRPr lang="en-GB" dirty="0"/>
          </a:p>
        </p:txBody>
      </p:sp>
      <p:pic>
        <p:nvPicPr>
          <p:cNvPr id="5" name="Content Placeholder 4"/>
          <p:cNvPicPr>
            <a:picLocks noGrp="1" noChangeAspect="1"/>
          </p:cNvPicPr>
          <p:nvPr>
            <p:ph sz="half" idx="1"/>
          </p:nvPr>
        </p:nvPicPr>
        <p:blipFill rotWithShape="1">
          <a:blip r:embed="rId2"/>
          <a:srcRect l="31514" t="15445" r="18870" b="24169"/>
          <a:stretch/>
        </p:blipFill>
        <p:spPr>
          <a:xfrm>
            <a:off x="1493821" y="2692861"/>
            <a:ext cx="4074060" cy="2712056"/>
          </a:xfrm>
          <a:prstGeom prst="rect">
            <a:avLst/>
          </a:prstGeom>
        </p:spPr>
      </p:pic>
      <p:pic>
        <p:nvPicPr>
          <p:cNvPr id="6" name="Content Placeholder 5"/>
          <p:cNvPicPr>
            <a:picLocks noGrp="1" noChangeAspect="1"/>
          </p:cNvPicPr>
          <p:nvPr>
            <p:ph sz="half" idx="2"/>
          </p:nvPr>
        </p:nvPicPr>
        <p:blipFill rotWithShape="1">
          <a:blip r:embed="rId3"/>
          <a:srcRect l="30818" t="14888" r="20765" b="17720"/>
          <a:stretch/>
        </p:blipFill>
        <p:spPr>
          <a:xfrm>
            <a:off x="6328372" y="2734145"/>
            <a:ext cx="4128382" cy="3232299"/>
          </a:xfrm>
          <a:prstGeom prst="rect">
            <a:avLst/>
          </a:prstGeom>
        </p:spPr>
      </p:pic>
    </p:spTree>
    <p:extLst>
      <p:ext uri="{BB962C8B-B14F-4D97-AF65-F5344CB8AC3E}">
        <p14:creationId xmlns:p14="http://schemas.microsoft.com/office/powerpoint/2010/main" val="3988972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problems with HighQ</a:t>
            </a:r>
            <a:endParaRPr lang="en-GB" dirty="0"/>
          </a:p>
        </p:txBody>
      </p:sp>
      <p:pic>
        <p:nvPicPr>
          <p:cNvPr id="5" name="Content Placeholder 4"/>
          <p:cNvPicPr>
            <a:picLocks noGrp="1" noChangeAspect="1"/>
          </p:cNvPicPr>
          <p:nvPr>
            <p:ph sz="half" idx="1"/>
          </p:nvPr>
        </p:nvPicPr>
        <p:blipFill rotWithShape="1">
          <a:blip r:embed="rId2"/>
          <a:srcRect l="30497" t="15175" r="13089" b="20163"/>
          <a:stretch/>
        </p:blipFill>
        <p:spPr>
          <a:xfrm>
            <a:off x="1154954" y="2603501"/>
            <a:ext cx="4387187" cy="2828580"/>
          </a:xfrm>
          <a:prstGeom prst="rect">
            <a:avLst/>
          </a:prstGeom>
        </p:spPr>
      </p:pic>
      <p:pic>
        <p:nvPicPr>
          <p:cNvPr id="6" name="Content Placeholder 5"/>
          <p:cNvPicPr>
            <a:picLocks noGrp="1" noChangeAspect="1"/>
          </p:cNvPicPr>
          <p:nvPr>
            <p:ph sz="half" idx="2"/>
          </p:nvPr>
        </p:nvPicPr>
        <p:blipFill rotWithShape="1">
          <a:blip r:embed="rId3"/>
          <a:srcRect l="29503" t="14890" r="16262" b="21057"/>
          <a:stretch/>
        </p:blipFill>
        <p:spPr>
          <a:xfrm>
            <a:off x="6889686" y="2603501"/>
            <a:ext cx="4197225" cy="2788467"/>
          </a:xfrm>
          <a:prstGeom prst="rect">
            <a:avLst/>
          </a:prstGeom>
        </p:spPr>
      </p:pic>
    </p:spTree>
    <p:extLst>
      <p:ext uri="{BB962C8B-B14F-4D97-AF65-F5344CB8AC3E}">
        <p14:creationId xmlns:p14="http://schemas.microsoft.com/office/powerpoint/2010/main" val="3677726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Poor Visualisation</a:t>
            </a:r>
            <a:endParaRPr lang="en-GB" dirty="0"/>
          </a:p>
        </p:txBody>
      </p:sp>
      <p:pic>
        <p:nvPicPr>
          <p:cNvPr id="5" name="Content Placeholder 4"/>
          <p:cNvPicPr>
            <a:picLocks noGrp="1" noChangeAspect="1"/>
          </p:cNvPicPr>
          <p:nvPr>
            <p:ph sz="half" idx="1"/>
          </p:nvPr>
        </p:nvPicPr>
        <p:blipFill rotWithShape="1">
          <a:blip r:embed="rId2"/>
          <a:srcRect l="31029" t="15557" r="24495" b="23058"/>
          <a:stretch/>
        </p:blipFill>
        <p:spPr>
          <a:xfrm>
            <a:off x="905346" y="2516864"/>
            <a:ext cx="3766588" cy="2924269"/>
          </a:xfrm>
          <a:prstGeom prst="rect">
            <a:avLst/>
          </a:prstGeom>
        </p:spPr>
      </p:pic>
      <p:pic>
        <p:nvPicPr>
          <p:cNvPr id="6" name="Content Placeholder 5"/>
          <p:cNvPicPr>
            <a:picLocks noGrp="1" noChangeAspect="1"/>
          </p:cNvPicPr>
          <p:nvPr>
            <p:ph sz="half" idx="2"/>
          </p:nvPr>
        </p:nvPicPr>
        <p:blipFill rotWithShape="1">
          <a:blip r:embed="rId3"/>
          <a:srcRect l="30254" t="14889" r="20391" b="23392"/>
          <a:stretch/>
        </p:blipFill>
        <p:spPr>
          <a:xfrm>
            <a:off x="6418906" y="2516864"/>
            <a:ext cx="4067111" cy="2860895"/>
          </a:xfrm>
          <a:prstGeom prst="rect">
            <a:avLst/>
          </a:prstGeom>
        </p:spPr>
      </p:pic>
    </p:spTree>
    <p:extLst>
      <p:ext uri="{BB962C8B-B14F-4D97-AF65-F5344CB8AC3E}">
        <p14:creationId xmlns:p14="http://schemas.microsoft.com/office/powerpoint/2010/main" val="801680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variability in ICA PSV</a:t>
            </a:r>
            <a:endParaRPr lang="en-GB" dirty="0"/>
          </a:p>
        </p:txBody>
      </p:sp>
      <p:sp>
        <p:nvSpPr>
          <p:cNvPr id="3" name="Content Placeholder 2"/>
          <p:cNvSpPr>
            <a:spLocks noGrp="1"/>
          </p:cNvSpPr>
          <p:nvPr>
            <p:ph idx="1"/>
          </p:nvPr>
        </p:nvSpPr>
        <p:spPr/>
        <p:txBody>
          <a:bodyPr/>
          <a:lstStyle/>
          <a:p>
            <a:r>
              <a:rPr lang="en-GB" dirty="0" smtClean="0"/>
              <a:t>Variation in the geometry of the bifurcations and size of bulb</a:t>
            </a:r>
          </a:p>
          <a:p>
            <a:r>
              <a:rPr lang="en-GB" dirty="0" smtClean="0"/>
              <a:t>Variation in the vessel size, that reflects body size</a:t>
            </a:r>
          </a:p>
          <a:p>
            <a:r>
              <a:rPr lang="en-GB" dirty="0" smtClean="0"/>
              <a:t>Collateral flow effects</a:t>
            </a:r>
          </a:p>
          <a:p>
            <a:r>
              <a:rPr lang="en-GB" dirty="0" smtClean="0"/>
              <a:t>Change in ICA flow over menstrual cycle</a:t>
            </a:r>
          </a:p>
          <a:p>
            <a:r>
              <a:rPr lang="en-GB" dirty="0" smtClean="0"/>
              <a:t>Change with age and blood pressure</a:t>
            </a:r>
          </a:p>
          <a:p>
            <a:r>
              <a:rPr lang="en-GB" dirty="0" smtClean="0"/>
              <a:t>The physical parameters of the ultrasound machine</a:t>
            </a:r>
            <a:endParaRPr lang="en-GB" dirty="0"/>
          </a:p>
        </p:txBody>
      </p:sp>
    </p:spTree>
    <p:extLst>
      <p:ext uri="{BB962C8B-B14F-4D97-AF65-F5344CB8AC3E}">
        <p14:creationId xmlns:p14="http://schemas.microsoft.com/office/powerpoint/2010/main" val="1752824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Difficult to grade</a:t>
            </a:r>
            <a:endParaRPr lang="en-GB" dirty="0"/>
          </a:p>
        </p:txBody>
      </p:sp>
      <p:sp>
        <p:nvSpPr>
          <p:cNvPr id="5" name="Text Placeholder 4"/>
          <p:cNvSpPr>
            <a:spLocks noGrp="1"/>
          </p:cNvSpPr>
          <p:nvPr>
            <p:ph type="body" idx="1"/>
          </p:nvPr>
        </p:nvSpPr>
        <p:spPr/>
        <p:txBody>
          <a:bodyPr/>
          <a:lstStyle/>
          <a:p>
            <a:r>
              <a:rPr lang="en-GB" dirty="0" smtClean="0"/>
              <a:t>Raised PSV without raised ratios</a:t>
            </a:r>
            <a:endParaRPr lang="en-GB" dirty="0"/>
          </a:p>
        </p:txBody>
      </p:sp>
      <p:pic>
        <p:nvPicPr>
          <p:cNvPr id="9" name="Content Placeholder 8"/>
          <p:cNvPicPr>
            <a:picLocks noGrp="1" noChangeAspect="1"/>
          </p:cNvPicPr>
          <p:nvPr>
            <p:ph sz="half" idx="2"/>
          </p:nvPr>
        </p:nvPicPr>
        <p:blipFill rotWithShape="1">
          <a:blip r:embed="rId2"/>
          <a:srcRect l="31028" t="14947" r="20555" b="22333"/>
          <a:stretch/>
        </p:blipFill>
        <p:spPr>
          <a:xfrm>
            <a:off x="290673" y="3585172"/>
            <a:ext cx="2832772" cy="2064190"/>
          </a:xfrm>
          <a:prstGeom prst="rect">
            <a:avLst/>
          </a:prstGeom>
        </p:spPr>
      </p:pic>
      <p:sp>
        <p:nvSpPr>
          <p:cNvPr id="7" name="Text Placeholder 6"/>
          <p:cNvSpPr>
            <a:spLocks noGrp="1"/>
          </p:cNvSpPr>
          <p:nvPr>
            <p:ph type="body" sz="quarter" idx="3"/>
          </p:nvPr>
        </p:nvSpPr>
        <p:spPr/>
        <p:txBody>
          <a:bodyPr/>
          <a:lstStyle/>
          <a:p>
            <a:r>
              <a:rPr lang="en-GB" dirty="0" smtClean="0"/>
              <a:t>? Due to vertebral artery occlusion</a:t>
            </a:r>
            <a:endParaRPr lang="en-GB" dirty="0"/>
          </a:p>
        </p:txBody>
      </p:sp>
      <p:pic>
        <p:nvPicPr>
          <p:cNvPr id="12" name="Content Placeholder 11"/>
          <p:cNvPicPr>
            <a:picLocks noGrp="1" noChangeAspect="1"/>
          </p:cNvPicPr>
          <p:nvPr>
            <p:ph sz="quarter" idx="4"/>
          </p:nvPr>
        </p:nvPicPr>
        <p:blipFill rotWithShape="1">
          <a:blip r:embed="rId3"/>
          <a:srcRect l="30255" t="15948" r="20954" b="22332"/>
          <a:stretch/>
        </p:blipFill>
        <p:spPr>
          <a:xfrm>
            <a:off x="7215612" y="3498084"/>
            <a:ext cx="3168224" cy="2254313"/>
          </a:xfrm>
          <a:prstGeom prst="rect">
            <a:avLst/>
          </a:prstGeom>
        </p:spPr>
      </p:pic>
      <p:pic>
        <p:nvPicPr>
          <p:cNvPr id="11" name="Picture 10"/>
          <p:cNvPicPr>
            <a:picLocks noChangeAspect="1"/>
          </p:cNvPicPr>
          <p:nvPr/>
        </p:nvPicPr>
        <p:blipFill rotWithShape="1">
          <a:blip r:embed="rId4"/>
          <a:srcRect l="32227" t="15974" r="22995" b="28316"/>
          <a:stretch/>
        </p:blipFill>
        <p:spPr>
          <a:xfrm>
            <a:off x="3179914" y="3585172"/>
            <a:ext cx="2972329" cy="2080138"/>
          </a:xfrm>
          <a:prstGeom prst="rect">
            <a:avLst/>
          </a:prstGeom>
        </p:spPr>
      </p:pic>
    </p:spTree>
    <p:extLst>
      <p:ext uri="{BB962C8B-B14F-4D97-AF65-F5344CB8AC3E}">
        <p14:creationId xmlns:p14="http://schemas.microsoft.com/office/powerpoint/2010/main" val="1446837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 Mary’s ratio cautions</a:t>
            </a:r>
            <a:endParaRPr lang="en-GB" dirty="0"/>
          </a:p>
        </p:txBody>
      </p:sp>
      <p:sp>
        <p:nvSpPr>
          <p:cNvPr id="3" name="Content Placeholder 2"/>
          <p:cNvSpPr>
            <a:spLocks noGrp="1"/>
          </p:cNvSpPr>
          <p:nvPr>
            <p:ph idx="1"/>
          </p:nvPr>
        </p:nvSpPr>
        <p:spPr/>
        <p:txBody>
          <a:bodyPr/>
          <a:lstStyle/>
          <a:p>
            <a:r>
              <a:rPr lang="en-GB" dirty="0" smtClean="0"/>
              <a:t>Bilateral zero or retrograde EDV flow in CCA-Suggests aortic valve disease</a:t>
            </a:r>
          </a:p>
          <a:p>
            <a:r>
              <a:rPr lang="en-GB" dirty="0" smtClean="0"/>
              <a:t>Bilateral reduction in diastolic flow suggests arteriosclerosis</a:t>
            </a:r>
          </a:p>
          <a:p>
            <a:r>
              <a:rPr lang="en-GB" dirty="0" smtClean="0"/>
              <a:t>Bilateral significant disease- collateral flow effects</a:t>
            </a:r>
          </a:p>
          <a:p>
            <a:r>
              <a:rPr lang="en-GB" dirty="0" smtClean="0"/>
              <a:t>Inadequate visualisation</a:t>
            </a:r>
          </a:p>
          <a:p>
            <a:r>
              <a:rPr lang="en-GB" dirty="0" smtClean="0"/>
              <a:t>Unusual waveforms</a:t>
            </a:r>
            <a:endParaRPr lang="en-GB" dirty="0"/>
          </a:p>
        </p:txBody>
      </p:sp>
    </p:spTree>
    <p:extLst>
      <p:ext uri="{BB962C8B-B14F-4D97-AF65-F5344CB8AC3E}">
        <p14:creationId xmlns:p14="http://schemas.microsoft.com/office/powerpoint/2010/main" val="2715288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Vetting Summary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Ask for an ABCD2 score and timing of neurological event</a:t>
            </a:r>
          </a:p>
          <a:p>
            <a:r>
              <a:rPr lang="en-GB" dirty="0" smtClean="0"/>
              <a:t>If they have a lot of comorbidities/ITU/HDU patient check they have been assessed as a suitable surgical candidate. There is no point scanning if the patient is not fit for surgery</a:t>
            </a:r>
          </a:p>
          <a:p>
            <a:r>
              <a:rPr lang="en-GB" dirty="0" smtClean="0"/>
              <a:t>Treat as urgent if ABCD2 score 4 or more and TIA is recent(Ideally within 24hours if </a:t>
            </a:r>
            <a:r>
              <a:rPr lang="en-GB" dirty="0" err="1" smtClean="0"/>
              <a:t>poss</a:t>
            </a:r>
            <a:r>
              <a:rPr lang="en-GB" dirty="0" smtClean="0"/>
              <a:t>) and contact referring team (likely Marion Croft) if they have a stenosis on the symptomatic side</a:t>
            </a:r>
          </a:p>
          <a:p>
            <a:r>
              <a:rPr lang="en-GB" dirty="0" smtClean="0"/>
              <a:t>Treat as soon(Within 1 week) if ABCD2 score 3 or less and/or TIA more than 2 weeks ago</a:t>
            </a:r>
          </a:p>
          <a:p>
            <a:r>
              <a:rPr lang="en-GB" dirty="0" smtClean="0"/>
              <a:t>Treat as soon/moderate (Within 2-3 weeks) if pre cardiac surgery</a:t>
            </a:r>
          </a:p>
          <a:p>
            <a:r>
              <a:rPr lang="en-GB" dirty="0" smtClean="0"/>
              <a:t>Treat as urgent (&lt;24hours if </a:t>
            </a:r>
            <a:r>
              <a:rPr lang="en-GB" dirty="0" err="1" smtClean="0"/>
              <a:t>poss</a:t>
            </a:r>
            <a:r>
              <a:rPr lang="en-GB" dirty="0" smtClean="0"/>
              <a:t>) if request states crescendo TIA (Defined as 2 or more TIAs within 1 week)</a:t>
            </a:r>
          </a:p>
          <a:p>
            <a:endParaRPr lang="en-GB" dirty="0" smtClean="0"/>
          </a:p>
        </p:txBody>
      </p:sp>
    </p:spTree>
    <p:extLst>
      <p:ext uri="{BB962C8B-B14F-4D97-AF65-F5344CB8AC3E}">
        <p14:creationId xmlns:p14="http://schemas.microsoft.com/office/powerpoint/2010/main" val="139516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Stroke</a:t>
            </a:r>
            <a:endParaRPr lang="en-GB" dirty="0"/>
          </a:p>
        </p:txBody>
      </p:sp>
      <p:sp>
        <p:nvSpPr>
          <p:cNvPr id="7" name="Text Placeholder 6"/>
          <p:cNvSpPr>
            <a:spLocks noGrp="1"/>
          </p:cNvSpPr>
          <p:nvPr>
            <p:ph type="body" sz="half" idx="2"/>
          </p:nvPr>
        </p:nvSpPr>
        <p:spPr/>
        <p:txBody>
          <a:bodyPr>
            <a:normAutofit lnSpcReduction="10000"/>
          </a:bodyPr>
          <a:lstStyle/>
          <a:p>
            <a:r>
              <a:rPr lang="en-GB" dirty="0" smtClean="0"/>
              <a:t>Defined by WHO as rapidly developing clinical signs of focal (at times global) disturbance of cerebral function, lasting more than 24hours or leading to death with no apparent cause other than that of vascular origin.</a:t>
            </a:r>
          </a:p>
          <a:p>
            <a:r>
              <a:rPr lang="en-GB" dirty="0" smtClean="0"/>
              <a:t>Stroke accounted for 40000 deaths in the UK in 2015 (7% all deaths)</a:t>
            </a:r>
          </a:p>
          <a:p>
            <a:r>
              <a:rPr lang="en-GB" dirty="0" smtClean="0"/>
              <a:t>Estimated to cost the UK economy £9 billion a year</a:t>
            </a:r>
          </a:p>
          <a:p>
            <a:r>
              <a:rPr lang="en-GB" dirty="0" smtClean="0"/>
              <a:t>Preventable and treatable disease</a:t>
            </a:r>
          </a:p>
          <a:p>
            <a:r>
              <a:rPr lang="en-GB" dirty="0" smtClean="0"/>
              <a:t>15% Ischaemic strokes are preceded by a TIA</a:t>
            </a:r>
            <a:endParaRPr lang="en-GB" dirty="0"/>
          </a:p>
        </p:txBody>
      </p:sp>
    </p:spTree>
    <p:extLst>
      <p:ext uri="{BB962C8B-B14F-4D97-AF65-F5344CB8AC3E}">
        <p14:creationId xmlns:p14="http://schemas.microsoft.com/office/powerpoint/2010/main" val="1374182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Generally good concordance with all 3 grading criteria, especially for 70-95% stenosis. A couple of discrepancies in 50-69% grading criteria</a:t>
            </a:r>
          </a:p>
          <a:p>
            <a:r>
              <a:rPr lang="en-GB" dirty="0" smtClean="0"/>
              <a:t>Long delays for the 2 patients who had CTA (42 days and 36 days) delaying one CEA to 43 days after Duplex and the other patient not having surgery as deemed to have past the high risk stage because TIA was so long ago.</a:t>
            </a:r>
          </a:p>
          <a:p>
            <a:r>
              <a:rPr lang="en-GB" dirty="0" smtClean="0"/>
              <a:t>Avoid using HighQ</a:t>
            </a:r>
          </a:p>
          <a:p>
            <a:r>
              <a:rPr lang="en-GB" dirty="0" smtClean="0"/>
              <a:t>Remember to look at both ratio’s now that patients are not having CTA to ensure correct grading and ask for a second opinion if difficult to grade</a:t>
            </a:r>
          </a:p>
          <a:p>
            <a:r>
              <a:rPr lang="en-GB" dirty="0" smtClean="0"/>
              <a:t>Remember to check your angle, needs to be 60 degrees or less- Will highlight yellow if over 60 degrees on the ultrasound machine</a:t>
            </a:r>
          </a:p>
          <a:p>
            <a:r>
              <a:rPr lang="en-GB" dirty="0" smtClean="0"/>
              <a:t>Discuss with Duty Rad if unable to accurately grade due to calcification and try to arrange early CTA to confirm degree of stenosis</a:t>
            </a:r>
          </a:p>
          <a:p>
            <a:r>
              <a:rPr lang="en-GB" dirty="0" smtClean="0"/>
              <a:t>After discussion with GW and ABC all patients should now have a second Duplex scan on the morning of surgery (Good practice to have two Duplex scans prior to surgery if no CTA/MRA in case of operator error or reporting error)</a:t>
            </a:r>
          </a:p>
          <a:p>
            <a:endParaRPr lang="en-GB" dirty="0" smtClean="0"/>
          </a:p>
          <a:p>
            <a:endParaRPr lang="en-GB" dirty="0"/>
          </a:p>
        </p:txBody>
      </p:sp>
    </p:spTree>
    <p:extLst>
      <p:ext uri="{BB962C8B-B14F-4D97-AF65-F5344CB8AC3E}">
        <p14:creationId xmlns:p14="http://schemas.microsoft.com/office/powerpoint/2010/main" val="1889565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Transient Ischaemic Attack(TIA)</a:t>
            </a:r>
            <a:endParaRPr lang="en-GB" dirty="0"/>
          </a:p>
        </p:txBody>
      </p:sp>
      <p:sp>
        <p:nvSpPr>
          <p:cNvPr id="11" name="Text Placeholder 10"/>
          <p:cNvSpPr>
            <a:spLocks noGrp="1"/>
          </p:cNvSpPr>
          <p:nvPr>
            <p:ph type="body" sz="half" idx="2"/>
          </p:nvPr>
        </p:nvSpPr>
        <p:spPr/>
        <p:txBody>
          <a:bodyPr>
            <a:normAutofit fontScale="77500" lnSpcReduction="20000"/>
          </a:bodyPr>
          <a:lstStyle/>
          <a:p>
            <a:r>
              <a:rPr lang="en-GB" dirty="0" smtClean="0"/>
              <a:t>Defined as stroke signs and symptoms that resolve within 24 hours</a:t>
            </a:r>
          </a:p>
          <a:p>
            <a:r>
              <a:rPr lang="en-GB" dirty="0" smtClean="0"/>
              <a:t>High risk of having a stroke if they have an ABCD2 score of &gt;4</a:t>
            </a:r>
          </a:p>
          <a:p>
            <a:r>
              <a:rPr lang="en-GB" dirty="0" smtClean="0"/>
              <a:t>People who have had crescendo TIA’s are at high risk of stroke even with an ABCD2 score of 3 or less</a:t>
            </a:r>
          </a:p>
          <a:p>
            <a:r>
              <a:rPr lang="en-GB" dirty="0" smtClean="0"/>
              <a:t>Some people who have had a TIA will have a significant carotid stenosis which requires surgery to reduce the risk of stroke</a:t>
            </a:r>
          </a:p>
          <a:p>
            <a:r>
              <a:rPr lang="en-GB" dirty="0" smtClean="0"/>
              <a:t>All patient’s who have had a TIA or non-disabling stroke, who after specialist assessment have been considered candidates for carotid endarterectomy should have carotid imaging within 1 week of onset of symptoms</a:t>
            </a:r>
          </a:p>
          <a:p>
            <a:r>
              <a:rPr lang="en-GB" dirty="0" smtClean="0"/>
              <a:t>People who present more than 1 week after symptoms can be treated as low risk</a:t>
            </a:r>
          </a:p>
          <a:p>
            <a:endParaRPr lang="en-GB" dirty="0"/>
          </a:p>
        </p:txBody>
      </p:sp>
    </p:spTree>
    <p:extLst>
      <p:ext uri="{BB962C8B-B14F-4D97-AF65-F5344CB8AC3E}">
        <p14:creationId xmlns:p14="http://schemas.microsoft.com/office/powerpoint/2010/main" val="2563605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ABCD2 Score and Risk of Stroke</a:t>
            </a:r>
            <a:endParaRPr lang="en-GB" dirty="0"/>
          </a:p>
        </p:txBody>
      </p:sp>
      <p:sp>
        <p:nvSpPr>
          <p:cNvPr id="3" name="Text Placeholder 2"/>
          <p:cNvSpPr>
            <a:spLocks noGrp="1"/>
          </p:cNvSpPr>
          <p:nvPr>
            <p:ph type="body" idx="1"/>
          </p:nvPr>
        </p:nvSpPr>
        <p:spPr/>
        <p:txBody>
          <a:bodyPr/>
          <a:lstStyle/>
          <a:p>
            <a:endParaRPr lang="en-GB" dirty="0"/>
          </a:p>
        </p:txBody>
      </p:sp>
      <p:pic>
        <p:nvPicPr>
          <p:cNvPr id="8" name="Content Placeholder 7"/>
          <p:cNvPicPr>
            <a:picLocks noGrp="1" noChangeAspect="1"/>
          </p:cNvPicPr>
          <p:nvPr>
            <p:ph sz="half" idx="2"/>
          </p:nvPr>
        </p:nvPicPr>
        <p:blipFill>
          <a:blip r:embed="rId2"/>
          <a:stretch>
            <a:fillRect/>
          </a:stretch>
        </p:blipFill>
        <p:spPr>
          <a:xfrm>
            <a:off x="899509" y="2603500"/>
            <a:ext cx="4925125" cy="3697704"/>
          </a:xfrm>
          <a:prstGeom prst="rect">
            <a:avLst/>
          </a:prstGeom>
        </p:spPr>
      </p:pic>
      <p:sp>
        <p:nvSpPr>
          <p:cNvPr id="5" name="Text Placeholder 4"/>
          <p:cNvSpPr>
            <a:spLocks noGrp="1"/>
          </p:cNvSpPr>
          <p:nvPr>
            <p:ph type="body" sz="quarter" idx="3"/>
          </p:nvPr>
        </p:nvSpPr>
        <p:spPr/>
        <p:txBody>
          <a:bodyPr/>
          <a:lstStyle/>
          <a:p>
            <a:endParaRPr lang="en-GB" dirty="0"/>
          </a:p>
        </p:txBody>
      </p:sp>
      <p:pic>
        <p:nvPicPr>
          <p:cNvPr id="7" name="Content Placeholder 6"/>
          <p:cNvPicPr>
            <a:picLocks noGrp="1" noChangeAspect="1"/>
          </p:cNvPicPr>
          <p:nvPr>
            <p:ph sz="quarter" idx="4"/>
          </p:nvPr>
        </p:nvPicPr>
        <p:blipFill>
          <a:blip r:embed="rId3"/>
          <a:stretch>
            <a:fillRect/>
          </a:stretch>
        </p:blipFill>
        <p:spPr>
          <a:xfrm>
            <a:off x="5824634" y="2502569"/>
            <a:ext cx="4689643" cy="3517232"/>
          </a:xfrm>
          <a:prstGeom prst="rect">
            <a:avLst/>
          </a:prstGeom>
        </p:spPr>
      </p:pic>
    </p:spTree>
    <p:extLst>
      <p:ext uri="{BB962C8B-B14F-4D97-AF65-F5344CB8AC3E}">
        <p14:creationId xmlns:p14="http://schemas.microsoft.com/office/powerpoint/2010/main" val="1496724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NICE guidelines</a:t>
            </a:r>
            <a:endParaRPr lang="en-GB" dirty="0"/>
          </a:p>
        </p:txBody>
      </p:sp>
      <p:sp>
        <p:nvSpPr>
          <p:cNvPr id="3" name="Text Placeholder 2"/>
          <p:cNvSpPr>
            <a:spLocks noGrp="1"/>
          </p:cNvSpPr>
          <p:nvPr>
            <p:ph type="body" sz="half" idx="2"/>
          </p:nvPr>
        </p:nvSpPr>
        <p:spPr>
          <a:xfrm>
            <a:off x="1154955" y="3361038"/>
            <a:ext cx="8825659" cy="3323967"/>
          </a:xfrm>
        </p:spPr>
        <p:txBody>
          <a:bodyPr>
            <a:normAutofit fontScale="85000" lnSpcReduction="20000"/>
          </a:bodyPr>
          <a:lstStyle/>
          <a:p>
            <a:r>
              <a:rPr lang="en-US" dirty="0" smtClean="0"/>
              <a:t> </a:t>
            </a:r>
            <a:r>
              <a:rPr lang="en-US" dirty="0"/>
              <a:t>People with stable neurological symptoms from acute non-disabling stroke or TIA who have symptomatic carotid stenosis of 50–99% according to the NASCET (North American Symptomatic Carotid Endarterectomy Trial) criteria, or 70–99% according to the ECST (European Carotid Surgery </a:t>
            </a:r>
            <a:r>
              <a:rPr lang="en-US" dirty="0" err="1"/>
              <a:t>Trialists</a:t>
            </a:r>
            <a:r>
              <a:rPr lang="en-US" dirty="0"/>
              <a:t>' Collaborative Group) criteria, should:</a:t>
            </a:r>
          </a:p>
          <a:p>
            <a:pPr>
              <a:buFont typeface="Arial" panose="020B0604020202020204" pitchFamily="34" charset="0"/>
              <a:buChar char="•"/>
            </a:pPr>
            <a:r>
              <a:rPr lang="en-US" dirty="0"/>
              <a:t>be assessed and referred for carotid endarterectomy within 1 week of onset of stroke or TIA symptoms</a:t>
            </a:r>
          </a:p>
          <a:p>
            <a:pPr>
              <a:buFont typeface="Arial" panose="020B0604020202020204" pitchFamily="34" charset="0"/>
              <a:buChar char="•"/>
            </a:pPr>
            <a:r>
              <a:rPr lang="en-US" dirty="0"/>
              <a:t>undergo surgery within a maximum of 2 weeks of onset of stroke or TIA symptoms</a:t>
            </a:r>
          </a:p>
          <a:p>
            <a:pPr>
              <a:buFont typeface="Arial" panose="020B0604020202020204" pitchFamily="34" charset="0"/>
              <a:buChar char="•"/>
            </a:pPr>
            <a:r>
              <a:rPr lang="en-US" dirty="0"/>
              <a:t>receive best medical treatment (control of blood pressure, antiplatelet agents, cholesterol lowering through diet and drugs, lifestyle advice</a:t>
            </a:r>
            <a:r>
              <a:rPr lang="en-US" dirty="0" smtClean="0"/>
              <a:t>).</a:t>
            </a:r>
            <a:endParaRPr lang="en-GB" dirty="0"/>
          </a:p>
          <a:p>
            <a:pPr>
              <a:buFont typeface="Arial" panose="020B0604020202020204" pitchFamily="34" charset="0"/>
              <a:buChar char="•"/>
            </a:pPr>
            <a:r>
              <a:rPr lang="en-GB" dirty="0" smtClean="0"/>
              <a:t>However National Stroke Association -50-69% stenosis by NASCET criteria recommends surgery only for certain patients and only at centres with </a:t>
            </a:r>
            <a:r>
              <a:rPr lang="en-GB" dirty="0" err="1" smtClean="0"/>
              <a:t>peri</a:t>
            </a:r>
            <a:r>
              <a:rPr lang="en-GB" dirty="0" smtClean="0"/>
              <a:t>-operative complication rate of less than 6%</a:t>
            </a:r>
          </a:p>
          <a:p>
            <a:pPr>
              <a:buFont typeface="Arial" panose="020B0604020202020204" pitchFamily="34" charset="0"/>
              <a:buChar char="•"/>
            </a:pPr>
            <a:r>
              <a:rPr lang="en-GB" dirty="0" smtClean="0"/>
              <a:t> 10 year National Strategy for Stroke sets a target of 48 hours from symptom to Carotid Endarterectomy for high risk patients</a:t>
            </a:r>
            <a:endParaRPr lang="en-US" dirty="0"/>
          </a:p>
        </p:txBody>
      </p:sp>
    </p:spTree>
    <p:extLst>
      <p:ext uri="{BB962C8B-B14F-4D97-AF65-F5344CB8AC3E}">
        <p14:creationId xmlns:p14="http://schemas.microsoft.com/office/powerpoint/2010/main" val="4088599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last year</a:t>
            </a:r>
            <a:endParaRPr lang="en-GB" dirty="0"/>
          </a:p>
        </p:txBody>
      </p:sp>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GB" dirty="0" smtClean="0"/>
              <a:t>Longer than ideal  between Duplex and CEA (Range 4 -19 days)</a:t>
            </a:r>
          </a:p>
          <a:p>
            <a:pPr marL="285750" indent="-285750">
              <a:buFont typeface="Arial" panose="020B0604020202020204" pitchFamily="34" charset="0"/>
              <a:buChar char="•"/>
            </a:pPr>
            <a:r>
              <a:rPr lang="en-GB" dirty="0" smtClean="0"/>
              <a:t>Good agreement with CT for patients with 70-89% stenosis (All 3 patients)</a:t>
            </a:r>
          </a:p>
          <a:p>
            <a:pPr marL="285750" indent="-285750">
              <a:buFont typeface="Arial" panose="020B0604020202020204" pitchFamily="34" charset="0"/>
              <a:buChar char="•"/>
            </a:pPr>
            <a:r>
              <a:rPr lang="en-GB" dirty="0" smtClean="0"/>
              <a:t>More care to be taken when diagnosing an internal carotid artery occlusion on Duplex as patients will not have further imaging (2 of 8 found to be patent)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1391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this year</a:t>
            </a:r>
            <a:endParaRPr lang="en-GB" dirty="0"/>
          </a:p>
        </p:txBody>
      </p:sp>
      <p:sp>
        <p:nvSpPr>
          <p:cNvPr id="3" name="Text Placeholder 2"/>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GB" dirty="0" smtClean="0"/>
              <a:t>Review all carotid scans done between 30.09.18-31.07.19</a:t>
            </a:r>
          </a:p>
          <a:p>
            <a:pPr marL="285750" indent="-285750">
              <a:buFont typeface="Arial" panose="020B0604020202020204" pitchFamily="34" charset="0"/>
              <a:buChar char="•"/>
            </a:pPr>
            <a:r>
              <a:rPr lang="en-GB" dirty="0" smtClean="0"/>
              <a:t>Patients no longer having CTA before surgery(2 exceptions)</a:t>
            </a:r>
          </a:p>
          <a:p>
            <a:pPr marL="285750" indent="-285750">
              <a:buFont typeface="Arial" panose="020B0604020202020204" pitchFamily="34" charset="0"/>
              <a:buChar char="•"/>
            </a:pPr>
            <a:r>
              <a:rPr lang="en-GB" dirty="0" smtClean="0"/>
              <a:t>Speeded up the process (4 patients had CEA, range same day to 10 days)</a:t>
            </a:r>
          </a:p>
          <a:p>
            <a:pPr marL="285750" indent="-285750">
              <a:buFont typeface="Arial" panose="020B0604020202020204" pitchFamily="34" charset="0"/>
              <a:buChar char="•"/>
            </a:pPr>
            <a:r>
              <a:rPr lang="en-GB" dirty="0" smtClean="0"/>
              <a:t>Excluding one patient who had CTA, 47 days from ultrasound to CEA(CT done 40 days after UDCAB) patient had expressive dysphasia, ABCD2 score of 3 </a:t>
            </a:r>
          </a:p>
          <a:p>
            <a:pPr marL="285750" indent="-285750">
              <a:buFont typeface="Arial" panose="020B0604020202020204" pitchFamily="34" charset="0"/>
              <a:buChar char="•"/>
            </a:pPr>
            <a:r>
              <a:rPr lang="en-GB" dirty="0" smtClean="0"/>
              <a:t>Review the carotid grading to see if we are complying/correctly grading stenosis following the Joint recommendations for reporting carotid ultrasound 2009</a:t>
            </a:r>
            <a:endParaRPr lang="en-GB" dirty="0"/>
          </a:p>
        </p:txBody>
      </p:sp>
    </p:spTree>
    <p:extLst>
      <p:ext uri="{BB962C8B-B14F-4D97-AF65-F5344CB8AC3E}">
        <p14:creationId xmlns:p14="http://schemas.microsoft.com/office/powerpoint/2010/main" val="619763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NASCET vs ECST</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2603" y="2603500"/>
            <a:ext cx="3271107" cy="3416300"/>
          </a:xfrm>
        </p:spPr>
      </p:pic>
    </p:spTree>
    <p:extLst>
      <p:ext uri="{BB962C8B-B14F-4D97-AF65-F5344CB8AC3E}">
        <p14:creationId xmlns:p14="http://schemas.microsoft.com/office/powerpoint/2010/main" val="3753301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Carotid Ultrasound Scans </a:t>
            </a:r>
            <a:r>
              <a:rPr lang="en-GB" smtClean="0"/>
              <a:t>Performed </a:t>
            </a:r>
            <a:r>
              <a:rPr lang="en-GB" smtClean="0"/>
              <a:t>30</a:t>
            </a:r>
            <a:r>
              <a:rPr lang="en-GB" smtClean="0"/>
              <a:t>.09.18 </a:t>
            </a:r>
            <a:r>
              <a:rPr lang="en-GB" dirty="0" smtClean="0"/>
              <a:t>– </a:t>
            </a:r>
            <a:r>
              <a:rPr lang="en-GB" dirty="0" smtClean="0"/>
              <a:t>31.07.19 (263 patients)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19841414"/>
              </p:ext>
            </p:extLst>
          </p:nvPr>
        </p:nvGraphicFramePr>
        <p:xfrm>
          <a:off x="1260631" y="254354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86158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433</TotalTime>
  <Words>1346</Words>
  <Application>Microsoft Office PowerPoint</Application>
  <PresentationFormat>Widescreen</PresentationFormat>
  <Paragraphs>106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Carotid Service Review</vt:lpstr>
      <vt:lpstr>Stroke</vt:lpstr>
      <vt:lpstr>Transient Ischaemic Attack(TIA)</vt:lpstr>
      <vt:lpstr>ABCD2 Score and Risk of Stroke</vt:lpstr>
      <vt:lpstr>NICE guidelines</vt:lpstr>
      <vt:lpstr>From last year</vt:lpstr>
      <vt:lpstr>Review this year</vt:lpstr>
      <vt:lpstr>NASCET vs ECST</vt:lpstr>
      <vt:lpstr>Carotid Ultrasound Scans Performed 30.09.18 – 31.07.19 (263 patients)</vt:lpstr>
      <vt:lpstr>70-95% Stenosis- 7 patients</vt:lpstr>
      <vt:lpstr>Stenosis 50-69%</vt:lpstr>
      <vt:lpstr>Placement of the velocity cursor</vt:lpstr>
      <vt:lpstr>Problems with High Q</vt:lpstr>
      <vt:lpstr>More problems with HighQ</vt:lpstr>
      <vt:lpstr>Poor Visualisation</vt:lpstr>
      <vt:lpstr>Sources of variability in ICA PSV</vt:lpstr>
      <vt:lpstr>Difficult to grade</vt:lpstr>
      <vt:lpstr>St Mary’s ratio cautions</vt:lpstr>
      <vt:lpstr>Vetting Summary</vt:lpstr>
      <vt:lpstr>Summary</vt:lpstr>
    </vt:vector>
  </TitlesOfParts>
  <Company>States Of Jersey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Carotid Service Review</dc:title>
  <dc:creator>Josie Whitaker</dc:creator>
  <cp:lastModifiedBy>Josie Whitaker</cp:lastModifiedBy>
  <cp:revision>31</cp:revision>
  <cp:lastPrinted>2019-10-06T13:05:43Z</cp:lastPrinted>
  <dcterms:created xsi:type="dcterms:W3CDTF">2019-10-02T18:25:28Z</dcterms:created>
  <dcterms:modified xsi:type="dcterms:W3CDTF">2019-10-18T10:04:25Z</dcterms:modified>
</cp:coreProperties>
</file>