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8" r:id="rId4"/>
    <p:sldId id="266" r:id="rId5"/>
    <p:sldId id="274" r:id="rId6"/>
    <p:sldId id="262" r:id="rId7"/>
    <p:sldId id="265" r:id="rId8"/>
    <p:sldId id="267" r:id="rId9"/>
    <p:sldId id="268" r:id="rId10"/>
    <p:sldId id="269" r:id="rId11"/>
    <p:sldId id="270" r:id="rId12"/>
    <p:sldId id="272" r:id="rId13"/>
    <p:sldId id="271" r:id="rId14"/>
    <p:sldId id="264" r:id="rId15"/>
    <p:sldId id="276" r:id="rId16"/>
    <p:sldId id="278" r:id="rId17"/>
    <p:sldId id="275" r:id="rId18"/>
    <p:sldId id="279" r:id="rId19"/>
    <p:sldId id="261" r:id="rId20"/>
    <p:sldId id="277" r:id="rId21"/>
    <p:sldId id="259" r:id="rId22"/>
    <p:sldId id="260" r:id="rId23"/>
    <p:sldId id="263" r:id="rId24"/>
    <p:sldId id="273" r:id="rId2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LHOME05\home\S\Sophie.V.McDermott\VSU\CEA%20Audit\CEA%20Audit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LHOME05\home\S\Sophie.V.McDermott\VSU\CEA%20Audit\CEA%20Audit%20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LHOME05\home\S\Sophie.V.McDermott\VSU\CEA%20Audit\CEA%20Audit%20202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HLHOME05\home\S\Sophie.V.McDermott\VSU\CEA%20Audit\CEA%20Audit%2020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LHOME05\home\S\Sophie.V.McDermott\VSU\CEA%20Audit\CEA%20Audit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Scan 1 vs Scan 2 </a:t>
            </a:r>
            <a:r>
              <a:rPr lang="en-US" sz="2800" dirty="0" smtClean="0"/>
              <a:t>discrepancies</a:t>
            </a:r>
            <a:endParaRPr lang="en-US" sz="2800" dirty="0"/>
          </a:p>
        </c:rich>
      </c:tx>
      <c:layout>
        <c:manualLayout>
          <c:xMode val="edge"/>
          <c:yMode val="edge"/>
          <c:x val="0.40111876640419947"/>
          <c:y val="1.40301633044724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4148913677456978"/>
                  <c:y val="1.1313172467384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737654320987653"/>
                  <c:y val="-0.186919999125048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683411101390104E-2"/>
                  <c:y val="0.194594387978867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85559443958394E-2"/>
                  <c:y val="0.19949677007964933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'Scan 1 vs Scan 2 Difference'!$G$7:$G$10</c:f>
              <c:strCache>
                <c:ptCount val="4"/>
                <c:pt idx="0">
                  <c:v>same (no discrepency)</c:v>
                </c:pt>
                <c:pt idx="1">
                  <c:v>&lt;/= 5% difference</c:v>
                </c:pt>
                <c:pt idx="2">
                  <c:v>10% or 15% difference</c:v>
                </c:pt>
                <c:pt idx="3">
                  <c:v>40% difference</c:v>
                </c:pt>
              </c:strCache>
            </c:strRef>
          </c:cat>
          <c:val>
            <c:numRef>
              <c:f>'Scan 1 vs Scan 2 Difference'!$H$7:$H$10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Scan 1 vs Scan 2 Carotid Stenosis Grading</a:t>
            </a:r>
          </a:p>
        </c:rich>
      </c:tx>
      <c:layout>
        <c:manualLayout>
          <c:xMode val="edge"/>
          <c:yMode val="edge"/>
          <c:x val="0.12381277260829911"/>
          <c:y val="7.0953059229951938E-7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88607057805454"/>
          <c:y val="1.768862691046301E-2"/>
          <c:w val="0.84062824138068504"/>
          <c:h val="0.930397777947659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'Scan 1 vs Scan 2'!$A$2</c:f>
              <c:strCache>
                <c:ptCount val="1"/>
                <c:pt idx="0">
                  <c:v>Scan 1 median</c:v>
                </c:pt>
              </c:strCache>
            </c:strRef>
          </c:tx>
          <c:invertIfNegative val="0"/>
          <c:val>
            <c:numRef>
              <c:f>'Scan 1 vs Scan 2'!$B$2:$AE$2</c:f>
              <c:numCache>
                <c:formatCode>General</c:formatCode>
                <c:ptCount val="29"/>
                <c:pt idx="0">
                  <c:v>70</c:v>
                </c:pt>
                <c:pt idx="1">
                  <c:v>85</c:v>
                </c:pt>
                <c:pt idx="2">
                  <c:v>50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65</c:v>
                </c:pt>
                <c:pt idx="8">
                  <c:v>57.5</c:v>
                </c:pt>
                <c:pt idx="9">
                  <c:v>62.5</c:v>
                </c:pt>
                <c:pt idx="10">
                  <c:v>57.5</c:v>
                </c:pt>
                <c:pt idx="11">
                  <c:v>90</c:v>
                </c:pt>
                <c:pt idx="12">
                  <c:v>90</c:v>
                </c:pt>
                <c:pt idx="13">
                  <c:v>65</c:v>
                </c:pt>
                <c:pt idx="14">
                  <c:v>90</c:v>
                </c:pt>
                <c:pt idx="15">
                  <c:v>85</c:v>
                </c:pt>
                <c:pt idx="16">
                  <c:v>85</c:v>
                </c:pt>
                <c:pt idx="17">
                  <c:v>35</c:v>
                </c:pt>
                <c:pt idx="18">
                  <c:v>50</c:v>
                </c:pt>
                <c:pt idx="19">
                  <c:v>90</c:v>
                </c:pt>
                <c:pt idx="20">
                  <c:v>55</c:v>
                </c:pt>
                <c:pt idx="21">
                  <c:v>55</c:v>
                </c:pt>
                <c:pt idx="22">
                  <c:v>90</c:v>
                </c:pt>
                <c:pt idx="23">
                  <c:v>60</c:v>
                </c:pt>
                <c:pt idx="24">
                  <c:v>85</c:v>
                </c:pt>
                <c:pt idx="25">
                  <c:v>50</c:v>
                </c:pt>
                <c:pt idx="26">
                  <c:v>92.5</c:v>
                </c:pt>
                <c:pt idx="27">
                  <c:v>60</c:v>
                </c:pt>
                <c:pt idx="28">
                  <c:v>55</c:v>
                </c:pt>
              </c:numCache>
            </c:numRef>
          </c:val>
        </c:ser>
        <c:ser>
          <c:idx val="1"/>
          <c:order val="1"/>
          <c:tx>
            <c:strRef>
              <c:f>'Scan 1 vs Scan 2'!$A$3</c:f>
              <c:strCache>
                <c:ptCount val="1"/>
                <c:pt idx="0">
                  <c:v>Scan 2 median</c:v>
                </c:pt>
              </c:strCache>
            </c:strRef>
          </c:tx>
          <c:invertIfNegative val="0"/>
          <c:val>
            <c:numRef>
              <c:f>'Scan 1 vs Scan 2'!$B$3:$AE$3</c:f>
              <c:numCache>
                <c:formatCode>General</c:formatCode>
                <c:ptCount val="29"/>
                <c:pt idx="0">
                  <c:v>65</c:v>
                </c:pt>
                <c:pt idx="1">
                  <c:v>85</c:v>
                </c:pt>
                <c:pt idx="2">
                  <c:v>50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50</c:v>
                </c:pt>
                <c:pt idx="8">
                  <c:v>60</c:v>
                </c:pt>
                <c:pt idx="9">
                  <c:v>65</c:v>
                </c:pt>
                <c:pt idx="10">
                  <c:v>57.5</c:v>
                </c:pt>
                <c:pt idx="11">
                  <c:v>90</c:v>
                </c:pt>
                <c:pt idx="12">
                  <c:v>90</c:v>
                </c:pt>
                <c:pt idx="13">
                  <c:v>70</c:v>
                </c:pt>
                <c:pt idx="14">
                  <c:v>90</c:v>
                </c:pt>
                <c:pt idx="15">
                  <c:v>90</c:v>
                </c:pt>
                <c:pt idx="16">
                  <c:v>75</c:v>
                </c:pt>
                <c:pt idx="17">
                  <c:v>45</c:v>
                </c:pt>
                <c:pt idx="18">
                  <c:v>55</c:v>
                </c:pt>
                <c:pt idx="19">
                  <c:v>90</c:v>
                </c:pt>
                <c:pt idx="20">
                  <c:v>55</c:v>
                </c:pt>
                <c:pt idx="21">
                  <c:v>50</c:v>
                </c:pt>
                <c:pt idx="22">
                  <c:v>90</c:v>
                </c:pt>
                <c:pt idx="23">
                  <c:v>50</c:v>
                </c:pt>
                <c:pt idx="24">
                  <c:v>87.5</c:v>
                </c:pt>
                <c:pt idx="25">
                  <c:v>90</c:v>
                </c:pt>
                <c:pt idx="26">
                  <c:v>90</c:v>
                </c:pt>
                <c:pt idx="27">
                  <c:v>60</c:v>
                </c:pt>
                <c:pt idx="28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862976"/>
        <c:axId val="182864896"/>
        <c:axId val="182393920"/>
      </c:bar3DChart>
      <c:catAx>
        <c:axId val="18286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 Number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82864896"/>
        <c:crosses val="autoZero"/>
        <c:auto val="1"/>
        <c:lblAlgn val="ctr"/>
        <c:lblOffset val="100"/>
        <c:noMultiLvlLbl val="0"/>
      </c:catAx>
      <c:valAx>
        <c:axId val="182864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Median Stenosis </a:t>
                </a:r>
                <a:r>
                  <a:rPr lang="en-US" dirty="0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2862976"/>
        <c:crosses val="autoZero"/>
        <c:crossBetween val="between"/>
      </c:valAx>
      <c:serAx>
        <c:axId val="182393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82864896"/>
        <c:crosses val="autoZero"/>
      </c:serAx>
    </c:plotArea>
    <c:legend>
      <c:legendPos val="r"/>
      <c:layout>
        <c:manualLayout>
          <c:xMode val="edge"/>
          <c:yMode val="edge"/>
          <c:x val="5.2643724826119884E-2"/>
          <c:y val="0.75159724205458778"/>
          <c:w val="0.29636091807662157"/>
          <c:h val="0.215955214429014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563626421697289"/>
                  <c:y val="0.119487095363079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055074365704288"/>
                  <c:y val="-0.2620738553514144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'Scan 1 analysis'!$A$13:$A$18</c:f>
              <c:strCache>
                <c:ptCount val="6"/>
                <c:pt idx="0">
                  <c:v>same (no discrepency)</c:v>
                </c:pt>
                <c:pt idx="1">
                  <c:v>&lt;/= 5% difference</c:v>
                </c:pt>
                <c:pt idx="2">
                  <c:v>7.5% difference</c:v>
                </c:pt>
                <c:pt idx="3">
                  <c:v>10% difference</c:v>
                </c:pt>
                <c:pt idx="4">
                  <c:v>15% difference</c:v>
                </c:pt>
                <c:pt idx="5">
                  <c:v>30% difference</c:v>
                </c:pt>
              </c:strCache>
            </c:strRef>
          </c:cat>
          <c:val>
            <c:numRef>
              <c:f>'Scan 1 analysis'!$B$13:$B$18</c:f>
              <c:numCache>
                <c:formatCode>General</c:formatCode>
                <c:ptCount val="6"/>
                <c:pt idx="0">
                  <c:v>10</c:v>
                </c:pt>
                <c:pt idx="1">
                  <c:v>14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63865752891999616"/>
          <c:y val="0.14854783390849638"/>
          <c:w val="0.35208321182074465"/>
          <c:h val="0.829175580975805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Scan 2 Analysis</a:t>
            </a:r>
          </a:p>
        </c:rich>
      </c:tx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157164382230005E-2"/>
          <c:y val="3.1417181271698423E-2"/>
          <c:w val="0.90772116720704032"/>
          <c:h val="0.91180246086260497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val>
            <c:numRef>
              <c:f>'Scan 2 analysis'!$B$2:$AE$2</c:f>
              <c:numCache>
                <c:formatCode>General</c:formatCode>
                <c:ptCount val="29"/>
                <c:pt idx="0">
                  <c:v>5</c:v>
                </c:pt>
                <c:pt idx="1">
                  <c:v>0</c:v>
                </c:pt>
                <c:pt idx="2">
                  <c:v>-5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</c:v>
                </c:pt>
                <c:pt idx="7">
                  <c:v>-5</c:v>
                </c:pt>
                <c:pt idx="8">
                  <c:v>0</c:v>
                </c:pt>
                <c:pt idx="9">
                  <c:v>-15</c:v>
                </c:pt>
                <c:pt idx="10">
                  <c:v>2.5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</c:v>
                </c:pt>
                <c:pt idx="17">
                  <c:v>-5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-5</c:v>
                </c:pt>
                <c:pt idx="22">
                  <c:v>0</c:v>
                </c:pt>
                <c:pt idx="23">
                  <c:v>-5</c:v>
                </c:pt>
                <c:pt idx="24">
                  <c:v>7.5</c:v>
                </c:pt>
                <c:pt idx="25">
                  <c:v>15</c:v>
                </c:pt>
                <c:pt idx="26">
                  <c:v>0</c:v>
                </c:pt>
                <c:pt idx="27">
                  <c:v>5</c:v>
                </c:pt>
                <c:pt idx="28">
                  <c:v>-5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'Scan 2 analysis'!$B$3:$AE$3</c:f>
              <c:numCache>
                <c:formatCode>General</c:formatCode>
                <c:ptCount val="29"/>
                <c:pt idx="0">
                  <c:v>65</c:v>
                </c:pt>
                <c:pt idx="1">
                  <c:v>85</c:v>
                </c:pt>
                <c:pt idx="2">
                  <c:v>50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50</c:v>
                </c:pt>
                <c:pt idx="8">
                  <c:v>60</c:v>
                </c:pt>
                <c:pt idx="9">
                  <c:v>65</c:v>
                </c:pt>
                <c:pt idx="10">
                  <c:v>57.5</c:v>
                </c:pt>
                <c:pt idx="11">
                  <c:v>90</c:v>
                </c:pt>
                <c:pt idx="12">
                  <c:v>90</c:v>
                </c:pt>
                <c:pt idx="13">
                  <c:v>70</c:v>
                </c:pt>
                <c:pt idx="14">
                  <c:v>90</c:v>
                </c:pt>
                <c:pt idx="15">
                  <c:v>90</c:v>
                </c:pt>
                <c:pt idx="16">
                  <c:v>75</c:v>
                </c:pt>
                <c:pt idx="17">
                  <c:v>45</c:v>
                </c:pt>
                <c:pt idx="18">
                  <c:v>55</c:v>
                </c:pt>
                <c:pt idx="19">
                  <c:v>90</c:v>
                </c:pt>
                <c:pt idx="20">
                  <c:v>55</c:v>
                </c:pt>
                <c:pt idx="21">
                  <c:v>50</c:v>
                </c:pt>
                <c:pt idx="22">
                  <c:v>90</c:v>
                </c:pt>
                <c:pt idx="23">
                  <c:v>50</c:v>
                </c:pt>
                <c:pt idx="24">
                  <c:v>87.5</c:v>
                </c:pt>
                <c:pt idx="25">
                  <c:v>90</c:v>
                </c:pt>
                <c:pt idx="26">
                  <c:v>90</c:v>
                </c:pt>
                <c:pt idx="27">
                  <c:v>60</c:v>
                </c:pt>
                <c:pt idx="28">
                  <c:v>50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'Scan 2 analysis'!$B$4:$AE$4</c:f>
              <c:numCache>
                <c:formatCode>General</c:formatCode>
                <c:ptCount val="29"/>
                <c:pt idx="0">
                  <c:v>60</c:v>
                </c:pt>
                <c:pt idx="1">
                  <c:v>85</c:v>
                </c:pt>
                <c:pt idx="2">
                  <c:v>55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75</c:v>
                </c:pt>
                <c:pt idx="7">
                  <c:v>55</c:v>
                </c:pt>
                <c:pt idx="8">
                  <c:v>60</c:v>
                </c:pt>
                <c:pt idx="9">
                  <c:v>80</c:v>
                </c:pt>
                <c:pt idx="10">
                  <c:v>55</c:v>
                </c:pt>
                <c:pt idx="11">
                  <c:v>90</c:v>
                </c:pt>
                <c:pt idx="12">
                  <c:v>90</c:v>
                </c:pt>
                <c:pt idx="13">
                  <c:v>70</c:v>
                </c:pt>
                <c:pt idx="14">
                  <c:v>90</c:v>
                </c:pt>
                <c:pt idx="15">
                  <c:v>90</c:v>
                </c:pt>
                <c:pt idx="16">
                  <c:v>70</c:v>
                </c:pt>
                <c:pt idx="17">
                  <c:v>50</c:v>
                </c:pt>
                <c:pt idx="18">
                  <c:v>55</c:v>
                </c:pt>
                <c:pt idx="19">
                  <c:v>90</c:v>
                </c:pt>
                <c:pt idx="20">
                  <c:v>55</c:v>
                </c:pt>
                <c:pt idx="21">
                  <c:v>55</c:v>
                </c:pt>
                <c:pt idx="22">
                  <c:v>90</c:v>
                </c:pt>
                <c:pt idx="23">
                  <c:v>55</c:v>
                </c:pt>
                <c:pt idx="24">
                  <c:v>80</c:v>
                </c:pt>
                <c:pt idx="25">
                  <c:v>75</c:v>
                </c:pt>
                <c:pt idx="26">
                  <c:v>90</c:v>
                </c:pt>
                <c:pt idx="27">
                  <c:v>55</c:v>
                </c:pt>
                <c:pt idx="28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945280"/>
        <c:axId val="182947200"/>
        <c:axId val="182851776"/>
      </c:bar3DChart>
      <c:catAx>
        <c:axId val="18294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 Number</a:t>
                </a:r>
              </a:p>
            </c:rich>
          </c:tx>
          <c:layout>
            <c:manualLayout>
              <c:xMode val="edge"/>
              <c:yMode val="edge"/>
              <c:x val="0.4742348665692806"/>
              <c:y val="0.72767595539919216"/>
            </c:manualLayout>
          </c:layout>
          <c:overlay val="0"/>
        </c:title>
        <c:majorTickMark val="out"/>
        <c:minorTickMark val="none"/>
        <c:tickLblPos val="nextTo"/>
        <c:crossAx val="182947200"/>
        <c:crosses val="autoZero"/>
        <c:auto val="1"/>
        <c:lblAlgn val="ctr"/>
        <c:lblOffset val="100"/>
        <c:noMultiLvlLbl val="0"/>
      </c:catAx>
      <c:valAx>
        <c:axId val="182947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Carotid Stenosis 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2945280"/>
        <c:crosses val="autoZero"/>
        <c:crossBetween val="between"/>
      </c:valAx>
      <c:serAx>
        <c:axId val="182851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82947200"/>
        <c:crosses val="autoZero"/>
      </c:ser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Scan 2 Analysis - Report vs Criteria </a:t>
            </a:r>
            <a:r>
              <a:rPr lang="en-US" dirty="0" smtClean="0"/>
              <a:t>Table (medians) 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'Scan 2 analysis'!$G$10:$G$13</c:f>
              <c:strCache>
                <c:ptCount val="4"/>
                <c:pt idx="0">
                  <c:v>same (no discrepency)</c:v>
                </c:pt>
                <c:pt idx="1">
                  <c:v>&lt;/= 5% difference</c:v>
                </c:pt>
                <c:pt idx="2">
                  <c:v>7.5% difference</c:v>
                </c:pt>
                <c:pt idx="3">
                  <c:v>15% difference</c:v>
                </c:pt>
              </c:strCache>
            </c:strRef>
          </c:cat>
          <c:val>
            <c:numRef>
              <c:f>'Scan 2 analysis'!$H$10:$H$13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0.11312</cdr:x>
      <cdr:y>0.7695</cdr:y>
    </cdr:from>
    <cdr:to>
      <cdr:x>0.37443</cdr:x>
      <cdr:y>0.9539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00" y="4133850"/>
          <a:ext cx="2200275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07501-1C23-4ECC-9DF4-1E073566A8D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F916E-9A24-4618-B305-3F2361133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2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greatest difference between a range that the 4 different grading criteria would report the disease as was 30%.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916E-9A24-4618-B305-3F23611339E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7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0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3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3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8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6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1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5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3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35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2A2E-97B3-43D1-AA20-C65C458C4AEA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18119-1711-43BF-9845-258468C8A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47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Carotid Duplex Scanning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2 (Machine: E9) 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69972" y="1600200"/>
            <a:ext cx="70040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2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496" y="1600200"/>
            <a:ext cx="73590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2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3" y="1700808"/>
            <a:ext cx="7902503" cy="428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5" y="548680"/>
            <a:ext cx="841830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1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Reported Stenosis vs Grading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en-GB" dirty="0" smtClean="0"/>
              <a:t>The greatest range that the 4 different grading criteria would report the disease as was 30%.  </a:t>
            </a:r>
          </a:p>
          <a:p>
            <a:r>
              <a:rPr lang="en-GB" dirty="0" smtClean="0"/>
              <a:t>24 of 29 patients were reported within 5% of how the grading criteria would categorise the disease (83%). 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62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part of audit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0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baseline="0" dirty="0" smtClean="0">
                <a:effectLst/>
              </a:rPr>
              <a:t>Scan 1 Analysis - Report (median) vs Criteria </a:t>
            </a:r>
            <a:r>
              <a:rPr lang="en-US" b="1" dirty="0"/>
              <a:t>Grading </a:t>
            </a:r>
            <a:r>
              <a:rPr lang="en-US" b="1" dirty="0" smtClean="0"/>
              <a:t>Table (median)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5323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20080"/>
          </a:xfrm>
        </p:spPr>
        <p:txBody>
          <a:bodyPr>
            <a:noAutofit/>
          </a:bodyPr>
          <a:lstStyle/>
          <a:p>
            <a:r>
              <a:rPr lang="en-US" sz="3200" b="1" dirty="0"/>
              <a:t>Scan 1 </a:t>
            </a:r>
            <a:r>
              <a:rPr lang="en-US" sz="3200" b="1" dirty="0" smtClean="0"/>
              <a:t>- Report </a:t>
            </a:r>
            <a:r>
              <a:rPr lang="en-US" sz="3200" b="1" dirty="0"/>
              <a:t>vs Criteria Grading Table (median)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5806033" cy="589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80995" y="2893586"/>
            <a:ext cx="2026300" cy="3105553"/>
            <a:chOff x="6980995" y="2893586"/>
            <a:chExt cx="2026300" cy="310555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995" y="3212976"/>
              <a:ext cx="2026300" cy="278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34715" y="2893586"/>
              <a:ext cx="51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Key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3931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609826"/>
              </p:ext>
            </p:extLst>
          </p:nvPr>
        </p:nvGraphicFramePr>
        <p:xfrm>
          <a:off x="395536" y="62224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67544" y="4653136"/>
            <a:ext cx="6840760" cy="14348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baseline="0" dirty="0" smtClean="0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en-GB" sz="1800" baseline="0" dirty="0" smtClean="0"/>
              <a:t> </a:t>
            </a:r>
            <a:r>
              <a:rPr lang="en-GB" sz="1800" baseline="0" dirty="0"/>
              <a:t>- Scan 2 </a:t>
            </a:r>
            <a:r>
              <a:rPr lang="en-GB" sz="1800" baseline="0" dirty="0" smtClean="0"/>
              <a:t>grading (median)</a:t>
            </a:r>
            <a:endParaRPr lang="en-GB" sz="1800" baseline="0" dirty="0"/>
          </a:p>
          <a:p>
            <a:endParaRPr lang="en-GB" sz="1800" dirty="0"/>
          </a:p>
          <a:p>
            <a:r>
              <a:rPr lang="en-GB" sz="1800" b="1" baseline="0" dirty="0" smtClean="0">
                <a:solidFill>
                  <a:schemeClr val="accent3">
                    <a:lumMod val="75000"/>
                  </a:schemeClr>
                </a:solidFill>
              </a:rPr>
              <a:t>Green</a:t>
            </a:r>
            <a:r>
              <a:rPr lang="en-GB" sz="1800" baseline="0" dirty="0" smtClean="0"/>
              <a:t> – Grading by</a:t>
            </a:r>
            <a:r>
              <a:rPr lang="en-GB" sz="1800" dirty="0" smtClean="0"/>
              <a:t> c</a:t>
            </a:r>
            <a:r>
              <a:rPr lang="en-GB" sz="1800" baseline="0" dirty="0" smtClean="0"/>
              <a:t>riteria grading table (median)</a:t>
            </a:r>
          </a:p>
          <a:p>
            <a:endParaRPr lang="en-GB" sz="1800" dirty="0" smtClean="0"/>
          </a:p>
          <a:p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Blue</a:t>
            </a:r>
            <a:r>
              <a:rPr lang="en-GB" sz="1800" dirty="0" smtClean="0"/>
              <a:t> </a:t>
            </a:r>
            <a:r>
              <a:rPr lang="en-GB" sz="1800" dirty="0"/>
              <a:t>- Difference between Scan 2 and criteria grading table 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985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129713"/>
              </p:ext>
            </p:extLst>
          </p:nvPr>
        </p:nvGraphicFramePr>
        <p:xfrm>
          <a:off x="179512" y="764704"/>
          <a:ext cx="8507288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83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might we be getting reporting discrepancies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28953"/>
            <a:ext cx="8229600" cy="2468200"/>
          </a:xfrm>
        </p:spPr>
        <p:txBody>
          <a:bodyPr/>
          <a:lstStyle/>
          <a:p>
            <a:r>
              <a:rPr lang="en-GB" dirty="0" smtClean="0"/>
              <a:t>Different day</a:t>
            </a:r>
          </a:p>
          <a:p>
            <a:r>
              <a:rPr lang="en-GB" dirty="0" smtClean="0"/>
              <a:t>Different machine </a:t>
            </a:r>
          </a:p>
          <a:p>
            <a:r>
              <a:rPr lang="en-GB" dirty="0" smtClean="0"/>
              <a:t>Different sonographer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1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Carotid Duplex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comparisons in audit</a:t>
            </a:r>
          </a:p>
          <a:p>
            <a:pPr lvl="1"/>
            <a:r>
              <a:rPr lang="en-GB" dirty="0" smtClean="0"/>
              <a:t>Comparing scan 1 </a:t>
            </a:r>
            <a:r>
              <a:rPr lang="en-GB" dirty="0" err="1" smtClean="0"/>
              <a:t>vs</a:t>
            </a:r>
            <a:r>
              <a:rPr lang="en-GB" dirty="0" smtClean="0"/>
              <a:t> scan 2</a:t>
            </a:r>
          </a:p>
          <a:p>
            <a:pPr lvl="1"/>
            <a:r>
              <a:rPr lang="en-GB" dirty="0" smtClean="0"/>
              <a:t>Analyse velocities against grading criteria</a:t>
            </a:r>
          </a:p>
          <a:p>
            <a:pPr lvl="1"/>
            <a:endParaRPr lang="en-US" dirty="0"/>
          </a:p>
          <a:p>
            <a:r>
              <a:rPr lang="en-GB" dirty="0"/>
              <a:t>30 </a:t>
            </a:r>
            <a:r>
              <a:rPr lang="en-GB" dirty="0" smtClean="0"/>
              <a:t>patients</a:t>
            </a:r>
            <a:endParaRPr lang="en-GB" dirty="0"/>
          </a:p>
          <a:p>
            <a:pPr lvl="1"/>
            <a:r>
              <a:rPr lang="en-GB" dirty="0"/>
              <a:t>29 audited </a:t>
            </a:r>
            <a:r>
              <a:rPr lang="en-GB" dirty="0" smtClean="0"/>
              <a:t>– </a:t>
            </a:r>
            <a:r>
              <a:rPr lang="en-GB" dirty="0"/>
              <a:t>1 had MRA vs US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926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992888" cy="792088"/>
          </a:xfrm>
        </p:spPr>
        <p:txBody>
          <a:bodyPr>
            <a:normAutofit/>
          </a:bodyPr>
          <a:lstStyle/>
          <a:p>
            <a:r>
              <a:rPr lang="en-GB" dirty="0"/>
              <a:t>Scanning a significant stenosis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76522"/>
            <a:ext cx="5256584" cy="58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 flipV="1">
            <a:off x="1372355" y="2286163"/>
            <a:ext cx="411103" cy="102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VSU Protocol</a:t>
            </a:r>
            <a:endParaRPr lang="en-GB" dirty="0"/>
          </a:p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16016" y="3429000"/>
            <a:ext cx="720080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30314" y="5259235"/>
            <a:ext cx="984547" cy="1812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090701" y="4689140"/>
            <a:ext cx="864096" cy="720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04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Carotid Duplex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GB" dirty="0" smtClean="0"/>
              <a:t>Minimum image requirements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348880"/>
            <a:ext cx="888697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6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Should we report an exact percentage, or a range? If a range, 5, 10 or 20% range?</a:t>
            </a:r>
          </a:p>
          <a:p>
            <a:r>
              <a:rPr lang="en-GB" dirty="0" smtClean="0"/>
              <a:t>Which grading criteria do you each think is most representative?</a:t>
            </a:r>
          </a:p>
          <a:p>
            <a:r>
              <a:rPr lang="en-GB" dirty="0" smtClean="0"/>
              <a:t>Affect </a:t>
            </a:r>
            <a:r>
              <a:rPr lang="en-US" dirty="0"/>
              <a:t>on </a:t>
            </a:r>
            <a:r>
              <a:rPr lang="en-US" dirty="0" smtClean="0"/>
              <a:t>velocities </a:t>
            </a:r>
            <a:r>
              <a:rPr lang="en-GB" dirty="0" smtClean="0"/>
              <a:t>of </a:t>
            </a:r>
            <a:r>
              <a:rPr lang="en-US" dirty="0" err="1" smtClean="0"/>
              <a:t>echolucent</a:t>
            </a:r>
            <a:r>
              <a:rPr lang="en-US" dirty="0" smtClean="0"/>
              <a:t> plaque/thrombus </a:t>
            </a:r>
            <a:r>
              <a:rPr lang="en-US" dirty="0" err="1"/>
              <a:t>vs</a:t>
            </a:r>
            <a:r>
              <a:rPr lang="en-US" dirty="0"/>
              <a:t> calcified </a:t>
            </a:r>
            <a:r>
              <a:rPr lang="en-US" dirty="0" smtClean="0"/>
              <a:t>plaque.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33998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6048672" cy="1008112"/>
          </a:xfrm>
        </p:spPr>
        <p:txBody>
          <a:bodyPr/>
          <a:lstStyle/>
          <a:p>
            <a:r>
              <a:rPr lang="en-GB" dirty="0" smtClean="0"/>
              <a:t>What the literature says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3384376" cy="4525963"/>
          </a:xfrm>
        </p:spPr>
        <p:txBody>
          <a:bodyPr/>
          <a:lstStyle/>
          <a:p>
            <a:r>
              <a:rPr lang="en-GB" dirty="0" smtClean="0"/>
              <a:t>Regarding ICA grading criteria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77782" y="3082036"/>
            <a:ext cx="4536505" cy="2592288"/>
            <a:chOff x="179512" y="4149080"/>
            <a:chExt cx="4536505" cy="2592288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326242"/>
              <a:ext cx="4386916" cy="130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53" y="4620523"/>
              <a:ext cx="4248576" cy="65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9513" y="4149080"/>
              <a:ext cx="4536504" cy="25922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57563" y="908720"/>
            <a:ext cx="4178933" cy="5706852"/>
            <a:chOff x="4857563" y="908720"/>
            <a:chExt cx="4178933" cy="570685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140789"/>
              <a:ext cx="4176464" cy="447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563" y="908720"/>
              <a:ext cx="3882380" cy="112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932040" y="1052736"/>
              <a:ext cx="4032448" cy="55628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8512137" y="4064447"/>
            <a:ext cx="524359" cy="1438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78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Compare the 1</a:t>
            </a:r>
            <a:r>
              <a:rPr lang="en-GB" baseline="30000" dirty="0" smtClean="0"/>
              <a:t>st</a:t>
            </a:r>
            <a:r>
              <a:rPr lang="en-GB" dirty="0" smtClean="0"/>
              <a:t> and 2</a:t>
            </a:r>
            <a:r>
              <a:rPr lang="en-GB" baseline="30000" dirty="0" smtClean="0"/>
              <a:t>nd</a:t>
            </a:r>
            <a:r>
              <a:rPr lang="en-GB" dirty="0" smtClean="0"/>
              <a:t> scan grading categories to see if they fall within a similar range. If the 2</a:t>
            </a:r>
            <a:r>
              <a:rPr lang="en-GB" baseline="30000" dirty="0" smtClean="0"/>
              <a:t>nd</a:t>
            </a:r>
            <a:r>
              <a:rPr lang="en-GB" dirty="0" smtClean="0"/>
              <a:t> scan is different %stenosis range, this audit will investigate this and aim to report the reason or whether this is a significant discrepancy applying the process as described in the MDT Ultrasound Audit V1 (Document 034) </a:t>
            </a:r>
            <a:r>
              <a:rPr lang="en-GB" dirty="0">
                <a:solidFill>
                  <a:srgbClr val="0070C0"/>
                </a:solidFill>
              </a:rPr>
              <a:t>FINDINGS: </a:t>
            </a:r>
            <a:r>
              <a:rPr lang="en-GB" dirty="0" smtClean="0">
                <a:solidFill>
                  <a:srgbClr val="0070C0"/>
                </a:solidFill>
              </a:rPr>
              <a:t>83% </a:t>
            </a:r>
            <a:r>
              <a:rPr lang="en-GB" dirty="0">
                <a:solidFill>
                  <a:srgbClr val="0070C0"/>
                </a:solidFill>
              </a:rPr>
              <a:t>of </a:t>
            </a:r>
            <a:r>
              <a:rPr lang="en-GB" dirty="0" smtClean="0">
                <a:solidFill>
                  <a:srgbClr val="0070C0"/>
                </a:solidFill>
              </a:rPr>
              <a:t>patients same grading category reported at scan 1 and 2.</a:t>
            </a:r>
          </a:p>
          <a:p>
            <a:r>
              <a:rPr lang="en-GB" dirty="0" smtClean="0"/>
              <a:t>The 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/>
              <a:t>scan and the 2</a:t>
            </a:r>
            <a:r>
              <a:rPr lang="en-GB" baseline="30000" dirty="0"/>
              <a:t>nd</a:t>
            </a:r>
            <a:r>
              <a:rPr lang="en-GB" dirty="0"/>
              <a:t> scan grading categories are investigated to ensure they have applied and reported the appropriate </a:t>
            </a:r>
            <a:r>
              <a:rPr lang="en-GB" dirty="0" smtClean="0"/>
              <a:t>% stenosis </a:t>
            </a:r>
            <a:r>
              <a:rPr lang="en-GB" dirty="0"/>
              <a:t>grading for </a:t>
            </a:r>
            <a:r>
              <a:rPr lang="en-GB" dirty="0" smtClean="0"/>
              <a:t>the </a:t>
            </a:r>
            <a:r>
              <a:rPr lang="en-GB" dirty="0"/>
              <a:t>velocity </a:t>
            </a:r>
            <a:r>
              <a:rPr lang="en-GB" dirty="0" smtClean="0"/>
              <a:t>data </a:t>
            </a:r>
            <a:r>
              <a:rPr lang="en-GB" dirty="0" smtClean="0">
                <a:solidFill>
                  <a:srgbClr val="0070C0"/>
                </a:solidFill>
              </a:rPr>
              <a:t>FINDINGS: 83-86% of patients graded in accordance to grading criteria.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03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Scan 1 median % grading vs Scan 2 </a:t>
            </a:r>
            <a:r>
              <a:rPr lang="en-GB" dirty="0"/>
              <a:t>median </a:t>
            </a:r>
            <a:r>
              <a:rPr lang="en-GB" dirty="0" smtClean="0"/>
              <a:t>% grading:</a:t>
            </a:r>
          </a:p>
          <a:p>
            <a:pPr lvl="1"/>
            <a:r>
              <a:rPr lang="en-GB" i="1" dirty="0" smtClean="0"/>
              <a:t>(median to account for 10% grading margin reported e.g. 60-70% stenosis. Median = 65%)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14 of 29 patients (48%) had no discrepancy between their reported stenosis percentages. 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/>
          </a:p>
          <a:p>
            <a:r>
              <a:rPr lang="en-GB" dirty="0" smtClean="0"/>
              <a:t>10 had a 2.5% or 5% discrepancy (34%)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322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1" y="55763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24 patients had very similar grading (83%)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403536"/>
              </p:ext>
            </p:extLst>
          </p:nvPr>
        </p:nvGraphicFramePr>
        <p:xfrm>
          <a:off x="395536" y="90872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9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Scan 1 vs Scan 2 Carotid Stenosis Grading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4232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continued…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1 patient had a 40% difference – complex patient due to chronic contralateral CCA occlusion.</a:t>
            </a:r>
          </a:p>
          <a:p>
            <a:r>
              <a:rPr lang="en-GB" dirty="0" smtClean="0"/>
              <a:t>4 patients had a 10% or 15% difference (14% of sampled patients).</a:t>
            </a:r>
          </a:p>
          <a:p>
            <a:pPr lvl="1"/>
            <a:r>
              <a:rPr lang="en-GB" dirty="0" err="1" smtClean="0"/>
              <a:t>Pt</a:t>
            </a:r>
            <a:r>
              <a:rPr lang="en-GB" dirty="0" smtClean="0"/>
              <a:t> A: 60-70% vs 50% </a:t>
            </a:r>
            <a:r>
              <a:rPr lang="en-GB" sz="2200" dirty="0" smtClean="0"/>
              <a:t>(scans 10 days apart)</a:t>
            </a:r>
          </a:p>
          <a:p>
            <a:pPr lvl="1"/>
            <a:r>
              <a:rPr lang="en-GB" dirty="0" smtClean="0"/>
              <a:t>Pt B: </a:t>
            </a:r>
            <a:r>
              <a:rPr lang="en-GB" dirty="0"/>
              <a:t>~60% VS &gt;50% </a:t>
            </a:r>
            <a:r>
              <a:rPr lang="en-GB" sz="2200" dirty="0"/>
              <a:t>(</a:t>
            </a:r>
            <a:r>
              <a:rPr lang="en-US" sz="2200" dirty="0"/>
              <a:t>caveat on 2nd report; velocities may not accurately grade the significance due to </a:t>
            </a:r>
            <a:r>
              <a:rPr lang="en-US" sz="2200" dirty="0" err="1"/>
              <a:t>echolucent</a:t>
            </a:r>
            <a:r>
              <a:rPr lang="en-US" sz="2200" dirty="0"/>
              <a:t> plaque/thrombus)</a:t>
            </a:r>
            <a:endParaRPr lang="en-GB" sz="2200" dirty="0"/>
          </a:p>
          <a:p>
            <a:pPr lvl="1"/>
            <a:r>
              <a:rPr lang="en-GB" dirty="0" smtClean="0"/>
              <a:t>Pt C: 30-40% vs 45% </a:t>
            </a:r>
            <a:r>
              <a:rPr lang="en-GB" sz="1700" dirty="0" smtClean="0"/>
              <a:t>(two episodes 3 months apart. Not an official “2</a:t>
            </a:r>
            <a:r>
              <a:rPr lang="en-GB" sz="1700" baseline="30000" dirty="0" smtClean="0"/>
              <a:t>nd</a:t>
            </a:r>
            <a:r>
              <a:rPr lang="en-GB" sz="1700" dirty="0" smtClean="0"/>
              <a:t> scan”)</a:t>
            </a:r>
          </a:p>
          <a:p>
            <a:pPr lvl="1"/>
            <a:r>
              <a:rPr lang="en-GB" dirty="0" smtClean="0"/>
              <a:t>Pt </a:t>
            </a:r>
            <a:r>
              <a:rPr lang="en-GB" dirty="0"/>
              <a:t>D</a:t>
            </a:r>
            <a:r>
              <a:rPr lang="en-GB" dirty="0" smtClean="0"/>
              <a:t>: 10</a:t>
            </a:r>
            <a:r>
              <a:rPr lang="en-GB" dirty="0"/>
              <a:t>% difference in medians </a:t>
            </a:r>
            <a:r>
              <a:rPr lang="en-GB" sz="2200" dirty="0"/>
              <a:t>(scans on same day)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52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How would we grade </a:t>
            </a:r>
            <a:r>
              <a:rPr lang="en-GB" dirty="0"/>
              <a:t>P</a:t>
            </a:r>
            <a:r>
              <a:rPr lang="en-GB" dirty="0" smtClean="0"/>
              <a:t>t D?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0"/>
          <a:stretch/>
        </p:blipFill>
        <p:spPr bwMode="auto">
          <a:xfrm>
            <a:off x="899592" y="2225964"/>
            <a:ext cx="7374262" cy="42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19675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Scan </a:t>
            </a:r>
            <a:r>
              <a:rPr lang="en-US" sz="3600" dirty="0" smtClean="0"/>
              <a:t>1 (Machine: S8)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9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1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/>
          <a:stretch/>
        </p:blipFill>
        <p:spPr bwMode="auto">
          <a:xfrm>
            <a:off x="896053" y="1847273"/>
            <a:ext cx="7351893" cy="427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1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/>
          <a:stretch/>
        </p:blipFill>
        <p:spPr bwMode="auto">
          <a:xfrm>
            <a:off x="941429" y="1773382"/>
            <a:ext cx="7261141" cy="43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3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487</TotalTime>
  <Words>615</Words>
  <Application>Microsoft Office PowerPoint</Application>
  <PresentationFormat>On-screen Show (4:3)</PresentationFormat>
  <Paragraphs>75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Carotid Duplex Scanning</vt:lpstr>
      <vt:lpstr>Carotid Duplex Audit</vt:lpstr>
      <vt:lpstr>Findings</vt:lpstr>
      <vt:lpstr>24 patients had very similar grading (83%)</vt:lpstr>
      <vt:lpstr>Scan 1 vs Scan 2 Carotid Stenosis Grading</vt:lpstr>
      <vt:lpstr>Findings continued…</vt:lpstr>
      <vt:lpstr>How would we grade Pt D?</vt:lpstr>
      <vt:lpstr>Scan 1</vt:lpstr>
      <vt:lpstr>Scan 1</vt:lpstr>
      <vt:lpstr>Scan 2 (Machine: E9) </vt:lpstr>
      <vt:lpstr>Scan 2</vt:lpstr>
      <vt:lpstr>Scan 2</vt:lpstr>
      <vt:lpstr>PowerPoint Presentation</vt:lpstr>
      <vt:lpstr>Reported Stenosis vs Grading Criteria</vt:lpstr>
      <vt:lpstr>Scan 1 Analysis - Report (median) vs Criteria Grading Table (median)</vt:lpstr>
      <vt:lpstr>Scan 1 - Report vs Criteria Grading Table (median)</vt:lpstr>
      <vt:lpstr>PowerPoint Presentation</vt:lpstr>
      <vt:lpstr>PowerPoint Presentation</vt:lpstr>
      <vt:lpstr>Why might we be getting reporting discrepancies</vt:lpstr>
      <vt:lpstr>Scanning a significant stenosis</vt:lpstr>
      <vt:lpstr>Carotid Duplex Scanning</vt:lpstr>
      <vt:lpstr>Discussion points</vt:lpstr>
      <vt:lpstr>What the literature says</vt:lpstr>
      <vt:lpstr>Summary</vt:lpstr>
    </vt:vector>
  </TitlesOfParts>
  <Company>University Hospitals Of Leicester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Carotid Duplex Scans</dc:title>
  <dc:creator>McDermott Sophie V - Clinical Vascular Scientist</dc:creator>
  <cp:lastModifiedBy>McDermott Sophie V - Clinical Vascular Scientist</cp:lastModifiedBy>
  <cp:revision>34</cp:revision>
  <cp:lastPrinted>2024-04-16T13:17:20Z</cp:lastPrinted>
  <dcterms:created xsi:type="dcterms:W3CDTF">2024-03-22T08:56:13Z</dcterms:created>
  <dcterms:modified xsi:type="dcterms:W3CDTF">2024-04-16T14:08:04Z</dcterms:modified>
</cp:coreProperties>
</file>