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7" r:id="rId3"/>
    <p:sldId id="283" r:id="rId4"/>
    <p:sldId id="284" r:id="rId5"/>
    <p:sldId id="285" r:id="rId6"/>
    <p:sldId id="263" r:id="rId7"/>
    <p:sldId id="261" r:id="rId8"/>
    <p:sldId id="278" r:id="rId9"/>
    <p:sldId id="259" r:id="rId10"/>
    <p:sldId id="257" r:id="rId11"/>
    <p:sldId id="279" r:id="rId12"/>
    <p:sldId id="260" r:id="rId13"/>
    <p:sldId id="265" r:id="rId14"/>
    <p:sldId id="266" r:id="rId15"/>
    <p:sldId id="280" r:id="rId16"/>
    <p:sldId id="282" r:id="rId17"/>
    <p:sldId id="267" r:id="rId18"/>
    <p:sldId id="262" r:id="rId19"/>
    <p:sldId id="264" r:id="rId20"/>
    <p:sldId id="286" r:id="rId21"/>
    <p:sldId id="287" r:id="rId22"/>
    <p:sldId id="288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1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28" autoAdjust="0"/>
  </p:normalViewPr>
  <p:slideViewPr>
    <p:cSldViewPr>
      <p:cViewPr varScale="1">
        <p:scale>
          <a:sx n="106" d="100"/>
          <a:sy n="106" d="100"/>
        </p:scale>
        <p:origin x="-7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EE90-1066-4C63-A9B9-3A41FE3A7C45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BD4AD-850B-42D0-B3CE-251F6CD6F0C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469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30191-3170-4DF9-9989-CC1961303043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72EE6-8538-4F93-9FAC-57AFF95E7D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14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3232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203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1977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772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7748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1270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1778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7011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1925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5664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195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697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1957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1957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1957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6588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5846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2565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3341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9136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7377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889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4418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7792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3693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180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258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66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652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941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304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72EE6-8538-4F93-9FAC-57AFF95E7D56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835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94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698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252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226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831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304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760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57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818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439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87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BA2F-631D-4CD6-ACD4-BE913DEA9518}" type="datetimeFigureOut">
              <a:rPr lang="en-NZ" smtClean="0"/>
              <a:t>08-06-2017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8C8FF-2E38-4433-A2D9-614AA72628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968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//upload.wikimedia.org/wikipedia/commons/a/a4/Blausen_0170_CarotidArteries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Carotid Artery Ultrasound</a:t>
            </a:r>
            <a:endParaRPr lang="en-N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Image interpretation and reporting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5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Findings of NASCET and ECST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Early surgical intervention for symptomatic carotid artery stenosis has been shown to significantly reduce the risk of stroke following TIA/minor stroke. </a:t>
            </a:r>
          </a:p>
          <a:p>
            <a:r>
              <a:rPr lang="en-NZ" dirty="0" smtClean="0"/>
              <a:t>UK NICE guidelines suggest high risk patient’s should therefore be imaged within 24 hours, and surgery be performed within 48 hours. </a:t>
            </a:r>
          </a:p>
          <a:p>
            <a:r>
              <a:rPr lang="en-NZ" dirty="0" smtClean="0"/>
              <a:t>New Zealand guidelines just say “urgent” carotid imaging. Dependant on hospital resources.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493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Quantifying a stenosis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NASCET and ECST methods of measuring stenosis on angiography. NEARLY everyone now uses the NASCET method. </a:t>
            </a:r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712569" y="3278264"/>
            <a:ext cx="5674544" cy="1569094"/>
            <a:chOff x="1319201" y="3245123"/>
            <a:chExt cx="5674544" cy="1569094"/>
          </a:xfrm>
        </p:grpSpPr>
        <p:sp>
          <p:nvSpPr>
            <p:cNvPr id="10" name="Freeform 9"/>
            <p:cNvSpPr/>
            <p:nvPr/>
          </p:nvSpPr>
          <p:spPr>
            <a:xfrm rot="5400000" flipV="1">
              <a:off x="3843079" y="2348403"/>
              <a:ext cx="436677" cy="4451441"/>
            </a:xfrm>
            <a:custGeom>
              <a:avLst/>
              <a:gdLst>
                <a:gd name="connsiteX0" fmla="*/ 108187 w 280663"/>
                <a:gd name="connsiteY0" fmla="*/ 3149600 h 3149600"/>
                <a:gd name="connsiteX1" fmla="*/ 6587 w 280663"/>
                <a:gd name="connsiteY1" fmla="*/ 2466109 h 3149600"/>
                <a:gd name="connsiteX2" fmla="*/ 274442 w 280663"/>
                <a:gd name="connsiteY2" fmla="*/ 1330036 h 3149600"/>
                <a:gd name="connsiteX3" fmla="*/ 191314 w 280663"/>
                <a:gd name="connsiteY3" fmla="*/ 803563 h 3149600"/>
                <a:gd name="connsiteX4" fmla="*/ 145132 w 280663"/>
                <a:gd name="connsiteY4" fmla="*/ 443345 h 3149600"/>
                <a:gd name="connsiteX5" fmla="*/ 154369 w 280663"/>
                <a:gd name="connsiteY5" fmla="*/ 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63" h="3149600">
                  <a:moveTo>
                    <a:pt x="108187" y="3149600"/>
                  </a:moveTo>
                  <a:cubicBezTo>
                    <a:pt x="43532" y="2959485"/>
                    <a:pt x="-21122" y="2769370"/>
                    <a:pt x="6587" y="2466109"/>
                  </a:cubicBezTo>
                  <a:cubicBezTo>
                    <a:pt x="34296" y="2162848"/>
                    <a:pt x="243654" y="1607127"/>
                    <a:pt x="274442" y="1330036"/>
                  </a:cubicBezTo>
                  <a:cubicBezTo>
                    <a:pt x="305230" y="1052945"/>
                    <a:pt x="212866" y="951345"/>
                    <a:pt x="191314" y="803563"/>
                  </a:cubicBezTo>
                  <a:cubicBezTo>
                    <a:pt x="169762" y="655781"/>
                    <a:pt x="151289" y="577272"/>
                    <a:pt x="145132" y="443345"/>
                  </a:cubicBezTo>
                  <a:cubicBezTo>
                    <a:pt x="138975" y="309418"/>
                    <a:pt x="146672" y="154709"/>
                    <a:pt x="15436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Freeform 10"/>
            <p:cNvSpPr/>
            <p:nvPr/>
          </p:nvSpPr>
          <p:spPr>
            <a:xfrm rot="5400000" flipV="1">
              <a:off x="3867089" y="1847974"/>
              <a:ext cx="1035953" cy="3830252"/>
            </a:xfrm>
            <a:custGeom>
              <a:avLst/>
              <a:gdLst>
                <a:gd name="connsiteX0" fmla="*/ 600363 w 665832"/>
                <a:gd name="connsiteY0" fmla="*/ 2710080 h 2710080"/>
                <a:gd name="connsiteX1" fmla="*/ 461818 w 665832"/>
                <a:gd name="connsiteY1" fmla="*/ 2100480 h 2710080"/>
                <a:gd name="connsiteX2" fmla="*/ 665018 w 665832"/>
                <a:gd name="connsiteY2" fmla="*/ 1093716 h 2710080"/>
                <a:gd name="connsiteX3" fmla="*/ 369454 w 665832"/>
                <a:gd name="connsiteY3" fmla="*/ 788916 h 2710080"/>
                <a:gd name="connsiteX4" fmla="*/ 249381 w 665832"/>
                <a:gd name="connsiteY4" fmla="*/ 105425 h 2710080"/>
                <a:gd name="connsiteX5" fmla="*/ 0 w 665832"/>
                <a:gd name="connsiteY5" fmla="*/ 13062 h 271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5832" h="2710080">
                  <a:moveTo>
                    <a:pt x="600363" y="2710080"/>
                  </a:moveTo>
                  <a:cubicBezTo>
                    <a:pt x="525702" y="2539977"/>
                    <a:pt x="451042" y="2369874"/>
                    <a:pt x="461818" y="2100480"/>
                  </a:cubicBezTo>
                  <a:cubicBezTo>
                    <a:pt x="472594" y="1831086"/>
                    <a:pt x="680412" y="1312310"/>
                    <a:pt x="665018" y="1093716"/>
                  </a:cubicBezTo>
                  <a:cubicBezTo>
                    <a:pt x="649624" y="875122"/>
                    <a:pt x="438727" y="953631"/>
                    <a:pt x="369454" y="788916"/>
                  </a:cubicBezTo>
                  <a:cubicBezTo>
                    <a:pt x="300181" y="624201"/>
                    <a:pt x="310957" y="234734"/>
                    <a:pt x="249381" y="105425"/>
                  </a:cubicBezTo>
                  <a:cubicBezTo>
                    <a:pt x="187805" y="-23884"/>
                    <a:pt x="93902" y="-5411"/>
                    <a:pt x="0" y="130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Freeform 11"/>
            <p:cNvSpPr/>
            <p:nvPr/>
          </p:nvSpPr>
          <p:spPr>
            <a:xfrm rot="5400000" flipV="1">
              <a:off x="1999359" y="3253797"/>
              <a:ext cx="381554" cy="421688"/>
            </a:xfrm>
            <a:custGeom>
              <a:avLst/>
              <a:gdLst>
                <a:gd name="connsiteX0" fmla="*/ 0 w 245234"/>
                <a:gd name="connsiteY0" fmla="*/ 258618 h 298364"/>
                <a:gd name="connsiteX1" fmla="*/ 230909 w 245234"/>
                <a:gd name="connsiteY1" fmla="*/ 277090 h 298364"/>
                <a:gd name="connsiteX2" fmla="*/ 221673 w 245234"/>
                <a:gd name="connsiteY2" fmla="*/ 0 h 29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234" h="298364">
                  <a:moveTo>
                    <a:pt x="0" y="258618"/>
                  </a:moveTo>
                  <a:cubicBezTo>
                    <a:pt x="96982" y="289405"/>
                    <a:pt x="193964" y="320193"/>
                    <a:pt x="230909" y="277090"/>
                  </a:cubicBezTo>
                  <a:cubicBezTo>
                    <a:pt x="267854" y="233987"/>
                    <a:pt x="221673" y="0"/>
                    <a:pt x="22167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Freeform 12"/>
            <p:cNvSpPr/>
            <p:nvPr/>
          </p:nvSpPr>
          <p:spPr>
            <a:xfrm rot="5400000" flipV="1">
              <a:off x="2455808" y="3168463"/>
              <a:ext cx="521714" cy="1709722"/>
            </a:xfrm>
            <a:custGeom>
              <a:avLst/>
              <a:gdLst>
                <a:gd name="connsiteX0" fmla="*/ 0 w 335318"/>
                <a:gd name="connsiteY0" fmla="*/ 55418 h 1209707"/>
                <a:gd name="connsiteX1" fmla="*/ 110836 w 335318"/>
                <a:gd name="connsiteY1" fmla="*/ 969818 h 1209707"/>
                <a:gd name="connsiteX2" fmla="*/ 175491 w 335318"/>
                <a:gd name="connsiteY2" fmla="*/ 1145309 h 1209707"/>
                <a:gd name="connsiteX3" fmla="*/ 323272 w 335318"/>
                <a:gd name="connsiteY3" fmla="*/ 1191491 h 1209707"/>
                <a:gd name="connsiteX4" fmla="*/ 323272 w 335318"/>
                <a:gd name="connsiteY4" fmla="*/ 858982 h 1209707"/>
                <a:gd name="connsiteX5" fmla="*/ 295563 w 335318"/>
                <a:gd name="connsiteY5" fmla="*/ 360218 h 1209707"/>
                <a:gd name="connsiteX6" fmla="*/ 304800 w 335318"/>
                <a:gd name="connsiteY6" fmla="*/ 0 h 120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18" h="1209707">
                  <a:moveTo>
                    <a:pt x="0" y="55418"/>
                  </a:moveTo>
                  <a:cubicBezTo>
                    <a:pt x="40794" y="421794"/>
                    <a:pt x="81588" y="788170"/>
                    <a:pt x="110836" y="969818"/>
                  </a:cubicBezTo>
                  <a:cubicBezTo>
                    <a:pt x="140084" y="1151466"/>
                    <a:pt x="140085" y="1108364"/>
                    <a:pt x="175491" y="1145309"/>
                  </a:cubicBezTo>
                  <a:cubicBezTo>
                    <a:pt x="210897" y="1182255"/>
                    <a:pt x="298642" y="1239212"/>
                    <a:pt x="323272" y="1191491"/>
                  </a:cubicBezTo>
                  <a:cubicBezTo>
                    <a:pt x="347902" y="1143770"/>
                    <a:pt x="327890" y="997527"/>
                    <a:pt x="323272" y="858982"/>
                  </a:cubicBezTo>
                  <a:cubicBezTo>
                    <a:pt x="318654" y="720437"/>
                    <a:pt x="298642" y="503382"/>
                    <a:pt x="295563" y="360218"/>
                  </a:cubicBezTo>
                  <a:cubicBezTo>
                    <a:pt x="292484" y="217054"/>
                    <a:pt x="304800" y="0"/>
                    <a:pt x="3048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Freeform 14"/>
            <p:cNvSpPr/>
            <p:nvPr/>
          </p:nvSpPr>
          <p:spPr>
            <a:xfrm rot="5400000" flipV="1">
              <a:off x="3194165" y="4018762"/>
              <a:ext cx="305097" cy="1285813"/>
            </a:xfrm>
            <a:custGeom>
              <a:avLst/>
              <a:gdLst>
                <a:gd name="connsiteX0" fmla="*/ 66784 w 196093"/>
                <a:gd name="connsiteY0" fmla="*/ 4608 h 909772"/>
                <a:gd name="connsiteX1" fmla="*/ 57547 w 196093"/>
                <a:gd name="connsiteY1" fmla="*/ 50790 h 909772"/>
                <a:gd name="connsiteX2" fmla="*/ 48311 w 196093"/>
                <a:gd name="connsiteY2" fmla="*/ 115444 h 909772"/>
                <a:gd name="connsiteX3" fmla="*/ 29838 w 196093"/>
                <a:gd name="connsiteY3" fmla="*/ 170862 h 909772"/>
                <a:gd name="connsiteX4" fmla="*/ 20602 w 196093"/>
                <a:gd name="connsiteY4" fmla="*/ 198572 h 909772"/>
                <a:gd name="connsiteX5" fmla="*/ 11366 w 196093"/>
                <a:gd name="connsiteY5" fmla="*/ 549553 h 909772"/>
                <a:gd name="connsiteX6" fmla="*/ 20602 w 196093"/>
                <a:gd name="connsiteY6" fmla="*/ 586499 h 909772"/>
                <a:gd name="connsiteX7" fmla="*/ 39075 w 196093"/>
                <a:gd name="connsiteY7" fmla="*/ 641917 h 909772"/>
                <a:gd name="connsiteX8" fmla="*/ 48311 w 196093"/>
                <a:gd name="connsiteY8" fmla="*/ 678862 h 909772"/>
                <a:gd name="connsiteX9" fmla="*/ 66784 w 196093"/>
                <a:gd name="connsiteY9" fmla="*/ 752753 h 909772"/>
                <a:gd name="connsiteX10" fmla="*/ 85257 w 196093"/>
                <a:gd name="connsiteY10" fmla="*/ 826644 h 909772"/>
                <a:gd name="connsiteX11" fmla="*/ 122202 w 196093"/>
                <a:gd name="connsiteY11" fmla="*/ 882062 h 909772"/>
                <a:gd name="connsiteX12" fmla="*/ 140675 w 196093"/>
                <a:gd name="connsiteY12" fmla="*/ 909772 h 909772"/>
                <a:gd name="connsiteX13" fmla="*/ 159147 w 196093"/>
                <a:gd name="connsiteY13" fmla="*/ 882062 h 909772"/>
                <a:gd name="connsiteX14" fmla="*/ 177620 w 196093"/>
                <a:gd name="connsiteY14" fmla="*/ 826644 h 909772"/>
                <a:gd name="connsiteX15" fmla="*/ 186857 w 196093"/>
                <a:gd name="connsiteY15" fmla="*/ 734281 h 909772"/>
                <a:gd name="connsiteX16" fmla="*/ 196093 w 196093"/>
                <a:gd name="connsiteY16" fmla="*/ 697335 h 909772"/>
                <a:gd name="connsiteX17" fmla="*/ 177620 w 196093"/>
                <a:gd name="connsiteY17" fmla="*/ 512608 h 909772"/>
                <a:gd name="connsiteX18" fmla="*/ 159147 w 196093"/>
                <a:gd name="connsiteY18" fmla="*/ 429481 h 909772"/>
                <a:gd name="connsiteX19" fmla="*/ 140675 w 196093"/>
                <a:gd name="connsiteY19" fmla="*/ 374062 h 909772"/>
                <a:gd name="connsiteX20" fmla="*/ 131438 w 196093"/>
                <a:gd name="connsiteY20" fmla="*/ 346353 h 909772"/>
                <a:gd name="connsiteX21" fmla="*/ 112966 w 196093"/>
                <a:gd name="connsiteY21" fmla="*/ 318644 h 909772"/>
                <a:gd name="connsiteX22" fmla="*/ 103729 w 196093"/>
                <a:gd name="connsiteY22" fmla="*/ 281699 h 909772"/>
                <a:gd name="connsiteX23" fmla="*/ 94493 w 196093"/>
                <a:gd name="connsiteY23" fmla="*/ 235517 h 909772"/>
                <a:gd name="connsiteX24" fmla="*/ 76020 w 196093"/>
                <a:gd name="connsiteY24" fmla="*/ 170862 h 909772"/>
                <a:gd name="connsiteX25" fmla="*/ 66784 w 196093"/>
                <a:gd name="connsiteY25" fmla="*/ 4608 h 90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6093" h="909772">
                  <a:moveTo>
                    <a:pt x="66784" y="4608"/>
                  </a:moveTo>
                  <a:cubicBezTo>
                    <a:pt x="63705" y="-15404"/>
                    <a:pt x="60128" y="35305"/>
                    <a:pt x="57547" y="50790"/>
                  </a:cubicBezTo>
                  <a:cubicBezTo>
                    <a:pt x="53968" y="72264"/>
                    <a:pt x="53206" y="94231"/>
                    <a:pt x="48311" y="115444"/>
                  </a:cubicBezTo>
                  <a:cubicBezTo>
                    <a:pt x="43933" y="134417"/>
                    <a:pt x="35996" y="152389"/>
                    <a:pt x="29838" y="170862"/>
                  </a:cubicBezTo>
                  <a:lnTo>
                    <a:pt x="20602" y="198572"/>
                  </a:lnTo>
                  <a:cubicBezTo>
                    <a:pt x="-5233" y="379411"/>
                    <a:pt x="-4945" y="321205"/>
                    <a:pt x="11366" y="549553"/>
                  </a:cubicBezTo>
                  <a:cubicBezTo>
                    <a:pt x="12270" y="562215"/>
                    <a:pt x="16954" y="574340"/>
                    <a:pt x="20602" y="586499"/>
                  </a:cubicBezTo>
                  <a:cubicBezTo>
                    <a:pt x="26197" y="605150"/>
                    <a:pt x="34352" y="623026"/>
                    <a:pt x="39075" y="641917"/>
                  </a:cubicBezTo>
                  <a:cubicBezTo>
                    <a:pt x="42154" y="654232"/>
                    <a:pt x="44824" y="666656"/>
                    <a:pt x="48311" y="678862"/>
                  </a:cubicBezTo>
                  <a:cubicBezTo>
                    <a:pt x="76564" y="777752"/>
                    <a:pt x="32979" y="606269"/>
                    <a:pt x="66784" y="752753"/>
                  </a:cubicBezTo>
                  <a:cubicBezTo>
                    <a:pt x="72493" y="777491"/>
                    <a:pt x="71174" y="805520"/>
                    <a:pt x="85257" y="826644"/>
                  </a:cubicBezTo>
                  <a:lnTo>
                    <a:pt x="122202" y="882062"/>
                  </a:lnTo>
                  <a:lnTo>
                    <a:pt x="140675" y="909772"/>
                  </a:lnTo>
                  <a:cubicBezTo>
                    <a:pt x="146832" y="900535"/>
                    <a:pt x="154639" y="892206"/>
                    <a:pt x="159147" y="882062"/>
                  </a:cubicBezTo>
                  <a:cubicBezTo>
                    <a:pt x="167055" y="864268"/>
                    <a:pt x="177620" y="826644"/>
                    <a:pt x="177620" y="826644"/>
                  </a:cubicBezTo>
                  <a:cubicBezTo>
                    <a:pt x="180699" y="795856"/>
                    <a:pt x="182481" y="764911"/>
                    <a:pt x="186857" y="734281"/>
                  </a:cubicBezTo>
                  <a:cubicBezTo>
                    <a:pt x="188652" y="721714"/>
                    <a:pt x="196093" y="710029"/>
                    <a:pt x="196093" y="697335"/>
                  </a:cubicBezTo>
                  <a:cubicBezTo>
                    <a:pt x="196093" y="540756"/>
                    <a:pt x="196250" y="596440"/>
                    <a:pt x="177620" y="512608"/>
                  </a:cubicBezTo>
                  <a:cubicBezTo>
                    <a:pt x="170081" y="478681"/>
                    <a:pt x="168807" y="461681"/>
                    <a:pt x="159147" y="429481"/>
                  </a:cubicBezTo>
                  <a:cubicBezTo>
                    <a:pt x="153552" y="410830"/>
                    <a:pt x="146833" y="392535"/>
                    <a:pt x="140675" y="374062"/>
                  </a:cubicBezTo>
                  <a:cubicBezTo>
                    <a:pt x="137596" y="364826"/>
                    <a:pt x="136838" y="354454"/>
                    <a:pt x="131438" y="346353"/>
                  </a:cubicBezTo>
                  <a:lnTo>
                    <a:pt x="112966" y="318644"/>
                  </a:lnTo>
                  <a:cubicBezTo>
                    <a:pt x="109887" y="306329"/>
                    <a:pt x="106483" y="294091"/>
                    <a:pt x="103729" y="281699"/>
                  </a:cubicBezTo>
                  <a:cubicBezTo>
                    <a:pt x="100323" y="266374"/>
                    <a:pt x="98300" y="250747"/>
                    <a:pt x="94493" y="235517"/>
                  </a:cubicBezTo>
                  <a:cubicBezTo>
                    <a:pt x="89192" y="214311"/>
                    <a:pt x="77254" y="193071"/>
                    <a:pt x="76020" y="170862"/>
                  </a:cubicBezTo>
                  <a:cubicBezTo>
                    <a:pt x="73629" y="127825"/>
                    <a:pt x="69863" y="24620"/>
                    <a:pt x="66784" y="460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31640" y="3464641"/>
              <a:ext cx="64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ECA</a:t>
              </a:r>
              <a:endParaRPr lang="en-NZ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9201" y="4264850"/>
              <a:ext cx="621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ICA</a:t>
              </a:r>
              <a:endParaRPr lang="en-NZ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2200" y="4204791"/>
              <a:ext cx="621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CCA</a:t>
              </a:r>
              <a:endParaRPr lang="en-NZ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3740081" y="4317322"/>
            <a:ext cx="0" cy="224939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87824" y="4237932"/>
            <a:ext cx="0" cy="3693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</p:cNvCxnSpPr>
          <p:nvPr/>
        </p:nvCxnSpPr>
        <p:spPr>
          <a:xfrm>
            <a:off x="3939149" y="4298580"/>
            <a:ext cx="25745" cy="54877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19291" y="42210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52049" y="42594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b</a:t>
            </a:r>
            <a:endParaRPr lang="en-NZ" dirty="0"/>
          </a:p>
        </p:txBody>
      </p:sp>
      <p:sp>
        <p:nvSpPr>
          <p:cNvPr id="34" name="TextBox 33"/>
          <p:cNvSpPr txBox="1"/>
          <p:nvPr/>
        </p:nvSpPr>
        <p:spPr>
          <a:xfrm>
            <a:off x="3899214" y="42594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8079" y="4847358"/>
            <a:ext cx="2199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NASCET = </a:t>
            </a:r>
            <a:r>
              <a:rPr lang="en-NZ" u="sng" dirty="0" smtClean="0"/>
              <a:t>(a-b) </a:t>
            </a:r>
            <a:r>
              <a:rPr lang="en-NZ" dirty="0"/>
              <a:t>x </a:t>
            </a:r>
            <a:r>
              <a:rPr lang="en-NZ" dirty="0" smtClean="0"/>
              <a:t>100</a:t>
            </a:r>
            <a:endParaRPr lang="en-NZ" u="sng" dirty="0" smtClean="0"/>
          </a:p>
          <a:p>
            <a:r>
              <a:rPr lang="en-NZ" dirty="0" smtClean="0"/>
              <a:t>                    a</a:t>
            </a:r>
            <a:endParaRPr lang="en-NZ" u="sng" dirty="0" smtClean="0"/>
          </a:p>
          <a:p>
            <a:r>
              <a:rPr lang="en-NZ" dirty="0" smtClean="0"/>
              <a:t>ECST = </a:t>
            </a:r>
            <a:r>
              <a:rPr lang="en-NZ" u="sng" dirty="0" smtClean="0"/>
              <a:t>(c-b) </a:t>
            </a:r>
            <a:r>
              <a:rPr lang="en-NZ" dirty="0" smtClean="0"/>
              <a:t>x 100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c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43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Quantifying a stenosis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Over the years ultrasound velocity and ratio criteria have been developed</a:t>
            </a:r>
            <a:r>
              <a:rPr lang="en-NZ" sz="2800" dirty="0"/>
              <a:t> </a:t>
            </a:r>
            <a:r>
              <a:rPr lang="en-NZ" sz="2800" dirty="0" smtClean="0"/>
              <a:t>that correlate with X-ray angiography NASCET measurements (gold standard). </a:t>
            </a:r>
          </a:p>
          <a:p>
            <a:r>
              <a:rPr lang="en-NZ" sz="2800" dirty="0" smtClean="0"/>
              <a:t>The below criteria are now recommended by ASUM, ARDMS and SVTGBI.  </a:t>
            </a:r>
          </a:p>
          <a:p>
            <a:pPr marL="0" indent="0">
              <a:buNone/>
            </a:pPr>
            <a:endParaRPr lang="en-NZ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32" y="4149080"/>
            <a:ext cx="6847052" cy="22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1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Reporting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 velocity used to calculate the degree of stenosis should be the highest velocity which is </a:t>
            </a:r>
            <a:r>
              <a:rPr lang="en-NZ" b="1" dirty="0" smtClean="0"/>
              <a:t>relevant to the stenosis</a:t>
            </a:r>
            <a:r>
              <a:rPr lang="en-NZ" dirty="0" smtClean="0"/>
              <a:t>. </a:t>
            </a:r>
          </a:p>
          <a:p>
            <a:r>
              <a:rPr lang="en-NZ" dirty="0"/>
              <a:t>So if there is no stenosis, the velocity from the proximal ICA should be used for ratios. 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Haemodynamics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ICA can also be tortuous and taper in size slightly, which can increase the velocity, even when there is no stenosis. </a:t>
            </a:r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062933" cy="2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792491" cy="2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8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Quantifying a stenosis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53" y="1148218"/>
            <a:ext cx="2518863" cy="213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17512" y="4465762"/>
            <a:ext cx="5674544" cy="1569094"/>
            <a:chOff x="1712569" y="3278264"/>
            <a:chExt cx="5674544" cy="1569094"/>
          </a:xfrm>
        </p:grpSpPr>
        <p:sp>
          <p:nvSpPr>
            <p:cNvPr id="10" name="Freeform 9"/>
            <p:cNvSpPr/>
            <p:nvPr/>
          </p:nvSpPr>
          <p:spPr>
            <a:xfrm rot="5400000" flipV="1">
              <a:off x="4236447" y="2381544"/>
              <a:ext cx="436677" cy="4451441"/>
            </a:xfrm>
            <a:custGeom>
              <a:avLst/>
              <a:gdLst>
                <a:gd name="connsiteX0" fmla="*/ 108187 w 280663"/>
                <a:gd name="connsiteY0" fmla="*/ 3149600 h 3149600"/>
                <a:gd name="connsiteX1" fmla="*/ 6587 w 280663"/>
                <a:gd name="connsiteY1" fmla="*/ 2466109 h 3149600"/>
                <a:gd name="connsiteX2" fmla="*/ 274442 w 280663"/>
                <a:gd name="connsiteY2" fmla="*/ 1330036 h 3149600"/>
                <a:gd name="connsiteX3" fmla="*/ 191314 w 280663"/>
                <a:gd name="connsiteY3" fmla="*/ 803563 h 3149600"/>
                <a:gd name="connsiteX4" fmla="*/ 145132 w 280663"/>
                <a:gd name="connsiteY4" fmla="*/ 443345 h 3149600"/>
                <a:gd name="connsiteX5" fmla="*/ 154369 w 280663"/>
                <a:gd name="connsiteY5" fmla="*/ 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63" h="3149600">
                  <a:moveTo>
                    <a:pt x="108187" y="3149600"/>
                  </a:moveTo>
                  <a:cubicBezTo>
                    <a:pt x="43532" y="2959485"/>
                    <a:pt x="-21122" y="2769370"/>
                    <a:pt x="6587" y="2466109"/>
                  </a:cubicBezTo>
                  <a:cubicBezTo>
                    <a:pt x="34296" y="2162848"/>
                    <a:pt x="243654" y="1607127"/>
                    <a:pt x="274442" y="1330036"/>
                  </a:cubicBezTo>
                  <a:cubicBezTo>
                    <a:pt x="305230" y="1052945"/>
                    <a:pt x="212866" y="951345"/>
                    <a:pt x="191314" y="803563"/>
                  </a:cubicBezTo>
                  <a:cubicBezTo>
                    <a:pt x="169762" y="655781"/>
                    <a:pt x="151289" y="577272"/>
                    <a:pt x="145132" y="443345"/>
                  </a:cubicBezTo>
                  <a:cubicBezTo>
                    <a:pt x="138975" y="309418"/>
                    <a:pt x="146672" y="154709"/>
                    <a:pt x="15436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Freeform 10"/>
            <p:cNvSpPr/>
            <p:nvPr/>
          </p:nvSpPr>
          <p:spPr>
            <a:xfrm rot="5400000" flipV="1">
              <a:off x="4260457" y="1881115"/>
              <a:ext cx="1035953" cy="3830252"/>
            </a:xfrm>
            <a:custGeom>
              <a:avLst/>
              <a:gdLst>
                <a:gd name="connsiteX0" fmla="*/ 600363 w 665832"/>
                <a:gd name="connsiteY0" fmla="*/ 2710080 h 2710080"/>
                <a:gd name="connsiteX1" fmla="*/ 461818 w 665832"/>
                <a:gd name="connsiteY1" fmla="*/ 2100480 h 2710080"/>
                <a:gd name="connsiteX2" fmla="*/ 665018 w 665832"/>
                <a:gd name="connsiteY2" fmla="*/ 1093716 h 2710080"/>
                <a:gd name="connsiteX3" fmla="*/ 369454 w 665832"/>
                <a:gd name="connsiteY3" fmla="*/ 788916 h 2710080"/>
                <a:gd name="connsiteX4" fmla="*/ 249381 w 665832"/>
                <a:gd name="connsiteY4" fmla="*/ 105425 h 2710080"/>
                <a:gd name="connsiteX5" fmla="*/ 0 w 665832"/>
                <a:gd name="connsiteY5" fmla="*/ 13062 h 271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5832" h="2710080">
                  <a:moveTo>
                    <a:pt x="600363" y="2710080"/>
                  </a:moveTo>
                  <a:cubicBezTo>
                    <a:pt x="525702" y="2539977"/>
                    <a:pt x="451042" y="2369874"/>
                    <a:pt x="461818" y="2100480"/>
                  </a:cubicBezTo>
                  <a:cubicBezTo>
                    <a:pt x="472594" y="1831086"/>
                    <a:pt x="680412" y="1312310"/>
                    <a:pt x="665018" y="1093716"/>
                  </a:cubicBezTo>
                  <a:cubicBezTo>
                    <a:pt x="649624" y="875122"/>
                    <a:pt x="438727" y="953631"/>
                    <a:pt x="369454" y="788916"/>
                  </a:cubicBezTo>
                  <a:cubicBezTo>
                    <a:pt x="300181" y="624201"/>
                    <a:pt x="310957" y="234734"/>
                    <a:pt x="249381" y="105425"/>
                  </a:cubicBezTo>
                  <a:cubicBezTo>
                    <a:pt x="187805" y="-23884"/>
                    <a:pt x="93902" y="-5411"/>
                    <a:pt x="0" y="130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Freeform 11"/>
            <p:cNvSpPr/>
            <p:nvPr/>
          </p:nvSpPr>
          <p:spPr>
            <a:xfrm rot="5400000" flipV="1">
              <a:off x="2392727" y="3286938"/>
              <a:ext cx="381554" cy="421688"/>
            </a:xfrm>
            <a:custGeom>
              <a:avLst/>
              <a:gdLst>
                <a:gd name="connsiteX0" fmla="*/ 0 w 245234"/>
                <a:gd name="connsiteY0" fmla="*/ 258618 h 298364"/>
                <a:gd name="connsiteX1" fmla="*/ 230909 w 245234"/>
                <a:gd name="connsiteY1" fmla="*/ 277090 h 298364"/>
                <a:gd name="connsiteX2" fmla="*/ 221673 w 245234"/>
                <a:gd name="connsiteY2" fmla="*/ 0 h 29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234" h="298364">
                  <a:moveTo>
                    <a:pt x="0" y="258618"/>
                  </a:moveTo>
                  <a:cubicBezTo>
                    <a:pt x="96982" y="289405"/>
                    <a:pt x="193964" y="320193"/>
                    <a:pt x="230909" y="277090"/>
                  </a:cubicBezTo>
                  <a:cubicBezTo>
                    <a:pt x="267854" y="233987"/>
                    <a:pt x="221673" y="0"/>
                    <a:pt x="22167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Freeform 12"/>
            <p:cNvSpPr/>
            <p:nvPr/>
          </p:nvSpPr>
          <p:spPr>
            <a:xfrm rot="5400000" flipV="1">
              <a:off x="2849176" y="3201604"/>
              <a:ext cx="521714" cy="1709722"/>
            </a:xfrm>
            <a:custGeom>
              <a:avLst/>
              <a:gdLst>
                <a:gd name="connsiteX0" fmla="*/ 0 w 335318"/>
                <a:gd name="connsiteY0" fmla="*/ 55418 h 1209707"/>
                <a:gd name="connsiteX1" fmla="*/ 110836 w 335318"/>
                <a:gd name="connsiteY1" fmla="*/ 969818 h 1209707"/>
                <a:gd name="connsiteX2" fmla="*/ 175491 w 335318"/>
                <a:gd name="connsiteY2" fmla="*/ 1145309 h 1209707"/>
                <a:gd name="connsiteX3" fmla="*/ 323272 w 335318"/>
                <a:gd name="connsiteY3" fmla="*/ 1191491 h 1209707"/>
                <a:gd name="connsiteX4" fmla="*/ 323272 w 335318"/>
                <a:gd name="connsiteY4" fmla="*/ 858982 h 1209707"/>
                <a:gd name="connsiteX5" fmla="*/ 295563 w 335318"/>
                <a:gd name="connsiteY5" fmla="*/ 360218 h 1209707"/>
                <a:gd name="connsiteX6" fmla="*/ 304800 w 335318"/>
                <a:gd name="connsiteY6" fmla="*/ 0 h 120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18" h="1209707">
                  <a:moveTo>
                    <a:pt x="0" y="55418"/>
                  </a:moveTo>
                  <a:cubicBezTo>
                    <a:pt x="40794" y="421794"/>
                    <a:pt x="81588" y="788170"/>
                    <a:pt x="110836" y="969818"/>
                  </a:cubicBezTo>
                  <a:cubicBezTo>
                    <a:pt x="140084" y="1151466"/>
                    <a:pt x="140085" y="1108364"/>
                    <a:pt x="175491" y="1145309"/>
                  </a:cubicBezTo>
                  <a:cubicBezTo>
                    <a:pt x="210897" y="1182255"/>
                    <a:pt x="298642" y="1239212"/>
                    <a:pt x="323272" y="1191491"/>
                  </a:cubicBezTo>
                  <a:cubicBezTo>
                    <a:pt x="347902" y="1143770"/>
                    <a:pt x="327890" y="997527"/>
                    <a:pt x="323272" y="858982"/>
                  </a:cubicBezTo>
                  <a:cubicBezTo>
                    <a:pt x="318654" y="720437"/>
                    <a:pt x="298642" y="503382"/>
                    <a:pt x="295563" y="360218"/>
                  </a:cubicBezTo>
                  <a:cubicBezTo>
                    <a:pt x="292484" y="217054"/>
                    <a:pt x="304800" y="0"/>
                    <a:pt x="3048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Freeform 14"/>
            <p:cNvSpPr/>
            <p:nvPr/>
          </p:nvSpPr>
          <p:spPr>
            <a:xfrm rot="5400000" flipV="1">
              <a:off x="3587533" y="4051903"/>
              <a:ext cx="305097" cy="1285813"/>
            </a:xfrm>
            <a:custGeom>
              <a:avLst/>
              <a:gdLst>
                <a:gd name="connsiteX0" fmla="*/ 66784 w 196093"/>
                <a:gd name="connsiteY0" fmla="*/ 4608 h 909772"/>
                <a:gd name="connsiteX1" fmla="*/ 57547 w 196093"/>
                <a:gd name="connsiteY1" fmla="*/ 50790 h 909772"/>
                <a:gd name="connsiteX2" fmla="*/ 48311 w 196093"/>
                <a:gd name="connsiteY2" fmla="*/ 115444 h 909772"/>
                <a:gd name="connsiteX3" fmla="*/ 29838 w 196093"/>
                <a:gd name="connsiteY3" fmla="*/ 170862 h 909772"/>
                <a:gd name="connsiteX4" fmla="*/ 20602 w 196093"/>
                <a:gd name="connsiteY4" fmla="*/ 198572 h 909772"/>
                <a:gd name="connsiteX5" fmla="*/ 11366 w 196093"/>
                <a:gd name="connsiteY5" fmla="*/ 549553 h 909772"/>
                <a:gd name="connsiteX6" fmla="*/ 20602 w 196093"/>
                <a:gd name="connsiteY6" fmla="*/ 586499 h 909772"/>
                <a:gd name="connsiteX7" fmla="*/ 39075 w 196093"/>
                <a:gd name="connsiteY7" fmla="*/ 641917 h 909772"/>
                <a:gd name="connsiteX8" fmla="*/ 48311 w 196093"/>
                <a:gd name="connsiteY8" fmla="*/ 678862 h 909772"/>
                <a:gd name="connsiteX9" fmla="*/ 66784 w 196093"/>
                <a:gd name="connsiteY9" fmla="*/ 752753 h 909772"/>
                <a:gd name="connsiteX10" fmla="*/ 85257 w 196093"/>
                <a:gd name="connsiteY10" fmla="*/ 826644 h 909772"/>
                <a:gd name="connsiteX11" fmla="*/ 122202 w 196093"/>
                <a:gd name="connsiteY11" fmla="*/ 882062 h 909772"/>
                <a:gd name="connsiteX12" fmla="*/ 140675 w 196093"/>
                <a:gd name="connsiteY12" fmla="*/ 909772 h 909772"/>
                <a:gd name="connsiteX13" fmla="*/ 159147 w 196093"/>
                <a:gd name="connsiteY13" fmla="*/ 882062 h 909772"/>
                <a:gd name="connsiteX14" fmla="*/ 177620 w 196093"/>
                <a:gd name="connsiteY14" fmla="*/ 826644 h 909772"/>
                <a:gd name="connsiteX15" fmla="*/ 186857 w 196093"/>
                <a:gd name="connsiteY15" fmla="*/ 734281 h 909772"/>
                <a:gd name="connsiteX16" fmla="*/ 196093 w 196093"/>
                <a:gd name="connsiteY16" fmla="*/ 697335 h 909772"/>
                <a:gd name="connsiteX17" fmla="*/ 177620 w 196093"/>
                <a:gd name="connsiteY17" fmla="*/ 512608 h 909772"/>
                <a:gd name="connsiteX18" fmla="*/ 159147 w 196093"/>
                <a:gd name="connsiteY18" fmla="*/ 429481 h 909772"/>
                <a:gd name="connsiteX19" fmla="*/ 140675 w 196093"/>
                <a:gd name="connsiteY19" fmla="*/ 374062 h 909772"/>
                <a:gd name="connsiteX20" fmla="*/ 131438 w 196093"/>
                <a:gd name="connsiteY20" fmla="*/ 346353 h 909772"/>
                <a:gd name="connsiteX21" fmla="*/ 112966 w 196093"/>
                <a:gd name="connsiteY21" fmla="*/ 318644 h 909772"/>
                <a:gd name="connsiteX22" fmla="*/ 103729 w 196093"/>
                <a:gd name="connsiteY22" fmla="*/ 281699 h 909772"/>
                <a:gd name="connsiteX23" fmla="*/ 94493 w 196093"/>
                <a:gd name="connsiteY23" fmla="*/ 235517 h 909772"/>
                <a:gd name="connsiteX24" fmla="*/ 76020 w 196093"/>
                <a:gd name="connsiteY24" fmla="*/ 170862 h 909772"/>
                <a:gd name="connsiteX25" fmla="*/ 66784 w 196093"/>
                <a:gd name="connsiteY25" fmla="*/ 4608 h 90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6093" h="909772">
                  <a:moveTo>
                    <a:pt x="66784" y="4608"/>
                  </a:moveTo>
                  <a:cubicBezTo>
                    <a:pt x="63705" y="-15404"/>
                    <a:pt x="60128" y="35305"/>
                    <a:pt x="57547" y="50790"/>
                  </a:cubicBezTo>
                  <a:cubicBezTo>
                    <a:pt x="53968" y="72264"/>
                    <a:pt x="53206" y="94231"/>
                    <a:pt x="48311" y="115444"/>
                  </a:cubicBezTo>
                  <a:cubicBezTo>
                    <a:pt x="43933" y="134417"/>
                    <a:pt x="35996" y="152389"/>
                    <a:pt x="29838" y="170862"/>
                  </a:cubicBezTo>
                  <a:lnTo>
                    <a:pt x="20602" y="198572"/>
                  </a:lnTo>
                  <a:cubicBezTo>
                    <a:pt x="-5233" y="379411"/>
                    <a:pt x="-4945" y="321205"/>
                    <a:pt x="11366" y="549553"/>
                  </a:cubicBezTo>
                  <a:cubicBezTo>
                    <a:pt x="12270" y="562215"/>
                    <a:pt x="16954" y="574340"/>
                    <a:pt x="20602" y="586499"/>
                  </a:cubicBezTo>
                  <a:cubicBezTo>
                    <a:pt x="26197" y="605150"/>
                    <a:pt x="34352" y="623026"/>
                    <a:pt x="39075" y="641917"/>
                  </a:cubicBezTo>
                  <a:cubicBezTo>
                    <a:pt x="42154" y="654232"/>
                    <a:pt x="44824" y="666656"/>
                    <a:pt x="48311" y="678862"/>
                  </a:cubicBezTo>
                  <a:cubicBezTo>
                    <a:pt x="76564" y="777752"/>
                    <a:pt x="32979" y="606269"/>
                    <a:pt x="66784" y="752753"/>
                  </a:cubicBezTo>
                  <a:cubicBezTo>
                    <a:pt x="72493" y="777491"/>
                    <a:pt x="71174" y="805520"/>
                    <a:pt x="85257" y="826644"/>
                  </a:cubicBezTo>
                  <a:lnTo>
                    <a:pt x="122202" y="882062"/>
                  </a:lnTo>
                  <a:lnTo>
                    <a:pt x="140675" y="909772"/>
                  </a:lnTo>
                  <a:cubicBezTo>
                    <a:pt x="146832" y="900535"/>
                    <a:pt x="154639" y="892206"/>
                    <a:pt x="159147" y="882062"/>
                  </a:cubicBezTo>
                  <a:cubicBezTo>
                    <a:pt x="167055" y="864268"/>
                    <a:pt x="177620" y="826644"/>
                    <a:pt x="177620" y="826644"/>
                  </a:cubicBezTo>
                  <a:cubicBezTo>
                    <a:pt x="180699" y="795856"/>
                    <a:pt x="182481" y="764911"/>
                    <a:pt x="186857" y="734281"/>
                  </a:cubicBezTo>
                  <a:cubicBezTo>
                    <a:pt x="188652" y="721714"/>
                    <a:pt x="196093" y="710029"/>
                    <a:pt x="196093" y="697335"/>
                  </a:cubicBezTo>
                  <a:cubicBezTo>
                    <a:pt x="196093" y="540756"/>
                    <a:pt x="196250" y="596440"/>
                    <a:pt x="177620" y="512608"/>
                  </a:cubicBezTo>
                  <a:cubicBezTo>
                    <a:pt x="170081" y="478681"/>
                    <a:pt x="168807" y="461681"/>
                    <a:pt x="159147" y="429481"/>
                  </a:cubicBezTo>
                  <a:cubicBezTo>
                    <a:pt x="153552" y="410830"/>
                    <a:pt x="146833" y="392535"/>
                    <a:pt x="140675" y="374062"/>
                  </a:cubicBezTo>
                  <a:cubicBezTo>
                    <a:pt x="137596" y="364826"/>
                    <a:pt x="136838" y="354454"/>
                    <a:pt x="131438" y="346353"/>
                  </a:cubicBezTo>
                  <a:lnTo>
                    <a:pt x="112966" y="318644"/>
                  </a:lnTo>
                  <a:cubicBezTo>
                    <a:pt x="109887" y="306329"/>
                    <a:pt x="106483" y="294091"/>
                    <a:pt x="103729" y="281699"/>
                  </a:cubicBezTo>
                  <a:cubicBezTo>
                    <a:pt x="100323" y="266374"/>
                    <a:pt x="98300" y="250747"/>
                    <a:pt x="94493" y="235517"/>
                  </a:cubicBezTo>
                  <a:cubicBezTo>
                    <a:pt x="89192" y="214311"/>
                    <a:pt x="77254" y="193071"/>
                    <a:pt x="76020" y="170862"/>
                  </a:cubicBezTo>
                  <a:cubicBezTo>
                    <a:pt x="73629" y="127825"/>
                    <a:pt x="69863" y="24620"/>
                    <a:pt x="66784" y="460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25008" y="3497782"/>
              <a:ext cx="64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ECA</a:t>
              </a:r>
              <a:endParaRPr lang="en-NZ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12569" y="4297991"/>
              <a:ext cx="621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ICA</a:t>
              </a:r>
              <a:endParaRPr lang="en-NZ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65568" y="4237932"/>
              <a:ext cx="621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CCA</a:t>
              </a:r>
              <a:endParaRPr lang="en-NZ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277035" y="4285129"/>
              <a:ext cx="887506" cy="349624"/>
            </a:xfrm>
            <a:custGeom>
              <a:avLst/>
              <a:gdLst>
                <a:gd name="connsiteX0" fmla="*/ 8965 w 887506"/>
                <a:gd name="connsiteY0" fmla="*/ 0 h 349624"/>
                <a:gd name="connsiteX1" fmla="*/ 0 w 887506"/>
                <a:gd name="connsiteY1" fmla="*/ 331695 h 349624"/>
                <a:gd name="connsiteX2" fmla="*/ 645459 w 887506"/>
                <a:gd name="connsiteY2" fmla="*/ 313765 h 349624"/>
                <a:gd name="connsiteX3" fmla="*/ 887506 w 887506"/>
                <a:gd name="connsiteY3" fmla="*/ 349624 h 349624"/>
                <a:gd name="connsiteX4" fmla="*/ 887506 w 887506"/>
                <a:gd name="connsiteY4" fmla="*/ 8965 h 349624"/>
                <a:gd name="connsiteX5" fmla="*/ 8965 w 887506"/>
                <a:gd name="connsiteY5" fmla="*/ 0 h 34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506" h="349624">
                  <a:moveTo>
                    <a:pt x="8965" y="0"/>
                  </a:moveTo>
                  <a:lnTo>
                    <a:pt x="0" y="331695"/>
                  </a:lnTo>
                  <a:lnTo>
                    <a:pt x="645459" y="313765"/>
                  </a:lnTo>
                  <a:lnTo>
                    <a:pt x="887506" y="349624"/>
                  </a:lnTo>
                  <a:lnTo>
                    <a:pt x="887506" y="8965"/>
                  </a:lnTo>
                  <a:lnTo>
                    <a:pt x="896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Freeform 5"/>
            <p:cNvSpPr/>
            <p:nvPr/>
          </p:nvSpPr>
          <p:spPr>
            <a:xfrm>
              <a:off x="3173506" y="4294094"/>
              <a:ext cx="779929" cy="349624"/>
            </a:xfrm>
            <a:custGeom>
              <a:avLst/>
              <a:gdLst>
                <a:gd name="connsiteX0" fmla="*/ 0 w 779929"/>
                <a:gd name="connsiteY0" fmla="*/ 0 h 349624"/>
                <a:gd name="connsiteX1" fmla="*/ 770965 w 779929"/>
                <a:gd name="connsiteY1" fmla="*/ 26894 h 349624"/>
                <a:gd name="connsiteX2" fmla="*/ 779929 w 779929"/>
                <a:gd name="connsiteY2" fmla="*/ 286871 h 349624"/>
                <a:gd name="connsiteX3" fmla="*/ 466165 w 779929"/>
                <a:gd name="connsiteY3" fmla="*/ 242047 h 349624"/>
                <a:gd name="connsiteX4" fmla="*/ 170329 w 779929"/>
                <a:gd name="connsiteY4" fmla="*/ 286871 h 349624"/>
                <a:gd name="connsiteX5" fmla="*/ 8965 w 779929"/>
                <a:gd name="connsiteY5" fmla="*/ 349624 h 349624"/>
                <a:gd name="connsiteX6" fmla="*/ 0 w 779929"/>
                <a:gd name="connsiteY6" fmla="*/ 0 h 34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9929" h="349624">
                  <a:moveTo>
                    <a:pt x="0" y="0"/>
                  </a:moveTo>
                  <a:lnTo>
                    <a:pt x="770965" y="26894"/>
                  </a:lnTo>
                  <a:lnTo>
                    <a:pt x="779929" y="286871"/>
                  </a:lnTo>
                  <a:lnTo>
                    <a:pt x="466165" y="242047"/>
                  </a:lnTo>
                  <a:lnTo>
                    <a:pt x="170329" y="286871"/>
                  </a:lnTo>
                  <a:lnTo>
                    <a:pt x="8965" y="34962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47000">
                  <a:srgbClr val="FF6633"/>
                </a:gs>
                <a:gs pos="14000">
                  <a:srgbClr val="FFFF00"/>
                </a:gs>
                <a:gs pos="3000">
                  <a:srgbClr val="01A78F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48753" y="3281082"/>
              <a:ext cx="4320988" cy="1470212"/>
            </a:xfrm>
            <a:custGeom>
              <a:avLst/>
              <a:gdLst>
                <a:gd name="connsiteX0" fmla="*/ 1604682 w 4320988"/>
                <a:gd name="connsiteY0" fmla="*/ 1030942 h 1470212"/>
                <a:gd name="connsiteX1" fmla="*/ 1604682 w 4320988"/>
                <a:gd name="connsiteY1" fmla="*/ 1030942 h 1470212"/>
                <a:gd name="connsiteX2" fmla="*/ 1622612 w 4320988"/>
                <a:gd name="connsiteY2" fmla="*/ 887506 h 1470212"/>
                <a:gd name="connsiteX3" fmla="*/ 1604682 w 4320988"/>
                <a:gd name="connsiteY3" fmla="*/ 869577 h 1470212"/>
                <a:gd name="connsiteX4" fmla="*/ 1595718 w 4320988"/>
                <a:gd name="connsiteY4" fmla="*/ 842683 h 1470212"/>
                <a:gd name="connsiteX5" fmla="*/ 1550894 w 4320988"/>
                <a:gd name="connsiteY5" fmla="*/ 806824 h 1470212"/>
                <a:gd name="connsiteX6" fmla="*/ 1524000 w 4320988"/>
                <a:gd name="connsiteY6" fmla="*/ 762000 h 1470212"/>
                <a:gd name="connsiteX7" fmla="*/ 1515035 w 4320988"/>
                <a:gd name="connsiteY7" fmla="*/ 735106 h 1470212"/>
                <a:gd name="connsiteX8" fmla="*/ 1488141 w 4320988"/>
                <a:gd name="connsiteY8" fmla="*/ 717177 h 1470212"/>
                <a:gd name="connsiteX9" fmla="*/ 1461247 w 4320988"/>
                <a:gd name="connsiteY9" fmla="*/ 699247 h 1470212"/>
                <a:gd name="connsiteX10" fmla="*/ 0 w 4320988"/>
                <a:gd name="connsiteY10" fmla="*/ 502024 h 1470212"/>
                <a:gd name="connsiteX11" fmla="*/ 26894 w 4320988"/>
                <a:gd name="connsiteY11" fmla="*/ 376518 h 1470212"/>
                <a:gd name="connsiteX12" fmla="*/ 421341 w 4320988"/>
                <a:gd name="connsiteY12" fmla="*/ 412377 h 1470212"/>
                <a:gd name="connsiteX13" fmla="*/ 466165 w 4320988"/>
                <a:gd name="connsiteY13" fmla="*/ 349624 h 1470212"/>
                <a:gd name="connsiteX14" fmla="*/ 484094 w 4320988"/>
                <a:gd name="connsiteY14" fmla="*/ 331694 h 1470212"/>
                <a:gd name="connsiteX15" fmla="*/ 475129 w 4320988"/>
                <a:gd name="connsiteY15" fmla="*/ 233083 h 1470212"/>
                <a:gd name="connsiteX16" fmla="*/ 448235 w 4320988"/>
                <a:gd name="connsiteY16" fmla="*/ 152400 h 1470212"/>
                <a:gd name="connsiteX17" fmla="*/ 430306 w 4320988"/>
                <a:gd name="connsiteY17" fmla="*/ 98612 h 1470212"/>
                <a:gd name="connsiteX18" fmla="*/ 412376 w 4320988"/>
                <a:gd name="connsiteY18" fmla="*/ 80683 h 1470212"/>
                <a:gd name="connsiteX19" fmla="*/ 403412 w 4320988"/>
                <a:gd name="connsiteY19" fmla="*/ 8965 h 1470212"/>
                <a:gd name="connsiteX20" fmla="*/ 528918 w 4320988"/>
                <a:gd name="connsiteY20" fmla="*/ 0 h 1470212"/>
                <a:gd name="connsiteX21" fmla="*/ 493059 w 4320988"/>
                <a:gd name="connsiteY21" fmla="*/ 134471 h 1470212"/>
                <a:gd name="connsiteX22" fmla="*/ 502023 w 4320988"/>
                <a:gd name="connsiteY22" fmla="*/ 206189 h 1470212"/>
                <a:gd name="connsiteX23" fmla="*/ 510988 w 4320988"/>
                <a:gd name="connsiteY23" fmla="*/ 233083 h 1470212"/>
                <a:gd name="connsiteX24" fmla="*/ 528918 w 4320988"/>
                <a:gd name="connsiteY24" fmla="*/ 251012 h 1470212"/>
                <a:gd name="connsiteX25" fmla="*/ 555812 w 4320988"/>
                <a:gd name="connsiteY25" fmla="*/ 295836 h 1470212"/>
                <a:gd name="connsiteX26" fmla="*/ 582706 w 4320988"/>
                <a:gd name="connsiteY26" fmla="*/ 340659 h 1470212"/>
                <a:gd name="connsiteX27" fmla="*/ 645459 w 4320988"/>
                <a:gd name="connsiteY27" fmla="*/ 403412 h 1470212"/>
                <a:gd name="connsiteX28" fmla="*/ 717176 w 4320988"/>
                <a:gd name="connsiteY28" fmla="*/ 439271 h 1470212"/>
                <a:gd name="connsiteX29" fmla="*/ 833718 w 4320988"/>
                <a:gd name="connsiteY29" fmla="*/ 457200 h 1470212"/>
                <a:gd name="connsiteX30" fmla="*/ 1532965 w 4320988"/>
                <a:gd name="connsiteY30" fmla="*/ 546847 h 1470212"/>
                <a:gd name="connsiteX31" fmla="*/ 1604682 w 4320988"/>
                <a:gd name="connsiteY31" fmla="*/ 573742 h 1470212"/>
                <a:gd name="connsiteX32" fmla="*/ 1631576 w 4320988"/>
                <a:gd name="connsiteY32" fmla="*/ 582706 h 1470212"/>
                <a:gd name="connsiteX33" fmla="*/ 1676400 w 4320988"/>
                <a:gd name="connsiteY33" fmla="*/ 609600 h 1470212"/>
                <a:gd name="connsiteX34" fmla="*/ 1694329 w 4320988"/>
                <a:gd name="connsiteY34" fmla="*/ 627530 h 1470212"/>
                <a:gd name="connsiteX35" fmla="*/ 1721223 w 4320988"/>
                <a:gd name="connsiteY35" fmla="*/ 636494 h 1470212"/>
                <a:gd name="connsiteX36" fmla="*/ 1748118 w 4320988"/>
                <a:gd name="connsiteY36" fmla="*/ 690283 h 1470212"/>
                <a:gd name="connsiteX37" fmla="*/ 1783976 w 4320988"/>
                <a:gd name="connsiteY37" fmla="*/ 744071 h 1470212"/>
                <a:gd name="connsiteX38" fmla="*/ 1810871 w 4320988"/>
                <a:gd name="connsiteY38" fmla="*/ 788894 h 1470212"/>
                <a:gd name="connsiteX39" fmla="*/ 1828800 w 4320988"/>
                <a:gd name="connsiteY39" fmla="*/ 842683 h 1470212"/>
                <a:gd name="connsiteX40" fmla="*/ 1846729 w 4320988"/>
                <a:gd name="connsiteY40" fmla="*/ 869577 h 1470212"/>
                <a:gd name="connsiteX41" fmla="*/ 1882588 w 4320988"/>
                <a:gd name="connsiteY41" fmla="*/ 950259 h 1470212"/>
                <a:gd name="connsiteX42" fmla="*/ 1900518 w 4320988"/>
                <a:gd name="connsiteY42" fmla="*/ 968189 h 1470212"/>
                <a:gd name="connsiteX43" fmla="*/ 1945341 w 4320988"/>
                <a:gd name="connsiteY43" fmla="*/ 1013012 h 1470212"/>
                <a:gd name="connsiteX44" fmla="*/ 2079812 w 4320988"/>
                <a:gd name="connsiteY44" fmla="*/ 1039906 h 1470212"/>
                <a:gd name="connsiteX45" fmla="*/ 2142565 w 4320988"/>
                <a:gd name="connsiteY45" fmla="*/ 1048871 h 1470212"/>
                <a:gd name="connsiteX46" fmla="*/ 3236259 w 4320988"/>
                <a:gd name="connsiteY46" fmla="*/ 779930 h 1470212"/>
                <a:gd name="connsiteX47" fmla="*/ 3496235 w 4320988"/>
                <a:gd name="connsiteY47" fmla="*/ 735106 h 1470212"/>
                <a:gd name="connsiteX48" fmla="*/ 3827929 w 4320988"/>
                <a:gd name="connsiteY48" fmla="*/ 753036 h 1470212"/>
                <a:gd name="connsiteX49" fmla="*/ 3917576 w 4320988"/>
                <a:gd name="connsiteY49" fmla="*/ 770965 h 1470212"/>
                <a:gd name="connsiteX50" fmla="*/ 3935506 w 4320988"/>
                <a:gd name="connsiteY50" fmla="*/ 788894 h 1470212"/>
                <a:gd name="connsiteX51" fmla="*/ 3989294 w 4320988"/>
                <a:gd name="connsiteY51" fmla="*/ 806824 h 1470212"/>
                <a:gd name="connsiteX52" fmla="*/ 3989294 w 4320988"/>
                <a:gd name="connsiteY52" fmla="*/ 806824 h 1470212"/>
                <a:gd name="connsiteX53" fmla="*/ 4061012 w 4320988"/>
                <a:gd name="connsiteY53" fmla="*/ 815789 h 1470212"/>
                <a:gd name="connsiteX54" fmla="*/ 4159623 w 4320988"/>
                <a:gd name="connsiteY54" fmla="*/ 842683 h 1470212"/>
                <a:gd name="connsiteX55" fmla="*/ 4186518 w 4320988"/>
                <a:gd name="connsiteY55" fmla="*/ 851647 h 1470212"/>
                <a:gd name="connsiteX56" fmla="*/ 4204447 w 4320988"/>
                <a:gd name="connsiteY56" fmla="*/ 869577 h 1470212"/>
                <a:gd name="connsiteX57" fmla="*/ 4258235 w 4320988"/>
                <a:gd name="connsiteY57" fmla="*/ 887506 h 1470212"/>
                <a:gd name="connsiteX58" fmla="*/ 4276165 w 4320988"/>
                <a:gd name="connsiteY58" fmla="*/ 905436 h 1470212"/>
                <a:gd name="connsiteX59" fmla="*/ 4320988 w 4320988"/>
                <a:gd name="connsiteY59" fmla="*/ 932330 h 1470212"/>
                <a:gd name="connsiteX60" fmla="*/ 4320988 w 4320988"/>
                <a:gd name="connsiteY60" fmla="*/ 1281953 h 1470212"/>
                <a:gd name="connsiteX61" fmla="*/ 3854823 w 4320988"/>
                <a:gd name="connsiteY61" fmla="*/ 1111624 h 1470212"/>
                <a:gd name="connsiteX62" fmla="*/ 3460376 w 4320988"/>
                <a:gd name="connsiteY62" fmla="*/ 1102659 h 1470212"/>
                <a:gd name="connsiteX63" fmla="*/ 3003176 w 4320988"/>
                <a:gd name="connsiteY63" fmla="*/ 1165412 h 1470212"/>
                <a:gd name="connsiteX64" fmla="*/ 2043953 w 4320988"/>
                <a:gd name="connsiteY64" fmla="*/ 1470212 h 1470212"/>
                <a:gd name="connsiteX65" fmla="*/ 1981200 w 4320988"/>
                <a:gd name="connsiteY65" fmla="*/ 1416424 h 1470212"/>
                <a:gd name="connsiteX66" fmla="*/ 1963271 w 4320988"/>
                <a:gd name="connsiteY66" fmla="*/ 1398494 h 1470212"/>
                <a:gd name="connsiteX67" fmla="*/ 1909482 w 4320988"/>
                <a:gd name="connsiteY67" fmla="*/ 1380565 h 1470212"/>
                <a:gd name="connsiteX68" fmla="*/ 1882588 w 4320988"/>
                <a:gd name="connsiteY68" fmla="*/ 1371600 h 1470212"/>
                <a:gd name="connsiteX69" fmla="*/ 1801906 w 4320988"/>
                <a:gd name="connsiteY69" fmla="*/ 1344706 h 1470212"/>
                <a:gd name="connsiteX70" fmla="*/ 1775012 w 4320988"/>
                <a:gd name="connsiteY70" fmla="*/ 1335742 h 1470212"/>
                <a:gd name="connsiteX71" fmla="*/ 1739153 w 4320988"/>
                <a:gd name="connsiteY71" fmla="*/ 1326777 h 1470212"/>
                <a:gd name="connsiteX72" fmla="*/ 1712259 w 4320988"/>
                <a:gd name="connsiteY72" fmla="*/ 1317812 h 1470212"/>
                <a:gd name="connsiteX73" fmla="*/ 1676400 w 4320988"/>
                <a:gd name="connsiteY73" fmla="*/ 1308847 h 1470212"/>
                <a:gd name="connsiteX74" fmla="*/ 1613647 w 4320988"/>
                <a:gd name="connsiteY74" fmla="*/ 1290918 h 1470212"/>
                <a:gd name="connsiteX75" fmla="*/ 1604682 w 4320988"/>
                <a:gd name="connsiteY75" fmla="*/ 1030942 h 14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320988" h="1470212">
                  <a:moveTo>
                    <a:pt x="1604682" y="1030942"/>
                  </a:moveTo>
                  <a:lnTo>
                    <a:pt x="1604682" y="1030942"/>
                  </a:lnTo>
                  <a:cubicBezTo>
                    <a:pt x="1630035" y="963333"/>
                    <a:pt x="1644179" y="959395"/>
                    <a:pt x="1622612" y="887506"/>
                  </a:cubicBezTo>
                  <a:cubicBezTo>
                    <a:pt x="1620183" y="879410"/>
                    <a:pt x="1610659" y="875553"/>
                    <a:pt x="1604682" y="869577"/>
                  </a:cubicBezTo>
                  <a:cubicBezTo>
                    <a:pt x="1601694" y="860612"/>
                    <a:pt x="1600580" y="850786"/>
                    <a:pt x="1595718" y="842683"/>
                  </a:cubicBezTo>
                  <a:cubicBezTo>
                    <a:pt x="1587202" y="828489"/>
                    <a:pt x="1563110" y="814968"/>
                    <a:pt x="1550894" y="806824"/>
                  </a:cubicBezTo>
                  <a:cubicBezTo>
                    <a:pt x="1525498" y="730638"/>
                    <a:pt x="1560917" y="823529"/>
                    <a:pt x="1524000" y="762000"/>
                  </a:cubicBezTo>
                  <a:cubicBezTo>
                    <a:pt x="1519138" y="753897"/>
                    <a:pt x="1520938" y="742485"/>
                    <a:pt x="1515035" y="735106"/>
                  </a:cubicBezTo>
                  <a:cubicBezTo>
                    <a:pt x="1508304" y="726693"/>
                    <a:pt x="1497778" y="721995"/>
                    <a:pt x="1488141" y="717177"/>
                  </a:cubicBezTo>
                  <a:cubicBezTo>
                    <a:pt x="1458412" y="702313"/>
                    <a:pt x="1461247" y="719228"/>
                    <a:pt x="1461247" y="699247"/>
                  </a:cubicBezTo>
                  <a:lnTo>
                    <a:pt x="0" y="502024"/>
                  </a:lnTo>
                  <a:lnTo>
                    <a:pt x="26894" y="376518"/>
                  </a:lnTo>
                  <a:lnTo>
                    <a:pt x="421341" y="412377"/>
                  </a:lnTo>
                  <a:cubicBezTo>
                    <a:pt x="436282" y="391459"/>
                    <a:pt x="450383" y="369915"/>
                    <a:pt x="466165" y="349624"/>
                  </a:cubicBezTo>
                  <a:cubicBezTo>
                    <a:pt x="471354" y="342952"/>
                    <a:pt x="483446" y="340121"/>
                    <a:pt x="484094" y="331694"/>
                  </a:cubicBezTo>
                  <a:cubicBezTo>
                    <a:pt x="486625" y="298785"/>
                    <a:pt x="480865" y="265587"/>
                    <a:pt x="475129" y="233083"/>
                  </a:cubicBezTo>
                  <a:cubicBezTo>
                    <a:pt x="475127" y="233070"/>
                    <a:pt x="452719" y="165854"/>
                    <a:pt x="448235" y="152400"/>
                  </a:cubicBezTo>
                  <a:lnTo>
                    <a:pt x="430306" y="98612"/>
                  </a:lnTo>
                  <a:lnTo>
                    <a:pt x="412376" y="80683"/>
                  </a:lnTo>
                  <a:cubicBezTo>
                    <a:pt x="398687" y="39614"/>
                    <a:pt x="403412" y="63239"/>
                    <a:pt x="403412" y="8965"/>
                  </a:cubicBezTo>
                  <a:lnTo>
                    <a:pt x="528918" y="0"/>
                  </a:lnTo>
                  <a:cubicBezTo>
                    <a:pt x="517524" y="34181"/>
                    <a:pt x="493059" y="93591"/>
                    <a:pt x="493059" y="134471"/>
                  </a:cubicBezTo>
                  <a:cubicBezTo>
                    <a:pt x="493059" y="158563"/>
                    <a:pt x="497713" y="182486"/>
                    <a:pt x="502023" y="206189"/>
                  </a:cubicBezTo>
                  <a:cubicBezTo>
                    <a:pt x="503713" y="215486"/>
                    <a:pt x="506126" y="224980"/>
                    <a:pt x="510988" y="233083"/>
                  </a:cubicBezTo>
                  <a:cubicBezTo>
                    <a:pt x="515337" y="240330"/>
                    <a:pt x="522941" y="245036"/>
                    <a:pt x="528918" y="251012"/>
                  </a:cubicBezTo>
                  <a:cubicBezTo>
                    <a:pt x="554311" y="327196"/>
                    <a:pt x="518896" y="234308"/>
                    <a:pt x="555812" y="295836"/>
                  </a:cubicBezTo>
                  <a:cubicBezTo>
                    <a:pt x="590722" y="354021"/>
                    <a:pt x="537277" y="295232"/>
                    <a:pt x="582706" y="340659"/>
                  </a:cubicBezTo>
                  <a:cubicBezTo>
                    <a:pt x="602992" y="401516"/>
                    <a:pt x="573531" y="331480"/>
                    <a:pt x="645459" y="403412"/>
                  </a:cubicBezTo>
                  <a:cubicBezTo>
                    <a:pt x="673680" y="431635"/>
                    <a:pt x="662237" y="425537"/>
                    <a:pt x="717176" y="439271"/>
                  </a:cubicBezTo>
                  <a:cubicBezTo>
                    <a:pt x="803389" y="460824"/>
                    <a:pt x="764252" y="457200"/>
                    <a:pt x="833718" y="457200"/>
                  </a:cubicBezTo>
                  <a:lnTo>
                    <a:pt x="1532965" y="546847"/>
                  </a:lnTo>
                  <a:lnTo>
                    <a:pt x="1604682" y="573742"/>
                  </a:lnTo>
                  <a:cubicBezTo>
                    <a:pt x="1613563" y="576971"/>
                    <a:pt x="1623473" y="577844"/>
                    <a:pt x="1631576" y="582706"/>
                  </a:cubicBezTo>
                  <a:cubicBezTo>
                    <a:pt x="1693104" y="619622"/>
                    <a:pt x="1600216" y="584207"/>
                    <a:pt x="1676400" y="609600"/>
                  </a:cubicBezTo>
                  <a:cubicBezTo>
                    <a:pt x="1682376" y="615577"/>
                    <a:pt x="1687081" y="623181"/>
                    <a:pt x="1694329" y="627530"/>
                  </a:cubicBezTo>
                  <a:cubicBezTo>
                    <a:pt x="1702432" y="632392"/>
                    <a:pt x="1713844" y="630591"/>
                    <a:pt x="1721223" y="636494"/>
                  </a:cubicBezTo>
                  <a:cubicBezTo>
                    <a:pt x="1745101" y="655596"/>
                    <a:pt x="1735126" y="666897"/>
                    <a:pt x="1748118" y="690283"/>
                  </a:cubicBezTo>
                  <a:cubicBezTo>
                    <a:pt x="1758583" y="709120"/>
                    <a:pt x="1777162" y="723629"/>
                    <a:pt x="1783976" y="744071"/>
                  </a:cubicBezTo>
                  <a:cubicBezTo>
                    <a:pt x="1795614" y="778983"/>
                    <a:pt x="1786259" y="764283"/>
                    <a:pt x="1810871" y="788894"/>
                  </a:cubicBezTo>
                  <a:cubicBezTo>
                    <a:pt x="1816847" y="806824"/>
                    <a:pt x="1818317" y="826958"/>
                    <a:pt x="1828800" y="842683"/>
                  </a:cubicBezTo>
                  <a:cubicBezTo>
                    <a:pt x="1834776" y="851648"/>
                    <a:pt x="1842353" y="859731"/>
                    <a:pt x="1846729" y="869577"/>
                  </a:cubicBezTo>
                  <a:cubicBezTo>
                    <a:pt x="1871606" y="925551"/>
                    <a:pt x="1852157" y="912221"/>
                    <a:pt x="1882588" y="950259"/>
                  </a:cubicBezTo>
                  <a:cubicBezTo>
                    <a:pt x="1887868" y="956859"/>
                    <a:pt x="1895238" y="961589"/>
                    <a:pt x="1900518" y="968189"/>
                  </a:cubicBezTo>
                  <a:cubicBezTo>
                    <a:pt x="1921952" y="994981"/>
                    <a:pt x="1911954" y="998173"/>
                    <a:pt x="1945341" y="1013012"/>
                  </a:cubicBezTo>
                  <a:cubicBezTo>
                    <a:pt x="1998317" y="1036557"/>
                    <a:pt x="2018264" y="1033068"/>
                    <a:pt x="2079812" y="1039906"/>
                  </a:cubicBezTo>
                  <a:cubicBezTo>
                    <a:pt x="2118046" y="1052651"/>
                    <a:pt x="2097256" y="1048871"/>
                    <a:pt x="2142565" y="1048871"/>
                  </a:cubicBezTo>
                  <a:lnTo>
                    <a:pt x="3236259" y="779930"/>
                  </a:lnTo>
                  <a:lnTo>
                    <a:pt x="3496235" y="735106"/>
                  </a:lnTo>
                  <a:lnTo>
                    <a:pt x="3827929" y="753036"/>
                  </a:lnTo>
                  <a:cubicBezTo>
                    <a:pt x="3857811" y="759012"/>
                    <a:pt x="3888666" y="761328"/>
                    <a:pt x="3917576" y="770965"/>
                  </a:cubicBezTo>
                  <a:cubicBezTo>
                    <a:pt x="3925594" y="773638"/>
                    <a:pt x="3927946" y="785114"/>
                    <a:pt x="3935506" y="788894"/>
                  </a:cubicBezTo>
                  <a:cubicBezTo>
                    <a:pt x="3952410" y="797346"/>
                    <a:pt x="3971365" y="800847"/>
                    <a:pt x="3989294" y="806824"/>
                  </a:cubicBezTo>
                  <a:lnTo>
                    <a:pt x="3989294" y="806824"/>
                  </a:lnTo>
                  <a:cubicBezTo>
                    <a:pt x="4013200" y="809812"/>
                    <a:pt x="4037200" y="812126"/>
                    <a:pt x="4061012" y="815789"/>
                  </a:cubicBezTo>
                  <a:cubicBezTo>
                    <a:pt x="4108084" y="823031"/>
                    <a:pt x="4111577" y="826668"/>
                    <a:pt x="4159623" y="842683"/>
                  </a:cubicBezTo>
                  <a:lnTo>
                    <a:pt x="4186518" y="851647"/>
                  </a:lnTo>
                  <a:cubicBezTo>
                    <a:pt x="4192494" y="857624"/>
                    <a:pt x="4196887" y="865797"/>
                    <a:pt x="4204447" y="869577"/>
                  </a:cubicBezTo>
                  <a:cubicBezTo>
                    <a:pt x="4221351" y="878029"/>
                    <a:pt x="4258235" y="887506"/>
                    <a:pt x="4258235" y="887506"/>
                  </a:cubicBezTo>
                  <a:cubicBezTo>
                    <a:pt x="4264212" y="893483"/>
                    <a:pt x="4269565" y="900156"/>
                    <a:pt x="4276165" y="905436"/>
                  </a:cubicBezTo>
                  <a:cubicBezTo>
                    <a:pt x="4294192" y="919858"/>
                    <a:pt x="4302369" y="923020"/>
                    <a:pt x="4320988" y="932330"/>
                  </a:cubicBezTo>
                  <a:lnTo>
                    <a:pt x="4320988" y="1281953"/>
                  </a:lnTo>
                  <a:lnTo>
                    <a:pt x="3854823" y="1111624"/>
                  </a:lnTo>
                  <a:lnTo>
                    <a:pt x="3460376" y="1102659"/>
                  </a:lnTo>
                  <a:lnTo>
                    <a:pt x="3003176" y="1165412"/>
                  </a:lnTo>
                  <a:lnTo>
                    <a:pt x="2043953" y="1470212"/>
                  </a:lnTo>
                  <a:cubicBezTo>
                    <a:pt x="2023035" y="1452283"/>
                    <a:pt x="2001791" y="1434727"/>
                    <a:pt x="1981200" y="1416424"/>
                  </a:cubicBezTo>
                  <a:cubicBezTo>
                    <a:pt x="1974883" y="1410809"/>
                    <a:pt x="1970831" y="1402274"/>
                    <a:pt x="1963271" y="1398494"/>
                  </a:cubicBezTo>
                  <a:cubicBezTo>
                    <a:pt x="1946367" y="1390042"/>
                    <a:pt x="1927412" y="1386541"/>
                    <a:pt x="1909482" y="1380565"/>
                  </a:cubicBezTo>
                  <a:lnTo>
                    <a:pt x="1882588" y="1371600"/>
                  </a:lnTo>
                  <a:lnTo>
                    <a:pt x="1801906" y="1344706"/>
                  </a:lnTo>
                  <a:cubicBezTo>
                    <a:pt x="1792941" y="1341718"/>
                    <a:pt x="1784179" y="1338034"/>
                    <a:pt x="1775012" y="1335742"/>
                  </a:cubicBezTo>
                  <a:cubicBezTo>
                    <a:pt x="1763059" y="1332754"/>
                    <a:pt x="1751000" y="1330162"/>
                    <a:pt x="1739153" y="1326777"/>
                  </a:cubicBezTo>
                  <a:cubicBezTo>
                    <a:pt x="1730067" y="1324181"/>
                    <a:pt x="1721345" y="1320408"/>
                    <a:pt x="1712259" y="1317812"/>
                  </a:cubicBezTo>
                  <a:cubicBezTo>
                    <a:pt x="1700412" y="1314427"/>
                    <a:pt x="1687936" y="1313173"/>
                    <a:pt x="1676400" y="1308847"/>
                  </a:cubicBezTo>
                  <a:cubicBezTo>
                    <a:pt x="1617898" y="1286909"/>
                    <a:pt x="1663715" y="1290918"/>
                    <a:pt x="1613647" y="1290918"/>
                  </a:cubicBezTo>
                  <a:lnTo>
                    <a:pt x="1604682" y="1030942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22752" y="1486331"/>
            <a:ext cx="62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CCA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9644" y="1658176"/>
            <a:ext cx="64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ECA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9644" y="2422435"/>
            <a:ext cx="62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ICA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14739" y="3790148"/>
            <a:ext cx="150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ICA PSV/EDV</a:t>
            </a:r>
            <a:endParaRPr lang="en-NZ" dirty="0"/>
          </a:p>
        </p:txBody>
      </p:sp>
      <p:sp>
        <p:nvSpPr>
          <p:cNvPr id="36" name="TextBox 35"/>
          <p:cNvSpPr txBox="1"/>
          <p:nvPr/>
        </p:nvSpPr>
        <p:spPr>
          <a:xfrm>
            <a:off x="5004048" y="389591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CCA PSV/EDV</a:t>
            </a:r>
            <a:endParaRPr lang="en-NZ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59420" y="2348880"/>
            <a:ext cx="680532" cy="150120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47864" y="4159480"/>
            <a:ext cx="120549" cy="132600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/>
          <p:nvPr/>
        </p:nvCxnSpPr>
        <p:spPr>
          <a:xfrm flipH="1" flipV="1">
            <a:off x="5292080" y="1842842"/>
            <a:ext cx="141444" cy="205306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004048" y="4265243"/>
            <a:ext cx="429476" cy="123957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Colour </a:t>
            </a:r>
            <a:r>
              <a:rPr lang="en-NZ" dirty="0" err="1" smtClean="0"/>
              <a:t>doppler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40016" cy="4525963"/>
          </a:xfrm>
        </p:spPr>
        <p:txBody>
          <a:bodyPr/>
          <a:lstStyle/>
          <a:p>
            <a:r>
              <a:rPr lang="en-NZ" dirty="0" smtClean="0"/>
              <a:t>Increase the pulse repetition frequency (PRF) to single out the high velocities. </a:t>
            </a:r>
          </a:p>
          <a:p>
            <a:r>
              <a:rPr lang="en-NZ" dirty="0" smtClean="0"/>
              <a:t>We are exploiting the aliasing artefact. 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01" y="3888501"/>
            <a:ext cx="3168352" cy="282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95" y="3940652"/>
            <a:ext cx="819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16" y="1354401"/>
            <a:ext cx="3232937" cy="25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354401"/>
            <a:ext cx="677481" cy="244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1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Watch the angle!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86" y="1484784"/>
            <a:ext cx="4111248" cy="209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9" y="3728293"/>
            <a:ext cx="4131069" cy="224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17" y="3728294"/>
            <a:ext cx="4053234" cy="224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Haemodynamics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ECA waveform is higher resistance than the ICA – what does this mean? </a:t>
            </a:r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708920"/>
            <a:ext cx="38195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4" y="4725144"/>
            <a:ext cx="3800060" cy="165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270892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ECA – The blood is moving forwards but does not continue to flow.</a:t>
            </a:r>
            <a:endParaRPr lang="en-NZ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63263" y="4712033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ICA – The blood is moving forwards and continues to flow till the next pulse.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3126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Haemodynamics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632" y="1268761"/>
            <a:ext cx="8039168" cy="2808312"/>
          </a:xfrm>
        </p:spPr>
        <p:txBody>
          <a:bodyPr>
            <a:normAutofit/>
          </a:bodyPr>
          <a:lstStyle/>
          <a:p>
            <a:r>
              <a:rPr lang="en-NZ" dirty="0" smtClean="0"/>
              <a:t>A temporal tap is also used to identify the ECA. </a:t>
            </a:r>
          </a:p>
          <a:p>
            <a:r>
              <a:rPr lang="en-NZ" dirty="0" smtClean="0"/>
              <a:t>A tap on the head just in front of the ear should be seen in the pulsed-wave waveform in the ECA, as below, but not in the ICA.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2" y="4293096"/>
            <a:ext cx="39147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5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Today’s presentation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Doppler effect</a:t>
            </a:r>
          </a:p>
          <a:p>
            <a:r>
              <a:rPr lang="en-NZ" dirty="0" err="1" smtClean="0"/>
              <a:t>Haemodynamics</a:t>
            </a:r>
            <a:r>
              <a:rPr lang="en-NZ" dirty="0" smtClean="0"/>
              <a:t> </a:t>
            </a:r>
          </a:p>
          <a:p>
            <a:r>
              <a:rPr lang="en-NZ" dirty="0" smtClean="0"/>
              <a:t>Carotid artery anatomy and disease</a:t>
            </a:r>
          </a:p>
          <a:p>
            <a:r>
              <a:rPr lang="en-NZ" dirty="0" smtClean="0"/>
              <a:t>Carotid artery imaging  - </a:t>
            </a:r>
            <a:r>
              <a:rPr lang="en-NZ" dirty="0" err="1" smtClean="0"/>
              <a:t>Xray</a:t>
            </a:r>
            <a:r>
              <a:rPr lang="en-NZ" dirty="0" smtClean="0"/>
              <a:t> angiography, US – clinical trials – NASCET and ECST.</a:t>
            </a:r>
          </a:p>
          <a:p>
            <a:r>
              <a:rPr lang="en-NZ" dirty="0" smtClean="0"/>
              <a:t>Reporting criteria – quantifying stenoses</a:t>
            </a:r>
          </a:p>
          <a:p>
            <a:r>
              <a:rPr lang="en-NZ" dirty="0" smtClean="0"/>
              <a:t>Alternative pathologies</a:t>
            </a: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Occlusions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632" y="1268760"/>
            <a:ext cx="8039168" cy="5112567"/>
          </a:xfrm>
        </p:spPr>
        <p:txBody>
          <a:bodyPr>
            <a:normAutofit/>
          </a:bodyPr>
          <a:lstStyle/>
          <a:p>
            <a:r>
              <a:rPr lang="en-NZ" dirty="0" smtClean="0"/>
              <a:t>No flow in seen in the ICA in colour or spectral </a:t>
            </a:r>
            <a:r>
              <a:rPr lang="en-NZ" dirty="0" err="1" smtClean="0"/>
              <a:t>doppler</a:t>
            </a:r>
            <a:r>
              <a:rPr lang="en-NZ" dirty="0" smtClean="0"/>
              <a:t>. </a:t>
            </a:r>
          </a:p>
          <a:p>
            <a:r>
              <a:rPr lang="en-NZ" dirty="0" smtClean="0"/>
              <a:t>ICA often appears narrow calibre in B-mode imaging. </a:t>
            </a:r>
          </a:p>
          <a:p>
            <a:r>
              <a:rPr lang="en-NZ" dirty="0" smtClean="0"/>
              <a:t>“Stump” flow can be seen at the ICA origin. </a:t>
            </a:r>
          </a:p>
          <a:p>
            <a:r>
              <a:rPr lang="en-NZ" dirty="0" smtClean="0"/>
              <a:t>Sub-occlusions characterised by a thin colour </a:t>
            </a:r>
            <a:r>
              <a:rPr lang="en-NZ" dirty="0" err="1" smtClean="0"/>
              <a:t>doppler</a:t>
            </a:r>
            <a:r>
              <a:rPr lang="en-NZ" dirty="0" smtClean="0"/>
              <a:t> trace – can be low or high velocity. </a:t>
            </a:r>
            <a:endParaRPr lang="en-N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3851721" cy="161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72898"/>
            <a:ext cx="45815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Plaque morphology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632" y="1268760"/>
            <a:ext cx="8039168" cy="5112567"/>
          </a:xfrm>
        </p:spPr>
        <p:txBody>
          <a:bodyPr>
            <a:normAutofit/>
          </a:bodyPr>
          <a:lstStyle/>
          <a:p>
            <a:r>
              <a:rPr lang="en-NZ" dirty="0" smtClean="0"/>
              <a:t>Comment on length of the plaque and distance from the carotid bifurcation. </a:t>
            </a:r>
          </a:p>
          <a:p>
            <a:r>
              <a:rPr lang="en-NZ" dirty="0" err="1" smtClean="0"/>
              <a:t>Echolucent</a:t>
            </a:r>
            <a:r>
              <a:rPr lang="en-NZ" dirty="0"/>
              <a:t> </a:t>
            </a:r>
            <a:r>
              <a:rPr lang="en-NZ" dirty="0" smtClean="0"/>
              <a:t>/ echogenic. Smooth vs. mixed. Calcification. </a:t>
            </a:r>
          </a:p>
          <a:p>
            <a:r>
              <a:rPr lang="en-NZ" dirty="0" smtClean="0"/>
              <a:t>Irregular/regular shape – evidence of ulceration. </a:t>
            </a:r>
            <a:endParaRPr lang="en-N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Plaque morphology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378084" cy="16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933056"/>
            <a:ext cx="3585972" cy="19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511302" cy="201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7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NZ" dirty="0"/>
              <a:t>Carotid body tumour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Carotid body sits between the ECA and ICA at the carotid bifurcation.</a:t>
            </a:r>
          </a:p>
          <a:p>
            <a:r>
              <a:rPr lang="en-NZ" dirty="0" smtClean="0"/>
              <a:t>Tumour presents as highly vascularised mass which splays the ICA and ECA. </a:t>
            </a:r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1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NZ" dirty="0"/>
              <a:t>Carotid body tumour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340768"/>
            <a:ext cx="3615529" cy="287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047510" cy="287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983255"/>
            <a:ext cx="3960439" cy="27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4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NZ" dirty="0"/>
              <a:t>Dissection.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Dissection.</a:t>
            </a:r>
          </a:p>
          <a:p>
            <a:r>
              <a:rPr lang="en-NZ" dirty="0" smtClean="0"/>
              <a:t>The intima becomes detached from the media and adventitia of the vessel. This can be mobile with flow on both sides, or stationary and </a:t>
            </a:r>
            <a:r>
              <a:rPr lang="en-NZ" dirty="0" err="1" smtClean="0"/>
              <a:t>thrombosed</a:t>
            </a:r>
            <a:r>
              <a:rPr lang="en-NZ" dirty="0" smtClean="0"/>
              <a:t> on one side. 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528392" cy="236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6380"/>
            <a:ext cx="3312367" cy="238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Aneurysm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Defined by an 50% increase in size of the vessel compared to the artery immediately proximal. </a:t>
            </a:r>
          </a:p>
          <a:p>
            <a:r>
              <a:rPr lang="en-NZ" dirty="0" smtClean="0"/>
              <a:t>May or may not contain thrombus.</a:t>
            </a: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Characterised by partial or full retrograde flow in the vertebral artery.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5256584" cy="358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55" y="2348880"/>
            <a:ext cx="3122533" cy="37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Subclavian steal syndrome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27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Subclavian steal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799"/>
            <a:ext cx="38671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7228"/>
            <a:ext cx="33051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steals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5814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0861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Doppler effect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The wave transmitted (Ft) from the probe hits the moving red blood cell and is reflected back and </a:t>
            </a:r>
            <a:r>
              <a:rPr lang="en-NZ" dirty="0" err="1" smtClean="0"/>
              <a:t>recieved</a:t>
            </a:r>
            <a:r>
              <a:rPr lang="en-NZ" dirty="0" smtClean="0"/>
              <a:t> by the probe (</a:t>
            </a:r>
            <a:r>
              <a:rPr lang="en-NZ" dirty="0" err="1" smtClean="0"/>
              <a:t>Fr</a:t>
            </a:r>
            <a:r>
              <a:rPr lang="en-NZ" dirty="0" smtClean="0"/>
              <a:t>). </a:t>
            </a:r>
          </a:p>
          <a:p>
            <a:r>
              <a:rPr lang="en-NZ" dirty="0" smtClean="0"/>
              <a:t>The frequencies of these two waves are different. The difference in frequencies is known as the Doppler frequency (</a:t>
            </a:r>
            <a:r>
              <a:rPr lang="en-NZ" dirty="0" err="1" smtClean="0"/>
              <a:t>Fd</a:t>
            </a:r>
            <a:r>
              <a:rPr lang="en-NZ" dirty="0" smtClean="0"/>
              <a:t>).</a:t>
            </a:r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doppler effect ultras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1432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CCA waveforms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Slow rise to PSV time (</a:t>
            </a:r>
            <a:r>
              <a:rPr lang="en-NZ" dirty="0" err="1" smtClean="0"/>
              <a:t>Tardus</a:t>
            </a:r>
            <a:r>
              <a:rPr lang="en-NZ" dirty="0" smtClean="0"/>
              <a:t> </a:t>
            </a:r>
            <a:r>
              <a:rPr lang="en-NZ" dirty="0" err="1" smtClean="0"/>
              <a:t>parvus</a:t>
            </a:r>
            <a:r>
              <a:rPr lang="en-NZ" dirty="0" smtClean="0"/>
              <a:t>) can indicate proximal disease e.g. at the brachiocephalic origin or aorta. 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High resistance flow, similar to the ECA, can be an indicator for significant ICA disease. 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3573101" cy="182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1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CCA waveforms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Unusual waveforms that are appears in all arteries e.g. carotid, subclavian, vertebral etc. are likely due to cardiac issues, such as aortic regurgitation. </a:t>
            </a:r>
          </a:p>
          <a:p>
            <a:r>
              <a:rPr lang="en-NZ" dirty="0" smtClean="0"/>
              <a:t>Unilateral unusual waveforms are more likely to be attributed to disease e.g. innominate stenosis. </a:t>
            </a:r>
            <a:endParaRPr lang="en-NZ" dirty="0"/>
          </a:p>
          <a:p>
            <a:endParaRPr lang="en-NZ" dirty="0" smtClean="0"/>
          </a:p>
          <a:p>
            <a:endParaRPr lang="en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References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NZ" dirty="0" smtClean="0"/>
              <a:t>Grant</a:t>
            </a:r>
            <a:r>
              <a:rPr lang="en-NZ" dirty="0"/>
              <a:t>, E.G. (2003) Carotid artery stenosis: grayscale and Doppler ultrasound diagnosis--Society of Radiologists in Ultrasound consensus conference. Ultrasound Quarterly [online]. 19 (4), pp.190-8. </a:t>
            </a:r>
            <a:endParaRPr lang="en-NZ" dirty="0" smtClean="0"/>
          </a:p>
          <a:p>
            <a:pPr lvl="0"/>
            <a:r>
              <a:rPr lang="en-GB" dirty="0"/>
              <a:t>Oates, C.P. (2008) Joint recommendations for reporting carotid ultrasound investigations in the United Kingdom. </a:t>
            </a:r>
            <a:r>
              <a:rPr lang="en-GB" i="1" dirty="0"/>
              <a:t>European Journal Of Vascular And Endovascular Surgery: The Official Journal Of The European Society For Vascular Surgery</a:t>
            </a:r>
            <a:r>
              <a:rPr lang="en-GB" dirty="0"/>
              <a:t> [online]. 37 (3), pp.251-61. </a:t>
            </a:r>
            <a:endParaRPr lang="en-GB" dirty="0" smtClean="0"/>
          </a:p>
          <a:p>
            <a:r>
              <a:rPr lang="en-GB" dirty="0"/>
              <a:t>MRC. (1991) MRC European Carotid Surgery Trial: interim results for symptomatic patients with severe (70-99%) or with mild (0-29%) carotid stenosis. European Carotid Surgery </a:t>
            </a:r>
            <a:r>
              <a:rPr lang="en-GB" dirty="0" err="1"/>
              <a:t>Trialists</a:t>
            </a:r>
            <a:r>
              <a:rPr lang="en-GB" dirty="0"/>
              <a:t>' Collaborative Group. </a:t>
            </a:r>
            <a:r>
              <a:rPr lang="en-GB" i="1" dirty="0"/>
              <a:t>Lancet</a:t>
            </a:r>
            <a:r>
              <a:rPr lang="en-GB" dirty="0"/>
              <a:t> [online]. 337 (8752), pp.1235-43. </a:t>
            </a:r>
            <a:endParaRPr lang="en-NZ" dirty="0" smtClean="0"/>
          </a:p>
          <a:p>
            <a:pPr lvl="0"/>
            <a:r>
              <a:rPr lang="en-GB" dirty="0"/>
              <a:t>NASCET Investigators. (1991) Clinical alert: benefit of carotid endarterectomy for patients with high-grade stenosis of the internal carotid artery. National Institute of Neurological Disorders and Stroke, Stroke and Trauma Division. North American Symptomatic Carotid Endarterectomy Trial (NASCET) investigators. </a:t>
            </a:r>
            <a:r>
              <a:rPr lang="en-GB" i="1" dirty="0"/>
              <a:t>Stroke (00392499)</a:t>
            </a:r>
            <a:r>
              <a:rPr lang="en-GB" dirty="0"/>
              <a:t> [online]. 22 (6), pp.816-7.</a:t>
            </a:r>
            <a:endParaRPr lang="en-NZ" dirty="0"/>
          </a:p>
          <a:p>
            <a:pPr lvl="0"/>
            <a:r>
              <a:rPr lang="en-GB" dirty="0"/>
              <a:t>Naylor, A.R (2003) Overview of the Principal Results and Secondary Analyses from the European and North American Randomised Trials of Endarterectomy for Symptomatic Carotid Stenosis. </a:t>
            </a:r>
            <a:r>
              <a:rPr lang="en-GB" i="1" dirty="0"/>
              <a:t>European Journal of Vascular and Endovascular Surgery</a:t>
            </a:r>
            <a:r>
              <a:rPr lang="en-GB" dirty="0"/>
              <a:t> [online]. 26 (2), pp.115-129.  </a:t>
            </a:r>
            <a:endParaRPr lang="en-GB" dirty="0" smtClean="0"/>
          </a:p>
          <a:p>
            <a:r>
              <a:rPr lang="en-GB" dirty="0"/>
              <a:t>Ricotta, J.J. (2011) Updated Society for Vascular Surgery guidelines for management of </a:t>
            </a:r>
            <a:r>
              <a:rPr lang="en-GB" dirty="0" err="1"/>
              <a:t>extracranial</a:t>
            </a:r>
            <a:r>
              <a:rPr lang="en-GB" dirty="0"/>
              <a:t> carotid disease. </a:t>
            </a:r>
            <a:r>
              <a:rPr lang="en-GB" i="1" dirty="0"/>
              <a:t>J </a:t>
            </a:r>
            <a:r>
              <a:rPr lang="en-GB" i="1" dirty="0" err="1"/>
              <a:t>Vasc</a:t>
            </a:r>
            <a:r>
              <a:rPr lang="en-GB" i="1" dirty="0"/>
              <a:t> </a:t>
            </a:r>
            <a:r>
              <a:rPr lang="en-GB" i="1" dirty="0" err="1"/>
              <a:t>Surg</a:t>
            </a:r>
            <a:r>
              <a:rPr lang="en-GB" dirty="0"/>
              <a:t> [online]. 54 (3), pp.e1. </a:t>
            </a:r>
            <a:endParaRPr lang="en-NZ" dirty="0"/>
          </a:p>
          <a:p>
            <a:pPr lvl="0"/>
            <a:endParaRPr lang="en-NZ" dirty="0"/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Doppler effect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188840"/>
          </a:xfrm>
        </p:spPr>
        <p:txBody>
          <a:bodyPr>
            <a:normAutofit/>
          </a:bodyPr>
          <a:lstStyle/>
          <a:p>
            <a:r>
              <a:rPr lang="en-NZ" dirty="0" smtClean="0"/>
              <a:t>The ultrasound machine measures the </a:t>
            </a:r>
            <a:r>
              <a:rPr lang="en-NZ" dirty="0" err="1" smtClean="0"/>
              <a:t>doppler</a:t>
            </a:r>
            <a:r>
              <a:rPr lang="en-NZ" dirty="0" smtClean="0"/>
              <a:t> frequency (</a:t>
            </a:r>
            <a:r>
              <a:rPr lang="en-NZ" dirty="0" err="1" smtClean="0"/>
              <a:t>Fd</a:t>
            </a:r>
            <a:r>
              <a:rPr lang="en-NZ" dirty="0" smtClean="0"/>
              <a:t>) and uses this in the </a:t>
            </a:r>
            <a:r>
              <a:rPr lang="en-NZ" dirty="0" err="1" smtClean="0"/>
              <a:t>doppler</a:t>
            </a:r>
            <a:r>
              <a:rPr lang="en-NZ" dirty="0" smtClean="0"/>
              <a:t> equation below to calculate the velocity. All the values are given except </a:t>
            </a:r>
            <a:r>
              <a:rPr lang="en-NZ" dirty="0" err="1" smtClean="0"/>
              <a:t>Fd</a:t>
            </a:r>
            <a:r>
              <a:rPr lang="en-NZ" dirty="0" smtClean="0"/>
              <a:t> and angle Ɵ.</a:t>
            </a:r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 result for doppler effect equation ultras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5115594" cy="30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6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Doppler effect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404864"/>
          </a:xfrm>
        </p:spPr>
        <p:txBody>
          <a:bodyPr>
            <a:normAutofit/>
          </a:bodyPr>
          <a:lstStyle/>
          <a:p>
            <a:r>
              <a:rPr lang="en-NZ" dirty="0" smtClean="0"/>
              <a:t>We can apply a colour scale to the range of velocities. </a:t>
            </a:r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29313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1"/>
            <a:ext cx="2956744" cy="265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200177"/>
            <a:ext cx="4114800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Or we can apply a spectral trace over time to the range of velocities.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71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Haemodynamics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766" y="3933056"/>
            <a:ext cx="374674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The increase in velocity is used to quantify the stenosis with ultrasound.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5946"/>
            <a:ext cx="2518863" cy="213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2767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66" y="1268760"/>
            <a:ext cx="37467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Extracranial</a:t>
            </a:r>
            <a:r>
              <a:rPr lang="en-NZ" dirty="0" smtClean="0"/>
              <a:t> Anatomy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  </a:t>
            </a:r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File:Blausen 0170 CarotidArteries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340768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ICA has no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ECA has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ECA generally but not always lies medially and anterior to the ICA.</a:t>
            </a:r>
            <a:endParaRPr lang="en-N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09" y="3283171"/>
            <a:ext cx="2901702" cy="268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Carotid artery disease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74" y="1268760"/>
            <a:ext cx="4517780" cy="32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7545" y="4596211"/>
            <a:ext cx="4320479" cy="1137043"/>
            <a:chOff x="467545" y="4596211"/>
            <a:chExt cx="4320479" cy="1137043"/>
          </a:xfrm>
        </p:grpSpPr>
        <p:sp>
          <p:nvSpPr>
            <p:cNvPr id="5" name="Freeform 4"/>
            <p:cNvSpPr/>
            <p:nvPr/>
          </p:nvSpPr>
          <p:spPr>
            <a:xfrm rot="5400000" flipV="1">
              <a:off x="2687907" y="3628696"/>
              <a:ext cx="316438" cy="3861151"/>
            </a:xfrm>
            <a:custGeom>
              <a:avLst/>
              <a:gdLst>
                <a:gd name="connsiteX0" fmla="*/ 108187 w 280663"/>
                <a:gd name="connsiteY0" fmla="*/ 3149600 h 3149600"/>
                <a:gd name="connsiteX1" fmla="*/ 6587 w 280663"/>
                <a:gd name="connsiteY1" fmla="*/ 2466109 h 3149600"/>
                <a:gd name="connsiteX2" fmla="*/ 274442 w 280663"/>
                <a:gd name="connsiteY2" fmla="*/ 1330036 h 3149600"/>
                <a:gd name="connsiteX3" fmla="*/ 191314 w 280663"/>
                <a:gd name="connsiteY3" fmla="*/ 803563 h 3149600"/>
                <a:gd name="connsiteX4" fmla="*/ 145132 w 280663"/>
                <a:gd name="connsiteY4" fmla="*/ 443345 h 3149600"/>
                <a:gd name="connsiteX5" fmla="*/ 154369 w 280663"/>
                <a:gd name="connsiteY5" fmla="*/ 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63" h="3149600">
                  <a:moveTo>
                    <a:pt x="108187" y="3149600"/>
                  </a:moveTo>
                  <a:cubicBezTo>
                    <a:pt x="43532" y="2959485"/>
                    <a:pt x="-21122" y="2769370"/>
                    <a:pt x="6587" y="2466109"/>
                  </a:cubicBezTo>
                  <a:cubicBezTo>
                    <a:pt x="34296" y="2162848"/>
                    <a:pt x="243654" y="1607127"/>
                    <a:pt x="274442" y="1330036"/>
                  </a:cubicBezTo>
                  <a:cubicBezTo>
                    <a:pt x="305230" y="1052945"/>
                    <a:pt x="212866" y="951345"/>
                    <a:pt x="191314" y="803563"/>
                  </a:cubicBezTo>
                  <a:cubicBezTo>
                    <a:pt x="169762" y="655781"/>
                    <a:pt x="151289" y="577272"/>
                    <a:pt x="145132" y="443345"/>
                  </a:cubicBezTo>
                  <a:cubicBezTo>
                    <a:pt x="138975" y="309418"/>
                    <a:pt x="146672" y="154709"/>
                    <a:pt x="15436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Freeform 5"/>
            <p:cNvSpPr/>
            <p:nvPr/>
          </p:nvSpPr>
          <p:spPr>
            <a:xfrm rot="5400000" flipV="1">
              <a:off x="2751504" y="3310395"/>
              <a:ext cx="750704" cy="3322336"/>
            </a:xfrm>
            <a:custGeom>
              <a:avLst/>
              <a:gdLst>
                <a:gd name="connsiteX0" fmla="*/ 600363 w 665832"/>
                <a:gd name="connsiteY0" fmla="*/ 2710080 h 2710080"/>
                <a:gd name="connsiteX1" fmla="*/ 461818 w 665832"/>
                <a:gd name="connsiteY1" fmla="*/ 2100480 h 2710080"/>
                <a:gd name="connsiteX2" fmla="*/ 665018 w 665832"/>
                <a:gd name="connsiteY2" fmla="*/ 1093716 h 2710080"/>
                <a:gd name="connsiteX3" fmla="*/ 369454 w 665832"/>
                <a:gd name="connsiteY3" fmla="*/ 788916 h 2710080"/>
                <a:gd name="connsiteX4" fmla="*/ 249381 w 665832"/>
                <a:gd name="connsiteY4" fmla="*/ 105425 h 2710080"/>
                <a:gd name="connsiteX5" fmla="*/ 0 w 665832"/>
                <a:gd name="connsiteY5" fmla="*/ 13062 h 271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5832" h="2710080">
                  <a:moveTo>
                    <a:pt x="600363" y="2710080"/>
                  </a:moveTo>
                  <a:cubicBezTo>
                    <a:pt x="525702" y="2539977"/>
                    <a:pt x="451042" y="2369874"/>
                    <a:pt x="461818" y="2100480"/>
                  </a:cubicBezTo>
                  <a:cubicBezTo>
                    <a:pt x="472594" y="1831086"/>
                    <a:pt x="680412" y="1312310"/>
                    <a:pt x="665018" y="1093716"/>
                  </a:cubicBezTo>
                  <a:cubicBezTo>
                    <a:pt x="649624" y="875122"/>
                    <a:pt x="438727" y="953631"/>
                    <a:pt x="369454" y="788916"/>
                  </a:cubicBezTo>
                  <a:cubicBezTo>
                    <a:pt x="300181" y="624201"/>
                    <a:pt x="310957" y="234734"/>
                    <a:pt x="249381" y="105425"/>
                  </a:cubicBezTo>
                  <a:cubicBezTo>
                    <a:pt x="187805" y="-23884"/>
                    <a:pt x="93902" y="-5411"/>
                    <a:pt x="0" y="130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Freeform 6"/>
            <p:cNvSpPr/>
            <p:nvPr/>
          </p:nvSpPr>
          <p:spPr>
            <a:xfrm rot="5400000" flipV="1">
              <a:off x="1084742" y="4572399"/>
              <a:ext cx="276493" cy="365769"/>
            </a:xfrm>
            <a:custGeom>
              <a:avLst/>
              <a:gdLst>
                <a:gd name="connsiteX0" fmla="*/ 0 w 245234"/>
                <a:gd name="connsiteY0" fmla="*/ 258618 h 298364"/>
                <a:gd name="connsiteX1" fmla="*/ 230909 w 245234"/>
                <a:gd name="connsiteY1" fmla="*/ 277090 h 298364"/>
                <a:gd name="connsiteX2" fmla="*/ 221673 w 245234"/>
                <a:gd name="connsiteY2" fmla="*/ 0 h 29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234" h="298364">
                  <a:moveTo>
                    <a:pt x="0" y="258618"/>
                  </a:moveTo>
                  <a:cubicBezTo>
                    <a:pt x="96982" y="289405"/>
                    <a:pt x="193964" y="320193"/>
                    <a:pt x="230909" y="277090"/>
                  </a:cubicBezTo>
                  <a:cubicBezTo>
                    <a:pt x="267854" y="233987"/>
                    <a:pt x="221673" y="0"/>
                    <a:pt x="22167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Freeform 7"/>
            <p:cNvSpPr/>
            <p:nvPr/>
          </p:nvSpPr>
          <p:spPr>
            <a:xfrm rot="5400000" flipV="1">
              <a:off x="1490666" y="4418633"/>
              <a:ext cx="378060" cy="1483002"/>
            </a:xfrm>
            <a:custGeom>
              <a:avLst/>
              <a:gdLst>
                <a:gd name="connsiteX0" fmla="*/ 0 w 335318"/>
                <a:gd name="connsiteY0" fmla="*/ 55418 h 1209707"/>
                <a:gd name="connsiteX1" fmla="*/ 110836 w 335318"/>
                <a:gd name="connsiteY1" fmla="*/ 969818 h 1209707"/>
                <a:gd name="connsiteX2" fmla="*/ 175491 w 335318"/>
                <a:gd name="connsiteY2" fmla="*/ 1145309 h 1209707"/>
                <a:gd name="connsiteX3" fmla="*/ 323272 w 335318"/>
                <a:gd name="connsiteY3" fmla="*/ 1191491 h 1209707"/>
                <a:gd name="connsiteX4" fmla="*/ 323272 w 335318"/>
                <a:gd name="connsiteY4" fmla="*/ 858982 h 1209707"/>
                <a:gd name="connsiteX5" fmla="*/ 295563 w 335318"/>
                <a:gd name="connsiteY5" fmla="*/ 360218 h 1209707"/>
                <a:gd name="connsiteX6" fmla="*/ 304800 w 335318"/>
                <a:gd name="connsiteY6" fmla="*/ 0 h 120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18" h="1209707">
                  <a:moveTo>
                    <a:pt x="0" y="55418"/>
                  </a:moveTo>
                  <a:cubicBezTo>
                    <a:pt x="40794" y="421794"/>
                    <a:pt x="81588" y="788170"/>
                    <a:pt x="110836" y="969818"/>
                  </a:cubicBezTo>
                  <a:cubicBezTo>
                    <a:pt x="140084" y="1151466"/>
                    <a:pt x="140085" y="1108364"/>
                    <a:pt x="175491" y="1145309"/>
                  </a:cubicBezTo>
                  <a:cubicBezTo>
                    <a:pt x="210897" y="1182255"/>
                    <a:pt x="298642" y="1239212"/>
                    <a:pt x="323272" y="1191491"/>
                  </a:cubicBezTo>
                  <a:cubicBezTo>
                    <a:pt x="347902" y="1143770"/>
                    <a:pt x="327890" y="997527"/>
                    <a:pt x="323272" y="858982"/>
                  </a:cubicBezTo>
                  <a:cubicBezTo>
                    <a:pt x="318654" y="720437"/>
                    <a:pt x="298642" y="503382"/>
                    <a:pt x="295563" y="360218"/>
                  </a:cubicBezTo>
                  <a:cubicBezTo>
                    <a:pt x="292484" y="217054"/>
                    <a:pt x="304800" y="0"/>
                    <a:pt x="3048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Freeform 8"/>
            <p:cNvSpPr/>
            <p:nvPr/>
          </p:nvSpPr>
          <p:spPr>
            <a:xfrm rot="5400000" flipV="1">
              <a:off x="2119360" y="5068765"/>
              <a:ext cx="213673" cy="1115306"/>
            </a:xfrm>
            <a:custGeom>
              <a:avLst/>
              <a:gdLst>
                <a:gd name="connsiteX0" fmla="*/ 66784 w 196093"/>
                <a:gd name="connsiteY0" fmla="*/ 4608 h 909772"/>
                <a:gd name="connsiteX1" fmla="*/ 57547 w 196093"/>
                <a:gd name="connsiteY1" fmla="*/ 50790 h 909772"/>
                <a:gd name="connsiteX2" fmla="*/ 48311 w 196093"/>
                <a:gd name="connsiteY2" fmla="*/ 115444 h 909772"/>
                <a:gd name="connsiteX3" fmla="*/ 29838 w 196093"/>
                <a:gd name="connsiteY3" fmla="*/ 170862 h 909772"/>
                <a:gd name="connsiteX4" fmla="*/ 20602 w 196093"/>
                <a:gd name="connsiteY4" fmla="*/ 198572 h 909772"/>
                <a:gd name="connsiteX5" fmla="*/ 11366 w 196093"/>
                <a:gd name="connsiteY5" fmla="*/ 549553 h 909772"/>
                <a:gd name="connsiteX6" fmla="*/ 20602 w 196093"/>
                <a:gd name="connsiteY6" fmla="*/ 586499 h 909772"/>
                <a:gd name="connsiteX7" fmla="*/ 39075 w 196093"/>
                <a:gd name="connsiteY7" fmla="*/ 641917 h 909772"/>
                <a:gd name="connsiteX8" fmla="*/ 48311 w 196093"/>
                <a:gd name="connsiteY8" fmla="*/ 678862 h 909772"/>
                <a:gd name="connsiteX9" fmla="*/ 66784 w 196093"/>
                <a:gd name="connsiteY9" fmla="*/ 752753 h 909772"/>
                <a:gd name="connsiteX10" fmla="*/ 85257 w 196093"/>
                <a:gd name="connsiteY10" fmla="*/ 826644 h 909772"/>
                <a:gd name="connsiteX11" fmla="*/ 122202 w 196093"/>
                <a:gd name="connsiteY11" fmla="*/ 882062 h 909772"/>
                <a:gd name="connsiteX12" fmla="*/ 140675 w 196093"/>
                <a:gd name="connsiteY12" fmla="*/ 909772 h 909772"/>
                <a:gd name="connsiteX13" fmla="*/ 159147 w 196093"/>
                <a:gd name="connsiteY13" fmla="*/ 882062 h 909772"/>
                <a:gd name="connsiteX14" fmla="*/ 177620 w 196093"/>
                <a:gd name="connsiteY14" fmla="*/ 826644 h 909772"/>
                <a:gd name="connsiteX15" fmla="*/ 186857 w 196093"/>
                <a:gd name="connsiteY15" fmla="*/ 734281 h 909772"/>
                <a:gd name="connsiteX16" fmla="*/ 196093 w 196093"/>
                <a:gd name="connsiteY16" fmla="*/ 697335 h 909772"/>
                <a:gd name="connsiteX17" fmla="*/ 177620 w 196093"/>
                <a:gd name="connsiteY17" fmla="*/ 512608 h 909772"/>
                <a:gd name="connsiteX18" fmla="*/ 159147 w 196093"/>
                <a:gd name="connsiteY18" fmla="*/ 429481 h 909772"/>
                <a:gd name="connsiteX19" fmla="*/ 140675 w 196093"/>
                <a:gd name="connsiteY19" fmla="*/ 374062 h 909772"/>
                <a:gd name="connsiteX20" fmla="*/ 131438 w 196093"/>
                <a:gd name="connsiteY20" fmla="*/ 346353 h 909772"/>
                <a:gd name="connsiteX21" fmla="*/ 112966 w 196093"/>
                <a:gd name="connsiteY21" fmla="*/ 318644 h 909772"/>
                <a:gd name="connsiteX22" fmla="*/ 103729 w 196093"/>
                <a:gd name="connsiteY22" fmla="*/ 281699 h 909772"/>
                <a:gd name="connsiteX23" fmla="*/ 94493 w 196093"/>
                <a:gd name="connsiteY23" fmla="*/ 235517 h 909772"/>
                <a:gd name="connsiteX24" fmla="*/ 76020 w 196093"/>
                <a:gd name="connsiteY24" fmla="*/ 170862 h 909772"/>
                <a:gd name="connsiteX25" fmla="*/ 66784 w 196093"/>
                <a:gd name="connsiteY25" fmla="*/ 4608 h 909772"/>
                <a:gd name="connsiteX0" fmla="*/ 66784 w 196093"/>
                <a:gd name="connsiteY0" fmla="*/ 4608 h 909772"/>
                <a:gd name="connsiteX1" fmla="*/ 57547 w 196093"/>
                <a:gd name="connsiteY1" fmla="*/ 50790 h 909772"/>
                <a:gd name="connsiteX2" fmla="*/ 48311 w 196093"/>
                <a:gd name="connsiteY2" fmla="*/ 115444 h 909772"/>
                <a:gd name="connsiteX3" fmla="*/ 70171 w 196093"/>
                <a:gd name="connsiteY3" fmla="*/ 221606 h 909772"/>
                <a:gd name="connsiteX4" fmla="*/ 20602 w 196093"/>
                <a:gd name="connsiteY4" fmla="*/ 198572 h 909772"/>
                <a:gd name="connsiteX5" fmla="*/ 11366 w 196093"/>
                <a:gd name="connsiteY5" fmla="*/ 549553 h 909772"/>
                <a:gd name="connsiteX6" fmla="*/ 20602 w 196093"/>
                <a:gd name="connsiteY6" fmla="*/ 586499 h 909772"/>
                <a:gd name="connsiteX7" fmla="*/ 39075 w 196093"/>
                <a:gd name="connsiteY7" fmla="*/ 641917 h 909772"/>
                <a:gd name="connsiteX8" fmla="*/ 48311 w 196093"/>
                <a:gd name="connsiteY8" fmla="*/ 678862 h 909772"/>
                <a:gd name="connsiteX9" fmla="*/ 66784 w 196093"/>
                <a:gd name="connsiteY9" fmla="*/ 752753 h 909772"/>
                <a:gd name="connsiteX10" fmla="*/ 85257 w 196093"/>
                <a:gd name="connsiteY10" fmla="*/ 826644 h 909772"/>
                <a:gd name="connsiteX11" fmla="*/ 122202 w 196093"/>
                <a:gd name="connsiteY11" fmla="*/ 882062 h 909772"/>
                <a:gd name="connsiteX12" fmla="*/ 140675 w 196093"/>
                <a:gd name="connsiteY12" fmla="*/ 909772 h 909772"/>
                <a:gd name="connsiteX13" fmla="*/ 159147 w 196093"/>
                <a:gd name="connsiteY13" fmla="*/ 882062 h 909772"/>
                <a:gd name="connsiteX14" fmla="*/ 177620 w 196093"/>
                <a:gd name="connsiteY14" fmla="*/ 826644 h 909772"/>
                <a:gd name="connsiteX15" fmla="*/ 186857 w 196093"/>
                <a:gd name="connsiteY15" fmla="*/ 734281 h 909772"/>
                <a:gd name="connsiteX16" fmla="*/ 196093 w 196093"/>
                <a:gd name="connsiteY16" fmla="*/ 697335 h 909772"/>
                <a:gd name="connsiteX17" fmla="*/ 177620 w 196093"/>
                <a:gd name="connsiteY17" fmla="*/ 512608 h 909772"/>
                <a:gd name="connsiteX18" fmla="*/ 159147 w 196093"/>
                <a:gd name="connsiteY18" fmla="*/ 429481 h 909772"/>
                <a:gd name="connsiteX19" fmla="*/ 140675 w 196093"/>
                <a:gd name="connsiteY19" fmla="*/ 374062 h 909772"/>
                <a:gd name="connsiteX20" fmla="*/ 131438 w 196093"/>
                <a:gd name="connsiteY20" fmla="*/ 346353 h 909772"/>
                <a:gd name="connsiteX21" fmla="*/ 112966 w 196093"/>
                <a:gd name="connsiteY21" fmla="*/ 318644 h 909772"/>
                <a:gd name="connsiteX22" fmla="*/ 103729 w 196093"/>
                <a:gd name="connsiteY22" fmla="*/ 281699 h 909772"/>
                <a:gd name="connsiteX23" fmla="*/ 94493 w 196093"/>
                <a:gd name="connsiteY23" fmla="*/ 235517 h 909772"/>
                <a:gd name="connsiteX24" fmla="*/ 76020 w 196093"/>
                <a:gd name="connsiteY24" fmla="*/ 170862 h 909772"/>
                <a:gd name="connsiteX25" fmla="*/ 66784 w 196093"/>
                <a:gd name="connsiteY25" fmla="*/ 4608 h 909772"/>
                <a:gd name="connsiteX0" fmla="*/ 69025 w 198334"/>
                <a:gd name="connsiteY0" fmla="*/ 4608 h 909772"/>
                <a:gd name="connsiteX1" fmla="*/ 59788 w 198334"/>
                <a:gd name="connsiteY1" fmla="*/ 50790 h 909772"/>
                <a:gd name="connsiteX2" fmla="*/ 50552 w 198334"/>
                <a:gd name="connsiteY2" fmla="*/ 115444 h 909772"/>
                <a:gd name="connsiteX3" fmla="*/ 72412 w 198334"/>
                <a:gd name="connsiteY3" fmla="*/ 221606 h 909772"/>
                <a:gd name="connsiteX4" fmla="*/ 11319 w 198334"/>
                <a:gd name="connsiteY4" fmla="*/ 223944 h 909772"/>
                <a:gd name="connsiteX5" fmla="*/ 13607 w 198334"/>
                <a:gd name="connsiteY5" fmla="*/ 549553 h 909772"/>
                <a:gd name="connsiteX6" fmla="*/ 22843 w 198334"/>
                <a:gd name="connsiteY6" fmla="*/ 586499 h 909772"/>
                <a:gd name="connsiteX7" fmla="*/ 41316 w 198334"/>
                <a:gd name="connsiteY7" fmla="*/ 641917 h 909772"/>
                <a:gd name="connsiteX8" fmla="*/ 50552 w 198334"/>
                <a:gd name="connsiteY8" fmla="*/ 678862 h 909772"/>
                <a:gd name="connsiteX9" fmla="*/ 69025 w 198334"/>
                <a:gd name="connsiteY9" fmla="*/ 752753 h 909772"/>
                <a:gd name="connsiteX10" fmla="*/ 87498 w 198334"/>
                <a:gd name="connsiteY10" fmla="*/ 826644 h 909772"/>
                <a:gd name="connsiteX11" fmla="*/ 124443 w 198334"/>
                <a:gd name="connsiteY11" fmla="*/ 882062 h 909772"/>
                <a:gd name="connsiteX12" fmla="*/ 142916 w 198334"/>
                <a:gd name="connsiteY12" fmla="*/ 909772 h 909772"/>
                <a:gd name="connsiteX13" fmla="*/ 161388 w 198334"/>
                <a:gd name="connsiteY13" fmla="*/ 882062 h 909772"/>
                <a:gd name="connsiteX14" fmla="*/ 179861 w 198334"/>
                <a:gd name="connsiteY14" fmla="*/ 826644 h 909772"/>
                <a:gd name="connsiteX15" fmla="*/ 189098 w 198334"/>
                <a:gd name="connsiteY15" fmla="*/ 734281 h 909772"/>
                <a:gd name="connsiteX16" fmla="*/ 198334 w 198334"/>
                <a:gd name="connsiteY16" fmla="*/ 697335 h 909772"/>
                <a:gd name="connsiteX17" fmla="*/ 179861 w 198334"/>
                <a:gd name="connsiteY17" fmla="*/ 512608 h 909772"/>
                <a:gd name="connsiteX18" fmla="*/ 161388 w 198334"/>
                <a:gd name="connsiteY18" fmla="*/ 429481 h 909772"/>
                <a:gd name="connsiteX19" fmla="*/ 142916 w 198334"/>
                <a:gd name="connsiteY19" fmla="*/ 374062 h 909772"/>
                <a:gd name="connsiteX20" fmla="*/ 133679 w 198334"/>
                <a:gd name="connsiteY20" fmla="*/ 346353 h 909772"/>
                <a:gd name="connsiteX21" fmla="*/ 115207 w 198334"/>
                <a:gd name="connsiteY21" fmla="*/ 318644 h 909772"/>
                <a:gd name="connsiteX22" fmla="*/ 105970 w 198334"/>
                <a:gd name="connsiteY22" fmla="*/ 281699 h 909772"/>
                <a:gd name="connsiteX23" fmla="*/ 96734 w 198334"/>
                <a:gd name="connsiteY23" fmla="*/ 235517 h 909772"/>
                <a:gd name="connsiteX24" fmla="*/ 78261 w 198334"/>
                <a:gd name="connsiteY24" fmla="*/ 170862 h 909772"/>
                <a:gd name="connsiteX25" fmla="*/ 69025 w 198334"/>
                <a:gd name="connsiteY25" fmla="*/ 4608 h 909772"/>
                <a:gd name="connsiteX0" fmla="*/ 60131 w 189440"/>
                <a:gd name="connsiteY0" fmla="*/ 4608 h 909772"/>
                <a:gd name="connsiteX1" fmla="*/ 50894 w 189440"/>
                <a:gd name="connsiteY1" fmla="*/ 50790 h 909772"/>
                <a:gd name="connsiteX2" fmla="*/ 41658 w 189440"/>
                <a:gd name="connsiteY2" fmla="*/ 115444 h 909772"/>
                <a:gd name="connsiteX3" fmla="*/ 63518 w 189440"/>
                <a:gd name="connsiteY3" fmla="*/ 221606 h 909772"/>
                <a:gd name="connsiteX4" fmla="*/ 2425 w 189440"/>
                <a:gd name="connsiteY4" fmla="*/ 223944 h 909772"/>
                <a:gd name="connsiteX5" fmla="*/ 23901 w 189440"/>
                <a:gd name="connsiteY5" fmla="*/ 313314 h 909772"/>
                <a:gd name="connsiteX6" fmla="*/ 4713 w 189440"/>
                <a:gd name="connsiteY6" fmla="*/ 549553 h 909772"/>
                <a:gd name="connsiteX7" fmla="*/ 13949 w 189440"/>
                <a:gd name="connsiteY7" fmla="*/ 586499 h 909772"/>
                <a:gd name="connsiteX8" fmla="*/ 32422 w 189440"/>
                <a:gd name="connsiteY8" fmla="*/ 641917 h 909772"/>
                <a:gd name="connsiteX9" fmla="*/ 41658 w 189440"/>
                <a:gd name="connsiteY9" fmla="*/ 678862 h 909772"/>
                <a:gd name="connsiteX10" fmla="*/ 60131 w 189440"/>
                <a:gd name="connsiteY10" fmla="*/ 752753 h 909772"/>
                <a:gd name="connsiteX11" fmla="*/ 78604 w 189440"/>
                <a:gd name="connsiteY11" fmla="*/ 826644 h 909772"/>
                <a:gd name="connsiteX12" fmla="*/ 115549 w 189440"/>
                <a:gd name="connsiteY12" fmla="*/ 882062 h 909772"/>
                <a:gd name="connsiteX13" fmla="*/ 134022 w 189440"/>
                <a:gd name="connsiteY13" fmla="*/ 909772 h 909772"/>
                <a:gd name="connsiteX14" fmla="*/ 152494 w 189440"/>
                <a:gd name="connsiteY14" fmla="*/ 882062 h 909772"/>
                <a:gd name="connsiteX15" fmla="*/ 170967 w 189440"/>
                <a:gd name="connsiteY15" fmla="*/ 826644 h 909772"/>
                <a:gd name="connsiteX16" fmla="*/ 180204 w 189440"/>
                <a:gd name="connsiteY16" fmla="*/ 734281 h 909772"/>
                <a:gd name="connsiteX17" fmla="*/ 189440 w 189440"/>
                <a:gd name="connsiteY17" fmla="*/ 697335 h 909772"/>
                <a:gd name="connsiteX18" fmla="*/ 170967 w 189440"/>
                <a:gd name="connsiteY18" fmla="*/ 512608 h 909772"/>
                <a:gd name="connsiteX19" fmla="*/ 152494 w 189440"/>
                <a:gd name="connsiteY19" fmla="*/ 429481 h 909772"/>
                <a:gd name="connsiteX20" fmla="*/ 134022 w 189440"/>
                <a:gd name="connsiteY20" fmla="*/ 374062 h 909772"/>
                <a:gd name="connsiteX21" fmla="*/ 124785 w 189440"/>
                <a:gd name="connsiteY21" fmla="*/ 346353 h 909772"/>
                <a:gd name="connsiteX22" fmla="*/ 106313 w 189440"/>
                <a:gd name="connsiteY22" fmla="*/ 318644 h 909772"/>
                <a:gd name="connsiteX23" fmla="*/ 97076 w 189440"/>
                <a:gd name="connsiteY23" fmla="*/ 281699 h 909772"/>
                <a:gd name="connsiteX24" fmla="*/ 87840 w 189440"/>
                <a:gd name="connsiteY24" fmla="*/ 235517 h 909772"/>
                <a:gd name="connsiteX25" fmla="*/ 69367 w 189440"/>
                <a:gd name="connsiteY25" fmla="*/ 170862 h 909772"/>
                <a:gd name="connsiteX26" fmla="*/ 60131 w 189440"/>
                <a:gd name="connsiteY26" fmla="*/ 4608 h 909772"/>
                <a:gd name="connsiteX0" fmla="*/ 60207 w 189516"/>
                <a:gd name="connsiteY0" fmla="*/ 4608 h 909772"/>
                <a:gd name="connsiteX1" fmla="*/ 50970 w 189516"/>
                <a:gd name="connsiteY1" fmla="*/ 50790 h 909772"/>
                <a:gd name="connsiteX2" fmla="*/ 41734 w 189516"/>
                <a:gd name="connsiteY2" fmla="*/ 115444 h 909772"/>
                <a:gd name="connsiteX3" fmla="*/ 63594 w 189516"/>
                <a:gd name="connsiteY3" fmla="*/ 221606 h 909772"/>
                <a:gd name="connsiteX4" fmla="*/ 2501 w 189516"/>
                <a:gd name="connsiteY4" fmla="*/ 223944 h 909772"/>
                <a:gd name="connsiteX5" fmla="*/ 23977 w 189516"/>
                <a:gd name="connsiteY5" fmla="*/ 313314 h 909772"/>
                <a:gd name="connsiteX6" fmla="*/ 4789 w 189516"/>
                <a:gd name="connsiteY6" fmla="*/ 549553 h 909772"/>
                <a:gd name="connsiteX7" fmla="*/ 14025 w 189516"/>
                <a:gd name="connsiteY7" fmla="*/ 586499 h 909772"/>
                <a:gd name="connsiteX8" fmla="*/ 32498 w 189516"/>
                <a:gd name="connsiteY8" fmla="*/ 641917 h 909772"/>
                <a:gd name="connsiteX9" fmla="*/ 41734 w 189516"/>
                <a:gd name="connsiteY9" fmla="*/ 678862 h 909772"/>
                <a:gd name="connsiteX10" fmla="*/ 60207 w 189516"/>
                <a:gd name="connsiteY10" fmla="*/ 752753 h 909772"/>
                <a:gd name="connsiteX11" fmla="*/ 78680 w 189516"/>
                <a:gd name="connsiteY11" fmla="*/ 826644 h 909772"/>
                <a:gd name="connsiteX12" fmla="*/ 115625 w 189516"/>
                <a:gd name="connsiteY12" fmla="*/ 882062 h 909772"/>
                <a:gd name="connsiteX13" fmla="*/ 134098 w 189516"/>
                <a:gd name="connsiteY13" fmla="*/ 909772 h 909772"/>
                <a:gd name="connsiteX14" fmla="*/ 152570 w 189516"/>
                <a:gd name="connsiteY14" fmla="*/ 882062 h 909772"/>
                <a:gd name="connsiteX15" fmla="*/ 171043 w 189516"/>
                <a:gd name="connsiteY15" fmla="*/ 826644 h 909772"/>
                <a:gd name="connsiteX16" fmla="*/ 180280 w 189516"/>
                <a:gd name="connsiteY16" fmla="*/ 734281 h 909772"/>
                <a:gd name="connsiteX17" fmla="*/ 189516 w 189516"/>
                <a:gd name="connsiteY17" fmla="*/ 697335 h 909772"/>
                <a:gd name="connsiteX18" fmla="*/ 171043 w 189516"/>
                <a:gd name="connsiteY18" fmla="*/ 512608 h 909772"/>
                <a:gd name="connsiteX19" fmla="*/ 152570 w 189516"/>
                <a:gd name="connsiteY19" fmla="*/ 429481 h 909772"/>
                <a:gd name="connsiteX20" fmla="*/ 134098 w 189516"/>
                <a:gd name="connsiteY20" fmla="*/ 374062 h 909772"/>
                <a:gd name="connsiteX21" fmla="*/ 124861 w 189516"/>
                <a:gd name="connsiteY21" fmla="*/ 346353 h 909772"/>
                <a:gd name="connsiteX22" fmla="*/ 106389 w 189516"/>
                <a:gd name="connsiteY22" fmla="*/ 318644 h 909772"/>
                <a:gd name="connsiteX23" fmla="*/ 97152 w 189516"/>
                <a:gd name="connsiteY23" fmla="*/ 281699 h 909772"/>
                <a:gd name="connsiteX24" fmla="*/ 87916 w 189516"/>
                <a:gd name="connsiteY24" fmla="*/ 235517 h 909772"/>
                <a:gd name="connsiteX25" fmla="*/ 69443 w 189516"/>
                <a:gd name="connsiteY25" fmla="*/ 170862 h 909772"/>
                <a:gd name="connsiteX26" fmla="*/ 60207 w 189516"/>
                <a:gd name="connsiteY26" fmla="*/ 4608 h 90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9516" h="909772">
                  <a:moveTo>
                    <a:pt x="60207" y="4608"/>
                  </a:moveTo>
                  <a:cubicBezTo>
                    <a:pt x="57128" y="-15404"/>
                    <a:pt x="53551" y="35305"/>
                    <a:pt x="50970" y="50790"/>
                  </a:cubicBezTo>
                  <a:cubicBezTo>
                    <a:pt x="47391" y="72264"/>
                    <a:pt x="39630" y="86975"/>
                    <a:pt x="41734" y="115444"/>
                  </a:cubicBezTo>
                  <a:cubicBezTo>
                    <a:pt x="43838" y="143913"/>
                    <a:pt x="69752" y="203133"/>
                    <a:pt x="63594" y="221606"/>
                  </a:cubicBezTo>
                  <a:cubicBezTo>
                    <a:pt x="60515" y="230843"/>
                    <a:pt x="5580" y="214707"/>
                    <a:pt x="2501" y="223944"/>
                  </a:cubicBezTo>
                  <a:cubicBezTo>
                    <a:pt x="-8903" y="233942"/>
                    <a:pt x="23596" y="259046"/>
                    <a:pt x="23977" y="313314"/>
                  </a:cubicBezTo>
                  <a:cubicBezTo>
                    <a:pt x="-15973" y="323183"/>
                    <a:pt x="6448" y="504022"/>
                    <a:pt x="4789" y="549553"/>
                  </a:cubicBezTo>
                  <a:cubicBezTo>
                    <a:pt x="3130" y="595084"/>
                    <a:pt x="10377" y="574340"/>
                    <a:pt x="14025" y="586499"/>
                  </a:cubicBezTo>
                  <a:cubicBezTo>
                    <a:pt x="19620" y="605150"/>
                    <a:pt x="27775" y="623026"/>
                    <a:pt x="32498" y="641917"/>
                  </a:cubicBezTo>
                  <a:cubicBezTo>
                    <a:pt x="35577" y="654232"/>
                    <a:pt x="38247" y="666656"/>
                    <a:pt x="41734" y="678862"/>
                  </a:cubicBezTo>
                  <a:cubicBezTo>
                    <a:pt x="69987" y="777752"/>
                    <a:pt x="26402" y="606269"/>
                    <a:pt x="60207" y="752753"/>
                  </a:cubicBezTo>
                  <a:cubicBezTo>
                    <a:pt x="65916" y="777491"/>
                    <a:pt x="64597" y="805520"/>
                    <a:pt x="78680" y="826644"/>
                  </a:cubicBezTo>
                  <a:lnTo>
                    <a:pt x="115625" y="882062"/>
                  </a:lnTo>
                  <a:lnTo>
                    <a:pt x="134098" y="909772"/>
                  </a:lnTo>
                  <a:cubicBezTo>
                    <a:pt x="140255" y="900535"/>
                    <a:pt x="148062" y="892206"/>
                    <a:pt x="152570" y="882062"/>
                  </a:cubicBezTo>
                  <a:cubicBezTo>
                    <a:pt x="160478" y="864268"/>
                    <a:pt x="171043" y="826644"/>
                    <a:pt x="171043" y="826644"/>
                  </a:cubicBezTo>
                  <a:cubicBezTo>
                    <a:pt x="174122" y="795856"/>
                    <a:pt x="175904" y="764911"/>
                    <a:pt x="180280" y="734281"/>
                  </a:cubicBezTo>
                  <a:cubicBezTo>
                    <a:pt x="182075" y="721714"/>
                    <a:pt x="189516" y="710029"/>
                    <a:pt x="189516" y="697335"/>
                  </a:cubicBezTo>
                  <a:cubicBezTo>
                    <a:pt x="189516" y="540756"/>
                    <a:pt x="189673" y="596440"/>
                    <a:pt x="171043" y="512608"/>
                  </a:cubicBezTo>
                  <a:cubicBezTo>
                    <a:pt x="163504" y="478681"/>
                    <a:pt x="162230" y="461681"/>
                    <a:pt x="152570" y="429481"/>
                  </a:cubicBezTo>
                  <a:cubicBezTo>
                    <a:pt x="146975" y="410830"/>
                    <a:pt x="140256" y="392535"/>
                    <a:pt x="134098" y="374062"/>
                  </a:cubicBezTo>
                  <a:cubicBezTo>
                    <a:pt x="131019" y="364826"/>
                    <a:pt x="130261" y="354454"/>
                    <a:pt x="124861" y="346353"/>
                  </a:cubicBezTo>
                  <a:lnTo>
                    <a:pt x="106389" y="318644"/>
                  </a:lnTo>
                  <a:cubicBezTo>
                    <a:pt x="103310" y="306329"/>
                    <a:pt x="99906" y="294091"/>
                    <a:pt x="97152" y="281699"/>
                  </a:cubicBezTo>
                  <a:cubicBezTo>
                    <a:pt x="93746" y="266374"/>
                    <a:pt x="91723" y="250747"/>
                    <a:pt x="87916" y="235517"/>
                  </a:cubicBezTo>
                  <a:cubicBezTo>
                    <a:pt x="82615" y="214311"/>
                    <a:pt x="70677" y="193071"/>
                    <a:pt x="69443" y="170862"/>
                  </a:cubicBezTo>
                  <a:cubicBezTo>
                    <a:pt x="67052" y="127825"/>
                    <a:pt x="63286" y="24620"/>
                    <a:pt x="60207" y="460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8335" y="4755284"/>
              <a:ext cx="561769" cy="26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ECA</a:t>
              </a:r>
              <a:endParaRPr lang="en-NZ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545" y="5335156"/>
              <a:ext cx="539124" cy="26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ICA</a:t>
              </a:r>
              <a:endParaRPr lang="en-NZ" dirty="0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842918" y="5517232"/>
            <a:ext cx="102693" cy="72200"/>
          </a:xfrm>
          <a:custGeom>
            <a:avLst/>
            <a:gdLst>
              <a:gd name="connsiteX0" fmla="*/ 82534 w 118393"/>
              <a:gd name="connsiteY0" fmla="*/ 99634 h 99634"/>
              <a:gd name="connsiteX1" fmla="*/ 82534 w 118393"/>
              <a:gd name="connsiteY1" fmla="*/ 99634 h 99634"/>
              <a:gd name="connsiteX2" fmla="*/ 10816 w 118393"/>
              <a:gd name="connsiteY2" fmla="*/ 72740 h 99634"/>
              <a:gd name="connsiteX3" fmla="*/ 46675 w 118393"/>
              <a:gd name="connsiteY3" fmla="*/ 18952 h 99634"/>
              <a:gd name="connsiteX4" fmla="*/ 64605 w 118393"/>
              <a:gd name="connsiteY4" fmla="*/ 1023 h 99634"/>
              <a:gd name="connsiteX5" fmla="*/ 118393 w 118393"/>
              <a:gd name="connsiteY5" fmla="*/ 36881 h 99634"/>
              <a:gd name="connsiteX6" fmla="*/ 82534 w 118393"/>
              <a:gd name="connsiteY6" fmla="*/ 99634 h 9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93" h="99634">
                <a:moveTo>
                  <a:pt x="82534" y="99634"/>
                </a:moveTo>
                <a:lnTo>
                  <a:pt x="82534" y="99634"/>
                </a:lnTo>
                <a:cubicBezTo>
                  <a:pt x="58628" y="90669"/>
                  <a:pt x="27629" y="91954"/>
                  <a:pt x="10816" y="72740"/>
                </a:cubicBezTo>
                <a:cubicBezTo>
                  <a:pt x="-23382" y="33657"/>
                  <a:pt x="33244" y="23429"/>
                  <a:pt x="46675" y="18952"/>
                </a:cubicBezTo>
                <a:cubicBezTo>
                  <a:pt x="52652" y="12976"/>
                  <a:pt x="56268" y="2413"/>
                  <a:pt x="64605" y="1023"/>
                </a:cubicBezTo>
                <a:cubicBezTo>
                  <a:pt x="99338" y="-4766"/>
                  <a:pt x="103753" y="14923"/>
                  <a:pt x="118393" y="36881"/>
                </a:cubicBezTo>
                <a:cubicBezTo>
                  <a:pt x="99518" y="93505"/>
                  <a:pt x="88510" y="89175"/>
                  <a:pt x="82534" y="996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Freeform 25"/>
          <p:cNvSpPr/>
          <p:nvPr/>
        </p:nvSpPr>
        <p:spPr>
          <a:xfrm>
            <a:off x="5881801" y="5510945"/>
            <a:ext cx="653553" cy="192493"/>
          </a:xfrm>
          <a:custGeom>
            <a:avLst/>
            <a:gdLst>
              <a:gd name="connsiteX0" fmla="*/ 82534 w 118393"/>
              <a:gd name="connsiteY0" fmla="*/ 99634 h 99634"/>
              <a:gd name="connsiteX1" fmla="*/ 82534 w 118393"/>
              <a:gd name="connsiteY1" fmla="*/ 99634 h 99634"/>
              <a:gd name="connsiteX2" fmla="*/ 10816 w 118393"/>
              <a:gd name="connsiteY2" fmla="*/ 72740 h 99634"/>
              <a:gd name="connsiteX3" fmla="*/ 46675 w 118393"/>
              <a:gd name="connsiteY3" fmla="*/ 18952 h 99634"/>
              <a:gd name="connsiteX4" fmla="*/ 64605 w 118393"/>
              <a:gd name="connsiteY4" fmla="*/ 1023 h 99634"/>
              <a:gd name="connsiteX5" fmla="*/ 118393 w 118393"/>
              <a:gd name="connsiteY5" fmla="*/ 36881 h 99634"/>
              <a:gd name="connsiteX6" fmla="*/ 82534 w 118393"/>
              <a:gd name="connsiteY6" fmla="*/ 99634 h 99634"/>
              <a:gd name="connsiteX0" fmla="*/ 119334 w 120254"/>
              <a:gd name="connsiteY0" fmla="*/ 99634 h 101626"/>
              <a:gd name="connsiteX1" fmla="*/ 82534 w 120254"/>
              <a:gd name="connsiteY1" fmla="*/ 99634 h 101626"/>
              <a:gd name="connsiteX2" fmla="*/ 10816 w 120254"/>
              <a:gd name="connsiteY2" fmla="*/ 72740 h 101626"/>
              <a:gd name="connsiteX3" fmla="*/ 46675 w 120254"/>
              <a:gd name="connsiteY3" fmla="*/ 18952 h 101626"/>
              <a:gd name="connsiteX4" fmla="*/ 64605 w 120254"/>
              <a:gd name="connsiteY4" fmla="*/ 1023 h 101626"/>
              <a:gd name="connsiteX5" fmla="*/ 118393 w 120254"/>
              <a:gd name="connsiteY5" fmla="*/ 36881 h 101626"/>
              <a:gd name="connsiteX6" fmla="*/ 119334 w 120254"/>
              <a:gd name="connsiteY6" fmla="*/ 99634 h 101626"/>
              <a:gd name="connsiteX0" fmla="*/ 423550 w 427001"/>
              <a:gd name="connsiteY0" fmla="*/ 107366 h 114290"/>
              <a:gd name="connsiteX1" fmla="*/ 386750 w 427001"/>
              <a:gd name="connsiteY1" fmla="*/ 107366 h 114290"/>
              <a:gd name="connsiteX2" fmla="*/ 2234 w 427001"/>
              <a:gd name="connsiteY2" fmla="*/ 13873 h 114290"/>
              <a:gd name="connsiteX3" fmla="*/ 350891 w 427001"/>
              <a:gd name="connsiteY3" fmla="*/ 26684 h 114290"/>
              <a:gd name="connsiteX4" fmla="*/ 368821 w 427001"/>
              <a:gd name="connsiteY4" fmla="*/ 8755 h 114290"/>
              <a:gd name="connsiteX5" fmla="*/ 422609 w 427001"/>
              <a:gd name="connsiteY5" fmla="*/ 44613 h 114290"/>
              <a:gd name="connsiteX6" fmla="*/ 423550 w 427001"/>
              <a:gd name="connsiteY6" fmla="*/ 107366 h 114290"/>
              <a:gd name="connsiteX0" fmla="*/ 446214 w 447134"/>
              <a:gd name="connsiteY0" fmla="*/ 99635 h 102576"/>
              <a:gd name="connsiteX1" fmla="*/ 409414 w 447134"/>
              <a:gd name="connsiteY1" fmla="*/ 99635 h 102576"/>
              <a:gd name="connsiteX2" fmla="*/ 70449 w 447134"/>
              <a:gd name="connsiteY2" fmla="*/ 59927 h 102576"/>
              <a:gd name="connsiteX3" fmla="*/ 24898 w 447134"/>
              <a:gd name="connsiteY3" fmla="*/ 6142 h 102576"/>
              <a:gd name="connsiteX4" fmla="*/ 373555 w 447134"/>
              <a:gd name="connsiteY4" fmla="*/ 18953 h 102576"/>
              <a:gd name="connsiteX5" fmla="*/ 391485 w 447134"/>
              <a:gd name="connsiteY5" fmla="*/ 1024 h 102576"/>
              <a:gd name="connsiteX6" fmla="*/ 445273 w 447134"/>
              <a:gd name="connsiteY6" fmla="*/ 36882 h 102576"/>
              <a:gd name="connsiteX7" fmla="*/ 446214 w 447134"/>
              <a:gd name="connsiteY7" fmla="*/ 99635 h 102576"/>
              <a:gd name="connsiteX0" fmla="*/ 446214 w 447134"/>
              <a:gd name="connsiteY0" fmla="*/ 204291 h 204291"/>
              <a:gd name="connsiteX1" fmla="*/ 409414 w 447134"/>
              <a:gd name="connsiteY1" fmla="*/ 99635 h 204291"/>
              <a:gd name="connsiteX2" fmla="*/ 70449 w 447134"/>
              <a:gd name="connsiteY2" fmla="*/ 59927 h 204291"/>
              <a:gd name="connsiteX3" fmla="*/ 24898 w 447134"/>
              <a:gd name="connsiteY3" fmla="*/ 6142 h 204291"/>
              <a:gd name="connsiteX4" fmla="*/ 373555 w 447134"/>
              <a:gd name="connsiteY4" fmla="*/ 18953 h 204291"/>
              <a:gd name="connsiteX5" fmla="*/ 391485 w 447134"/>
              <a:gd name="connsiteY5" fmla="*/ 1024 h 204291"/>
              <a:gd name="connsiteX6" fmla="*/ 445273 w 447134"/>
              <a:gd name="connsiteY6" fmla="*/ 36882 h 204291"/>
              <a:gd name="connsiteX7" fmla="*/ 446214 w 447134"/>
              <a:gd name="connsiteY7" fmla="*/ 204291 h 20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134" h="204291">
                <a:moveTo>
                  <a:pt x="446214" y="204291"/>
                </a:moveTo>
                <a:cubicBezTo>
                  <a:pt x="433947" y="204291"/>
                  <a:pt x="472041" y="123696"/>
                  <a:pt x="409414" y="99635"/>
                </a:cubicBezTo>
                <a:cubicBezTo>
                  <a:pt x="346787" y="75574"/>
                  <a:pt x="134535" y="75509"/>
                  <a:pt x="70449" y="59927"/>
                </a:cubicBezTo>
                <a:cubicBezTo>
                  <a:pt x="6363" y="44345"/>
                  <a:pt x="-25620" y="12971"/>
                  <a:pt x="24898" y="6142"/>
                </a:cubicBezTo>
                <a:cubicBezTo>
                  <a:pt x="75416" y="-687"/>
                  <a:pt x="360124" y="23430"/>
                  <a:pt x="373555" y="18953"/>
                </a:cubicBezTo>
                <a:cubicBezTo>
                  <a:pt x="379532" y="12977"/>
                  <a:pt x="383148" y="2414"/>
                  <a:pt x="391485" y="1024"/>
                </a:cubicBezTo>
                <a:cubicBezTo>
                  <a:pt x="426218" y="-4765"/>
                  <a:pt x="430633" y="14924"/>
                  <a:pt x="445273" y="36882"/>
                </a:cubicBezTo>
                <a:cubicBezTo>
                  <a:pt x="426398" y="93506"/>
                  <a:pt x="452190" y="193832"/>
                  <a:pt x="446214" y="20429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3" name="Group 12"/>
          <p:cNvGrpSpPr/>
          <p:nvPr/>
        </p:nvGrpSpPr>
        <p:grpSpPr>
          <a:xfrm>
            <a:off x="4776702" y="4725145"/>
            <a:ext cx="4320479" cy="1137043"/>
            <a:chOff x="4776702" y="4725145"/>
            <a:chExt cx="4320479" cy="1137043"/>
          </a:xfrm>
        </p:grpSpPr>
        <p:sp>
          <p:nvSpPr>
            <p:cNvPr id="24" name="TextBox 23"/>
            <p:cNvSpPr txBox="1"/>
            <p:nvPr/>
          </p:nvSpPr>
          <p:spPr>
            <a:xfrm>
              <a:off x="4787492" y="4884218"/>
              <a:ext cx="561769" cy="26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ECA</a:t>
              </a:r>
              <a:endParaRPr lang="en-NZ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76702" y="5464090"/>
              <a:ext cx="539124" cy="26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ICA</a:t>
              </a:r>
              <a:endParaRPr lang="en-NZ" dirty="0"/>
            </a:p>
          </p:txBody>
        </p:sp>
        <p:sp>
          <p:nvSpPr>
            <p:cNvPr id="19" name="Freeform 18"/>
            <p:cNvSpPr/>
            <p:nvPr/>
          </p:nvSpPr>
          <p:spPr>
            <a:xfrm rot="5400000" flipV="1">
              <a:off x="6997064" y="3757630"/>
              <a:ext cx="316438" cy="3861151"/>
            </a:xfrm>
            <a:custGeom>
              <a:avLst/>
              <a:gdLst>
                <a:gd name="connsiteX0" fmla="*/ 108187 w 280663"/>
                <a:gd name="connsiteY0" fmla="*/ 3149600 h 3149600"/>
                <a:gd name="connsiteX1" fmla="*/ 6587 w 280663"/>
                <a:gd name="connsiteY1" fmla="*/ 2466109 h 3149600"/>
                <a:gd name="connsiteX2" fmla="*/ 274442 w 280663"/>
                <a:gd name="connsiteY2" fmla="*/ 1330036 h 3149600"/>
                <a:gd name="connsiteX3" fmla="*/ 191314 w 280663"/>
                <a:gd name="connsiteY3" fmla="*/ 803563 h 3149600"/>
                <a:gd name="connsiteX4" fmla="*/ 145132 w 280663"/>
                <a:gd name="connsiteY4" fmla="*/ 443345 h 3149600"/>
                <a:gd name="connsiteX5" fmla="*/ 154369 w 280663"/>
                <a:gd name="connsiteY5" fmla="*/ 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63" h="3149600">
                  <a:moveTo>
                    <a:pt x="108187" y="3149600"/>
                  </a:moveTo>
                  <a:cubicBezTo>
                    <a:pt x="43532" y="2959485"/>
                    <a:pt x="-21122" y="2769370"/>
                    <a:pt x="6587" y="2466109"/>
                  </a:cubicBezTo>
                  <a:cubicBezTo>
                    <a:pt x="34296" y="2162848"/>
                    <a:pt x="243654" y="1607127"/>
                    <a:pt x="274442" y="1330036"/>
                  </a:cubicBezTo>
                  <a:cubicBezTo>
                    <a:pt x="305230" y="1052945"/>
                    <a:pt x="212866" y="951345"/>
                    <a:pt x="191314" y="803563"/>
                  </a:cubicBezTo>
                  <a:cubicBezTo>
                    <a:pt x="169762" y="655781"/>
                    <a:pt x="151289" y="577272"/>
                    <a:pt x="145132" y="443345"/>
                  </a:cubicBezTo>
                  <a:cubicBezTo>
                    <a:pt x="138975" y="309418"/>
                    <a:pt x="146672" y="154709"/>
                    <a:pt x="15436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Freeform 19"/>
            <p:cNvSpPr/>
            <p:nvPr/>
          </p:nvSpPr>
          <p:spPr>
            <a:xfrm rot="5400000" flipV="1">
              <a:off x="7060661" y="3439329"/>
              <a:ext cx="750704" cy="3322336"/>
            </a:xfrm>
            <a:custGeom>
              <a:avLst/>
              <a:gdLst>
                <a:gd name="connsiteX0" fmla="*/ 600363 w 665832"/>
                <a:gd name="connsiteY0" fmla="*/ 2710080 h 2710080"/>
                <a:gd name="connsiteX1" fmla="*/ 461818 w 665832"/>
                <a:gd name="connsiteY1" fmla="*/ 2100480 h 2710080"/>
                <a:gd name="connsiteX2" fmla="*/ 665018 w 665832"/>
                <a:gd name="connsiteY2" fmla="*/ 1093716 h 2710080"/>
                <a:gd name="connsiteX3" fmla="*/ 369454 w 665832"/>
                <a:gd name="connsiteY3" fmla="*/ 788916 h 2710080"/>
                <a:gd name="connsiteX4" fmla="*/ 249381 w 665832"/>
                <a:gd name="connsiteY4" fmla="*/ 105425 h 2710080"/>
                <a:gd name="connsiteX5" fmla="*/ 0 w 665832"/>
                <a:gd name="connsiteY5" fmla="*/ 13062 h 271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5832" h="2710080">
                  <a:moveTo>
                    <a:pt x="600363" y="2710080"/>
                  </a:moveTo>
                  <a:cubicBezTo>
                    <a:pt x="525702" y="2539977"/>
                    <a:pt x="451042" y="2369874"/>
                    <a:pt x="461818" y="2100480"/>
                  </a:cubicBezTo>
                  <a:cubicBezTo>
                    <a:pt x="472594" y="1831086"/>
                    <a:pt x="680412" y="1312310"/>
                    <a:pt x="665018" y="1093716"/>
                  </a:cubicBezTo>
                  <a:cubicBezTo>
                    <a:pt x="649624" y="875122"/>
                    <a:pt x="438727" y="953631"/>
                    <a:pt x="369454" y="788916"/>
                  </a:cubicBezTo>
                  <a:cubicBezTo>
                    <a:pt x="300181" y="624201"/>
                    <a:pt x="310957" y="234734"/>
                    <a:pt x="249381" y="105425"/>
                  </a:cubicBezTo>
                  <a:cubicBezTo>
                    <a:pt x="187805" y="-23884"/>
                    <a:pt x="93902" y="-5411"/>
                    <a:pt x="0" y="130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Freeform 20"/>
            <p:cNvSpPr/>
            <p:nvPr/>
          </p:nvSpPr>
          <p:spPr>
            <a:xfrm rot="5400000" flipV="1">
              <a:off x="5393899" y="4701333"/>
              <a:ext cx="276493" cy="365769"/>
            </a:xfrm>
            <a:custGeom>
              <a:avLst/>
              <a:gdLst>
                <a:gd name="connsiteX0" fmla="*/ 0 w 245234"/>
                <a:gd name="connsiteY0" fmla="*/ 258618 h 298364"/>
                <a:gd name="connsiteX1" fmla="*/ 230909 w 245234"/>
                <a:gd name="connsiteY1" fmla="*/ 277090 h 298364"/>
                <a:gd name="connsiteX2" fmla="*/ 221673 w 245234"/>
                <a:gd name="connsiteY2" fmla="*/ 0 h 29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234" h="298364">
                  <a:moveTo>
                    <a:pt x="0" y="258618"/>
                  </a:moveTo>
                  <a:cubicBezTo>
                    <a:pt x="96982" y="289405"/>
                    <a:pt x="193964" y="320193"/>
                    <a:pt x="230909" y="277090"/>
                  </a:cubicBezTo>
                  <a:cubicBezTo>
                    <a:pt x="267854" y="233987"/>
                    <a:pt x="221673" y="0"/>
                    <a:pt x="22167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Freeform 21"/>
            <p:cNvSpPr/>
            <p:nvPr/>
          </p:nvSpPr>
          <p:spPr>
            <a:xfrm rot="5400000" flipV="1">
              <a:off x="5799823" y="4547567"/>
              <a:ext cx="378060" cy="1483002"/>
            </a:xfrm>
            <a:custGeom>
              <a:avLst/>
              <a:gdLst>
                <a:gd name="connsiteX0" fmla="*/ 0 w 335318"/>
                <a:gd name="connsiteY0" fmla="*/ 55418 h 1209707"/>
                <a:gd name="connsiteX1" fmla="*/ 110836 w 335318"/>
                <a:gd name="connsiteY1" fmla="*/ 969818 h 1209707"/>
                <a:gd name="connsiteX2" fmla="*/ 175491 w 335318"/>
                <a:gd name="connsiteY2" fmla="*/ 1145309 h 1209707"/>
                <a:gd name="connsiteX3" fmla="*/ 323272 w 335318"/>
                <a:gd name="connsiteY3" fmla="*/ 1191491 h 1209707"/>
                <a:gd name="connsiteX4" fmla="*/ 323272 w 335318"/>
                <a:gd name="connsiteY4" fmla="*/ 858982 h 1209707"/>
                <a:gd name="connsiteX5" fmla="*/ 295563 w 335318"/>
                <a:gd name="connsiteY5" fmla="*/ 360218 h 1209707"/>
                <a:gd name="connsiteX6" fmla="*/ 304800 w 335318"/>
                <a:gd name="connsiteY6" fmla="*/ 0 h 120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18" h="1209707">
                  <a:moveTo>
                    <a:pt x="0" y="55418"/>
                  </a:moveTo>
                  <a:cubicBezTo>
                    <a:pt x="40794" y="421794"/>
                    <a:pt x="81588" y="788170"/>
                    <a:pt x="110836" y="969818"/>
                  </a:cubicBezTo>
                  <a:cubicBezTo>
                    <a:pt x="140084" y="1151466"/>
                    <a:pt x="140085" y="1108364"/>
                    <a:pt x="175491" y="1145309"/>
                  </a:cubicBezTo>
                  <a:cubicBezTo>
                    <a:pt x="210897" y="1182255"/>
                    <a:pt x="298642" y="1239212"/>
                    <a:pt x="323272" y="1191491"/>
                  </a:cubicBezTo>
                  <a:cubicBezTo>
                    <a:pt x="347902" y="1143770"/>
                    <a:pt x="327890" y="997527"/>
                    <a:pt x="323272" y="858982"/>
                  </a:cubicBezTo>
                  <a:cubicBezTo>
                    <a:pt x="318654" y="720437"/>
                    <a:pt x="298642" y="503382"/>
                    <a:pt x="295563" y="360218"/>
                  </a:cubicBezTo>
                  <a:cubicBezTo>
                    <a:pt x="292484" y="217054"/>
                    <a:pt x="304800" y="0"/>
                    <a:pt x="3048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Freeform 22"/>
            <p:cNvSpPr/>
            <p:nvPr/>
          </p:nvSpPr>
          <p:spPr>
            <a:xfrm rot="5400000" flipV="1">
              <a:off x="6424355" y="5193536"/>
              <a:ext cx="221998" cy="1115306"/>
            </a:xfrm>
            <a:custGeom>
              <a:avLst/>
              <a:gdLst>
                <a:gd name="connsiteX0" fmla="*/ 66784 w 196093"/>
                <a:gd name="connsiteY0" fmla="*/ 4608 h 909772"/>
                <a:gd name="connsiteX1" fmla="*/ 57547 w 196093"/>
                <a:gd name="connsiteY1" fmla="*/ 50790 h 909772"/>
                <a:gd name="connsiteX2" fmla="*/ 48311 w 196093"/>
                <a:gd name="connsiteY2" fmla="*/ 115444 h 909772"/>
                <a:gd name="connsiteX3" fmla="*/ 29838 w 196093"/>
                <a:gd name="connsiteY3" fmla="*/ 170862 h 909772"/>
                <a:gd name="connsiteX4" fmla="*/ 20602 w 196093"/>
                <a:gd name="connsiteY4" fmla="*/ 198572 h 909772"/>
                <a:gd name="connsiteX5" fmla="*/ 11366 w 196093"/>
                <a:gd name="connsiteY5" fmla="*/ 549553 h 909772"/>
                <a:gd name="connsiteX6" fmla="*/ 20602 w 196093"/>
                <a:gd name="connsiteY6" fmla="*/ 586499 h 909772"/>
                <a:gd name="connsiteX7" fmla="*/ 39075 w 196093"/>
                <a:gd name="connsiteY7" fmla="*/ 641917 h 909772"/>
                <a:gd name="connsiteX8" fmla="*/ 48311 w 196093"/>
                <a:gd name="connsiteY8" fmla="*/ 678862 h 909772"/>
                <a:gd name="connsiteX9" fmla="*/ 66784 w 196093"/>
                <a:gd name="connsiteY9" fmla="*/ 752753 h 909772"/>
                <a:gd name="connsiteX10" fmla="*/ 85257 w 196093"/>
                <a:gd name="connsiteY10" fmla="*/ 826644 h 909772"/>
                <a:gd name="connsiteX11" fmla="*/ 122202 w 196093"/>
                <a:gd name="connsiteY11" fmla="*/ 882062 h 909772"/>
                <a:gd name="connsiteX12" fmla="*/ 140675 w 196093"/>
                <a:gd name="connsiteY12" fmla="*/ 909772 h 909772"/>
                <a:gd name="connsiteX13" fmla="*/ 159147 w 196093"/>
                <a:gd name="connsiteY13" fmla="*/ 882062 h 909772"/>
                <a:gd name="connsiteX14" fmla="*/ 177620 w 196093"/>
                <a:gd name="connsiteY14" fmla="*/ 826644 h 909772"/>
                <a:gd name="connsiteX15" fmla="*/ 186857 w 196093"/>
                <a:gd name="connsiteY15" fmla="*/ 734281 h 909772"/>
                <a:gd name="connsiteX16" fmla="*/ 196093 w 196093"/>
                <a:gd name="connsiteY16" fmla="*/ 697335 h 909772"/>
                <a:gd name="connsiteX17" fmla="*/ 177620 w 196093"/>
                <a:gd name="connsiteY17" fmla="*/ 512608 h 909772"/>
                <a:gd name="connsiteX18" fmla="*/ 159147 w 196093"/>
                <a:gd name="connsiteY18" fmla="*/ 429481 h 909772"/>
                <a:gd name="connsiteX19" fmla="*/ 140675 w 196093"/>
                <a:gd name="connsiteY19" fmla="*/ 374062 h 909772"/>
                <a:gd name="connsiteX20" fmla="*/ 131438 w 196093"/>
                <a:gd name="connsiteY20" fmla="*/ 346353 h 909772"/>
                <a:gd name="connsiteX21" fmla="*/ 112966 w 196093"/>
                <a:gd name="connsiteY21" fmla="*/ 318644 h 909772"/>
                <a:gd name="connsiteX22" fmla="*/ 103729 w 196093"/>
                <a:gd name="connsiteY22" fmla="*/ 281699 h 909772"/>
                <a:gd name="connsiteX23" fmla="*/ 94493 w 196093"/>
                <a:gd name="connsiteY23" fmla="*/ 235517 h 909772"/>
                <a:gd name="connsiteX24" fmla="*/ 76020 w 196093"/>
                <a:gd name="connsiteY24" fmla="*/ 170862 h 909772"/>
                <a:gd name="connsiteX25" fmla="*/ 66784 w 196093"/>
                <a:gd name="connsiteY25" fmla="*/ 4608 h 909772"/>
                <a:gd name="connsiteX0" fmla="*/ 66784 w 196093"/>
                <a:gd name="connsiteY0" fmla="*/ 4608 h 909772"/>
                <a:gd name="connsiteX1" fmla="*/ 57547 w 196093"/>
                <a:gd name="connsiteY1" fmla="*/ 50790 h 909772"/>
                <a:gd name="connsiteX2" fmla="*/ 48311 w 196093"/>
                <a:gd name="connsiteY2" fmla="*/ 115444 h 909772"/>
                <a:gd name="connsiteX3" fmla="*/ 70171 w 196093"/>
                <a:gd name="connsiteY3" fmla="*/ 221606 h 909772"/>
                <a:gd name="connsiteX4" fmla="*/ 20602 w 196093"/>
                <a:gd name="connsiteY4" fmla="*/ 198572 h 909772"/>
                <a:gd name="connsiteX5" fmla="*/ 11366 w 196093"/>
                <a:gd name="connsiteY5" fmla="*/ 549553 h 909772"/>
                <a:gd name="connsiteX6" fmla="*/ 20602 w 196093"/>
                <a:gd name="connsiteY6" fmla="*/ 586499 h 909772"/>
                <a:gd name="connsiteX7" fmla="*/ 39075 w 196093"/>
                <a:gd name="connsiteY7" fmla="*/ 641917 h 909772"/>
                <a:gd name="connsiteX8" fmla="*/ 48311 w 196093"/>
                <a:gd name="connsiteY8" fmla="*/ 678862 h 909772"/>
                <a:gd name="connsiteX9" fmla="*/ 66784 w 196093"/>
                <a:gd name="connsiteY9" fmla="*/ 752753 h 909772"/>
                <a:gd name="connsiteX10" fmla="*/ 85257 w 196093"/>
                <a:gd name="connsiteY10" fmla="*/ 826644 h 909772"/>
                <a:gd name="connsiteX11" fmla="*/ 122202 w 196093"/>
                <a:gd name="connsiteY11" fmla="*/ 882062 h 909772"/>
                <a:gd name="connsiteX12" fmla="*/ 140675 w 196093"/>
                <a:gd name="connsiteY12" fmla="*/ 909772 h 909772"/>
                <a:gd name="connsiteX13" fmla="*/ 159147 w 196093"/>
                <a:gd name="connsiteY13" fmla="*/ 882062 h 909772"/>
                <a:gd name="connsiteX14" fmla="*/ 177620 w 196093"/>
                <a:gd name="connsiteY14" fmla="*/ 826644 h 909772"/>
                <a:gd name="connsiteX15" fmla="*/ 186857 w 196093"/>
                <a:gd name="connsiteY15" fmla="*/ 734281 h 909772"/>
                <a:gd name="connsiteX16" fmla="*/ 196093 w 196093"/>
                <a:gd name="connsiteY16" fmla="*/ 697335 h 909772"/>
                <a:gd name="connsiteX17" fmla="*/ 177620 w 196093"/>
                <a:gd name="connsiteY17" fmla="*/ 512608 h 909772"/>
                <a:gd name="connsiteX18" fmla="*/ 159147 w 196093"/>
                <a:gd name="connsiteY18" fmla="*/ 429481 h 909772"/>
                <a:gd name="connsiteX19" fmla="*/ 140675 w 196093"/>
                <a:gd name="connsiteY19" fmla="*/ 374062 h 909772"/>
                <a:gd name="connsiteX20" fmla="*/ 131438 w 196093"/>
                <a:gd name="connsiteY20" fmla="*/ 346353 h 909772"/>
                <a:gd name="connsiteX21" fmla="*/ 112966 w 196093"/>
                <a:gd name="connsiteY21" fmla="*/ 318644 h 909772"/>
                <a:gd name="connsiteX22" fmla="*/ 103729 w 196093"/>
                <a:gd name="connsiteY22" fmla="*/ 281699 h 909772"/>
                <a:gd name="connsiteX23" fmla="*/ 94493 w 196093"/>
                <a:gd name="connsiteY23" fmla="*/ 235517 h 909772"/>
                <a:gd name="connsiteX24" fmla="*/ 76020 w 196093"/>
                <a:gd name="connsiteY24" fmla="*/ 170862 h 909772"/>
                <a:gd name="connsiteX25" fmla="*/ 66784 w 196093"/>
                <a:gd name="connsiteY25" fmla="*/ 4608 h 909772"/>
                <a:gd name="connsiteX0" fmla="*/ 69025 w 198334"/>
                <a:gd name="connsiteY0" fmla="*/ 4608 h 909772"/>
                <a:gd name="connsiteX1" fmla="*/ 59788 w 198334"/>
                <a:gd name="connsiteY1" fmla="*/ 50790 h 909772"/>
                <a:gd name="connsiteX2" fmla="*/ 50552 w 198334"/>
                <a:gd name="connsiteY2" fmla="*/ 115444 h 909772"/>
                <a:gd name="connsiteX3" fmla="*/ 72412 w 198334"/>
                <a:gd name="connsiteY3" fmla="*/ 221606 h 909772"/>
                <a:gd name="connsiteX4" fmla="*/ 11319 w 198334"/>
                <a:gd name="connsiteY4" fmla="*/ 223944 h 909772"/>
                <a:gd name="connsiteX5" fmla="*/ 13607 w 198334"/>
                <a:gd name="connsiteY5" fmla="*/ 549553 h 909772"/>
                <a:gd name="connsiteX6" fmla="*/ 22843 w 198334"/>
                <a:gd name="connsiteY6" fmla="*/ 586499 h 909772"/>
                <a:gd name="connsiteX7" fmla="*/ 41316 w 198334"/>
                <a:gd name="connsiteY7" fmla="*/ 641917 h 909772"/>
                <a:gd name="connsiteX8" fmla="*/ 50552 w 198334"/>
                <a:gd name="connsiteY8" fmla="*/ 678862 h 909772"/>
                <a:gd name="connsiteX9" fmla="*/ 69025 w 198334"/>
                <a:gd name="connsiteY9" fmla="*/ 752753 h 909772"/>
                <a:gd name="connsiteX10" fmla="*/ 87498 w 198334"/>
                <a:gd name="connsiteY10" fmla="*/ 826644 h 909772"/>
                <a:gd name="connsiteX11" fmla="*/ 124443 w 198334"/>
                <a:gd name="connsiteY11" fmla="*/ 882062 h 909772"/>
                <a:gd name="connsiteX12" fmla="*/ 142916 w 198334"/>
                <a:gd name="connsiteY12" fmla="*/ 909772 h 909772"/>
                <a:gd name="connsiteX13" fmla="*/ 161388 w 198334"/>
                <a:gd name="connsiteY13" fmla="*/ 882062 h 909772"/>
                <a:gd name="connsiteX14" fmla="*/ 179861 w 198334"/>
                <a:gd name="connsiteY14" fmla="*/ 826644 h 909772"/>
                <a:gd name="connsiteX15" fmla="*/ 189098 w 198334"/>
                <a:gd name="connsiteY15" fmla="*/ 734281 h 909772"/>
                <a:gd name="connsiteX16" fmla="*/ 198334 w 198334"/>
                <a:gd name="connsiteY16" fmla="*/ 697335 h 909772"/>
                <a:gd name="connsiteX17" fmla="*/ 179861 w 198334"/>
                <a:gd name="connsiteY17" fmla="*/ 512608 h 909772"/>
                <a:gd name="connsiteX18" fmla="*/ 161388 w 198334"/>
                <a:gd name="connsiteY18" fmla="*/ 429481 h 909772"/>
                <a:gd name="connsiteX19" fmla="*/ 142916 w 198334"/>
                <a:gd name="connsiteY19" fmla="*/ 374062 h 909772"/>
                <a:gd name="connsiteX20" fmla="*/ 133679 w 198334"/>
                <a:gd name="connsiteY20" fmla="*/ 346353 h 909772"/>
                <a:gd name="connsiteX21" fmla="*/ 115207 w 198334"/>
                <a:gd name="connsiteY21" fmla="*/ 318644 h 909772"/>
                <a:gd name="connsiteX22" fmla="*/ 105970 w 198334"/>
                <a:gd name="connsiteY22" fmla="*/ 281699 h 909772"/>
                <a:gd name="connsiteX23" fmla="*/ 96734 w 198334"/>
                <a:gd name="connsiteY23" fmla="*/ 235517 h 909772"/>
                <a:gd name="connsiteX24" fmla="*/ 78261 w 198334"/>
                <a:gd name="connsiteY24" fmla="*/ 170862 h 909772"/>
                <a:gd name="connsiteX25" fmla="*/ 69025 w 198334"/>
                <a:gd name="connsiteY25" fmla="*/ 4608 h 909772"/>
                <a:gd name="connsiteX0" fmla="*/ 60131 w 189440"/>
                <a:gd name="connsiteY0" fmla="*/ 4608 h 909772"/>
                <a:gd name="connsiteX1" fmla="*/ 50894 w 189440"/>
                <a:gd name="connsiteY1" fmla="*/ 50790 h 909772"/>
                <a:gd name="connsiteX2" fmla="*/ 41658 w 189440"/>
                <a:gd name="connsiteY2" fmla="*/ 115444 h 909772"/>
                <a:gd name="connsiteX3" fmla="*/ 63518 w 189440"/>
                <a:gd name="connsiteY3" fmla="*/ 221606 h 909772"/>
                <a:gd name="connsiteX4" fmla="*/ 2425 w 189440"/>
                <a:gd name="connsiteY4" fmla="*/ 223944 h 909772"/>
                <a:gd name="connsiteX5" fmla="*/ 23901 w 189440"/>
                <a:gd name="connsiteY5" fmla="*/ 313314 h 909772"/>
                <a:gd name="connsiteX6" fmla="*/ 4713 w 189440"/>
                <a:gd name="connsiteY6" fmla="*/ 549553 h 909772"/>
                <a:gd name="connsiteX7" fmla="*/ 13949 w 189440"/>
                <a:gd name="connsiteY7" fmla="*/ 586499 h 909772"/>
                <a:gd name="connsiteX8" fmla="*/ 32422 w 189440"/>
                <a:gd name="connsiteY8" fmla="*/ 641917 h 909772"/>
                <a:gd name="connsiteX9" fmla="*/ 41658 w 189440"/>
                <a:gd name="connsiteY9" fmla="*/ 678862 h 909772"/>
                <a:gd name="connsiteX10" fmla="*/ 60131 w 189440"/>
                <a:gd name="connsiteY10" fmla="*/ 752753 h 909772"/>
                <a:gd name="connsiteX11" fmla="*/ 78604 w 189440"/>
                <a:gd name="connsiteY11" fmla="*/ 826644 h 909772"/>
                <a:gd name="connsiteX12" fmla="*/ 115549 w 189440"/>
                <a:gd name="connsiteY12" fmla="*/ 882062 h 909772"/>
                <a:gd name="connsiteX13" fmla="*/ 134022 w 189440"/>
                <a:gd name="connsiteY13" fmla="*/ 909772 h 909772"/>
                <a:gd name="connsiteX14" fmla="*/ 152494 w 189440"/>
                <a:gd name="connsiteY14" fmla="*/ 882062 h 909772"/>
                <a:gd name="connsiteX15" fmla="*/ 170967 w 189440"/>
                <a:gd name="connsiteY15" fmla="*/ 826644 h 909772"/>
                <a:gd name="connsiteX16" fmla="*/ 180204 w 189440"/>
                <a:gd name="connsiteY16" fmla="*/ 734281 h 909772"/>
                <a:gd name="connsiteX17" fmla="*/ 189440 w 189440"/>
                <a:gd name="connsiteY17" fmla="*/ 697335 h 909772"/>
                <a:gd name="connsiteX18" fmla="*/ 170967 w 189440"/>
                <a:gd name="connsiteY18" fmla="*/ 512608 h 909772"/>
                <a:gd name="connsiteX19" fmla="*/ 152494 w 189440"/>
                <a:gd name="connsiteY19" fmla="*/ 429481 h 909772"/>
                <a:gd name="connsiteX20" fmla="*/ 134022 w 189440"/>
                <a:gd name="connsiteY20" fmla="*/ 374062 h 909772"/>
                <a:gd name="connsiteX21" fmla="*/ 124785 w 189440"/>
                <a:gd name="connsiteY21" fmla="*/ 346353 h 909772"/>
                <a:gd name="connsiteX22" fmla="*/ 106313 w 189440"/>
                <a:gd name="connsiteY22" fmla="*/ 318644 h 909772"/>
                <a:gd name="connsiteX23" fmla="*/ 97076 w 189440"/>
                <a:gd name="connsiteY23" fmla="*/ 281699 h 909772"/>
                <a:gd name="connsiteX24" fmla="*/ 87840 w 189440"/>
                <a:gd name="connsiteY24" fmla="*/ 235517 h 909772"/>
                <a:gd name="connsiteX25" fmla="*/ 69367 w 189440"/>
                <a:gd name="connsiteY25" fmla="*/ 170862 h 909772"/>
                <a:gd name="connsiteX26" fmla="*/ 60131 w 189440"/>
                <a:gd name="connsiteY26" fmla="*/ 4608 h 909772"/>
                <a:gd name="connsiteX0" fmla="*/ 60207 w 189516"/>
                <a:gd name="connsiteY0" fmla="*/ 4608 h 909772"/>
                <a:gd name="connsiteX1" fmla="*/ 50970 w 189516"/>
                <a:gd name="connsiteY1" fmla="*/ 50790 h 909772"/>
                <a:gd name="connsiteX2" fmla="*/ 41734 w 189516"/>
                <a:gd name="connsiteY2" fmla="*/ 115444 h 909772"/>
                <a:gd name="connsiteX3" fmla="*/ 63594 w 189516"/>
                <a:gd name="connsiteY3" fmla="*/ 221606 h 909772"/>
                <a:gd name="connsiteX4" fmla="*/ 2501 w 189516"/>
                <a:gd name="connsiteY4" fmla="*/ 223944 h 909772"/>
                <a:gd name="connsiteX5" fmla="*/ 23977 w 189516"/>
                <a:gd name="connsiteY5" fmla="*/ 313314 h 909772"/>
                <a:gd name="connsiteX6" fmla="*/ 4789 w 189516"/>
                <a:gd name="connsiteY6" fmla="*/ 549553 h 909772"/>
                <a:gd name="connsiteX7" fmla="*/ 14025 w 189516"/>
                <a:gd name="connsiteY7" fmla="*/ 586499 h 909772"/>
                <a:gd name="connsiteX8" fmla="*/ 32498 w 189516"/>
                <a:gd name="connsiteY8" fmla="*/ 641917 h 909772"/>
                <a:gd name="connsiteX9" fmla="*/ 41734 w 189516"/>
                <a:gd name="connsiteY9" fmla="*/ 678862 h 909772"/>
                <a:gd name="connsiteX10" fmla="*/ 60207 w 189516"/>
                <a:gd name="connsiteY10" fmla="*/ 752753 h 909772"/>
                <a:gd name="connsiteX11" fmla="*/ 78680 w 189516"/>
                <a:gd name="connsiteY11" fmla="*/ 826644 h 909772"/>
                <a:gd name="connsiteX12" fmla="*/ 115625 w 189516"/>
                <a:gd name="connsiteY12" fmla="*/ 882062 h 909772"/>
                <a:gd name="connsiteX13" fmla="*/ 134098 w 189516"/>
                <a:gd name="connsiteY13" fmla="*/ 909772 h 909772"/>
                <a:gd name="connsiteX14" fmla="*/ 152570 w 189516"/>
                <a:gd name="connsiteY14" fmla="*/ 882062 h 909772"/>
                <a:gd name="connsiteX15" fmla="*/ 171043 w 189516"/>
                <a:gd name="connsiteY15" fmla="*/ 826644 h 909772"/>
                <a:gd name="connsiteX16" fmla="*/ 180280 w 189516"/>
                <a:gd name="connsiteY16" fmla="*/ 734281 h 909772"/>
                <a:gd name="connsiteX17" fmla="*/ 189516 w 189516"/>
                <a:gd name="connsiteY17" fmla="*/ 697335 h 909772"/>
                <a:gd name="connsiteX18" fmla="*/ 171043 w 189516"/>
                <a:gd name="connsiteY18" fmla="*/ 512608 h 909772"/>
                <a:gd name="connsiteX19" fmla="*/ 152570 w 189516"/>
                <a:gd name="connsiteY19" fmla="*/ 429481 h 909772"/>
                <a:gd name="connsiteX20" fmla="*/ 134098 w 189516"/>
                <a:gd name="connsiteY20" fmla="*/ 374062 h 909772"/>
                <a:gd name="connsiteX21" fmla="*/ 124861 w 189516"/>
                <a:gd name="connsiteY21" fmla="*/ 346353 h 909772"/>
                <a:gd name="connsiteX22" fmla="*/ 106389 w 189516"/>
                <a:gd name="connsiteY22" fmla="*/ 318644 h 909772"/>
                <a:gd name="connsiteX23" fmla="*/ 97152 w 189516"/>
                <a:gd name="connsiteY23" fmla="*/ 281699 h 909772"/>
                <a:gd name="connsiteX24" fmla="*/ 87916 w 189516"/>
                <a:gd name="connsiteY24" fmla="*/ 235517 h 909772"/>
                <a:gd name="connsiteX25" fmla="*/ 69443 w 189516"/>
                <a:gd name="connsiteY25" fmla="*/ 170862 h 909772"/>
                <a:gd name="connsiteX26" fmla="*/ 60207 w 189516"/>
                <a:gd name="connsiteY26" fmla="*/ 4608 h 909772"/>
                <a:gd name="connsiteX0" fmla="*/ 60207 w 189516"/>
                <a:gd name="connsiteY0" fmla="*/ 4608 h 909772"/>
                <a:gd name="connsiteX1" fmla="*/ 50970 w 189516"/>
                <a:gd name="connsiteY1" fmla="*/ 50790 h 909772"/>
                <a:gd name="connsiteX2" fmla="*/ 41734 w 189516"/>
                <a:gd name="connsiteY2" fmla="*/ 115444 h 909772"/>
                <a:gd name="connsiteX3" fmla="*/ 39743 w 189516"/>
                <a:gd name="connsiteY3" fmla="*/ 155795 h 909772"/>
                <a:gd name="connsiteX4" fmla="*/ 2501 w 189516"/>
                <a:gd name="connsiteY4" fmla="*/ 223944 h 909772"/>
                <a:gd name="connsiteX5" fmla="*/ 23977 w 189516"/>
                <a:gd name="connsiteY5" fmla="*/ 313314 h 909772"/>
                <a:gd name="connsiteX6" fmla="*/ 4789 w 189516"/>
                <a:gd name="connsiteY6" fmla="*/ 549553 h 909772"/>
                <a:gd name="connsiteX7" fmla="*/ 14025 w 189516"/>
                <a:gd name="connsiteY7" fmla="*/ 586499 h 909772"/>
                <a:gd name="connsiteX8" fmla="*/ 32498 w 189516"/>
                <a:gd name="connsiteY8" fmla="*/ 641917 h 909772"/>
                <a:gd name="connsiteX9" fmla="*/ 41734 w 189516"/>
                <a:gd name="connsiteY9" fmla="*/ 678862 h 909772"/>
                <a:gd name="connsiteX10" fmla="*/ 60207 w 189516"/>
                <a:gd name="connsiteY10" fmla="*/ 752753 h 909772"/>
                <a:gd name="connsiteX11" fmla="*/ 78680 w 189516"/>
                <a:gd name="connsiteY11" fmla="*/ 826644 h 909772"/>
                <a:gd name="connsiteX12" fmla="*/ 115625 w 189516"/>
                <a:gd name="connsiteY12" fmla="*/ 882062 h 909772"/>
                <a:gd name="connsiteX13" fmla="*/ 134098 w 189516"/>
                <a:gd name="connsiteY13" fmla="*/ 909772 h 909772"/>
                <a:gd name="connsiteX14" fmla="*/ 152570 w 189516"/>
                <a:gd name="connsiteY14" fmla="*/ 882062 h 909772"/>
                <a:gd name="connsiteX15" fmla="*/ 171043 w 189516"/>
                <a:gd name="connsiteY15" fmla="*/ 826644 h 909772"/>
                <a:gd name="connsiteX16" fmla="*/ 180280 w 189516"/>
                <a:gd name="connsiteY16" fmla="*/ 734281 h 909772"/>
                <a:gd name="connsiteX17" fmla="*/ 189516 w 189516"/>
                <a:gd name="connsiteY17" fmla="*/ 697335 h 909772"/>
                <a:gd name="connsiteX18" fmla="*/ 171043 w 189516"/>
                <a:gd name="connsiteY18" fmla="*/ 512608 h 909772"/>
                <a:gd name="connsiteX19" fmla="*/ 152570 w 189516"/>
                <a:gd name="connsiteY19" fmla="*/ 429481 h 909772"/>
                <a:gd name="connsiteX20" fmla="*/ 134098 w 189516"/>
                <a:gd name="connsiteY20" fmla="*/ 374062 h 909772"/>
                <a:gd name="connsiteX21" fmla="*/ 124861 w 189516"/>
                <a:gd name="connsiteY21" fmla="*/ 346353 h 909772"/>
                <a:gd name="connsiteX22" fmla="*/ 106389 w 189516"/>
                <a:gd name="connsiteY22" fmla="*/ 318644 h 909772"/>
                <a:gd name="connsiteX23" fmla="*/ 97152 w 189516"/>
                <a:gd name="connsiteY23" fmla="*/ 281699 h 909772"/>
                <a:gd name="connsiteX24" fmla="*/ 87916 w 189516"/>
                <a:gd name="connsiteY24" fmla="*/ 235517 h 909772"/>
                <a:gd name="connsiteX25" fmla="*/ 69443 w 189516"/>
                <a:gd name="connsiteY25" fmla="*/ 170862 h 909772"/>
                <a:gd name="connsiteX26" fmla="*/ 60207 w 189516"/>
                <a:gd name="connsiteY26" fmla="*/ 4608 h 909772"/>
                <a:gd name="connsiteX0" fmla="*/ 77173 w 206482"/>
                <a:gd name="connsiteY0" fmla="*/ 4608 h 909772"/>
                <a:gd name="connsiteX1" fmla="*/ 67936 w 206482"/>
                <a:gd name="connsiteY1" fmla="*/ 50790 h 909772"/>
                <a:gd name="connsiteX2" fmla="*/ 58700 w 206482"/>
                <a:gd name="connsiteY2" fmla="*/ 115444 h 909772"/>
                <a:gd name="connsiteX3" fmla="*/ 56709 w 206482"/>
                <a:gd name="connsiteY3" fmla="*/ 155795 h 909772"/>
                <a:gd name="connsiteX4" fmla="*/ 19467 w 206482"/>
                <a:gd name="connsiteY4" fmla="*/ 223944 h 909772"/>
                <a:gd name="connsiteX5" fmla="*/ 17091 w 206482"/>
                <a:gd name="connsiteY5" fmla="*/ 320629 h 909772"/>
                <a:gd name="connsiteX6" fmla="*/ 21755 w 206482"/>
                <a:gd name="connsiteY6" fmla="*/ 549553 h 909772"/>
                <a:gd name="connsiteX7" fmla="*/ 30991 w 206482"/>
                <a:gd name="connsiteY7" fmla="*/ 586499 h 909772"/>
                <a:gd name="connsiteX8" fmla="*/ 49464 w 206482"/>
                <a:gd name="connsiteY8" fmla="*/ 641917 h 909772"/>
                <a:gd name="connsiteX9" fmla="*/ 58700 w 206482"/>
                <a:gd name="connsiteY9" fmla="*/ 678862 h 909772"/>
                <a:gd name="connsiteX10" fmla="*/ 77173 w 206482"/>
                <a:gd name="connsiteY10" fmla="*/ 752753 h 909772"/>
                <a:gd name="connsiteX11" fmla="*/ 95646 w 206482"/>
                <a:gd name="connsiteY11" fmla="*/ 826644 h 909772"/>
                <a:gd name="connsiteX12" fmla="*/ 132591 w 206482"/>
                <a:gd name="connsiteY12" fmla="*/ 882062 h 909772"/>
                <a:gd name="connsiteX13" fmla="*/ 151064 w 206482"/>
                <a:gd name="connsiteY13" fmla="*/ 909772 h 909772"/>
                <a:gd name="connsiteX14" fmla="*/ 169536 w 206482"/>
                <a:gd name="connsiteY14" fmla="*/ 882062 h 909772"/>
                <a:gd name="connsiteX15" fmla="*/ 188009 w 206482"/>
                <a:gd name="connsiteY15" fmla="*/ 826644 h 909772"/>
                <a:gd name="connsiteX16" fmla="*/ 197246 w 206482"/>
                <a:gd name="connsiteY16" fmla="*/ 734281 h 909772"/>
                <a:gd name="connsiteX17" fmla="*/ 206482 w 206482"/>
                <a:gd name="connsiteY17" fmla="*/ 697335 h 909772"/>
                <a:gd name="connsiteX18" fmla="*/ 188009 w 206482"/>
                <a:gd name="connsiteY18" fmla="*/ 512608 h 909772"/>
                <a:gd name="connsiteX19" fmla="*/ 169536 w 206482"/>
                <a:gd name="connsiteY19" fmla="*/ 429481 h 909772"/>
                <a:gd name="connsiteX20" fmla="*/ 151064 w 206482"/>
                <a:gd name="connsiteY20" fmla="*/ 374062 h 909772"/>
                <a:gd name="connsiteX21" fmla="*/ 141827 w 206482"/>
                <a:gd name="connsiteY21" fmla="*/ 346353 h 909772"/>
                <a:gd name="connsiteX22" fmla="*/ 123355 w 206482"/>
                <a:gd name="connsiteY22" fmla="*/ 318644 h 909772"/>
                <a:gd name="connsiteX23" fmla="*/ 114118 w 206482"/>
                <a:gd name="connsiteY23" fmla="*/ 281699 h 909772"/>
                <a:gd name="connsiteX24" fmla="*/ 104882 w 206482"/>
                <a:gd name="connsiteY24" fmla="*/ 235517 h 909772"/>
                <a:gd name="connsiteX25" fmla="*/ 86409 w 206482"/>
                <a:gd name="connsiteY25" fmla="*/ 170862 h 909772"/>
                <a:gd name="connsiteX26" fmla="*/ 77173 w 206482"/>
                <a:gd name="connsiteY26" fmla="*/ 4608 h 909772"/>
                <a:gd name="connsiteX0" fmla="*/ 63580 w 192889"/>
                <a:gd name="connsiteY0" fmla="*/ 4608 h 909772"/>
                <a:gd name="connsiteX1" fmla="*/ 54343 w 192889"/>
                <a:gd name="connsiteY1" fmla="*/ 50790 h 909772"/>
                <a:gd name="connsiteX2" fmla="*/ 45107 w 192889"/>
                <a:gd name="connsiteY2" fmla="*/ 115444 h 909772"/>
                <a:gd name="connsiteX3" fmla="*/ 43116 w 192889"/>
                <a:gd name="connsiteY3" fmla="*/ 155795 h 909772"/>
                <a:gd name="connsiteX4" fmla="*/ 5874 w 192889"/>
                <a:gd name="connsiteY4" fmla="*/ 223944 h 909772"/>
                <a:gd name="connsiteX5" fmla="*/ 3498 w 192889"/>
                <a:gd name="connsiteY5" fmla="*/ 320629 h 909772"/>
                <a:gd name="connsiteX6" fmla="*/ 106073 w 192889"/>
                <a:gd name="connsiteY6" fmla="*/ 454818 h 909772"/>
                <a:gd name="connsiteX7" fmla="*/ 8162 w 192889"/>
                <a:gd name="connsiteY7" fmla="*/ 549553 h 909772"/>
                <a:gd name="connsiteX8" fmla="*/ 17398 w 192889"/>
                <a:gd name="connsiteY8" fmla="*/ 586499 h 909772"/>
                <a:gd name="connsiteX9" fmla="*/ 35871 w 192889"/>
                <a:gd name="connsiteY9" fmla="*/ 641917 h 909772"/>
                <a:gd name="connsiteX10" fmla="*/ 45107 w 192889"/>
                <a:gd name="connsiteY10" fmla="*/ 678862 h 909772"/>
                <a:gd name="connsiteX11" fmla="*/ 63580 w 192889"/>
                <a:gd name="connsiteY11" fmla="*/ 752753 h 909772"/>
                <a:gd name="connsiteX12" fmla="*/ 82053 w 192889"/>
                <a:gd name="connsiteY12" fmla="*/ 826644 h 909772"/>
                <a:gd name="connsiteX13" fmla="*/ 118998 w 192889"/>
                <a:gd name="connsiteY13" fmla="*/ 882062 h 909772"/>
                <a:gd name="connsiteX14" fmla="*/ 137471 w 192889"/>
                <a:gd name="connsiteY14" fmla="*/ 909772 h 909772"/>
                <a:gd name="connsiteX15" fmla="*/ 155943 w 192889"/>
                <a:gd name="connsiteY15" fmla="*/ 882062 h 909772"/>
                <a:gd name="connsiteX16" fmla="*/ 174416 w 192889"/>
                <a:gd name="connsiteY16" fmla="*/ 826644 h 909772"/>
                <a:gd name="connsiteX17" fmla="*/ 183653 w 192889"/>
                <a:gd name="connsiteY17" fmla="*/ 734281 h 909772"/>
                <a:gd name="connsiteX18" fmla="*/ 192889 w 192889"/>
                <a:gd name="connsiteY18" fmla="*/ 697335 h 909772"/>
                <a:gd name="connsiteX19" fmla="*/ 174416 w 192889"/>
                <a:gd name="connsiteY19" fmla="*/ 512608 h 909772"/>
                <a:gd name="connsiteX20" fmla="*/ 155943 w 192889"/>
                <a:gd name="connsiteY20" fmla="*/ 429481 h 909772"/>
                <a:gd name="connsiteX21" fmla="*/ 137471 w 192889"/>
                <a:gd name="connsiteY21" fmla="*/ 374062 h 909772"/>
                <a:gd name="connsiteX22" fmla="*/ 128234 w 192889"/>
                <a:gd name="connsiteY22" fmla="*/ 346353 h 909772"/>
                <a:gd name="connsiteX23" fmla="*/ 109762 w 192889"/>
                <a:gd name="connsiteY23" fmla="*/ 318644 h 909772"/>
                <a:gd name="connsiteX24" fmla="*/ 100525 w 192889"/>
                <a:gd name="connsiteY24" fmla="*/ 281699 h 909772"/>
                <a:gd name="connsiteX25" fmla="*/ 91289 w 192889"/>
                <a:gd name="connsiteY25" fmla="*/ 235517 h 909772"/>
                <a:gd name="connsiteX26" fmla="*/ 72816 w 192889"/>
                <a:gd name="connsiteY26" fmla="*/ 170862 h 909772"/>
                <a:gd name="connsiteX27" fmla="*/ 63580 w 192889"/>
                <a:gd name="connsiteY27" fmla="*/ 4608 h 909772"/>
                <a:gd name="connsiteX0" fmla="*/ 67591 w 196900"/>
                <a:gd name="connsiteY0" fmla="*/ 4608 h 909772"/>
                <a:gd name="connsiteX1" fmla="*/ 58354 w 196900"/>
                <a:gd name="connsiteY1" fmla="*/ 50790 h 909772"/>
                <a:gd name="connsiteX2" fmla="*/ 49118 w 196900"/>
                <a:gd name="connsiteY2" fmla="*/ 115444 h 909772"/>
                <a:gd name="connsiteX3" fmla="*/ 47127 w 196900"/>
                <a:gd name="connsiteY3" fmla="*/ 155795 h 909772"/>
                <a:gd name="connsiteX4" fmla="*/ 9885 w 196900"/>
                <a:gd name="connsiteY4" fmla="*/ 223944 h 909772"/>
                <a:gd name="connsiteX5" fmla="*/ 7509 w 196900"/>
                <a:gd name="connsiteY5" fmla="*/ 320629 h 909772"/>
                <a:gd name="connsiteX6" fmla="*/ 6719 w 196900"/>
                <a:gd name="connsiteY6" fmla="*/ 418255 h 909772"/>
                <a:gd name="connsiteX7" fmla="*/ 110084 w 196900"/>
                <a:gd name="connsiteY7" fmla="*/ 454818 h 909772"/>
                <a:gd name="connsiteX8" fmla="*/ 12173 w 196900"/>
                <a:gd name="connsiteY8" fmla="*/ 549553 h 909772"/>
                <a:gd name="connsiteX9" fmla="*/ 21409 w 196900"/>
                <a:gd name="connsiteY9" fmla="*/ 586499 h 909772"/>
                <a:gd name="connsiteX10" fmla="*/ 39882 w 196900"/>
                <a:gd name="connsiteY10" fmla="*/ 641917 h 909772"/>
                <a:gd name="connsiteX11" fmla="*/ 49118 w 196900"/>
                <a:gd name="connsiteY11" fmla="*/ 678862 h 909772"/>
                <a:gd name="connsiteX12" fmla="*/ 67591 w 196900"/>
                <a:gd name="connsiteY12" fmla="*/ 752753 h 909772"/>
                <a:gd name="connsiteX13" fmla="*/ 86064 w 196900"/>
                <a:gd name="connsiteY13" fmla="*/ 826644 h 909772"/>
                <a:gd name="connsiteX14" fmla="*/ 123009 w 196900"/>
                <a:gd name="connsiteY14" fmla="*/ 882062 h 909772"/>
                <a:gd name="connsiteX15" fmla="*/ 141482 w 196900"/>
                <a:gd name="connsiteY15" fmla="*/ 909772 h 909772"/>
                <a:gd name="connsiteX16" fmla="*/ 159954 w 196900"/>
                <a:gd name="connsiteY16" fmla="*/ 882062 h 909772"/>
                <a:gd name="connsiteX17" fmla="*/ 178427 w 196900"/>
                <a:gd name="connsiteY17" fmla="*/ 826644 h 909772"/>
                <a:gd name="connsiteX18" fmla="*/ 187664 w 196900"/>
                <a:gd name="connsiteY18" fmla="*/ 734281 h 909772"/>
                <a:gd name="connsiteX19" fmla="*/ 196900 w 196900"/>
                <a:gd name="connsiteY19" fmla="*/ 697335 h 909772"/>
                <a:gd name="connsiteX20" fmla="*/ 178427 w 196900"/>
                <a:gd name="connsiteY20" fmla="*/ 512608 h 909772"/>
                <a:gd name="connsiteX21" fmla="*/ 159954 w 196900"/>
                <a:gd name="connsiteY21" fmla="*/ 429481 h 909772"/>
                <a:gd name="connsiteX22" fmla="*/ 141482 w 196900"/>
                <a:gd name="connsiteY22" fmla="*/ 374062 h 909772"/>
                <a:gd name="connsiteX23" fmla="*/ 132245 w 196900"/>
                <a:gd name="connsiteY23" fmla="*/ 346353 h 909772"/>
                <a:gd name="connsiteX24" fmla="*/ 113773 w 196900"/>
                <a:gd name="connsiteY24" fmla="*/ 318644 h 909772"/>
                <a:gd name="connsiteX25" fmla="*/ 104536 w 196900"/>
                <a:gd name="connsiteY25" fmla="*/ 281699 h 909772"/>
                <a:gd name="connsiteX26" fmla="*/ 95300 w 196900"/>
                <a:gd name="connsiteY26" fmla="*/ 235517 h 909772"/>
                <a:gd name="connsiteX27" fmla="*/ 76827 w 196900"/>
                <a:gd name="connsiteY27" fmla="*/ 170862 h 909772"/>
                <a:gd name="connsiteX28" fmla="*/ 67591 w 196900"/>
                <a:gd name="connsiteY28" fmla="*/ 4608 h 909772"/>
                <a:gd name="connsiteX0" fmla="*/ 67591 w 196900"/>
                <a:gd name="connsiteY0" fmla="*/ 4608 h 909772"/>
                <a:gd name="connsiteX1" fmla="*/ 58354 w 196900"/>
                <a:gd name="connsiteY1" fmla="*/ 50790 h 909772"/>
                <a:gd name="connsiteX2" fmla="*/ 49118 w 196900"/>
                <a:gd name="connsiteY2" fmla="*/ 115444 h 909772"/>
                <a:gd name="connsiteX3" fmla="*/ 47127 w 196900"/>
                <a:gd name="connsiteY3" fmla="*/ 155795 h 909772"/>
                <a:gd name="connsiteX4" fmla="*/ 9885 w 196900"/>
                <a:gd name="connsiteY4" fmla="*/ 223944 h 909772"/>
                <a:gd name="connsiteX5" fmla="*/ 7509 w 196900"/>
                <a:gd name="connsiteY5" fmla="*/ 320629 h 909772"/>
                <a:gd name="connsiteX6" fmla="*/ 6719 w 196900"/>
                <a:gd name="connsiteY6" fmla="*/ 418255 h 909772"/>
                <a:gd name="connsiteX7" fmla="*/ 110084 w 196900"/>
                <a:gd name="connsiteY7" fmla="*/ 454818 h 909772"/>
                <a:gd name="connsiteX8" fmla="*/ 22621 w 196900"/>
                <a:gd name="connsiteY8" fmla="*/ 476756 h 909772"/>
                <a:gd name="connsiteX9" fmla="*/ 12173 w 196900"/>
                <a:gd name="connsiteY9" fmla="*/ 549553 h 909772"/>
                <a:gd name="connsiteX10" fmla="*/ 21409 w 196900"/>
                <a:gd name="connsiteY10" fmla="*/ 586499 h 909772"/>
                <a:gd name="connsiteX11" fmla="*/ 39882 w 196900"/>
                <a:gd name="connsiteY11" fmla="*/ 641917 h 909772"/>
                <a:gd name="connsiteX12" fmla="*/ 49118 w 196900"/>
                <a:gd name="connsiteY12" fmla="*/ 678862 h 909772"/>
                <a:gd name="connsiteX13" fmla="*/ 67591 w 196900"/>
                <a:gd name="connsiteY13" fmla="*/ 752753 h 909772"/>
                <a:gd name="connsiteX14" fmla="*/ 86064 w 196900"/>
                <a:gd name="connsiteY14" fmla="*/ 826644 h 909772"/>
                <a:gd name="connsiteX15" fmla="*/ 123009 w 196900"/>
                <a:gd name="connsiteY15" fmla="*/ 882062 h 909772"/>
                <a:gd name="connsiteX16" fmla="*/ 141482 w 196900"/>
                <a:gd name="connsiteY16" fmla="*/ 909772 h 909772"/>
                <a:gd name="connsiteX17" fmla="*/ 159954 w 196900"/>
                <a:gd name="connsiteY17" fmla="*/ 882062 h 909772"/>
                <a:gd name="connsiteX18" fmla="*/ 178427 w 196900"/>
                <a:gd name="connsiteY18" fmla="*/ 826644 h 909772"/>
                <a:gd name="connsiteX19" fmla="*/ 187664 w 196900"/>
                <a:gd name="connsiteY19" fmla="*/ 734281 h 909772"/>
                <a:gd name="connsiteX20" fmla="*/ 196900 w 196900"/>
                <a:gd name="connsiteY20" fmla="*/ 697335 h 909772"/>
                <a:gd name="connsiteX21" fmla="*/ 178427 w 196900"/>
                <a:gd name="connsiteY21" fmla="*/ 512608 h 909772"/>
                <a:gd name="connsiteX22" fmla="*/ 159954 w 196900"/>
                <a:gd name="connsiteY22" fmla="*/ 429481 h 909772"/>
                <a:gd name="connsiteX23" fmla="*/ 141482 w 196900"/>
                <a:gd name="connsiteY23" fmla="*/ 374062 h 909772"/>
                <a:gd name="connsiteX24" fmla="*/ 132245 w 196900"/>
                <a:gd name="connsiteY24" fmla="*/ 346353 h 909772"/>
                <a:gd name="connsiteX25" fmla="*/ 113773 w 196900"/>
                <a:gd name="connsiteY25" fmla="*/ 318644 h 909772"/>
                <a:gd name="connsiteX26" fmla="*/ 104536 w 196900"/>
                <a:gd name="connsiteY26" fmla="*/ 281699 h 909772"/>
                <a:gd name="connsiteX27" fmla="*/ 95300 w 196900"/>
                <a:gd name="connsiteY27" fmla="*/ 235517 h 909772"/>
                <a:gd name="connsiteX28" fmla="*/ 76827 w 196900"/>
                <a:gd name="connsiteY28" fmla="*/ 170862 h 909772"/>
                <a:gd name="connsiteX29" fmla="*/ 67591 w 196900"/>
                <a:gd name="connsiteY29" fmla="*/ 4608 h 90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6900" h="909772">
                  <a:moveTo>
                    <a:pt x="67591" y="4608"/>
                  </a:moveTo>
                  <a:cubicBezTo>
                    <a:pt x="64512" y="-15404"/>
                    <a:pt x="60935" y="35305"/>
                    <a:pt x="58354" y="50790"/>
                  </a:cubicBezTo>
                  <a:cubicBezTo>
                    <a:pt x="54775" y="72264"/>
                    <a:pt x="50989" y="97943"/>
                    <a:pt x="49118" y="115444"/>
                  </a:cubicBezTo>
                  <a:cubicBezTo>
                    <a:pt x="47247" y="132945"/>
                    <a:pt x="53285" y="137322"/>
                    <a:pt x="47127" y="155795"/>
                  </a:cubicBezTo>
                  <a:cubicBezTo>
                    <a:pt x="44048" y="165032"/>
                    <a:pt x="12964" y="214707"/>
                    <a:pt x="9885" y="223944"/>
                  </a:cubicBezTo>
                  <a:cubicBezTo>
                    <a:pt x="-1519" y="233942"/>
                    <a:pt x="7128" y="266361"/>
                    <a:pt x="7509" y="320629"/>
                  </a:cubicBezTo>
                  <a:cubicBezTo>
                    <a:pt x="10957" y="344483"/>
                    <a:pt x="-10377" y="395890"/>
                    <a:pt x="6719" y="418255"/>
                  </a:cubicBezTo>
                  <a:cubicBezTo>
                    <a:pt x="23815" y="440620"/>
                    <a:pt x="103458" y="440193"/>
                    <a:pt x="110084" y="454818"/>
                  </a:cubicBezTo>
                  <a:cubicBezTo>
                    <a:pt x="116710" y="469443"/>
                    <a:pt x="38939" y="460967"/>
                    <a:pt x="22621" y="476756"/>
                  </a:cubicBezTo>
                  <a:cubicBezTo>
                    <a:pt x="6303" y="492545"/>
                    <a:pt x="12375" y="531263"/>
                    <a:pt x="12173" y="549553"/>
                  </a:cubicBezTo>
                  <a:cubicBezTo>
                    <a:pt x="11971" y="567843"/>
                    <a:pt x="17761" y="574340"/>
                    <a:pt x="21409" y="586499"/>
                  </a:cubicBezTo>
                  <a:cubicBezTo>
                    <a:pt x="27004" y="605150"/>
                    <a:pt x="35159" y="623026"/>
                    <a:pt x="39882" y="641917"/>
                  </a:cubicBezTo>
                  <a:cubicBezTo>
                    <a:pt x="42961" y="654232"/>
                    <a:pt x="45631" y="666656"/>
                    <a:pt x="49118" y="678862"/>
                  </a:cubicBezTo>
                  <a:cubicBezTo>
                    <a:pt x="77371" y="777752"/>
                    <a:pt x="33786" y="606269"/>
                    <a:pt x="67591" y="752753"/>
                  </a:cubicBezTo>
                  <a:cubicBezTo>
                    <a:pt x="73300" y="777491"/>
                    <a:pt x="71981" y="805520"/>
                    <a:pt x="86064" y="826644"/>
                  </a:cubicBezTo>
                  <a:lnTo>
                    <a:pt x="123009" y="882062"/>
                  </a:lnTo>
                  <a:lnTo>
                    <a:pt x="141482" y="909772"/>
                  </a:lnTo>
                  <a:cubicBezTo>
                    <a:pt x="147639" y="900535"/>
                    <a:pt x="155446" y="892206"/>
                    <a:pt x="159954" y="882062"/>
                  </a:cubicBezTo>
                  <a:cubicBezTo>
                    <a:pt x="167862" y="864268"/>
                    <a:pt x="178427" y="826644"/>
                    <a:pt x="178427" y="826644"/>
                  </a:cubicBezTo>
                  <a:cubicBezTo>
                    <a:pt x="181506" y="795856"/>
                    <a:pt x="183288" y="764911"/>
                    <a:pt x="187664" y="734281"/>
                  </a:cubicBezTo>
                  <a:cubicBezTo>
                    <a:pt x="189459" y="721714"/>
                    <a:pt x="196900" y="710029"/>
                    <a:pt x="196900" y="697335"/>
                  </a:cubicBezTo>
                  <a:cubicBezTo>
                    <a:pt x="196900" y="540756"/>
                    <a:pt x="197057" y="596440"/>
                    <a:pt x="178427" y="512608"/>
                  </a:cubicBezTo>
                  <a:cubicBezTo>
                    <a:pt x="170888" y="478681"/>
                    <a:pt x="169614" y="461681"/>
                    <a:pt x="159954" y="429481"/>
                  </a:cubicBezTo>
                  <a:cubicBezTo>
                    <a:pt x="154359" y="410830"/>
                    <a:pt x="147640" y="392535"/>
                    <a:pt x="141482" y="374062"/>
                  </a:cubicBezTo>
                  <a:cubicBezTo>
                    <a:pt x="138403" y="364826"/>
                    <a:pt x="137645" y="354454"/>
                    <a:pt x="132245" y="346353"/>
                  </a:cubicBezTo>
                  <a:lnTo>
                    <a:pt x="113773" y="318644"/>
                  </a:lnTo>
                  <a:cubicBezTo>
                    <a:pt x="110694" y="306329"/>
                    <a:pt x="107290" y="294091"/>
                    <a:pt x="104536" y="281699"/>
                  </a:cubicBezTo>
                  <a:cubicBezTo>
                    <a:pt x="101130" y="266374"/>
                    <a:pt x="99107" y="250747"/>
                    <a:pt x="95300" y="235517"/>
                  </a:cubicBezTo>
                  <a:cubicBezTo>
                    <a:pt x="89999" y="214311"/>
                    <a:pt x="78061" y="193071"/>
                    <a:pt x="76827" y="170862"/>
                  </a:cubicBezTo>
                  <a:cubicBezTo>
                    <a:pt x="74436" y="127825"/>
                    <a:pt x="70670" y="24620"/>
                    <a:pt x="67591" y="460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0081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4 -0.00208 -0.00365 -0.0044 -0.00694 -0.00787 C -0.00833 -0.00949 -0.01528 -0.01042 -0.0158 -0.01042 C -0.0224 -0.00995 -0.02899 -0.01019 -0.03542 -0.00926 C -0.0375 -0.00903 -0.04115 -0.00648 -0.04115 -0.00648 C -0.04496 -0.00162 -0.05052 -0.00139 -0.05503 0.00255 C -0.05885 0.00208 -0.06285 0.00255 -0.06667 0.00139 C -0.06771 0.00116 -0.06788 -0.00069 -0.06875 -0.00139 C -0.07083 -0.00278 -0.07344 -0.00255 -0.07552 -0.00394 C -0.07934 -0.00648 -0.08316 -0.0088 -0.08733 -0.01042 C -0.09687 -0.00995 -0.10642 -0.01042 -0.1158 -0.00926 C -0.11788 -0.00903 -0.1217 -0.00648 -0.1217 -0.00648 C -0.13403 -0.00694 -0.14653 -0.00787 -0.15885 -0.00787 C -0.16371 -0.00787 -0.16788 -0.00532 -0.17257 -0.00532 " pathEditMode="relative" ptsTypes="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 -0.00972 C -0.04427 -0.00926 -0.05191 -0.00903 -0.05937 -0.00833 C -0.06423 -0.00787 -0.06927 -0.00254 -0.07413 -0.00069 C -0.08264 -0.00231 -0.08524 -0.00717 -0.09271 -0.00972 C -0.11788 -0.0081 -0.10798 -0.00764 -0.12309 -0.00463 C -0.13784 -0.00602 -0.1309 -0.00578 -0.14375 -0.00578 " pathEditMode="relative" ptsTypes="fffff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Clinical trials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North American Symptomatic Carotid </a:t>
            </a:r>
            <a:r>
              <a:rPr lang="en-NZ" dirty="0" err="1" smtClean="0"/>
              <a:t>Endarterectoy</a:t>
            </a:r>
            <a:r>
              <a:rPr lang="en-NZ" dirty="0" smtClean="0"/>
              <a:t> Trial (NASCET)</a:t>
            </a:r>
          </a:p>
          <a:p>
            <a:r>
              <a:rPr lang="en-NZ" dirty="0" smtClean="0"/>
              <a:t>European Carotid Surgery Trial (ECST)</a:t>
            </a:r>
          </a:p>
          <a:p>
            <a:r>
              <a:rPr lang="en-NZ" dirty="0" smtClean="0"/>
              <a:t>Both trials compared carotid endarterectomy vs. best medial treatment (Aspirin).</a:t>
            </a:r>
          </a:p>
          <a:p>
            <a:r>
              <a:rPr lang="en-NZ" dirty="0" smtClean="0"/>
              <a:t>Both used X-ray angiography to quantify carotid artery stenosis</a:t>
            </a:r>
          </a:p>
          <a:p>
            <a:r>
              <a:rPr lang="en-NZ" dirty="0" smtClean="0"/>
              <a:t>Many outcomes, data still being analysed today.</a:t>
            </a:r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1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1182</Words>
  <Application>Microsoft Office PowerPoint</Application>
  <PresentationFormat>On-screen Show (4:3)</PresentationFormat>
  <Paragraphs>151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Carotid Artery Ultrasound</vt:lpstr>
      <vt:lpstr>Today’s presentation</vt:lpstr>
      <vt:lpstr>Doppler effect</vt:lpstr>
      <vt:lpstr>Doppler effect</vt:lpstr>
      <vt:lpstr>Doppler effect</vt:lpstr>
      <vt:lpstr>Haemodynamics</vt:lpstr>
      <vt:lpstr>Extracranial Anatomy</vt:lpstr>
      <vt:lpstr>Carotid artery disease</vt:lpstr>
      <vt:lpstr>Clinical trials</vt:lpstr>
      <vt:lpstr>Findings of NASCET and ECST</vt:lpstr>
      <vt:lpstr>Quantifying a stenosis</vt:lpstr>
      <vt:lpstr>Quantifying a stenosis</vt:lpstr>
      <vt:lpstr>Reporting</vt:lpstr>
      <vt:lpstr>Haemodynamics</vt:lpstr>
      <vt:lpstr>Quantifying a stenosis</vt:lpstr>
      <vt:lpstr>Colour doppler</vt:lpstr>
      <vt:lpstr>Watch the angle!</vt:lpstr>
      <vt:lpstr>Haemodynamics</vt:lpstr>
      <vt:lpstr>Haemodynamics</vt:lpstr>
      <vt:lpstr>Occlusions</vt:lpstr>
      <vt:lpstr>Plaque morphology</vt:lpstr>
      <vt:lpstr>Plaque morphology</vt:lpstr>
      <vt:lpstr>Carotid body tumour</vt:lpstr>
      <vt:lpstr>Carotid body tumour</vt:lpstr>
      <vt:lpstr>Dissection.</vt:lpstr>
      <vt:lpstr>Aneurysm </vt:lpstr>
      <vt:lpstr>Subclavian steal syndrome</vt:lpstr>
      <vt:lpstr>Subclavian steal </vt:lpstr>
      <vt:lpstr>Other steals</vt:lpstr>
      <vt:lpstr>CCA waveforms</vt:lpstr>
      <vt:lpstr>CCA waveforms</vt:lpstr>
      <vt:lpstr>References</vt:lpstr>
    </vt:vector>
  </TitlesOfParts>
  <Company>Capital &amp; Coast District Health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Carotid Artery Ultrasound</dc:title>
  <dc:creator>Samuel Davis</dc:creator>
  <cp:lastModifiedBy>Samuel Davis</cp:lastModifiedBy>
  <cp:revision>46</cp:revision>
  <cp:lastPrinted>2017-06-07T22:12:28Z</cp:lastPrinted>
  <dcterms:created xsi:type="dcterms:W3CDTF">2016-05-24T23:29:26Z</dcterms:created>
  <dcterms:modified xsi:type="dcterms:W3CDTF">2017-06-07T22:56:09Z</dcterms:modified>
</cp:coreProperties>
</file>