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1"/>
  </p:notesMasterIdLst>
  <p:sldIdLst>
    <p:sldId id="256" r:id="rId2"/>
    <p:sldId id="259" r:id="rId3"/>
    <p:sldId id="283" r:id="rId4"/>
    <p:sldId id="292" r:id="rId5"/>
    <p:sldId id="270" r:id="rId6"/>
    <p:sldId id="275" r:id="rId7"/>
    <p:sldId id="278" r:id="rId8"/>
    <p:sldId id="281" r:id="rId9"/>
    <p:sldId id="284" r:id="rId10"/>
    <p:sldId id="285" r:id="rId11"/>
    <p:sldId id="290" r:id="rId12"/>
    <p:sldId id="286" r:id="rId13"/>
    <p:sldId id="289" r:id="rId14"/>
    <p:sldId id="287" r:id="rId15"/>
    <p:sldId id="291" r:id="rId16"/>
    <p:sldId id="266" r:id="rId17"/>
    <p:sldId id="293" r:id="rId18"/>
    <p:sldId id="294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84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C4531-6F6E-4FDF-97EF-CF4CA419E34A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A4F4D-061E-4DFD-89E7-BD5192CF68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70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4F4D-061E-4DFD-89E7-BD5192CF684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457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4F4D-061E-4DFD-89E7-BD5192CF684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330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4F4D-061E-4DFD-89E7-BD5192CF684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50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C8C8-97AA-04F6-BFF9-9C1827B76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3C711-9D3A-DBD8-29D8-35F173C40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B9DB8-2DA3-42EB-044D-71153101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D07C2-3192-67C1-35D8-59DE2FBF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EE2C6-E4A2-F3B2-46DC-9C1F38F3A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81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BB5B0-1B79-320F-0814-11F1AFF23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1FF7A-875A-2676-FFD7-3F6A979F3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5C821-A931-8895-DA77-D5142F2C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57210-BDAF-4A37-894C-5C77D9331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92858-DE02-0EBE-3CD4-AA16938F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240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90276-D114-2475-635B-5BD92113A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C8531-179F-B79F-F966-3D1C1E335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54CE-6133-E429-92F2-C893DD01A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6769B-7952-0282-DBBB-28EBD3C88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357BA-93D2-4418-6023-2D95E32D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264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31E8-0D2C-D60C-154F-A3DFEB25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DDCF0-B3D8-B360-25C6-BFCF51634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EDD56-90C7-6BA6-B8CA-9EC790AE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B41C3-767B-11EC-D92E-9455F960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49CD7-DB06-6E96-77F0-6980E998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99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1E1AF-70B5-3017-8BBB-BB2FB6F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DD9D9-880F-4BD5-914C-6E0BE883D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9E780-5049-04F4-EA90-8312783C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2ED4-3B81-F608-09B7-ED70F6A7A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DE678-4DD7-0CDB-756C-43DE4ED6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97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F130A-B637-79E4-DEDB-078AB8B9E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F0EF8-01D5-F5AE-58B5-3C60A7250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ED65F-03F3-8FCE-A3B5-9C2FA3EC2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F9F97-83B8-8B35-158F-A5C39AD65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3FD85-951C-CA55-0B9B-2452A81B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681BB-633B-49BA-7D2A-A1C4E501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55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4BC92-DA3D-8BF3-7BB2-FB2EB809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ECD89-A2E3-73AC-C3B9-C4C6F6F81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598D2-FBBA-D78A-3403-BE502407D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DFF8E-D57D-A93E-A683-0024073C4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A21F7-826F-4CAF-CE30-A6F30E19B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F05320-0DA1-1681-717D-429A4491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5FFF78-8DD7-7934-71F0-84497C3C6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5F41D-36C9-0817-3FD4-01339CFC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1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1933-F647-70E6-654C-2C9F7094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A3F6E-D731-A55A-4A20-4F3F8CC5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635FB-A55D-DD70-D2EC-DC2E3299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4BDAE-33AD-C284-5BA6-AC2BF4B5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6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E34FE5-8BA5-EBAB-34FF-DFED7F99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A0AD82-27B6-A5F4-E112-C87A0A79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93F48-E1E9-9192-629F-02A45262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65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AE887-B27F-4FC3-B595-4B53D6D2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2E70B-9581-A43A-B691-4097FEF8B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E104F-942E-B7A4-DB30-2A925038F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ED2-FB6A-6A44-7CEC-9FEBED7E9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47C24-FE86-7533-4CD2-CCFD7430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8EA7E-6A08-7E83-A5CF-C288556BE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138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4ED70-87FA-59C3-5E29-54E6C6006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CFBC5-6C91-5783-1EB7-6D2ED67A3A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3231B-E073-6EF2-351C-3751199F5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ED7B6-2619-0F75-3697-0E9BF3D8B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1C47B-6FD1-E893-3D0F-93A04406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E415E-CD77-56A2-D027-9522ED5A7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00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7FCF41-7FF3-C2EF-3164-63B74AE9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D8640-B87A-5152-2FFF-66B5DA24E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F91EB-69A8-742F-77CB-34E0CF1E5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ECC41-EBC1-4EAC-8ED6-DD79D2F0B309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991E0-EC73-CA57-9C06-68E69E95C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1F926-1826-8CF8-6BCB-6D921D305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FE6D-9442-4E1A-B535-16F2EE3EFF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6707D-64DD-BCF5-EB9D-E609B3FF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/>
        </p:spPr>
        <p:txBody>
          <a:bodyPr>
            <a:noAutofit/>
          </a:bodyPr>
          <a:lstStyle/>
          <a:p>
            <a:r>
              <a:rPr lang="en-GB" sz="4400" b="0" i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Bridging the Gap: Implementation of Duplex Ultrasound Techniques in General Medical Ultrasound Practice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DE0B6-C9E5-CCF5-F429-C5ACE34AE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GB" dirty="0"/>
              <a:t>Ben Warner-Michel</a:t>
            </a:r>
          </a:p>
          <a:p>
            <a:r>
              <a:rPr lang="en-GB" dirty="0"/>
              <a:t>Ultrasound Clinical Lead – Salford Royal Hospital</a:t>
            </a:r>
          </a:p>
        </p:txBody>
      </p:sp>
    </p:spTree>
    <p:extLst>
      <p:ext uri="{BB962C8B-B14F-4D97-AF65-F5344CB8AC3E}">
        <p14:creationId xmlns:p14="http://schemas.microsoft.com/office/powerpoint/2010/main" val="27909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ED8-44E1-879E-421B-F847C66BC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Over-detection of vascularity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18DFA-F58F-FA5F-DAD6-E2FDA2D10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High colour Doppler gain / low PRF, twinkle artefact and motion artefact result in artefactually increased vascular signal</a:t>
            </a:r>
          </a:p>
          <a:p>
            <a:endParaRPr lang="en-GB" dirty="0"/>
          </a:p>
          <a:p>
            <a:r>
              <a:rPr lang="en-GB" dirty="0"/>
              <a:t>False demonstration of perfusion in testicular / ovarian torsion </a:t>
            </a:r>
          </a:p>
          <a:p>
            <a:pPr lvl="1"/>
            <a:r>
              <a:rPr lang="en-GB" dirty="0"/>
              <a:t>Delayed intervention is likely to result in loss of testis / ovary</a:t>
            </a:r>
          </a:p>
          <a:p>
            <a:endParaRPr lang="en-GB" dirty="0"/>
          </a:p>
          <a:p>
            <a:r>
              <a:rPr lang="en-GB" dirty="0"/>
              <a:t>Misclassification of benign lesions as potentially malignant</a:t>
            </a:r>
          </a:p>
          <a:p>
            <a:pPr lvl="1"/>
            <a:r>
              <a:rPr lang="en-GB" dirty="0"/>
              <a:t>Unnecessary stress and anxiety for patient</a:t>
            </a:r>
          </a:p>
          <a:p>
            <a:pPr lvl="1"/>
            <a:r>
              <a:rPr lang="en-GB" dirty="0"/>
              <a:t>Increased radiation / contrast exposure – CT</a:t>
            </a:r>
          </a:p>
          <a:p>
            <a:pPr lvl="1"/>
            <a:r>
              <a:rPr lang="en-GB" dirty="0"/>
              <a:t>Unnecessary biopsy – thyroid lesions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4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9B6A57-4803-1475-4754-CD71D21E2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2" t="58180" r="35190" b="12033"/>
          <a:stretch/>
        </p:blipFill>
        <p:spPr>
          <a:xfrm>
            <a:off x="606175" y="3606229"/>
            <a:ext cx="5959012" cy="3143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303872-C879-C0AE-EFDA-EBB258991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37" t="54362" r="36540" b="11044"/>
          <a:stretch/>
        </p:blipFill>
        <p:spPr>
          <a:xfrm>
            <a:off x="7212458" y="3030875"/>
            <a:ext cx="4890499" cy="3457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9A73CE-462B-E382-51F3-FCF2A00FDF27}"/>
              </a:ext>
            </a:extLst>
          </p:cNvPr>
          <p:cNvSpPr txBox="1"/>
          <p:nvPr/>
        </p:nvSpPr>
        <p:spPr>
          <a:xfrm>
            <a:off x="7726166" y="6488668"/>
            <a:ext cx="4465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Rubens </a:t>
            </a:r>
            <a:r>
              <a:rPr lang="en-GB" i="1" dirty="0">
                <a:solidFill>
                  <a:srgbClr val="000000"/>
                </a:solidFill>
                <a:latin typeface="Century Gothic" panose="020B0502020202020204" pitchFamily="34" charset="0"/>
              </a:rPr>
              <a:t>et at.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, 2006 </a:t>
            </a:r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Radiol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. Clin. N. 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7223F-93FC-6002-07F4-86A7621B6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94" t="27020" r="40357" b="46768"/>
          <a:stretch/>
        </p:blipFill>
        <p:spPr>
          <a:xfrm>
            <a:off x="7613149" y="-1"/>
            <a:ext cx="4089115" cy="30223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75B7D8-6EFC-79D3-18D7-3DCE948A7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2" t="25035" r="35190" b="43499"/>
          <a:stretch/>
        </p:blipFill>
        <p:spPr>
          <a:xfrm>
            <a:off x="606175" y="107879"/>
            <a:ext cx="5959012" cy="33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6EB6-3370-E6AD-1FB4-5D393616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Under-detection of vascularity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6E227-CDD8-01E7-C834-073DC2F4B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Low colour gain / high PRF or inappropriate Doppler angle results in reduced detection of true colour Doppler signal</a:t>
            </a:r>
          </a:p>
          <a:p>
            <a:endParaRPr lang="en-GB" dirty="0"/>
          </a:p>
          <a:p>
            <a:r>
              <a:rPr lang="en-GB" dirty="0"/>
              <a:t>False identification of portal vein thrombosis</a:t>
            </a:r>
          </a:p>
          <a:p>
            <a:pPr lvl="1"/>
            <a:r>
              <a:rPr lang="en-GB" dirty="0"/>
              <a:t>Radiation &amp; contrast exposure – CTA</a:t>
            </a:r>
          </a:p>
          <a:p>
            <a:endParaRPr lang="en-GB" dirty="0"/>
          </a:p>
          <a:p>
            <a:r>
              <a:rPr lang="en-GB" dirty="0"/>
              <a:t>False exclusion of orchitis</a:t>
            </a:r>
          </a:p>
          <a:p>
            <a:pPr lvl="1"/>
            <a:r>
              <a:rPr lang="en-GB" dirty="0"/>
              <a:t>Delayed treatment of infection due to investigating incorrect differential diagnosis</a:t>
            </a:r>
          </a:p>
          <a:p>
            <a:pPr lvl="1"/>
            <a:endParaRPr lang="en-GB" dirty="0"/>
          </a:p>
          <a:p>
            <a:r>
              <a:rPr lang="en-GB" dirty="0"/>
              <a:t>Misclassification of malignant lesions as benign</a:t>
            </a:r>
          </a:p>
          <a:p>
            <a:pPr lvl="1"/>
            <a:r>
              <a:rPr lang="en-GB" dirty="0"/>
              <a:t>Surveillance / discharge instead of intervention leads to worse patient outcomes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0E10B2-B7B2-DA1E-B338-0495D4E3D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67" t="24652" r="35993" b="41449"/>
          <a:stretch/>
        </p:blipFill>
        <p:spPr>
          <a:xfrm>
            <a:off x="606175" y="-1"/>
            <a:ext cx="4859678" cy="3074625"/>
          </a:xfrm>
          <a:prstGeom prst="rect">
            <a:avLst/>
          </a:prstGeom>
        </p:spPr>
      </p:pic>
      <p:pic>
        <p:nvPicPr>
          <p:cNvPr id="4" name="Picture 4" descr="Using ultrasound to predict ovarian cancer • healthcare-in-europe.com">
            <a:extLst>
              <a:ext uri="{FF2B5EF4-FFF2-40B4-BE49-F238E27FC236}">
                <a16:creationId xmlns:a16="http://schemas.microsoft.com/office/drawing/2014/main" id="{FC26A893-7A68-6681-9B13-162D67E86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0"/>
          <a:stretch/>
        </p:blipFill>
        <p:spPr bwMode="auto">
          <a:xfrm>
            <a:off x="6800465" y="3313416"/>
            <a:ext cx="4711050" cy="354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E9D1785-015C-8834-BE52-99AD34061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465" y="0"/>
            <a:ext cx="4711050" cy="344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44AC61-9F6E-D182-CAA3-0BCD91E74AD8}"/>
              </a:ext>
            </a:extLst>
          </p:cNvPr>
          <p:cNvSpPr txBox="1"/>
          <p:nvPr/>
        </p:nvSpPr>
        <p:spPr>
          <a:xfrm>
            <a:off x="2299528" y="6211669"/>
            <a:ext cx="4500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Gupta </a:t>
            </a:r>
            <a:r>
              <a:rPr lang="en-GB" i="1" dirty="0">
                <a:solidFill>
                  <a:srgbClr val="000000"/>
                </a:solidFill>
                <a:latin typeface="Century Gothic" panose="020B0502020202020204" pitchFamily="34" charset="0"/>
              </a:rPr>
              <a:t>et al.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, 2022 Radiology</a:t>
            </a:r>
          </a:p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Rubens </a:t>
            </a:r>
            <a:r>
              <a:rPr lang="en-GB" i="1" dirty="0">
                <a:solidFill>
                  <a:srgbClr val="000000"/>
                </a:solidFill>
                <a:latin typeface="Century Gothic" panose="020B0502020202020204" pitchFamily="34" charset="0"/>
              </a:rPr>
              <a:t>et at.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, 2006 </a:t>
            </a:r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Radiol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. Clin. N. Am.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18AA50-E9AA-F067-4481-3759D24C4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4" t="59457" r="35993" b="6644"/>
          <a:stretch/>
        </p:blipFill>
        <p:spPr>
          <a:xfrm>
            <a:off x="606175" y="3044624"/>
            <a:ext cx="4859677" cy="306818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7C22155-491D-98A6-D259-807220FFBA83}"/>
              </a:ext>
            </a:extLst>
          </p:cNvPr>
          <p:cNvSpPr/>
          <p:nvPr/>
        </p:nvSpPr>
        <p:spPr>
          <a:xfrm>
            <a:off x="562811" y="1205431"/>
            <a:ext cx="431515" cy="4109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374270-B0EB-D9DE-20BD-117178D5187F}"/>
              </a:ext>
            </a:extLst>
          </p:cNvPr>
          <p:cNvSpPr/>
          <p:nvPr/>
        </p:nvSpPr>
        <p:spPr>
          <a:xfrm>
            <a:off x="542263" y="4302514"/>
            <a:ext cx="431515" cy="4109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6DAB3A-9123-DB61-3B81-80B91E013F18}"/>
              </a:ext>
            </a:extLst>
          </p:cNvPr>
          <p:cNvSpPr/>
          <p:nvPr/>
        </p:nvSpPr>
        <p:spPr>
          <a:xfrm>
            <a:off x="6920802" y="5749457"/>
            <a:ext cx="431515" cy="4109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68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1E8DD-3C99-07E9-BE24-4B0D9B0D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Inappropriate spectral Doppler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5579C-8CB5-59E6-8CB4-A762D7B82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Inaccurate spectral Doppler trace due to inappropriate spectral Doppler sample site, angle, gain, wall filter etc. </a:t>
            </a:r>
          </a:p>
          <a:p>
            <a:endParaRPr lang="en-GB" dirty="0"/>
          </a:p>
          <a:p>
            <a:r>
              <a:rPr lang="en-GB" dirty="0"/>
              <a:t>Falsely reduced / absent end-diastolic waveforms in umbilical artery Doppler</a:t>
            </a:r>
          </a:p>
          <a:p>
            <a:pPr lvl="1"/>
            <a:r>
              <a:rPr lang="en-GB" dirty="0"/>
              <a:t>Suggestive of degenerating placental vascular bed</a:t>
            </a:r>
          </a:p>
          <a:p>
            <a:pPr lvl="1"/>
            <a:r>
              <a:rPr lang="en-GB" dirty="0"/>
              <a:t>May lead to clinicians considering early delivery</a:t>
            </a:r>
          </a:p>
          <a:p>
            <a:pPr lvl="1"/>
            <a:endParaRPr lang="en-GB" dirty="0"/>
          </a:p>
          <a:p>
            <a:r>
              <a:rPr lang="en-GB" dirty="0"/>
              <a:t>Falsely reduced portal venous flow velocity</a:t>
            </a:r>
          </a:p>
          <a:p>
            <a:pPr lvl="1"/>
            <a:r>
              <a:rPr lang="en-GB" dirty="0"/>
              <a:t>Suggestive of portal hypertension and/or cirrhosis</a:t>
            </a:r>
          </a:p>
          <a:p>
            <a:pPr lvl="1"/>
            <a:r>
              <a:rPr lang="en-GB" dirty="0"/>
              <a:t>May lead to further imaging / surveillance appointments</a:t>
            </a:r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9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ure 4a.">
            <a:extLst>
              <a:ext uri="{FF2B5EF4-FFF2-40B4-BE49-F238E27FC236}">
                <a16:creationId xmlns:a16="http://schemas.microsoft.com/office/drawing/2014/main" id="{DBE0CD74-798D-1644-FD64-8F406D596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" y="506002"/>
            <a:ext cx="5845996" cy="584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gure 4b.">
            <a:extLst>
              <a:ext uri="{FF2B5EF4-FFF2-40B4-BE49-F238E27FC236}">
                <a16:creationId xmlns:a16="http://schemas.microsoft.com/office/drawing/2014/main" id="{4C2B13E5-F675-EAD3-3D45-BD3F84977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68" y="506000"/>
            <a:ext cx="5845995" cy="58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4645D9-2503-D437-0937-D15C5AD6BEF1}"/>
              </a:ext>
            </a:extLst>
          </p:cNvPr>
          <p:cNvSpPr txBox="1"/>
          <p:nvPr/>
        </p:nvSpPr>
        <p:spPr>
          <a:xfrm>
            <a:off x="7097090" y="6488668"/>
            <a:ext cx="5094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Kennedy &amp; Woodward, 2019 </a:t>
            </a:r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RadioGraphics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9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60F01-83A2-2AE0-6C78-34D49EA5F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Vascular scientist mentality is not just about Doppler!</a:t>
            </a:r>
          </a:p>
          <a:p>
            <a:endParaRPr lang="en-GB" dirty="0"/>
          </a:p>
          <a:p>
            <a:r>
              <a:rPr lang="en-GB" dirty="0"/>
              <a:t>Logical and regimented</a:t>
            </a:r>
          </a:p>
          <a:p>
            <a:pPr lvl="1"/>
            <a:r>
              <a:rPr lang="en-GB" dirty="0"/>
              <a:t>Systematic scanning is useful for scan types with a wide range of anatomy</a:t>
            </a:r>
          </a:p>
          <a:p>
            <a:pPr lvl="1"/>
            <a:endParaRPr lang="en-GB" dirty="0"/>
          </a:p>
          <a:p>
            <a:r>
              <a:rPr lang="en-GB" dirty="0"/>
              <a:t>Highly quantified</a:t>
            </a:r>
          </a:p>
          <a:p>
            <a:pPr lvl="1"/>
            <a:r>
              <a:rPr lang="en-GB" dirty="0"/>
              <a:t>A detail-orientated imaging mentality is useful for subjective ultrasound findings</a:t>
            </a:r>
          </a:p>
          <a:p>
            <a:endParaRPr lang="en-GB" dirty="0"/>
          </a:p>
          <a:p>
            <a:r>
              <a:rPr lang="en-GB" dirty="0"/>
              <a:t>Technical imaging</a:t>
            </a:r>
          </a:p>
          <a:p>
            <a:pPr lvl="1"/>
            <a:r>
              <a:rPr lang="en-GB" dirty="0"/>
              <a:t>Requires great knowledge of ultrasound ‘knobology’ and adaptive scanning techniques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26A00-C091-D312-080F-D7ACD4BC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effectLst>
                  <a:reflection endPos="65000" dist="50800" dir="5400000" sy="-100000" algn="bl" rotWithShape="0"/>
                </a:effectLst>
              </a:rPr>
              <a:t>Reflections</a:t>
            </a:r>
          </a:p>
        </p:txBody>
      </p:sp>
    </p:spTree>
    <p:extLst>
      <p:ext uri="{BB962C8B-B14F-4D97-AF65-F5344CB8AC3E}">
        <p14:creationId xmlns:p14="http://schemas.microsoft.com/office/powerpoint/2010/main" val="16467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05550-C2EC-E005-69EE-A2CF8206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F0512-6EC9-3B80-C859-97472DC4D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Formal academic</a:t>
            </a:r>
          </a:p>
          <a:p>
            <a:pPr lvl="1"/>
            <a:r>
              <a:rPr lang="en-GB" dirty="0"/>
              <a:t>PgCert / </a:t>
            </a:r>
            <a:r>
              <a:rPr lang="en-GB" dirty="0" err="1"/>
              <a:t>PgDip</a:t>
            </a:r>
            <a:endParaRPr lang="en-GB" dirty="0"/>
          </a:p>
          <a:p>
            <a:pPr lvl="1"/>
            <a:r>
              <a:rPr lang="en-GB" dirty="0"/>
              <a:t>Isolated modules</a:t>
            </a:r>
          </a:p>
          <a:p>
            <a:endParaRPr lang="en-GB" dirty="0"/>
          </a:p>
          <a:p>
            <a:r>
              <a:rPr lang="en-GB" dirty="0"/>
              <a:t>Extending remit of practice to certain examinations</a:t>
            </a:r>
          </a:p>
          <a:p>
            <a:pPr lvl="1"/>
            <a:r>
              <a:rPr lang="en-GB" dirty="0"/>
              <a:t>Native / transplant renal imaging</a:t>
            </a:r>
          </a:p>
          <a:p>
            <a:pPr lvl="1"/>
            <a:r>
              <a:rPr lang="en-GB" dirty="0"/>
              <a:t>Portal system Doppler</a:t>
            </a:r>
          </a:p>
          <a:p>
            <a:pPr lvl="1"/>
            <a:r>
              <a:rPr lang="en-GB" dirty="0"/>
              <a:t>Pelvic congestion</a:t>
            </a:r>
          </a:p>
        </p:txBody>
      </p:sp>
    </p:spTree>
    <p:extLst>
      <p:ext uri="{BB962C8B-B14F-4D97-AF65-F5344CB8AC3E}">
        <p14:creationId xmlns:p14="http://schemas.microsoft.com/office/powerpoint/2010/main" val="17154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6E024-D50B-36DE-309B-31561F84D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Doppler ultrasound is a highly useful tool in vascular and non-vascular imaging fields</a:t>
            </a:r>
          </a:p>
          <a:p>
            <a:endParaRPr lang="en-GB" dirty="0"/>
          </a:p>
          <a:p>
            <a:r>
              <a:rPr lang="en-GB" dirty="0"/>
              <a:t>Misuse of Doppler ultrasound has serious consequences</a:t>
            </a:r>
          </a:p>
          <a:p>
            <a:endParaRPr lang="en-GB" dirty="0"/>
          </a:p>
          <a:p>
            <a:r>
              <a:rPr lang="en-GB" dirty="0"/>
              <a:t>Skilful use of Doppler is difficult to learn</a:t>
            </a:r>
          </a:p>
          <a:p>
            <a:endParaRPr lang="en-GB" dirty="0"/>
          </a:p>
          <a:p>
            <a:r>
              <a:rPr lang="en-GB" dirty="0"/>
              <a:t>Vascular scientists are ideal candidates for expanding practice into general ultrasound</a:t>
            </a:r>
          </a:p>
        </p:txBody>
      </p:sp>
      <p:pic>
        <p:nvPicPr>
          <p:cNvPr id="4" name="Graphic 3" descr="Takeaway outline">
            <a:extLst>
              <a:ext uri="{FF2B5EF4-FFF2-40B4-BE49-F238E27FC236}">
                <a16:creationId xmlns:a16="http://schemas.microsoft.com/office/drawing/2014/main" id="{28DF0DE1-40EA-472A-1A20-9186713A0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3194" y="71917"/>
            <a:ext cx="1725612" cy="172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95B7-FB1C-F4AC-21BA-3FF4E5C923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9F56C9-637D-1E14-7327-4B351B9E0C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Go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raibh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maith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agat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194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EF3D8-A52A-D8DE-4DC1-03FF7BB88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Skilful use of colour and spectral Doppler is crucial in general medical ultrasound investigation</a:t>
            </a:r>
          </a:p>
          <a:p>
            <a:pPr lvl="1"/>
            <a:r>
              <a:rPr lang="en-GB" dirty="0"/>
              <a:t>Visceral haemodynamics – portal system, transplant kidney / liver</a:t>
            </a:r>
          </a:p>
          <a:p>
            <a:pPr lvl="1"/>
            <a:r>
              <a:rPr lang="en-GB" dirty="0"/>
              <a:t>Perfusion – ischaemia, inflammation, vascularity of mass lesions</a:t>
            </a:r>
          </a:p>
          <a:p>
            <a:pPr lvl="1"/>
            <a:r>
              <a:rPr lang="en-GB" dirty="0"/>
              <a:t>Obstetrics – uteroplacental insufficiency, pre-eclampsia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It is often poorly understood and incorrectly applied, resulting in avoidable artefacts and suboptimal diagnostic imaging which can cause serious clinical sequalae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8A4DD-27FF-37DB-FF9A-5FE4CDB21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Doppler use in general medical ultrasound</a:t>
            </a:r>
          </a:p>
        </p:txBody>
      </p:sp>
    </p:spTree>
    <p:extLst>
      <p:ext uri="{BB962C8B-B14F-4D97-AF65-F5344CB8AC3E}">
        <p14:creationId xmlns:p14="http://schemas.microsoft.com/office/powerpoint/2010/main" val="87687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AE547-C71F-FE2E-8D0B-9DF847B0FF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Common uses of Doppler in general medical ultrasound</a:t>
            </a:r>
          </a:p>
        </p:txBody>
      </p:sp>
      <p:pic>
        <p:nvPicPr>
          <p:cNvPr id="2050" name="Picture 2" descr="CDN media">
            <a:extLst>
              <a:ext uri="{FF2B5EF4-FFF2-40B4-BE49-F238E27FC236}">
                <a16:creationId xmlns:a16="http://schemas.microsoft.com/office/drawing/2014/main" id="{B2BA12A8-DAB5-D8A8-40A6-9994E5F43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7341" r="1092" b="49102"/>
          <a:stretch/>
        </p:blipFill>
        <p:spPr bwMode="auto">
          <a:xfrm>
            <a:off x="339048" y="3783458"/>
            <a:ext cx="5414479" cy="309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DN media">
            <a:extLst>
              <a:ext uri="{FF2B5EF4-FFF2-40B4-BE49-F238E27FC236}">
                <a16:creationId xmlns:a16="http://schemas.microsoft.com/office/drawing/2014/main" id="{FCE7340A-8522-CCFE-CABA-49C76211E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55473" r="1092" b="-229"/>
          <a:stretch/>
        </p:blipFill>
        <p:spPr bwMode="auto">
          <a:xfrm>
            <a:off x="6530939" y="3806902"/>
            <a:ext cx="5229546" cy="30694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72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iver Doppler Ultrasound - Pulsatility in Portal Vein Flow — @swissnephro">
            <a:extLst>
              <a:ext uri="{FF2B5EF4-FFF2-40B4-BE49-F238E27FC236}">
                <a16:creationId xmlns:a16="http://schemas.microsoft.com/office/drawing/2014/main" id="{2587F88D-1595-F4C8-19EB-D856E10E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" y="1375344"/>
            <a:ext cx="5919771" cy="443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4CE86E-C9F1-EE35-1110-1A0F35369E39}"/>
              </a:ext>
            </a:extLst>
          </p:cNvPr>
          <p:cNvSpPr txBox="1"/>
          <p:nvPr/>
        </p:nvSpPr>
        <p:spPr>
          <a:xfrm>
            <a:off x="6439058" y="6204973"/>
            <a:ext cx="5766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McNaughton &amp; Abu-Yousef, 2011 </a:t>
            </a:r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RadioGraphics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Schienfield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i="1" dirty="0">
                <a:solidFill>
                  <a:srgbClr val="000000"/>
                </a:solidFill>
                <a:latin typeface="Century Gothic" panose="020B0502020202020204" pitchFamily="34" charset="0"/>
              </a:rPr>
              <a:t>et al.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, 2009 </a:t>
            </a:r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RadioGraphics</a:t>
            </a:r>
            <a:endParaRPr lang="en-GB" dirty="0"/>
          </a:p>
        </p:txBody>
      </p:sp>
      <p:pic>
        <p:nvPicPr>
          <p:cNvPr id="19460" name="Picture 4" descr="Understanding the Spectral Doppler Waveform of the Hepatic Veins in Health  and Disease | RadioGraphics">
            <a:extLst>
              <a:ext uri="{FF2B5EF4-FFF2-40B4-BE49-F238E27FC236}">
                <a16:creationId xmlns:a16="http://schemas.microsoft.com/office/drawing/2014/main" id="{C97ED039-EAF4-1D9D-9C44-6C3594CF2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64" y="1375345"/>
            <a:ext cx="5890968" cy="443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24E7D6-E192-7EE1-9B20-42BF0CE5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Hepatic ultrasound</a:t>
            </a:r>
          </a:p>
        </p:txBody>
      </p:sp>
    </p:spTree>
    <p:extLst>
      <p:ext uri="{BB962C8B-B14F-4D97-AF65-F5344CB8AC3E}">
        <p14:creationId xmlns:p14="http://schemas.microsoft.com/office/powerpoint/2010/main" val="17420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F2A7-02AA-A0E3-517F-973AD0E3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Renal ultrasound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6C23D2-4D51-FB89-A885-562CD73B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0" t="15580" r="17247" b="5323"/>
          <a:stretch/>
        </p:blipFill>
        <p:spPr>
          <a:xfrm>
            <a:off x="6123398" y="1559353"/>
            <a:ext cx="6097177" cy="4221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C9F5E-EE64-5633-1135-C360C9EF2C16}"/>
              </a:ext>
            </a:extLst>
          </p:cNvPr>
          <p:cNvSpPr txBox="1"/>
          <p:nvPr/>
        </p:nvSpPr>
        <p:spPr>
          <a:xfrm>
            <a:off x="6503543" y="6211669"/>
            <a:ext cx="568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Fananapazir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 &amp; </a:t>
            </a:r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Troppmann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, 2018 </a:t>
            </a:r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Abdom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Radiol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Singla </a:t>
            </a:r>
            <a:r>
              <a:rPr lang="en-GB" i="1" dirty="0">
                <a:solidFill>
                  <a:srgbClr val="000000"/>
                </a:solidFill>
                <a:latin typeface="Century Gothic" panose="020B0502020202020204" pitchFamily="34" charset="0"/>
              </a:rPr>
              <a:t>et al.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, 2022 Clin. Kidney J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1BD1C9-BBF1-A09E-91E0-0DFDE9738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639" r="502"/>
          <a:stretch/>
        </p:blipFill>
        <p:spPr bwMode="auto">
          <a:xfrm>
            <a:off x="0" y="1561672"/>
            <a:ext cx="6082301" cy="422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9176-A621-0B7A-116A-06902A77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Scrotal ultrasound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36E120D-79C8-19E2-0029-392E3DAA2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73"/>
          <a:stretch/>
        </p:blipFill>
        <p:spPr bwMode="auto">
          <a:xfrm>
            <a:off x="175718" y="1513314"/>
            <a:ext cx="7129177" cy="410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EEE52D-5A23-ED75-3CDF-A8A84914038D}"/>
              </a:ext>
            </a:extLst>
          </p:cNvPr>
          <p:cNvSpPr txBox="1"/>
          <p:nvPr/>
        </p:nvSpPr>
        <p:spPr>
          <a:xfrm>
            <a:off x="4798029" y="6238109"/>
            <a:ext cx="2948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Patel, 2023 Radiopaedia</a:t>
            </a:r>
          </a:p>
          <a:p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Tadros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, 2019 SAEM</a:t>
            </a:r>
          </a:p>
        </p:txBody>
      </p:sp>
      <p:pic>
        <p:nvPicPr>
          <p:cNvPr id="13316" name="Picture 4" descr="M4 Fig 2 Testicular Torsion">
            <a:extLst>
              <a:ext uri="{FF2B5EF4-FFF2-40B4-BE49-F238E27FC236}">
                <a16:creationId xmlns:a16="http://schemas.microsoft.com/office/drawing/2014/main" id="{2AA81D21-600D-075D-71C3-7464F38E5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1" t="23434" r="5233" b="8537"/>
          <a:stretch/>
        </p:blipFill>
        <p:spPr bwMode="auto">
          <a:xfrm>
            <a:off x="7674796" y="3333531"/>
            <a:ext cx="3976097" cy="352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4 Fig 2 Testicular Torsion">
            <a:extLst>
              <a:ext uri="{FF2B5EF4-FFF2-40B4-BE49-F238E27FC236}">
                <a16:creationId xmlns:a16="http://schemas.microsoft.com/office/drawing/2014/main" id="{EB1C9D35-F188-2064-32BF-3DF3F55CB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23434" r="46649" b="8537"/>
          <a:stretch/>
        </p:blipFill>
        <p:spPr bwMode="auto">
          <a:xfrm>
            <a:off x="7674797" y="0"/>
            <a:ext cx="4048904" cy="34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8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DBA5B-7905-BC76-40EF-CE4E0DE21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754"/>
            <a:ext cx="10515600" cy="1325563"/>
          </a:xfrm>
        </p:spPr>
        <p:txBody>
          <a:bodyPr/>
          <a:lstStyle/>
          <a:p>
            <a:r>
              <a:rPr lang="en-GB" dirty="0"/>
              <a:t>Gynaecological ultrasound</a:t>
            </a:r>
          </a:p>
        </p:txBody>
      </p:sp>
      <p:pic>
        <p:nvPicPr>
          <p:cNvPr id="8194" name="Picture 2" descr="Ovaries and Adnexa | Obgyn Key">
            <a:extLst>
              <a:ext uri="{FF2B5EF4-FFF2-40B4-BE49-F238E27FC236}">
                <a16:creationId xmlns:a16="http://schemas.microsoft.com/office/drawing/2014/main" id="{1FDBE80A-93F9-3E9B-E467-71F617881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8"/>
          <a:stretch/>
        </p:blipFill>
        <p:spPr bwMode="auto">
          <a:xfrm>
            <a:off x="8023269" y="3274569"/>
            <a:ext cx="4168731" cy="358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A1E568-7E8D-383A-F90B-EFC99A1378C0}"/>
              </a:ext>
            </a:extLst>
          </p:cNvPr>
          <p:cNvSpPr txBox="1"/>
          <p:nvPr/>
        </p:nvSpPr>
        <p:spPr>
          <a:xfrm>
            <a:off x="3411020" y="6246297"/>
            <a:ext cx="4799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Bahadur </a:t>
            </a:r>
            <a:r>
              <a:rPr lang="en-GB" i="1" dirty="0">
                <a:solidFill>
                  <a:srgbClr val="000000"/>
                </a:solidFill>
                <a:latin typeface="Century Gothic" panose="020B0502020202020204" pitchFamily="34" charset="0"/>
              </a:rPr>
              <a:t>et al.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, 2011 J. Hum. </a:t>
            </a:r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Reprod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. Sci.</a:t>
            </a:r>
          </a:p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Gupta </a:t>
            </a:r>
            <a:r>
              <a:rPr lang="en-GB" i="1" dirty="0">
                <a:solidFill>
                  <a:srgbClr val="000000"/>
                </a:solidFill>
                <a:latin typeface="Century Gothic" panose="020B0502020202020204" pitchFamily="34" charset="0"/>
              </a:rPr>
              <a:t>et al.</a:t>
            </a:r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, 2022 Radiology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FCBB45-F3FF-1535-A91D-92FD56172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b="6184"/>
          <a:stretch/>
        </p:blipFill>
        <p:spPr bwMode="auto">
          <a:xfrm>
            <a:off x="838199" y="1421876"/>
            <a:ext cx="6246688" cy="48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Using ultrasound to predict ovarian cancer • healthcare-in-europe.com">
            <a:extLst>
              <a:ext uri="{FF2B5EF4-FFF2-40B4-BE49-F238E27FC236}">
                <a16:creationId xmlns:a16="http://schemas.microsoft.com/office/drawing/2014/main" id="{74781FEC-E062-8521-CEB2-D55D7C3F0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21" r="50465" b="-21"/>
          <a:stretch/>
        </p:blipFill>
        <p:spPr bwMode="auto">
          <a:xfrm>
            <a:off x="8023269" y="0"/>
            <a:ext cx="4168730" cy="357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0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3CCE-9648-1E6D-EBB1-6BFEFC55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Obstetric ultrasound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5F06D09-EE71-B547-4CA4-67DE0F49F1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D6A565-C2E8-9EF3-CD1A-EC5153181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7" t="24652" r="25084" b="14310"/>
          <a:stretch/>
        </p:blipFill>
        <p:spPr>
          <a:xfrm>
            <a:off x="186646" y="1690688"/>
            <a:ext cx="6061754" cy="4185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AEB0EB-61AD-D3AB-566C-E0F64D33997A}"/>
              </a:ext>
            </a:extLst>
          </p:cNvPr>
          <p:cNvSpPr txBox="1"/>
          <p:nvPr/>
        </p:nvSpPr>
        <p:spPr>
          <a:xfrm>
            <a:off x="7109717" y="6205133"/>
            <a:ext cx="5082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Kennedy &amp; Woodward, 2019 </a:t>
            </a:r>
            <a:r>
              <a:rPr lang="en-GB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RadioGraphics</a:t>
            </a:r>
            <a:endParaRPr lang="en-GB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Century Gothic" panose="020B0502020202020204" pitchFamily="34" charset="0"/>
              </a:rPr>
              <a:t>Knipe, 2023 Radiopaedia </a:t>
            </a:r>
          </a:p>
        </p:txBody>
      </p:sp>
      <p:pic>
        <p:nvPicPr>
          <p:cNvPr id="10" name="Picture 2" descr="Figure 6.">
            <a:extLst>
              <a:ext uri="{FF2B5EF4-FFF2-40B4-BE49-F238E27FC236}">
                <a16:creationId xmlns:a16="http://schemas.microsoft.com/office/drawing/2014/main" id="{96AD0868-718B-7F20-EBA7-AF0480932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89" y="810906"/>
            <a:ext cx="5435029" cy="543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3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9ED47-9627-A276-8E01-236F6C0E0A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effectLst>
                  <a:reflection stA="45000" endPos="0" dist="50800" dir="5400000" sy="-100000" algn="bl" rotWithShape="0"/>
                </a:effectLst>
              </a:rPr>
              <a:t>Ramifications of inappropriate Doppler usage</a:t>
            </a:r>
          </a:p>
        </p:txBody>
      </p:sp>
      <p:pic>
        <p:nvPicPr>
          <p:cNvPr id="5" name="Picture 4" descr="Cartoon chicken in a white coat&#10;&#10;Description automatically generated">
            <a:extLst>
              <a:ext uri="{FF2B5EF4-FFF2-40B4-BE49-F238E27FC236}">
                <a16:creationId xmlns:a16="http://schemas.microsoft.com/office/drawing/2014/main" id="{C1F6DC10-34E5-9CC2-D9A9-B9BFC4A19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231" y="3393740"/>
            <a:ext cx="4650769" cy="346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13600</TotalTime>
  <Words>549</Words>
  <Application>Microsoft Office PowerPoint</Application>
  <PresentationFormat>Widescreen</PresentationFormat>
  <Paragraphs>101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Office Theme</vt:lpstr>
      <vt:lpstr>Bridging the Gap: Implementation of Duplex Ultrasound Techniques in General Medical Ultrasound Practice</vt:lpstr>
      <vt:lpstr>Doppler use in general medical ultrasound</vt:lpstr>
      <vt:lpstr>Common uses of Doppler in general medical ultrasound</vt:lpstr>
      <vt:lpstr>Hepatic ultrasound</vt:lpstr>
      <vt:lpstr>Renal ultrasound</vt:lpstr>
      <vt:lpstr>Scrotal ultrasound</vt:lpstr>
      <vt:lpstr>Gynaecological ultrasound</vt:lpstr>
      <vt:lpstr>Obstetric ultrasound</vt:lpstr>
      <vt:lpstr>Ramifications of inappropriate Doppler usage</vt:lpstr>
      <vt:lpstr>Over-detection of vascularity</vt:lpstr>
      <vt:lpstr>PowerPoint Presentation</vt:lpstr>
      <vt:lpstr>Under-detection of vascularity</vt:lpstr>
      <vt:lpstr>PowerPoint Presentation</vt:lpstr>
      <vt:lpstr>Inappropriate spectral Doppler usage</vt:lpstr>
      <vt:lpstr>PowerPoint Presentation</vt:lpstr>
      <vt:lpstr>Reflections</vt:lpstr>
      <vt:lpstr>Process</vt:lpstr>
      <vt:lpstr>PowerPoint Presentation</vt:lpstr>
      <vt:lpstr>Thank you!</vt:lpstr>
    </vt:vector>
  </TitlesOfParts>
  <Company>Salford Royal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Bridging the gap</dc:title>
  <dc:creator>Ben WarnerMichel</dc:creator>
  <cp:lastModifiedBy>Warner-Michel, Ben</cp:lastModifiedBy>
  <cp:revision>14</cp:revision>
  <dcterms:created xsi:type="dcterms:W3CDTF">2023-10-24T12:06:20Z</dcterms:created>
  <dcterms:modified xsi:type="dcterms:W3CDTF">2024-04-05T15:53:07Z</dcterms:modified>
</cp:coreProperties>
</file>