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60" r:id="rId3"/>
    <p:sldId id="256" r:id="rId4"/>
    <p:sldId id="257" r:id="rId5"/>
    <p:sldId id="262" r:id="rId6"/>
    <p:sldId id="263" r:id="rId7"/>
    <p:sldId id="313" r:id="rId8"/>
    <p:sldId id="292" r:id="rId9"/>
    <p:sldId id="312" r:id="rId10"/>
    <p:sldId id="265" r:id="rId11"/>
    <p:sldId id="290" r:id="rId12"/>
    <p:sldId id="291" r:id="rId13"/>
    <p:sldId id="258" r:id="rId14"/>
    <p:sldId id="261" r:id="rId15"/>
    <p:sldId id="267" r:id="rId16"/>
    <p:sldId id="269" r:id="rId17"/>
    <p:sldId id="296" r:id="rId18"/>
    <p:sldId id="298" r:id="rId19"/>
    <p:sldId id="282" r:id="rId20"/>
    <p:sldId id="318" r:id="rId21"/>
    <p:sldId id="319" r:id="rId22"/>
    <p:sldId id="264" r:id="rId23"/>
    <p:sldId id="274" r:id="rId24"/>
    <p:sldId id="275" r:id="rId25"/>
    <p:sldId id="276" r:id="rId26"/>
    <p:sldId id="299" r:id="rId27"/>
    <p:sldId id="315" r:id="rId28"/>
    <p:sldId id="294" r:id="rId29"/>
    <p:sldId id="295" r:id="rId30"/>
    <p:sldId id="278" r:id="rId31"/>
    <p:sldId id="289" r:id="rId32"/>
    <p:sldId id="300" r:id="rId33"/>
    <p:sldId id="323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684" y="-9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EF707-B49F-4BCE-A74D-76AE127FF4D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35DB-D000-46F5-A6BF-A34710722A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78" y="1203598"/>
            <a:ext cx="53228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3109"/>
            <a:ext cx="1237243" cy="105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9742"/>
            <a:ext cx="3590855" cy="95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07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Outflow</a:t>
            </a:r>
            <a:r>
              <a:rPr lang="en-GB" sz="3200" dirty="0" smtClean="0"/>
              <a:t> : </a:t>
            </a:r>
            <a:r>
              <a:rPr lang="en-GB" sz="3200" dirty="0" err="1" smtClean="0"/>
              <a:t>Cephalo</a:t>
            </a:r>
            <a:r>
              <a:rPr lang="en-GB" sz="3200" dirty="0" smtClean="0"/>
              <a:t>-Subclavian confluence</a:t>
            </a:r>
            <a:endParaRPr lang="en-GB" sz="3200" dirty="0"/>
          </a:p>
        </p:txBody>
      </p:sp>
      <p:sp>
        <p:nvSpPr>
          <p:cNvPr id="4" name="AutoShape 2" descr="https://email.nhs.net/owa/service.svc/s/GetFileAttachment?id=AAMkADAyMjM2NjlmLWE2MmEtNDNmNC1hZDI1LWRjMDM5MjNiYmVlZABGAAAAAACzFPE6ied4S7gYe5TXqoYnBwCe0H5%2FHN%2F4QJFh2LmjSY%2FnAAAisiXkAAAMgMlQD9bxRZV2Yo1yKrSVAAEe0U%2F1AAABEgAQAD9jE%2Fro5rpMgSMXY27YKPc%3D&amp;X-OWA-CANARY=cdFl1WR32U2AVKXEj87hdB50sWeSAdUI04pZmEOX0Rc9PL0usc9PUgTvmEfDw6-cPtQQA-qz5B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email.nhs.net/owa/service.svc/s/GetFileAttachment?id=AAMkADAyMjM2NjlmLWE2MmEtNDNmNC1hZDI1LWRjMDM5MjNiYmVlZABGAAAAAACzFPE6ied4S7gYe5TXqoYnBwCe0H5%2FHN%2F4QJFh2LmjSY%2FnAAAisiXkAAAMgMlQD9bxRZV2Yo1yKrSVAAEe0U%2F1AAABEgAQAD9jE%2Fro5rpMgSMXY27YKPc%3D&amp;X-OWA-CANARY=cdFl1WR32U2AVKXEj87hdB50sWeSAdUI04pZmEOX0Rc9PL0usc9PUgTvmEfDw6-cPtQQA-qz5BE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email.nhs.net/owa/service.svc/s/GetFileAttachment?id=AAMkADAyMjM2NjlmLWE2MmEtNDNmNC1hZDI1LWRjMDM5MjNiYmVlZABGAAAAAACzFPE6ied4S7gYe5TXqoYnBwCe0H5%2FHN%2F4QJFh2LmjSY%2FnAAAisiXkAAAMgMlQD9bxRZV2Yo1yKrSVAAEe0U%2F1AAABEgAQAD9jE%2Fro5rpMgSMXY27YKPc%3D&amp;X-OWA-CANARY=cdFl1WR32U2AVKXEj87hdB50sWeSAdUI04pZmEOX0Rc9PL0usc9PUgTvmEfDw6-cPtQQA-qz5BE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86" y="1131590"/>
            <a:ext cx="555993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3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Outflow</a:t>
            </a:r>
            <a:r>
              <a:rPr lang="en-GB" sz="3200" dirty="0" smtClean="0"/>
              <a:t> : SCV typically pulsatile, high volume</a:t>
            </a:r>
            <a:endParaRPr lang="en-GB" sz="3200" dirty="0"/>
          </a:p>
        </p:txBody>
      </p:sp>
      <p:sp>
        <p:nvSpPr>
          <p:cNvPr id="4" name="AutoShape 2" descr="https://email.nhs.net/owa/service.svc/s/GetFileAttachment?id=AAMkADAyMjM2NjlmLWE2MmEtNDNmNC1hZDI1LWRjMDM5MjNiYmVlZABGAAAAAACzFPE6ied4S7gYe5TXqoYnBwCe0H5%2FHN%2F4QJFh2LmjSY%2FnAAAisiXkAAAMgMlQD9bxRZV2Yo1yKrSVAAEe0U%2F3AAABEgAQAIRHSyUaB%2FROro7SUL5VnYA%3D&amp;X-OWA-CANARY=cdFl1WR32U2AVKXEj87hdB50sWeSAdUI04pZmEOX0Rc9PL0usc9PUgTvmEfDw6-cPtQQA-qz5B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2061"/>
            <a:ext cx="617948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9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Autofit/>
          </a:bodyPr>
          <a:lstStyle/>
          <a:p>
            <a:r>
              <a:rPr lang="en-GB" sz="3200" dirty="0" smtClean="0"/>
              <a:t>IJV : slightly pulsatile, antegrade flow</a:t>
            </a:r>
            <a:endParaRPr lang="en-GB" sz="32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55" y="976743"/>
            <a:ext cx="600872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7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Volume Flow Rates (VFR)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332"/>
            <a:ext cx="8496944" cy="331236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</a:t>
            </a:r>
            <a:r>
              <a:rPr lang="en-GB" dirty="0" smtClean="0"/>
              <a:t>ime </a:t>
            </a: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veraged </a:t>
            </a:r>
            <a:r>
              <a:rPr lang="en-GB" b="1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ean </a:t>
            </a:r>
            <a:r>
              <a:rPr lang="en-GB" b="1" dirty="0" smtClean="0">
                <a:solidFill>
                  <a:srgbClr val="FF0000"/>
                </a:solidFill>
              </a:rPr>
              <a:t>V</a:t>
            </a:r>
            <a:r>
              <a:rPr lang="en-GB" dirty="0" smtClean="0"/>
              <a:t>elocity </a:t>
            </a:r>
            <a:r>
              <a:rPr lang="en-GB" dirty="0"/>
              <a:t>&amp; Cross Section Area</a:t>
            </a:r>
          </a:p>
          <a:p>
            <a:endParaRPr lang="en-GB" dirty="0" smtClean="0"/>
          </a:p>
          <a:p>
            <a:r>
              <a:rPr lang="en-GB" dirty="0" smtClean="0"/>
              <a:t>Over 3 cardiac </a:t>
            </a:r>
            <a:r>
              <a:rPr lang="en-GB" dirty="0"/>
              <a:t>cycles</a:t>
            </a:r>
          </a:p>
          <a:p>
            <a:endParaRPr lang="en-GB" dirty="0" smtClean="0"/>
          </a:p>
          <a:p>
            <a:r>
              <a:rPr lang="en-GB" dirty="0" smtClean="0"/>
              <a:t>500 / 600mL/min    =    borderline sufficient</a:t>
            </a:r>
          </a:p>
          <a:p>
            <a:endParaRPr lang="en-GB" dirty="0" smtClean="0"/>
          </a:p>
          <a:p>
            <a:r>
              <a:rPr lang="en-GB" dirty="0" smtClean="0"/>
              <a:t>&lt;350 / 400mL/min  =    critically low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16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Doppler measurements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816424"/>
          </a:xfrm>
        </p:spPr>
        <p:txBody>
          <a:bodyPr>
            <a:normAutofit fontScale="40000" lnSpcReduction="20000"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sz="5000" dirty="0"/>
          </a:p>
          <a:p>
            <a:r>
              <a:rPr lang="en-GB" sz="5000" dirty="0" smtClean="0"/>
              <a:t>Straight  segment</a:t>
            </a:r>
          </a:p>
          <a:p>
            <a:endParaRPr lang="en-GB" sz="5000" dirty="0" smtClean="0"/>
          </a:p>
          <a:p>
            <a:r>
              <a:rPr lang="en-GB" sz="5000" dirty="0" smtClean="0"/>
              <a:t>Tilt probe to angle vessel on screen</a:t>
            </a:r>
          </a:p>
          <a:p>
            <a:endParaRPr lang="en-GB" sz="5000" dirty="0"/>
          </a:p>
          <a:p>
            <a:r>
              <a:rPr lang="en-GB" sz="5000" dirty="0" smtClean="0"/>
              <a:t>Steer colour box in line with vessel direction</a:t>
            </a:r>
          </a:p>
          <a:p>
            <a:endParaRPr lang="en-GB" sz="5000" dirty="0" smtClean="0"/>
          </a:p>
          <a:p>
            <a:r>
              <a:rPr lang="en-GB" sz="5000" dirty="0"/>
              <a:t>Colour </a:t>
            </a:r>
            <a:r>
              <a:rPr lang="en-GB" sz="5000" dirty="0" smtClean="0"/>
              <a:t>sensitivity </a:t>
            </a:r>
            <a:r>
              <a:rPr lang="en-GB" sz="5000" dirty="0"/>
              <a:t>to match expected flow velocities</a:t>
            </a:r>
          </a:p>
          <a:p>
            <a:endParaRPr lang="en-GB" sz="5000" dirty="0" smtClean="0"/>
          </a:p>
          <a:p>
            <a:r>
              <a:rPr lang="en-GB" sz="5000" dirty="0" smtClean="0"/>
              <a:t>Doppler angle 30° to 60°</a:t>
            </a:r>
          </a:p>
          <a:p>
            <a:endParaRPr lang="en-GB" sz="4800" dirty="0" smtClean="0"/>
          </a:p>
        </p:txBody>
      </p:sp>
    </p:spTree>
    <p:extLst>
      <p:ext uri="{BB962C8B-B14F-4D97-AF65-F5344CB8AC3E}">
        <p14:creationId xmlns:p14="http://schemas.microsoft.com/office/powerpoint/2010/main" val="3788869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VFR </a:t>
            </a:r>
            <a:endParaRPr lang="en-GB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7574"/>
            <a:ext cx="5472608" cy="39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62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Typical Fistula Waveform : slightly ‘scrappy’ profile</a:t>
            </a:r>
            <a:endParaRPr lang="en-GB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3598"/>
            <a:ext cx="5544616" cy="359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28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556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COMMON</a:t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ABNORMALITIES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7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83517"/>
            <a:ext cx="8640960" cy="720081"/>
          </a:xfrm>
        </p:spPr>
        <p:txBody>
          <a:bodyPr>
            <a:noAutofit/>
          </a:bodyPr>
          <a:lstStyle/>
          <a:p>
            <a:r>
              <a:rPr lang="en-GB" sz="3200" dirty="0" smtClean="0"/>
              <a:t>Triphasic inflow     =     problem with fistula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000" dirty="0" smtClean="0"/>
              <a:t>Typical low resistance flow                                      Triphasic arterial flow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29555"/>
            <a:ext cx="4358337" cy="284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1454"/>
            <a:ext cx="3947626" cy="28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7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Long standing fistula origin </a:t>
            </a:r>
            <a:br>
              <a:rPr lang="en-GB" sz="3200" dirty="0" smtClean="0"/>
            </a:br>
            <a:r>
              <a:rPr lang="en-GB" sz="3200" dirty="0" smtClean="0"/>
              <a:t>No stenosis </a:t>
            </a:r>
            <a:endParaRPr lang="en-GB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7615"/>
            <a:ext cx="555555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99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6851104" cy="857250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Three Imaging Methods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B/W image                         =     </a:t>
            </a:r>
            <a:r>
              <a:rPr lang="en-GB" i="1" dirty="0" smtClean="0"/>
              <a:t>anatomy</a:t>
            </a:r>
          </a:p>
          <a:p>
            <a:pPr marL="0" indent="0">
              <a:buNone/>
            </a:pPr>
            <a:endParaRPr lang="en-GB" i="1" dirty="0" smtClean="0"/>
          </a:p>
          <a:p>
            <a:r>
              <a:rPr lang="en-GB" dirty="0" smtClean="0"/>
              <a:t>‘Colour’ </a:t>
            </a:r>
            <a:r>
              <a:rPr lang="en-GB" b="1" dirty="0" smtClean="0">
                <a:solidFill>
                  <a:srgbClr val="FF0000"/>
                </a:solidFill>
              </a:rPr>
              <a:t>Doppler</a:t>
            </a:r>
            <a:r>
              <a:rPr lang="en-GB" dirty="0" smtClean="0"/>
              <a:t>               =     blood movement /</a:t>
            </a:r>
          </a:p>
          <a:p>
            <a:pPr marL="0" indent="0">
              <a:buNone/>
            </a:pPr>
            <a:r>
              <a:rPr lang="en-GB" dirty="0" smtClean="0"/>
              <a:t>			</a:t>
            </a:r>
            <a:r>
              <a:rPr lang="en-GB" dirty="0"/>
              <a:t>	</a:t>
            </a:r>
            <a:r>
              <a:rPr lang="en-GB" dirty="0" smtClean="0"/>
              <a:t>              direction</a:t>
            </a:r>
          </a:p>
          <a:p>
            <a:endParaRPr lang="en-GB" sz="2200" dirty="0" smtClean="0"/>
          </a:p>
          <a:p>
            <a:r>
              <a:rPr lang="en-GB" dirty="0" smtClean="0"/>
              <a:t>‘Waveform’ </a:t>
            </a:r>
            <a:r>
              <a:rPr lang="en-GB" b="1" dirty="0" smtClean="0">
                <a:solidFill>
                  <a:srgbClr val="FF0000"/>
                </a:solidFill>
              </a:rPr>
              <a:t>Doppler</a:t>
            </a:r>
            <a:r>
              <a:rPr lang="en-GB" dirty="0" smtClean="0"/>
              <a:t>         =    quality of flow</a:t>
            </a:r>
          </a:p>
          <a:p>
            <a:pPr marL="0" indent="0">
              <a:buNone/>
            </a:pPr>
            <a:r>
              <a:rPr lang="en-GB" dirty="0" smtClean="0"/>
              <a:t> 			</a:t>
            </a:r>
            <a:r>
              <a:rPr lang="en-GB" dirty="0"/>
              <a:t>	 </a:t>
            </a:r>
            <a:r>
              <a:rPr lang="en-GB" dirty="0" smtClean="0"/>
              <a:t>            (</a:t>
            </a:r>
            <a:r>
              <a:rPr lang="en-GB" i="1" dirty="0" smtClean="0"/>
              <a:t>e.g. </a:t>
            </a:r>
            <a:r>
              <a:rPr lang="en-GB" dirty="0" smtClean="0"/>
              <a:t>velocity, VFR)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6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705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Repeated access : stenosed</a:t>
            </a:r>
            <a:endParaRPr lang="en-GB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13037"/>
            <a:ext cx="5832648" cy="400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8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Critically stenosed : flow limiting</a:t>
            </a:r>
            <a:endParaRPr lang="en-GB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4342"/>
            <a:ext cx="572844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344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Fistula Stenosis</a:t>
            </a:r>
            <a:endParaRPr lang="en-GB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7478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dirty="0"/>
                  <a:t>Velocities </a:t>
                </a:r>
                <a:r>
                  <a:rPr lang="en-GB" dirty="0" smtClean="0"/>
                  <a:t>at </a:t>
                </a:r>
                <a:r>
                  <a:rPr lang="en-GB" dirty="0"/>
                  <a:t>Peak </a:t>
                </a:r>
                <a:r>
                  <a:rPr lang="en-GB" dirty="0" smtClean="0"/>
                  <a:t>Systole </a:t>
                </a:r>
                <a:r>
                  <a:rPr lang="en-GB" dirty="0"/>
                  <a:t>(PSV)</a:t>
                </a:r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𝑖𝑛𝑡𝑟𝑎𝑠𝑡𝑒𝑛𝑜𝑠𝑖𝑠</m:t>
                        </m:r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𝑃𝑆𝑉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𝑝𝑟𝑒</m:t>
                        </m:r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𝑠𝑡𝑒𝑛𝑜𝑠𝑖𝑠</m:t>
                        </m:r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𝑃𝑆𝑉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rgbClr val="00B050"/>
                    </a:solidFill>
                  </a:rPr>
                  <a:t>     </a:t>
                </a:r>
              </a:p>
              <a:p>
                <a:pPr marL="0" indent="0" algn="ctr">
                  <a:buNone/>
                </a:pPr>
                <a:endParaRPr lang="en-GB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 smtClean="0">
                    <a:solidFill>
                      <a:srgbClr val="00B050"/>
                    </a:solidFill>
                  </a:rPr>
                  <a:t>ratio &gt;2  =  &gt;50% stenosis</a:t>
                </a:r>
                <a:endParaRPr lang="en-GB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747863"/>
              </a:xfrm>
              <a:blipFill rotWithShape="1">
                <a:blip r:embed="rId2"/>
                <a:stretch>
                  <a:fillRect t="-2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30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    Fistula : pre stenosis PSV</a:t>
            </a:r>
            <a:endParaRPr lang="en-GB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9582"/>
            <a:ext cx="5687169" cy="382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1923678"/>
            <a:ext cx="36004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22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    </a:t>
            </a:r>
            <a:r>
              <a:rPr lang="en-GB" sz="3200" dirty="0" smtClean="0"/>
              <a:t>Fistula : intra stenosis PSV</a:t>
            </a:r>
            <a:endParaRPr lang="en-GB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16" y="970004"/>
            <a:ext cx="5760640" cy="397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1843742"/>
            <a:ext cx="453263" cy="2079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40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</a:t>
            </a:r>
            <a:r>
              <a:rPr lang="en-GB" sz="3600" dirty="0" smtClean="0"/>
              <a:t>Post stenosis loss of pulsatility</a:t>
            </a:r>
            <a:br>
              <a:rPr lang="en-GB" sz="3600" dirty="0" smtClean="0"/>
            </a:br>
            <a:r>
              <a:rPr lang="en-GB" sz="3600" dirty="0" smtClean="0"/>
              <a:t>         </a:t>
            </a:r>
            <a:endParaRPr lang="en-GB" sz="3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5565"/>
            <a:ext cx="5688632" cy="39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6609" y="1875639"/>
            <a:ext cx="43204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97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Extensive thrombus </a:t>
            </a:r>
            <a:br>
              <a:rPr lang="en-GB" sz="3200" dirty="0" smtClean="0"/>
            </a:br>
            <a:r>
              <a:rPr lang="en-GB" sz="3200" u="sng" dirty="0" smtClean="0"/>
              <a:t>Not</a:t>
            </a:r>
            <a:r>
              <a:rPr lang="en-GB" sz="3200" dirty="0" smtClean="0"/>
              <a:t> occluded</a:t>
            </a: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75606"/>
            <a:ext cx="51170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95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Barely patent : transverse image</a:t>
            </a:r>
            <a:endParaRPr lang="en-GB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547490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60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Occluded (thrombosed)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3598"/>
            <a:ext cx="5068813" cy="368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3043724"/>
            <a:ext cx="432048" cy="248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4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SCV flow returns to normal</a:t>
            </a:r>
            <a:br>
              <a:rPr lang="en-GB" sz="3200" dirty="0" smtClean="0"/>
            </a:br>
            <a:r>
              <a:rPr lang="en-GB" sz="3200" dirty="0" smtClean="0"/>
              <a:t>No ‘arterialised’ flow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7614"/>
            <a:ext cx="5112568" cy="350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00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78352"/>
            <a:ext cx="7772400" cy="1461350"/>
          </a:xfrm>
        </p:spPr>
        <p:txBody>
          <a:bodyPr>
            <a:normAutofit fontScale="90000"/>
          </a:bodyPr>
          <a:lstStyle/>
          <a:p>
            <a:r>
              <a:rPr lang="en-GB" sz="4900" dirty="0">
                <a:solidFill>
                  <a:srgbClr val="00B050"/>
                </a:solidFill>
              </a:rPr>
              <a:t>Three areas to examine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2000" dirty="0" smtClean="0">
                <a:solidFill>
                  <a:srgbClr val="00B050"/>
                </a:solidFill>
              </a:rPr>
              <a:t/>
            </a:r>
            <a:br>
              <a:rPr lang="en-GB" sz="2000" dirty="0" smtClean="0">
                <a:solidFill>
                  <a:srgbClr val="00B050"/>
                </a:solidFill>
              </a:rPr>
            </a:b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069" y="1995686"/>
            <a:ext cx="6480720" cy="244827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4400" dirty="0" smtClean="0"/>
              <a:t>      	</a:t>
            </a:r>
            <a:endParaRPr lang="en-GB" sz="4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4400" dirty="0" smtClean="0">
                <a:solidFill>
                  <a:schemeClr val="bg2">
                    <a:lumMod val="10000"/>
                  </a:schemeClr>
                </a:solidFill>
              </a:rPr>
              <a:t>The supplying artery</a:t>
            </a:r>
          </a:p>
          <a:p>
            <a:pPr marL="742950" indent="-742950" algn="l">
              <a:buFont typeface="+mj-lt"/>
              <a:buAutoNum type="arabicPeriod"/>
            </a:pPr>
            <a:endParaRPr lang="en-GB" sz="3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4400" dirty="0">
                <a:solidFill>
                  <a:schemeClr val="bg2">
                    <a:lumMod val="10000"/>
                  </a:schemeClr>
                </a:solidFill>
              </a:rPr>
              <a:t>Main body of the fistula (vein</a:t>
            </a:r>
            <a:r>
              <a:rPr lang="en-GB" sz="4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742950" indent="-742950" algn="l">
              <a:buFont typeface="+mj-lt"/>
              <a:buAutoNum type="arabicPeriod"/>
            </a:pPr>
            <a:endParaRPr lang="en-GB" sz="3300" dirty="0">
              <a:solidFill>
                <a:schemeClr val="bg2">
                  <a:lumMod val="10000"/>
                </a:schemeClr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4400" dirty="0">
                <a:solidFill>
                  <a:schemeClr val="bg2">
                    <a:lumMod val="10000"/>
                  </a:schemeClr>
                </a:solidFill>
              </a:rPr>
              <a:t>Outflow into deep veins</a:t>
            </a:r>
          </a:p>
          <a:p>
            <a:pPr marL="742950" indent="-742950" algn="l">
              <a:buFont typeface="+mj-lt"/>
              <a:buAutoNum type="arabicPeriod"/>
            </a:pPr>
            <a:endParaRPr lang="en-GB" sz="4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Rigid valve</a:t>
            </a:r>
            <a:endParaRPr lang="en-GB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9582"/>
            <a:ext cx="572091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9766" y="2715766"/>
            <a:ext cx="36004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2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    </a:t>
            </a:r>
            <a:r>
              <a:rPr lang="en-GB" sz="3200" dirty="0" smtClean="0"/>
              <a:t>Valve causing </a:t>
            </a:r>
            <a:r>
              <a:rPr lang="en-GB" sz="3200" dirty="0"/>
              <a:t>a</a:t>
            </a:r>
            <a:r>
              <a:rPr lang="en-GB" sz="3200" dirty="0" smtClean="0"/>
              <a:t> stenosis</a:t>
            </a:r>
            <a:endParaRPr lang="en-GB" sz="3200" dirty="0"/>
          </a:p>
        </p:txBody>
      </p:sp>
      <p:sp>
        <p:nvSpPr>
          <p:cNvPr id="4" name="AutoShape 2" descr="https://email.nhs.net/owa/service.svc/s/GetFileAttachment?id=AAMkADAyMjM2NjlmLWE2MmEtNDNmNC1hZDI1LWRjMDM5MjNiYmVlZABGAAAAAACzFPE6ied4S7gYe5TXqoYnBwCe0H5%2FHN%2F4QJFh2LmjSY%2FnAAAisiXkAAAMgMlQD9bxRZV2Yo1yKrSVAAEe0U%2F3AAABEgAQAPQU%2B4YK1CVDvoXEtL%2FqVc0%3D&amp;X-OWA-CANARY=cdFl1WR32U2AVKXEj87hdB50sWeSAdUI04pZmEOX0Rc9PL0usc9PUgTvmEfDw6-cPtQQA-qz5B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9582"/>
            <a:ext cx="5112568" cy="378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6016" y="3874988"/>
            <a:ext cx="360040" cy="144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463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Aneurysmal BCF (outflow chronically impeded?) </a:t>
            </a:r>
            <a:endParaRPr lang="en-GB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59" y="1131590"/>
            <a:ext cx="50419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73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/>
          <a:p>
            <a:r>
              <a:rPr lang="en-GB" sz="3200" dirty="0" smtClean="0"/>
              <a:t>Haematoma</a:t>
            </a:r>
            <a:endParaRPr lang="en-GB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5566"/>
            <a:ext cx="580294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13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Brachial Artery (</a:t>
            </a:r>
            <a:r>
              <a:rPr lang="en-GB" sz="3200" b="1" dirty="0">
                <a:solidFill>
                  <a:srgbClr val="00B050"/>
                </a:solidFill>
              </a:rPr>
              <a:t>n</a:t>
            </a:r>
            <a:r>
              <a:rPr lang="en-GB" sz="3200" b="1" dirty="0" smtClean="0">
                <a:solidFill>
                  <a:srgbClr val="00B050"/>
                </a:solidFill>
              </a:rPr>
              <a:t>ormal</a:t>
            </a:r>
            <a:r>
              <a:rPr lang="en-GB" sz="3200" dirty="0" smtClean="0"/>
              <a:t> </a:t>
            </a:r>
            <a:r>
              <a:rPr lang="en-GB" sz="3200" b="1" dirty="0" smtClean="0">
                <a:solidFill>
                  <a:srgbClr val="00B050"/>
                </a:solidFill>
              </a:rPr>
              <a:t>inflow</a:t>
            </a:r>
            <a:r>
              <a:rPr lang="en-GB" sz="3200" dirty="0" smtClean="0"/>
              <a:t>)</a:t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5566"/>
            <a:ext cx="56033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46" y="411510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Pristine fistula </a:t>
            </a:r>
            <a:r>
              <a:rPr lang="en-GB" sz="3200" dirty="0" smtClean="0"/>
              <a:t>origin</a:t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98684"/>
            <a:ext cx="5740133" cy="41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22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83" y="5915"/>
            <a:ext cx="8507288" cy="1717700"/>
          </a:xfrm>
        </p:spPr>
        <p:txBody>
          <a:bodyPr>
            <a:noAutofit/>
          </a:bodyPr>
          <a:lstStyle/>
          <a:p>
            <a:r>
              <a:rPr lang="en-GB" sz="3200" dirty="0" smtClean="0"/>
              <a:t>FISTULA ORIGIN</a:t>
            </a:r>
            <a:br>
              <a:rPr lang="en-GB" sz="3200" dirty="0" smtClean="0"/>
            </a:br>
            <a:r>
              <a:rPr lang="en-GB" sz="3200" dirty="0" smtClean="0"/>
              <a:t>Typical </a:t>
            </a:r>
            <a:r>
              <a:rPr lang="en-GB" sz="3200" dirty="0"/>
              <a:t>perivascular </a:t>
            </a:r>
            <a:r>
              <a:rPr lang="en-GB" sz="3200" dirty="0" smtClean="0"/>
              <a:t>vibration</a:t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3598"/>
            <a:ext cx="558782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0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25" y="0"/>
            <a:ext cx="8229600" cy="85725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Tortuous anastomosis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66"/>
            <a:ext cx="5897322" cy="40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1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Main body of Fistula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9582"/>
            <a:ext cx="525801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94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7155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Colour filling entire fistula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5566"/>
            <a:ext cx="5760640" cy="396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7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227</Words>
  <Application>Microsoft Office PowerPoint</Application>
  <PresentationFormat>On-screen Show (16:9)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Three Imaging Methods</vt:lpstr>
      <vt:lpstr>Three areas to examine  </vt:lpstr>
      <vt:lpstr>Brachial Artery (normal inflow) </vt:lpstr>
      <vt:lpstr>Pristine fistula origin </vt:lpstr>
      <vt:lpstr>FISTULA ORIGIN Typical perivascular vibration </vt:lpstr>
      <vt:lpstr>Tortuous anastomosis</vt:lpstr>
      <vt:lpstr>Main body of Fistula</vt:lpstr>
      <vt:lpstr>Colour filling entire fistula</vt:lpstr>
      <vt:lpstr>Outflow : Cephalo-Subclavian confluence</vt:lpstr>
      <vt:lpstr>Outflow : SCV typically pulsatile, high volume</vt:lpstr>
      <vt:lpstr>IJV : slightly pulsatile, antegrade flow</vt:lpstr>
      <vt:lpstr>Volume Flow Rates (VFR)</vt:lpstr>
      <vt:lpstr>Doppler measurements</vt:lpstr>
      <vt:lpstr>VFR </vt:lpstr>
      <vt:lpstr>Typical Fistula Waveform : slightly ‘scrappy’ profile</vt:lpstr>
      <vt:lpstr> COMMON ABNORMALITIES</vt:lpstr>
      <vt:lpstr>Triphasic inflow     =     problem with fistula  Typical low resistance flow                                      Triphasic arterial flow</vt:lpstr>
      <vt:lpstr>Long standing fistula origin  No stenosis </vt:lpstr>
      <vt:lpstr>Repeated access : stenosed</vt:lpstr>
      <vt:lpstr>Critically stenosed : flow limiting</vt:lpstr>
      <vt:lpstr>Fistula Stenosis</vt:lpstr>
      <vt:lpstr>     Fistula : pre stenosis PSV</vt:lpstr>
      <vt:lpstr>     Fistula : intra stenosis PSV</vt:lpstr>
      <vt:lpstr>     Post stenosis loss of pulsatility          </vt:lpstr>
      <vt:lpstr>Extensive thrombus  Not occluded</vt:lpstr>
      <vt:lpstr>Barely patent : transverse image</vt:lpstr>
      <vt:lpstr>Occluded (thrombosed)</vt:lpstr>
      <vt:lpstr>SCV flow returns to normal No ‘arterialised’ flow</vt:lpstr>
      <vt:lpstr>Rigid valve</vt:lpstr>
      <vt:lpstr>     Valve causing a stenosis</vt:lpstr>
      <vt:lpstr>Aneurysmal BCF (outflow chronically impeded?) </vt:lpstr>
      <vt:lpstr>Haematoma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RN2</dc:creator>
  <cp:lastModifiedBy>NEW HOUSE</cp:lastModifiedBy>
  <cp:revision>141</cp:revision>
  <dcterms:created xsi:type="dcterms:W3CDTF">2014-02-10T15:12:30Z</dcterms:created>
  <dcterms:modified xsi:type="dcterms:W3CDTF">2018-09-26T20:07:17Z</dcterms:modified>
</cp:coreProperties>
</file>