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219" autoAdjust="0"/>
  </p:normalViewPr>
  <p:slideViewPr>
    <p:cSldViewPr>
      <p:cViewPr varScale="1">
        <p:scale>
          <a:sx n="97" d="100"/>
          <a:sy n="9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487B9F-0F74-427B-AF7F-C2BE73E54479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DF66E-3C72-469D-A537-CC1D0D920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415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9BDAE-B64B-4244-A01D-AEC89ED1B976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E1619-6B0F-4731-80C5-315F8FA7E5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780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Parameters. Symptomatic patients more likely to have type I or II, or ulcerated. GSM &lt;32 = </a:t>
            </a:r>
            <a:r>
              <a:rPr lang="en-GB" dirty="0" err="1" smtClean="0"/>
              <a:t>echoleucent</a:t>
            </a:r>
            <a:r>
              <a:rPr lang="en-GB" dirty="0" smtClean="0"/>
              <a:t>. D contrast enhance US showed better enhancement of microbubbles in the symptomatic group.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519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GSM &lt;32 </a:t>
            </a:r>
            <a:r>
              <a:rPr lang="en-GB" dirty="0" err="1" smtClean="0"/>
              <a:t>echoleucent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85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10 patients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723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2015 266 arm scans</a:t>
            </a:r>
            <a:r>
              <a:rPr lang="en-GB" baseline="0" dirty="0" smtClean="0"/>
              <a:t> at BRI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8722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Penile Doppler didn’t turn up.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3637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473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Compared the SRU 2003 carotid grading criteria with CT </a:t>
            </a:r>
            <a:r>
              <a:rPr lang="en-GB" dirty="0" err="1" smtClean="0"/>
              <a:t>angio</a:t>
            </a:r>
            <a:r>
              <a:rPr lang="en-GB" dirty="0" smtClean="0"/>
              <a:t> and saw 93% agreement for &gt;70% </a:t>
            </a:r>
            <a:r>
              <a:rPr lang="en-GB" dirty="0" err="1" smtClean="0"/>
              <a:t>stenoses</a:t>
            </a:r>
            <a:endParaRPr lang="en-GB" dirty="0" smtClean="0"/>
          </a:p>
          <a:p>
            <a:r>
              <a:rPr lang="en-GB" dirty="0" smtClean="0"/>
              <a:t>This represents a 20% increase in agreement as compared with the 2009 recommendations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E1619-6B0F-4731-80C5-315F8FA7E50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76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09719F4-AB99-4BBE-9BD5-FB48CF7F7178}" type="datetimeFigureOut">
              <a:rPr lang="en-GB" smtClean="0"/>
              <a:t>13/01/2016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0307D69-5AEE-4368-B189-32E769025E5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BMUS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10</a:t>
            </a:r>
            <a:r>
              <a:rPr lang="en-GB" baseline="30000" dirty="0" smtClean="0"/>
              <a:t>th</a:t>
            </a:r>
            <a:r>
              <a:rPr lang="en-GB" dirty="0" smtClean="0"/>
              <a:t> December 2015</a:t>
            </a:r>
          </a:p>
          <a:p>
            <a:r>
              <a:rPr lang="en-GB" dirty="0" smtClean="0"/>
              <a:t>Cardiff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342" y="404664"/>
            <a:ext cx="212407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488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Vascular 1 -Carotid plaque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b="1" dirty="0" smtClean="0"/>
              <a:t>Neil Pugh- Cardiff </a:t>
            </a:r>
            <a:r>
              <a:rPr lang="en-GB" dirty="0" smtClean="0"/>
              <a:t>provided an overview</a:t>
            </a:r>
          </a:p>
          <a:p>
            <a:endParaRPr lang="en-GB" dirty="0" smtClean="0"/>
          </a:p>
          <a:p>
            <a:r>
              <a:rPr lang="en-GB" dirty="0" smtClean="0"/>
              <a:t>Plaque morphology- </a:t>
            </a:r>
            <a:r>
              <a:rPr lang="en-GB" dirty="0" err="1" smtClean="0"/>
              <a:t>Gray-Weale</a:t>
            </a:r>
            <a:r>
              <a:rPr lang="en-GB" dirty="0" smtClean="0"/>
              <a:t> categories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Plaque surface: Ulceration/irregular morphology</a:t>
            </a:r>
          </a:p>
          <a:p>
            <a:r>
              <a:rPr lang="en-GB" dirty="0" smtClean="0"/>
              <a:t>Objective assessment using grey-scale median (GSM)</a:t>
            </a:r>
          </a:p>
          <a:p>
            <a:r>
              <a:rPr lang="en-GB" dirty="0" smtClean="0"/>
              <a:t>Intra-plaque haemorrhage associated with neovascularisation (SMI, DCEUS)</a:t>
            </a:r>
          </a:p>
          <a:p>
            <a:r>
              <a:rPr lang="en-GB" dirty="0" smtClean="0"/>
              <a:t>Importance </a:t>
            </a:r>
            <a:r>
              <a:rPr lang="en-GB" dirty="0" smtClean="0"/>
              <a:t>may be realised for the 50-70% stenosis level</a:t>
            </a:r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89946"/>
              </p:ext>
            </p:extLst>
          </p:nvPr>
        </p:nvGraphicFramePr>
        <p:xfrm>
          <a:off x="1475656" y="2708920"/>
          <a:ext cx="6096000" cy="211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364772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Plaque classification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Plaque characteristics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Type 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Almost entirely </a:t>
                      </a:r>
                      <a:r>
                        <a:rPr lang="en-GB" sz="1200" dirty="0" err="1" smtClean="0"/>
                        <a:t>echoleucent</a:t>
                      </a:r>
                      <a:r>
                        <a:rPr lang="en-GB" sz="1200" dirty="0" smtClean="0"/>
                        <a:t> plaque with either no or thin echogenic luminal cap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Type II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Mostly </a:t>
                      </a:r>
                      <a:r>
                        <a:rPr lang="en-GB" sz="1200" dirty="0" err="1" smtClean="0"/>
                        <a:t>echoleucent</a:t>
                      </a:r>
                      <a:r>
                        <a:rPr lang="en-GB" sz="1200" dirty="0" smtClean="0"/>
                        <a:t> plaque with scattered echogenic foci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Type</a:t>
                      </a:r>
                      <a:r>
                        <a:rPr lang="en-GB" sz="1200" baseline="0" dirty="0" smtClean="0"/>
                        <a:t> III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Mostly echogenic plaque with scattered </a:t>
                      </a:r>
                      <a:r>
                        <a:rPr lang="en-GB" sz="1200" dirty="0" err="1" smtClean="0"/>
                        <a:t>echoleucent</a:t>
                      </a:r>
                      <a:r>
                        <a:rPr lang="en-GB" sz="1200" dirty="0" smtClean="0"/>
                        <a:t> foci</a:t>
                      </a:r>
                      <a:endParaRPr lang="en-GB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Type IV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Homogenous echogenic plaque</a:t>
                      </a:r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838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Emerging uses</a:t>
            </a:r>
            <a:r>
              <a:rPr lang="en-GB" dirty="0" smtClean="0"/>
              <a:t> </a:t>
            </a:r>
            <a:r>
              <a:rPr lang="en-GB" dirty="0" smtClean="0"/>
              <a:t>of ultrasound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6210"/>
          </a:xfrm>
        </p:spPr>
        <p:txBody>
          <a:bodyPr>
            <a:normAutofit lnSpcReduction="10000"/>
          </a:bodyPr>
          <a:lstStyle/>
          <a:p>
            <a:r>
              <a:rPr lang="en-GB" sz="2000" b="1" dirty="0" smtClean="0"/>
              <a:t>Dr </a:t>
            </a:r>
            <a:r>
              <a:rPr lang="en-GB" sz="2000" b="1" dirty="0" err="1" smtClean="0"/>
              <a:t>Ramnarine</a:t>
            </a:r>
            <a:r>
              <a:rPr lang="en-GB" sz="2000" b="1" dirty="0" smtClean="0"/>
              <a:t> </a:t>
            </a:r>
            <a:r>
              <a:rPr lang="en-GB" sz="2000" dirty="0" smtClean="0"/>
              <a:t>– </a:t>
            </a:r>
            <a:r>
              <a:rPr lang="en-GB" sz="2000" dirty="0" smtClean="0"/>
              <a:t>Leicester</a:t>
            </a:r>
          </a:p>
          <a:p>
            <a:r>
              <a:rPr lang="en-GB" sz="2000" dirty="0" smtClean="0"/>
              <a:t>Shear Wave </a:t>
            </a:r>
            <a:r>
              <a:rPr lang="en-GB" sz="2000" dirty="0" err="1" smtClean="0"/>
              <a:t>Elastotography</a:t>
            </a:r>
            <a:r>
              <a:rPr lang="en-GB" sz="2000" dirty="0" smtClean="0"/>
              <a:t> (SWE) </a:t>
            </a:r>
            <a:r>
              <a:rPr lang="en-GB" sz="2000" dirty="0" smtClean="0"/>
              <a:t>may be better than </a:t>
            </a:r>
            <a:r>
              <a:rPr lang="en-GB" sz="2000" dirty="0" smtClean="0"/>
              <a:t>Grey-Scale Median (GSM) </a:t>
            </a:r>
            <a:r>
              <a:rPr lang="en-GB" sz="2000" dirty="0" smtClean="0"/>
              <a:t>at assessing the unstable plaque </a:t>
            </a:r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/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P</a:t>
            </a:r>
            <a:r>
              <a:rPr lang="en-GB" sz="2000" dirty="0" smtClean="0"/>
              <a:t>hantoms </a:t>
            </a:r>
            <a:r>
              <a:rPr lang="en-GB" sz="2000" dirty="0" smtClean="0"/>
              <a:t>used </a:t>
            </a:r>
            <a:r>
              <a:rPr lang="en-GB" sz="2000" dirty="0" smtClean="0"/>
              <a:t>butter to represent atheroma; in </a:t>
            </a:r>
            <a:r>
              <a:rPr lang="en-GB" sz="2000" dirty="0" smtClean="0"/>
              <a:t>vivo studies </a:t>
            </a:r>
            <a:r>
              <a:rPr lang="en-GB" sz="2000" dirty="0" smtClean="0"/>
              <a:t>also performed</a:t>
            </a:r>
            <a:endParaRPr lang="en-GB" sz="2000" dirty="0" smtClean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745" y="2780928"/>
            <a:ext cx="3528392" cy="2646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1550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Carotid plaque volume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J </a:t>
            </a:r>
            <a:r>
              <a:rPr lang="en-GB" b="1" dirty="0" err="1" smtClean="0"/>
              <a:t>Burrough</a:t>
            </a:r>
            <a:r>
              <a:rPr lang="en-GB" b="1" dirty="0" smtClean="0"/>
              <a:t> </a:t>
            </a:r>
            <a:r>
              <a:rPr lang="en-GB" dirty="0" smtClean="0"/>
              <a:t>– </a:t>
            </a:r>
            <a:r>
              <a:rPr lang="en-GB" dirty="0" smtClean="0"/>
              <a:t>Manchester</a:t>
            </a:r>
          </a:p>
          <a:p>
            <a:endParaRPr lang="en-GB" sz="2000" dirty="0" smtClean="0"/>
          </a:p>
          <a:p>
            <a:r>
              <a:rPr lang="en-GB" sz="2000" dirty="0" smtClean="0"/>
              <a:t>Carotid plaque burden is significantly higher in the symptomatic Vs non-symptomatic patients undergoing CEA</a:t>
            </a:r>
          </a:p>
          <a:p>
            <a:r>
              <a:rPr lang="en-GB" sz="2000" dirty="0" smtClean="0"/>
              <a:t>Carotid plaque burden measured by 3D US and compared to water immersion technique (of endarterectomised plaque)</a:t>
            </a:r>
          </a:p>
          <a:p>
            <a:r>
              <a:rPr lang="en-GB" sz="2000" dirty="0" smtClean="0"/>
              <a:t>No significant difference seen between the two techniques</a:t>
            </a:r>
          </a:p>
          <a:p>
            <a:r>
              <a:rPr lang="en-GB" sz="2000" dirty="0" smtClean="0"/>
              <a:t>Mean CPV 728.9+/-206.7mm</a:t>
            </a:r>
            <a:r>
              <a:rPr lang="en-GB" sz="2000" baseline="30000" dirty="0" smtClean="0"/>
              <a:t>3</a:t>
            </a:r>
          </a:p>
          <a:p>
            <a:endParaRPr lang="en-GB" sz="2000" baseline="30000" dirty="0"/>
          </a:p>
          <a:p>
            <a:r>
              <a:rPr lang="en-GB" sz="2000" dirty="0" smtClean="0"/>
              <a:t>Also showed a reduction in plaque volume with time post symptoms, ? Dual antiplatelet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10998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Vascular 2 – Venous compression disorders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General overview of DVTs</a:t>
            </a:r>
          </a:p>
          <a:p>
            <a:r>
              <a:rPr lang="en-GB" dirty="0" smtClean="0"/>
              <a:t>US assessment of upper limb venous system</a:t>
            </a:r>
          </a:p>
          <a:p>
            <a:endParaRPr lang="en-GB" b="1" dirty="0" smtClean="0"/>
          </a:p>
          <a:p>
            <a:r>
              <a:rPr lang="en-GB" b="1" dirty="0" smtClean="0"/>
              <a:t>A. Smith  </a:t>
            </a:r>
            <a:r>
              <a:rPr lang="en-GB" dirty="0" smtClean="0"/>
              <a:t>- Hull</a:t>
            </a:r>
          </a:p>
          <a:p>
            <a:r>
              <a:rPr lang="en-GB" dirty="0" smtClean="0"/>
              <a:t>Use of </a:t>
            </a:r>
            <a:r>
              <a:rPr lang="en-GB" dirty="0" err="1" smtClean="0"/>
              <a:t>Sonovue</a:t>
            </a:r>
            <a:r>
              <a:rPr lang="en-GB" dirty="0" smtClean="0"/>
              <a:t> to enhance visualisation of calf veins</a:t>
            </a:r>
          </a:p>
          <a:p>
            <a:pPr lvl="1"/>
            <a:r>
              <a:rPr lang="en-GB" dirty="0" smtClean="0"/>
              <a:t>Used curvilinear probe for whole limb (n=12)</a:t>
            </a:r>
          </a:p>
          <a:p>
            <a:pPr lvl="1"/>
            <a:r>
              <a:rPr lang="en-GB" dirty="0" smtClean="0"/>
              <a:t>Improved visualisation from 54% to 79%</a:t>
            </a:r>
          </a:p>
          <a:p>
            <a:pPr lvl="1"/>
            <a:endParaRPr lang="en-GB" dirty="0"/>
          </a:p>
          <a:p>
            <a:r>
              <a:rPr lang="en-GB" b="1" dirty="0" smtClean="0"/>
              <a:t>P. Williams </a:t>
            </a:r>
            <a:r>
              <a:rPr lang="en-GB" dirty="0" smtClean="0"/>
              <a:t>– Cardiff</a:t>
            </a:r>
          </a:p>
          <a:p>
            <a:r>
              <a:rPr lang="en-GB" dirty="0" smtClean="0"/>
              <a:t>DVT clinic – Is D-dimer test useful?</a:t>
            </a:r>
          </a:p>
          <a:p>
            <a:pPr lvl="1"/>
            <a:r>
              <a:rPr lang="en-GB" dirty="0" smtClean="0"/>
              <a:t>Following NICE guidelines a nurse-led clinic (2013) provided Wells score and D-dimer tests. Retrospectively found that of 314 patients with a Wells score of 1 and positive D-dimer only 16 were DVT positive (87% false positive rate)</a:t>
            </a:r>
          </a:p>
          <a:p>
            <a:pPr lvl="1"/>
            <a:r>
              <a:rPr lang="en-GB" dirty="0" smtClean="0"/>
              <a:t>Concluded that D-dimer does not reduce the amount of unnecessary scans, therefore all patients suspected of DVT have a Doppler</a:t>
            </a:r>
          </a:p>
          <a:p>
            <a:pPr lvl="1"/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096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Vascular 3 – Assessment of non-atherosclerotic diseases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2000" b="1" dirty="0" smtClean="0"/>
              <a:t>H Dixon</a:t>
            </a:r>
            <a:r>
              <a:rPr lang="en-GB" sz="2000" dirty="0" smtClean="0"/>
              <a:t>,</a:t>
            </a:r>
            <a:r>
              <a:rPr lang="en-GB" sz="2000" b="1" dirty="0" smtClean="0"/>
              <a:t> </a:t>
            </a:r>
            <a:r>
              <a:rPr lang="en-GB" sz="2000" dirty="0" smtClean="0"/>
              <a:t>London</a:t>
            </a:r>
          </a:p>
          <a:p>
            <a:r>
              <a:rPr lang="en-GB" sz="2100" dirty="0" smtClean="0"/>
              <a:t>Cystic </a:t>
            </a:r>
            <a:r>
              <a:rPr lang="en-GB" sz="2100" dirty="0" smtClean="0"/>
              <a:t>Adventitial disease – cystic mass within the vessel wall, often causing external compression on movement. </a:t>
            </a:r>
            <a:endParaRPr lang="en-GB" sz="2100" dirty="0"/>
          </a:p>
          <a:p>
            <a:r>
              <a:rPr lang="en-GB" sz="2100" dirty="0" smtClean="0"/>
              <a:t>Case study – young man with cystic disease of popliteal artery, claudication symptoms on </a:t>
            </a:r>
            <a:r>
              <a:rPr lang="en-GB" sz="2100" dirty="0" smtClean="0"/>
              <a:t>exercise</a:t>
            </a:r>
          </a:p>
          <a:p>
            <a:pPr marL="0" indent="0">
              <a:buNone/>
            </a:pPr>
            <a:endParaRPr lang="en-GB" sz="2100" dirty="0" smtClean="0"/>
          </a:p>
          <a:p>
            <a:pPr marL="0" indent="0">
              <a:buNone/>
            </a:pPr>
            <a:r>
              <a:rPr lang="en-GB" sz="2000" b="1" dirty="0" smtClean="0"/>
              <a:t>L </a:t>
            </a:r>
            <a:r>
              <a:rPr lang="en-GB" sz="2000" b="1" dirty="0" err="1" smtClean="0"/>
              <a:t>Waring</a:t>
            </a:r>
            <a:r>
              <a:rPr lang="en-GB" sz="2000" dirty="0" smtClean="0"/>
              <a:t>, University of Cumbria  </a:t>
            </a:r>
          </a:p>
          <a:p>
            <a:r>
              <a:rPr lang="en-GB" sz="2100" dirty="0" smtClean="0"/>
              <a:t>Musculature </a:t>
            </a:r>
            <a:r>
              <a:rPr lang="en-GB" sz="2100" dirty="0" smtClean="0"/>
              <a:t>of popliteal </a:t>
            </a:r>
            <a:r>
              <a:rPr lang="en-GB" sz="2100" dirty="0" smtClean="0"/>
              <a:t>fossa</a:t>
            </a:r>
          </a:p>
          <a:p>
            <a:pPr marL="0" indent="0">
              <a:buNone/>
            </a:pPr>
            <a:endParaRPr lang="en-GB" sz="2100" dirty="0" smtClean="0"/>
          </a:p>
          <a:p>
            <a:pPr marL="0" indent="0">
              <a:buNone/>
            </a:pPr>
            <a:r>
              <a:rPr lang="en-GB" sz="2000" b="1" dirty="0" smtClean="0"/>
              <a:t>I </a:t>
            </a:r>
            <a:r>
              <a:rPr lang="en-GB" sz="2000" b="1" dirty="0" smtClean="0"/>
              <a:t>Williams</a:t>
            </a:r>
            <a:r>
              <a:rPr lang="en-GB" sz="2000" dirty="0" smtClean="0"/>
              <a:t>, Cardiff  </a:t>
            </a:r>
          </a:p>
          <a:p>
            <a:r>
              <a:rPr lang="en-GB" sz="2100" dirty="0" smtClean="0"/>
              <a:t>Popliteal </a:t>
            </a:r>
            <a:r>
              <a:rPr lang="en-GB" sz="2100" dirty="0" smtClean="0"/>
              <a:t>entrapment, iliac </a:t>
            </a:r>
            <a:r>
              <a:rPr lang="en-GB" sz="2100" dirty="0" err="1" smtClean="0"/>
              <a:t>endofibrosis</a:t>
            </a:r>
            <a:endParaRPr lang="en-GB" sz="2100" dirty="0" smtClean="0"/>
          </a:p>
          <a:p>
            <a:pPr marL="0" indent="0">
              <a:buNone/>
            </a:pPr>
            <a:endParaRPr lang="en-GB" sz="2100" dirty="0" smtClean="0"/>
          </a:p>
          <a:p>
            <a:pPr marL="0" indent="0">
              <a:buNone/>
            </a:pPr>
            <a:r>
              <a:rPr lang="en-GB" sz="2000" b="1" dirty="0" smtClean="0"/>
              <a:t>EC Bartlett</a:t>
            </a:r>
            <a:r>
              <a:rPr lang="en-GB" sz="2000" dirty="0" smtClean="0"/>
              <a:t>, Kings  </a:t>
            </a:r>
          </a:p>
          <a:p>
            <a:r>
              <a:rPr lang="en-GB" sz="2100" dirty="0" smtClean="0"/>
              <a:t>Colour </a:t>
            </a:r>
            <a:r>
              <a:rPr lang="en-GB" sz="2100" dirty="0" smtClean="0"/>
              <a:t>Doppler in the assessment of focal testicular </a:t>
            </a:r>
            <a:r>
              <a:rPr lang="en-GB" sz="2100" dirty="0" smtClean="0"/>
              <a:t>lesion (85</a:t>
            </a:r>
            <a:r>
              <a:rPr lang="en-GB" sz="2100" dirty="0" smtClean="0"/>
              <a:t>% malignant lesions showed increased </a:t>
            </a:r>
            <a:r>
              <a:rPr lang="en-GB" sz="2100" dirty="0" smtClean="0"/>
              <a:t>vascularity)</a:t>
            </a:r>
          </a:p>
          <a:p>
            <a:pPr marL="0" indent="0">
              <a:buNone/>
            </a:pPr>
            <a:endParaRPr lang="en-GB" sz="2100" dirty="0" smtClean="0"/>
          </a:p>
          <a:p>
            <a:pPr marL="0" indent="0">
              <a:buNone/>
            </a:pPr>
            <a:r>
              <a:rPr lang="en-GB" sz="2000" b="1" dirty="0" smtClean="0"/>
              <a:t>A </a:t>
            </a:r>
            <a:r>
              <a:rPr lang="en-GB" sz="2000" b="1" dirty="0" err="1" smtClean="0"/>
              <a:t>Pellew-Nabbs</a:t>
            </a:r>
            <a:r>
              <a:rPr lang="en-GB" sz="2000" dirty="0" smtClean="0"/>
              <a:t>, Warrington &amp; </a:t>
            </a:r>
            <a:r>
              <a:rPr lang="en-GB" sz="2000" dirty="0" err="1" smtClean="0"/>
              <a:t>Halton</a:t>
            </a:r>
            <a:r>
              <a:rPr lang="en-GB" sz="2000" dirty="0" smtClean="0"/>
              <a:t> </a:t>
            </a:r>
          </a:p>
          <a:p>
            <a:r>
              <a:rPr lang="en-GB" sz="2100" dirty="0" smtClean="0"/>
              <a:t>AV </a:t>
            </a:r>
            <a:r>
              <a:rPr lang="en-GB" sz="2100" dirty="0" smtClean="0"/>
              <a:t>fistulae secondary to stab wound – case study</a:t>
            </a:r>
          </a:p>
          <a:p>
            <a:r>
              <a:rPr lang="en-GB" sz="2100" dirty="0" smtClean="0"/>
              <a:t>44 year old man, stab injury to thigh 10 years ago, presented with generalised leg pain and calf claudication symptoms</a:t>
            </a:r>
          </a:p>
          <a:p>
            <a:r>
              <a:rPr lang="en-GB" sz="2100" dirty="0" smtClean="0"/>
              <a:t>SFA-FV wide necked AV fistula identified on venous duplex (GP misinterpreted symptoms as ? DVT)</a:t>
            </a:r>
          </a:p>
          <a:p>
            <a:r>
              <a:rPr lang="en-GB" sz="2100" dirty="0" smtClean="0"/>
              <a:t>Patient awaiting surgical ligation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341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Toshiba innovations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Neil Pugh </a:t>
            </a:r>
            <a:r>
              <a:rPr lang="en-GB" dirty="0" smtClean="0"/>
              <a:t>– Cardiff</a:t>
            </a:r>
          </a:p>
          <a:p>
            <a:r>
              <a:rPr lang="en-GB" dirty="0" smtClean="0"/>
              <a:t>Use of new Superb Microvascular Imaging (SMI)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Now routinely used in Cardiff for post-EVAR surveillance over CT</a:t>
            </a:r>
          </a:p>
          <a:p>
            <a:r>
              <a:rPr lang="en-GB" dirty="0" smtClean="0"/>
              <a:t>Has been shown to be as sensitive as CT in detection of </a:t>
            </a:r>
            <a:r>
              <a:rPr lang="en-GB" dirty="0" err="1" smtClean="0"/>
              <a:t>endoleaks</a:t>
            </a:r>
            <a:endParaRPr lang="en-GB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919528"/>
            <a:ext cx="2852821" cy="1578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705" y="2909542"/>
            <a:ext cx="1867070" cy="1584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2564904"/>
            <a:ext cx="18670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Thyroid nodule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644008" y="254021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Hepatic vein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892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great carotid debate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 smtClean="0"/>
              <a:t>Neil Pugh Vs. </a:t>
            </a:r>
            <a:r>
              <a:rPr lang="en-GB" sz="2000" dirty="0" err="1" smtClean="0"/>
              <a:t>Crispian</a:t>
            </a:r>
            <a:r>
              <a:rPr lang="en-GB" sz="2000" dirty="0" smtClean="0"/>
              <a:t> </a:t>
            </a:r>
            <a:r>
              <a:rPr lang="en-GB" sz="2000" dirty="0" smtClean="0"/>
              <a:t>Oates</a:t>
            </a:r>
          </a:p>
          <a:p>
            <a:endParaRPr lang="en-GB" sz="2000" dirty="0" smtClean="0"/>
          </a:p>
          <a:p>
            <a:r>
              <a:rPr lang="en-GB" sz="2000" dirty="0" smtClean="0"/>
              <a:t>This house believes that we should follow SVT recommendations and measure the PSV, PSV ratio and the St Mary’s ratio when assessing the degree of carotid artery stenosis on ultrasound.</a:t>
            </a:r>
          </a:p>
          <a:p>
            <a:endParaRPr lang="en-GB" sz="2000" dirty="0"/>
          </a:p>
          <a:p>
            <a:r>
              <a:rPr lang="en-GB" sz="2000" dirty="0" smtClean="0"/>
              <a:t>Before FOR: 79%</a:t>
            </a:r>
          </a:p>
          <a:p>
            <a:r>
              <a:rPr lang="en-GB" sz="2000" dirty="0" smtClean="0"/>
              <a:t>After FOR: 41%</a:t>
            </a:r>
          </a:p>
          <a:p>
            <a:endParaRPr lang="en-GB" sz="2000" dirty="0"/>
          </a:p>
          <a:p>
            <a:r>
              <a:rPr lang="en-GB" sz="2000" dirty="0" smtClean="0"/>
              <a:t>2003 Society of Radiographers guidelines (Grant 2003)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366386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439</TotalTime>
  <Words>668</Words>
  <Application>Microsoft Office PowerPoint</Application>
  <PresentationFormat>On-screen Show (4:3)</PresentationFormat>
  <Paragraphs>122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BMUS </vt:lpstr>
      <vt:lpstr>Vascular 1 -Carotid plaque</vt:lpstr>
      <vt:lpstr>Emerging uses of ultrasound</vt:lpstr>
      <vt:lpstr>Carotid plaque volume</vt:lpstr>
      <vt:lpstr>Vascular 2 – Venous compression disorders</vt:lpstr>
      <vt:lpstr>Vascular 3 – Assessment of non-atherosclerotic diseases</vt:lpstr>
      <vt:lpstr>Toshiba innovations</vt:lpstr>
      <vt:lpstr>The great carotid debate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BMUS</dc:title>
  <dc:creator>Rebecca Wallace</dc:creator>
  <cp:lastModifiedBy>Rebecca Wallace</cp:lastModifiedBy>
  <cp:revision>34</cp:revision>
  <cp:lastPrinted>2016-01-13T17:25:20Z</cp:lastPrinted>
  <dcterms:created xsi:type="dcterms:W3CDTF">2015-12-23T12:46:15Z</dcterms:created>
  <dcterms:modified xsi:type="dcterms:W3CDTF">2016-01-13T17:27:31Z</dcterms:modified>
</cp:coreProperties>
</file>