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6"/>
  </p:notesMasterIdLst>
  <p:sldIdLst>
    <p:sldId id="256" r:id="rId2"/>
    <p:sldId id="257" r:id="rId3"/>
    <p:sldId id="270" r:id="rId4"/>
    <p:sldId id="271" r:id="rId5"/>
    <p:sldId id="288" r:id="rId6"/>
    <p:sldId id="289" r:id="rId7"/>
    <p:sldId id="261" r:id="rId8"/>
    <p:sldId id="277" r:id="rId9"/>
    <p:sldId id="290" r:id="rId10"/>
    <p:sldId id="274" r:id="rId11"/>
    <p:sldId id="276" r:id="rId12"/>
    <p:sldId id="275" r:id="rId13"/>
    <p:sldId id="278" r:id="rId14"/>
    <p:sldId id="279" r:id="rId15"/>
    <p:sldId id="280" r:id="rId16"/>
    <p:sldId id="291" r:id="rId17"/>
    <p:sldId id="281" r:id="rId18"/>
    <p:sldId id="282" r:id="rId19"/>
    <p:sldId id="292" r:id="rId20"/>
    <p:sldId id="293" r:id="rId21"/>
    <p:sldId id="294" r:id="rId22"/>
    <p:sldId id="295" r:id="rId23"/>
    <p:sldId id="272" r:id="rId24"/>
    <p:sldId id="273" r:id="rId25"/>
  </p:sldIdLst>
  <p:sldSz cx="9144000" cy="6858000" type="screen4x3"/>
  <p:notesSz cx="6797675" cy="9926638"/>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7"/>
    <a:srgbClr val="0B4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660"/>
  </p:normalViewPr>
  <p:slideViewPr>
    <p:cSldViewPr snapToGrid="0">
      <p:cViewPr varScale="1">
        <p:scale>
          <a:sx n="86" d="100"/>
          <a:sy n="86" d="100"/>
        </p:scale>
        <p:origin x="14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6181811-9AF5-477F-8119-0608C68548F4}" type="datetimeFigureOut">
              <a:rPr lang="en-GB" smtClean="0"/>
              <a:t>12/02/2024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73D22B5-67F4-4116-BF26-6F1FE2757093}" type="slidenum">
              <a:rPr lang="en-GB" smtClean="0"/>
              <a:t>‹#›</a:t>
            </a:fld>
            <a:endParaRPr lang="en-GB"/>
          </a:p>
        </p:txBody>
      </p:sp>
    </p:spTree>
    <p:extLst>
      <p:ext uri="{BB962C8B-B14F-4D97-AF65-F5344CB8AC3E}">
        <p14:creationId xmlns:p14="http://schemas.microsoft.com/office/powerpoint/2010/main" val="385972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BASIS OF OUR AUDITS -</a:t>
            </a:r>
            <a:r>
              <a:rPr lang="en-US" baseline="0" dirty="0"/>
              <a:t> is to ensure we follow our protocols. A lot of time and effort goes into our protocols to ensure we follow the most up to date guidance from BMUS, College of Radiologists and the Vascular society etc. Need to ensure we are following that guidance with appropriate escalation policies to ensure patients with significant pathology are referred appropriately and within the documented timescales.</a:t>
            </a:r>
            <a:endParaRPr lang="en-GB"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EBACA0B-5921-4FC5-B64B-0DA677B169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9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Categories and Scoring</a:t>
            </a:r>
          </a:p>
          <a:p>
            <a:r>
              <a:rPr lang="en-US" dirty="0"/>
              <a:t>4 main categories</a:t>
            </a:r>
          </a:p>
          <a:p>
            <a:r>
              <a:rPr lang="en-US" baseline="0" dirty="0"/>
              <a:t>Images look at - Specific Standard Quality &amp; Overall Image Quality.</a:t>
            </a:r>
          </a:p>
          <a:p>
            <a:r>
              <a:rPr lang="en-US" baseline="0" dirty="0"/>
              <a:t>Report – Report Quality &amp; Advice &amp; Recommendations.</a:t>
            </a:r>
          </a:p>
          <a:p>
            <a:endParaRPr lang="en-US" baseline="0" dirty="0"/>
          </a:p>
          <a:p>
            <a:r>
              <a:rPr lang="en-US" baseline="0" dirty="0"/>
              <a:t>Scoring system is from1 to 5. 5 being the best with complete agreement. The report and images are of good </a:t>
            </a:r>
            <a:r>
              <a:rPr lang="en-US" baseline="0" dirty="0" err="1"/>
              <a:t>doagnostic</a:t>
            </a:r>
            <a:r>
              <a:rPr lang="en-US" baseline="0" dirty="0"/>
              <a:t> quality and accurately reflect what is written in the report.</a:t>
            </a:r>
            <a:endParaRPr lang="en-GB"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EBACA0B-5921-4FC5-B64B-0DA677B169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77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Specific Standard Quality – Images required to take for each scan time, to meet SOP guidelines. For instance, ensuring measurements are taken and saved on images, if </a:t>
            </a:r>
            <a:r>
              <a:rPr lang="en-US" dirty="0" err="1"/>
              <a:t>colour</a:t>
            </a:r>
            <a:r>
              <a:rPr lang="en-US" dirty="0"/>
              <a:t> Doppler is required in an MSK assessment or for vascular ensuring spectral and </a:t>
            </a:r>
            <a:r>
              <a:rPr lang="en-US" dirty="0" err="1"/>
              <a:t>colour</a:t>
            </a:r>
            <a:r>
              <a:rPr lang="en-US" dirty="0"/>
              <a:t> Doppler are utilized to interrogate specific vessels such as the CFA, or phasic waveform image of the CFV.</a:t>
            </a:r>
          </a:p>
          <a:p>
            <a:r>
              <a:rPr lang="en-GB" dirty="0"/>
              <a:t>2. Overall Image Quality – has the image been optimised and does it clearly demonstrate the anatomy / pathology? B-Mode settings adjusted (gain, TGC, focus, dynamic range), depth / zoom, Colour scale, gain - ?turbulence / aliasing.</a:t>
            </a:r>
          </a:p>
          <a:p>
            <a:r>
              <a:rPr lang="en-GB" dirty="0"/>
              <a:t>Report Quality – legible? Adequate spacing, spelling mistakes, accurate information?</a:t>
            </a:r>
          </a:p>
          <a:p>
            <a:r>
              <a:rPr lang="en-GB" dirty="0"/>
              <a:t>Advice &amp; Recommendations – Have we answered the clinical question. Has the appropriate recommendation been made according to </a:t>
            </a:r>
            <a:r>
              <a:rPr lang="en-GB" dirty="0" err="1"/>
              <a:t>InHealth</a:t>
            </a:r>
            <a:r>
              <a:rPr lang="en-GB" dirty="0"/>
              <a:t> escalation policy guidelines. Is the recommendation justified?</a:t>
            </a:r>
          </a:p>
        </p:txBody>
      </p:sp>
      <p:sp>
        <p:nvSpPr>
          <p:cNvPr id="4" name="Slide Number Placeholder 3"/>
          <p:cNvSpPr>
            <a:spLocks noGrp="1"/>
          </p:cNvSpPr>
          <p:nvPr>
            <p:ph type="sldNum" sz="quarter" idx="5"/>
          </p:nvPr>
        </p:nvSpPr>
        <p:spPr/>
        <p:txBody>
          <a:bodyPr/>
          <a:lstStyle/>
          <a:p>
            <a:fld id="{26B70569-8F46-48AC-9F5D-7C3E31296404}" type="slidenum">
              <a:rPr lang="en-GB" smtClean="0"/>
              <a:t>5</a:t>
            </a:fld>
            <a:endParaRPr lang="en-GB"/>
          </a:p>
        </p:txBody>
      </p:sp>
    </p:spTree>
    <p:extLst>
      <p:ext uri="{BB962C8B-B14F-4D97-AF65-F5344CB8AC3E}">
        <p14:creationId xmlns:p14="http://schemas.microsoft.com/office/powerpoint/2010/main" val="272618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Specific Standard Quality – Images required to take for each scan time, to meet SOP guidelines. For instance, ensuring measurements are taken and saved on images, if </a:t>
            </a:r>
            <a:r>
              <a:rPr lang="en-US" dirty="0" err="1"/>
              <a:t>colour</a:t>
            </a:r>
            <a:r>
              <a:rPr lang="en-US" dirty="0"/>
              <a:t> Doppler is required in an MSK assessment or for vascular ensuring spectral and </a:t>
            </a:r>
            <a:r>
              <a:rPr lang="en-US" dirty="0" err="1"/>
              <a:t>colour</a:t>
            </a:r>
            <a:r>
              <a:rPr lang="en-US" dirty="0"/>
              <a:t> Doppler are utilized to interrogate specific vessels such as the CFA, or phasic waveform image of the CFV.</a:t>
            </a:r>
          </a:p>
          <a:p>
            <a:r>
              <a:rPr lang="en-GB" dirty="0"/>
              <a:t>2. Overall Image Quality – has the image been optimised and does it clearly demonstrate the anatomy / pathology? B-Mode settings adjusted (gain, TGC, focus, dynamic range), depth / zoom, Colour scale, gain - ?turbulence / aliasing.</a:t>
            </a:r>
          </a:p>
          <a:p>
            <a:r>
              <a:rPr lang="en-GB" dirty="0"/>
              <a:t>Report Quality – legible? Adequate spacing, spelling mistakes, accurate information?</a:t>
            </a:r>
          </a:p>
          <a:p>
            <a:r>
              <a:rPr lang="en-GB" dirty="0"/>
              <a:t>Advice &amp; Recommendations – Have we answered the clinical question. Has the appropriate recommendation been made according to </a:t>
            </a:r>
            <a:r>
              <a:rPr lang="en-GB" dirty="0" err="1"/>
              <a:t>InHealth</a:t>
            </a:r>
            <a:r>
              <a:rPr lang="en-GB" dirty="0"/>
              <a:t> escalation policy guidelines. Is the recommendation justified?</a:t>
            </a:r>
          </a:p>
        </p:txBody>
      </p:sp>
      <p:sp>
        <p:nvSpPr>
          <p:cNvPr id="4" name="Slide Number Placeholder 3"/>
          <p:cNvSpPr>
            <a:spLocks noGrp="1"/>
          </p:cNvSpPr>
          <p:nvPr>
            <p:ph type="sldNum" sz="quarter" idx="5"/>
          </p:nvPr>
        </p:nvSpPr>
        <p:spPr/>
        <p:txBody>
          <a:bodyPr/>
          <a:lstStyle/>
          <a:p>
            <a:fld id="{26B70569-8F46-48AC-9F5D-7C3E31296404}" type="slidenum">
              <a:rPr lang="en-GB" smtClean="0"/>
              <a:t>6</a:t>
            </a:fld>
            <a:endParaRPr lang="en-GB"/>
          </a:p>
        </p:txBody>
      </p:sp>
    </p:spTree>
    <p:extLst>
      <p:ext uri="{BB962C8B-B14F-4D97-AF65-F5344CB8AC3E}">
        <p14:creationId xmlns:p14="http://schemas.microsoft.com/office/powerpoint/2010/main" val="286309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BASIS OF OUR AUDITS -</a:t>
            </a:r>
            <a:r>
              <a:rPr lang="en-US" baseline="0" dirty="0"/>
              <a:t> is to ensure we follow our protocols. A lot of time and effort goes into our protocols to ensure we follow the most up to date guidance from BMUS, College of Radiologists and the Vascular society etc. Need to ensure we are following that guidance with appropriate escalation policies to ensure patients with significant pathology are referred appropriately and within the documented timescales.</a:t>
            </a:r>
            <a:endParaRPr lang="en-GB"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EBACA0B-5921-4FC5-B64B-0DA677B169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45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BASIS OF OUR AUDITS -</a:t>
            </a:r>
            <a:r>
              <a:rPr lang="en-US" baseline="0" dirty="0"/>
              <a:t> is to ensure we follow our protocols. A lot of time and effort goes into our protocols to ensure we follow the most up to date guidance from BMUS, College of Radiologists and the Vascular society etc. Need to ensure we are following that guidance with appropriate escalation policies to ensure patients with significant pathology are referred appropriately and within the documented timescales.</a:t>
            </a:r>
            <a:endParaRPr lang="en-GB"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FEBACA0B-5921-4FC5-B64B-0DA677B169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498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35697" y="3171918"/>
            <a:ext cx="4500550" cy="1519852"/>
          </a:xfrm>
        </p:spPr>
        <p:txBody>
          <a:bodyPr anchor="ctr" anchorCtr="0">
            <a:noAutofit/>
          </a:bodyPr>
          <a:lstStyle>
            <a:lvl1pPr algn="r">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904772" y="4989877"/>
            <a:ext cx="4831475" cy="574693"/>
          </a:xfrm>
        </p:spPr>
        <p:txBody>
          <a:bodyPr anchor="t">
            <a:normAutofit/>
          </a:bodyPr>
          <a:lstStyle>
            <a:lvl1pPr marL="0" indent="0" algn="r">
              <a:buNone/>
              <a:defRPr sz="1800">
                <a:solidFill>
                  <a:schemeClr val="bg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D71BE87F-DE99-43F8-821C-FFB15BFA430D}" type="datetimeFigureOut">
              <a:rPr lang="en-GB" smtClean="0"/>
              <a:pPr/>
              <a:t>12/02/2024</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A708B2E-63E0-41F2-AFA0-B0E7DEB4BFD1}" type="slidenum">
              <a:rPr lang="en-GB" smtClean="0"/>
              <a:pPr/>
              <a:t>‹#›</a:t>
            </a:fld>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5972" y="636511"/>
            <a:ext cx="2253082" cy="103266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998" y="6406489"/>
            <a:ext cx="4145280" cy="213360"/>
          </a:xfrm>
          <a:prstGeom prst="rect">
            <a:avLst/>
          </a:prstGeom>
        </p:spPr>
      </p:pic>
      <p:grpSp>
        <p:nvGrpSpPr>
          <p:cNvPr id="5" name="Group 4"/>
          <p:cNvGrpSpPr/>
          <p:nvPr userDrawn="1"/>
        </p:nvGrpSpPr>
        <p:grpSpPr>
          <a:xfrm>
            <a:off x="-1107862" y="-839038"/>
            <a:ext cx="5679862" cy="5679862"/>
            <a:chOff x="4469278" y="-1002204"/>
            <a:chExt cx="5679862" cy="5679862"/>
          </a:xfrm>
        </p:grpSpPr>
        <p:sp>
          <p:nvSpPr>
            <p:cNvPr id="12" name="Oval 11"/>
            <p:cNvSpPr/>
            <p:nvPr userDrawn="1"/>
          </p:nvSpPr>
          <p:spPr>
            <a:xfrm>
              <a:off x="4469278" y="-1002204"/>
              <a:ext cx="5679862" cy="5679862"/>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Oval 12"/>
            <p:cNvSpPr/>
            <p:nvPr userDrawn="1"/>
          </p:nvSpPr>
          <p:spPr>
            <a:xfrm>
              <a:off x="4584570" y="-886912"/>
              <a:ext cx="5449279" cy="5449279"/>
            </a:xfrm>
            <a:prstGeom prst="ellipse">
              <a:avLst/>
            </a:prstGeom>
            <a:blipFill dpi="0" rotWithShape="0">
              <a:blip r:embed="rId5"/>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14815470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1BE87F-DE99-43F8-821C-FFB15BFA430D}" type="datetimeFigureOut">
              <a:rPr lang="en-GB" smtClean="0"/>
              <a:t>12/02/2024</a:t>
            </a:fld>
            <a:endParaRPr lang="en-GB"/>
          </a:p>
        </p:txBody>
      </p:sp>
      <p:sp>
        <p:nvSpPr>
          <p:cNvPr id="6" name="Slide Number Placeholder 5"/>
          <p:cNvSpPr>
            <a:spLocks noGrp="1"/>
          </p:cNvSpPr>
          <p:nvPr>
            <p:ph type="sldNum" sz="quarter" idx="12"/>
          </p:nvPr>
        </p:nvSpPr>
        <p:spPr/>
        <p:txBody>
          <a:bodyPr/>
          <a:lstStyle/>
          <a:p>
            <a:fld id="{0A708B2E-63E0-41F2-AFA0-B0E7DEB4BFD1}" type="slidenum">
              <a:rPr lang="en-GB" smtClean="0"/>
              <a:t>‹#›</a:t>
            </a:fld>
            <a:endParaRPr lang="en-GB"/>
          </a:p>
        </p:txBody>
      </p:sp>
    </p:spTree>
    <p:extLst>
      <p:ext uri="{BB962C8B-B14F-4D97-AF65-F5344CB8AC3E}">
        <p14:creationId xmlns:p14="http://schemas.microsoft.com/office/powerpoint/2010/main" val="378731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000" y="1647132"/>
            <a:ext cx="8415053" cy="1826581"/>
          </a:xfrm>
        </p:spPr>
        <p:txBody>
          <a:bodyPr anchor="b"/>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324000" y="3473711"/>
            <a:ext cx="8415053" cy="860400"/>
          </a:xfrm>
        </p:spPr>
        <p:txBody>
          <a:bodyPr anchor="t">
            <a:normAutofit/>
          </a:bodyPr>
          <a:lstStyle>
            <a:lvl1pPr marL="0" indent="0" algn="l">
              <a:buNone/>
              <a:defRPr sz="1800">
                <a:solidFill>
                  <a:schemeClr val="tx1">
                    <a:lumMod val="50000"/>
                    <a:lumOff val="50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71BE87F-DE99-43F8-821C-FFB15BFA430D}" type="datetimeFigureOut">
              <a:rPr lang="en-GB" smtClean="0"/>
              <a:t>12/02/2024</a:t>
            </a:fld>
            <a:endParaRPr lang="en-GB"/>
          </a:p>
        </p:txBody>
      </p:sp>
      <p:sp>
        <p:nvSpPr>
          <p:cNvPr id="6" name="Slide Number Placeholder 5"/>
          <p:cNvSpPr>
            <a:spLocks noGrp="1"/>
          </p:cNvSpPr>
          <p:nvPr>
            <p:ph type="sldNum" sz="quarter" idx="12"/>
          </p:nvPr>
        </p:nvSpPr>
        <p:spPr/>
        <p:txBody>
          <a:bodyPr/>
          <a:lstStyle/>
          <a:p>
            <a:fld id="{0A708B2E-63E0-41F2-AFA0-B0E7DEB4BFD1}" type="slidenum">
              <a:rPr lang="en-GB" smtClean="0"/>
              <a:t>‹#›</a:t>
            </a:fld>
            <a:endParaRPr lang="en-GB"/>
          </a:p>
        </p:txBody>
      </p:sp>
    </p:spTree>
    <p:extLst>
      <p:ext uri="{BB962C8B-B14F-4D97-AF65-F5344CB8AC3E}">
        <p14:creationId xmlns:p14="http://schemas.microsoft.com/office/powerpoint/2010/main" val="409415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3998" y="1530001"/>
            <a:ext cx="4050000" cy="3947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053" y="1530002"/>
            <a:ext cx="4050000" cy="3947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1BE87F-DE99-43F8-821C-FFB15BFA430D}" type="datetimeFigureOut">
              <a:rPr lang="en-GB" smtClean="0"/>
              <a:t>12/02/2024</a:t>
            </a:fld>
            <a:endParaRPr lang="en-GB"/>
          </a:p>
        </p:txBody>
      </p:sp>
      <p:sp>
        <p:nvSpPr>
          <p:cNvPr id="7" name="Slide Number Placeholder 6"/>
          <p:cNvSpPr>
            <a:spLocks noGrp="1"/>
          </p:cNvSpPr>
          <p:nvPr>
            <p:ph type="sldNum" sz="quarter" idx="12"/>
          </p:nvPr>
        </p:nvSpPr>
        <p:spPr/>
        <p:txBody>
          <a:bodyPr/>
          <a:lstStyle/>
          <a:p>
            <a:fld id="{0A708B2E-63E0-41F2-AFA0-B0E7DEB4BFD1}" type="slidenum">
              <a:rPr lang="en-GB" smtClean="0"/>
              <a:t>‹#›</a:t>
            </a:fld>
            <a:endParaRPr lang="en-GB"/>
          </a:p>
        </p:txBody>
      </p:sp>
    </p:spTree>
    <p:extLst>
      <p:ext uri="{BB962C8B-B14F-4D97-AF65-F5344CB8AC3E}">
        <p14:creationId xmlns:p14="http://schemas.microsoft.com/office/powerpoint/2010/main" val="272715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23998" y="1530002"/>
            <a:ext cx="4050000" cy="576263"/>
          </a:xfrm>
        </p:spPr>
        <p:txBody>
          <a:bodyPr anchor="b">
            <a:noAutofit/>
          </a:bodyPr>
          <a:lstStyle>
            <a:lvl1pPr marL="0" indent="0">
              <a:buNone/>
              <a:defRPr sz="180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323998" y="2181156"/>
            <a:ext cx="4050000"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89053" y="1530002"/>
            <a:ext cx="4050000" cy="576263"/>
          </a:xfrm>
        </p:spPr>
        <p:txBody>
          <a:bodyPr anchor="b">
            <a:noAutofit/>
          </a:bodyPr>
          <a:lstStyle>
            <a:lvl1pPr marL="0" indent="0">
              <a:buNone/>
              <a:defRPr sz="180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9053" y="2106264"/>
            <a:ext cx="4050000"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1BE87F-DE99-43F8-821C-FFB15BFA430D}" type="datetimeFigureOut">
              <a:rPr lang="en-GB" smtClean="0"/>
              <a:t>12/02/2024</a:t>
            </a:fld>
            <a:endParaRPr lang="en-GB"/>
          </a:p>
        </p:txBody>
      </p:sp>
      <p:sp>
        <p:nvSpPr>
          <p:cNvPr id="9" name="Slide Number Placeholder 8"/>
          <p:cNvSpPr>
            <a:spLocks noGrp="1"/>
          </p:cNvSpPr>
          <p:nvPr>
            <p:ph type="sldNum" sz="quarter" idx="12"/>
          </p:nvPr>
        </p:nvSpPr>
        <p:spPr/>
        <p:txBody>
          <a:bodyPr/>
          <a:lstStyle/>
          <a:p>
            <a:fld id="{0A708B2E-63E0-41F2-AFA0-B0E7DEB4BFD1}" type="slidenum">
              <a:rPr lang="en-GB" smtClean="0"/>
              <a:t>‹#›</a:t>
            </a:fld>
            <a:endParaRPr lang="en-GB"/>
          </a:p>
        </p:txBody>
      </p:sp>
    </p:spTree>
    <p:extLst>
      <p:ext uri="{BB962C8B-B14F-4D97-AF65-F5344CB8AC3E}">
        <p14:creationId xmlns:p14="http://schemas.microsoft.com/office/powerpoint/2010/main" val="63544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1BE87F-DE99-43F8-821C-FFB15BFA430D}" type="datetimeFigureOut">
              <a:rPr lang="en-GB" smtClean="0"/>
              <a:t>12/02/2024</a:t>
            </a:fld>
            <a:endParaRPr lang="en-GB"/>
          </a:p>
        </p:txBody>
      </p:sp>
      <p:sp>
        <p:nvSpPr>
          <p:cNvPr id="5" name="Slide Number Placeholder 4"/>
          <p:cNvSpPr>
            <a:spLocks noGrp="1"/>
          </p:cNvSpPr>
          <p:nvPr>
            <p:ph type="sldNum" sz="quarter" idx="12"/>
          </p:nvPr>
        </p:nvSpPr>
        <p:spPr/>
        <p:txBody>
          <a:bodyPr/>
          <a:lstStyle/>
          <a:p>
            <a:fld id="{0A708B2E-63E0-41F2-AFA0-B0E7DEB4BFD1}" type="slidenum">
              <a:rPr lang="en-GB" smtClean="0"/>
              <a:t>‹#›</a:t>
            </a:fld>
            <a:endParaRPr lang="en-GB"/>
          </a:p>
        </p:txBody>
      </p:sp>
      <p:sp>
        <p:nvSpPr>
          <p:cNvPr id="6" name="Title 1"/>
          <p:cNvSpPr>
            <a:spLocks noGrp="1"/>
          </p:cNvSpPr>
          <p:nvPr>
            <p:ph type="title"/>
          </p:nvPr>
        </p:nvSpPr>
        <p:spPr>
          <a:xfrm>
            <a:off x="324001" y="311971"/>
            <a:ext cx="6024548" cy="853440"/>
          </a:xfrm>
        </p:spPr>
        <p:txBody>
          <a:bodyPr/>
          <a:lstStyle/>
          <a:p>
            <a:r>
              <a:rPr lang="en-US"/>
              <a:t>Click to edit Master title style</a:t>
            </a:r>
            <a:endParaRPr lang="en-US" dirty="0"/>
          </a:p>
        </p:txBody>
      </p:sp>
    </p:spTree>
    <p:extLst>
      <p:ext uri="{BB962C8B-B14F-4D97-AF65-F5344CB8AC3E}">
        <p14:creationId xmlns:p14="http://schemas.microsoft.com/office/powerpoint/2010/main" val="139617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BE87F-DE99-43F8-821C-FFB15BFA430D}" type="datetimeFigureOut">
              <a:rPr lang="en-GB" smtClean="0"/>
              <a:t>12/02/2024</a:t>
            </a:fld>
            <a:endParaRPr lang="en-GB"/>
          </a:p>
        </p:txBody>
      </p:sp>
      <p:sp>
        <p:nvSpPr>
          <p:cNvPr id="4" name="Slide Number Placeholder 3"/>
          <p:cNvSpPr>
            <a:spLocks noGrp="1"/>
          </p:cNvSpPr>
          <p:nvPr>
            <p:ph type="sldNum" sz="quarter" idx="12"/>
          </p:nvPr>
        </p:nvSpPr>
        <p:spPr/>
        <p:txBody>
          <a:bodyPr/>
          <a:lstStyle/>
          <a:p>
            <a:fld id="{0A708B2E-63E0-41F2-AFA0-B0E7DEB4BFD1}" type="slidenum">
              <a:rPr lang="en-GB" smtClean="0"/>
              <a:t>‹#›</a:t>
            </a:fld>
            <a:endParaRPr lang="en-GB"/>
          </a:p>
        </p:txBody>
      </p:sp>
    </p:spTree>
    <p:extLst>
      <p:ext uri="{BB962C8B-B14F-4D97-AF65-F5344CB8AC3E}">
        <p14:creationId xmlns:p14="http://schemas.microsoft.com/office/powerpoint/2010/main" val="302245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0000" y="0"/>
            <a:ext cx="12192000" cy="6858000"/>
          </a:xfrm>
          <a:prstGeom prst="rect">
            <a:avLst/>
          </a:prstGeom>
        </p:spPr>
      </p:pic>
      <p:sp>
        <p:nvSpPr>
          <p:cNvPr id="2" name="Title Placeholder 1"/>
          <p:cNvSpPr>
            <a:spLocks noGrp="1"/>
          </p:cNvSpPr>
          <p:nvPr>
            <p:ph type="title"/>
          </p:nvPr>
        </p:nvSpPr>
        <p:spPr>
          <a:xfrm>
            <a:off x="324001" y="311971"/>
            <a:ext cx="6033256" cy="85344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24000" y="1530537"/>
            <a:ext cx="8424000" cy="42606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42595" y="6310033"/>
            <a:ext cx="683954" cy="365125"/>
          </a:xfrm>
          <a:prstGeom prst="rect">
            <a:avLst/>
          </a:prstGeom>
        </p:spPr>
        <p:txBody>
          <a:bodyPr vert="horz" lIns="91440" tIns="45720" rIns="91440" bIns="45720" rtlCol="0" anchor="ctr"/>
          <a:lstStyle>
            <a:lvl1pPr algn="r">
              <a:defRPr sz="675">
                <a:solidFill>
                  <a:schemeClr val="tx1">
                    <a:tint val="75000"/>
                  </a:schemeClr>
                </a:solidFill>
                <a:latin typeface="Arial" charset="0"/>
                <a:ea typeface="Arial" charset="0"/>
                <a:cs typeface="Arial" charset="0"/>
              </a:defRPr>
            </a:lvl1pPr>
          </a:lstStyle>
          <a:p>
            <a:fld id="{D71BE87F-DE99-43F8-821C-FFB15BFA430D}" type="datetimeFigureOut">
              <a:rPr lang="en-GB" smtClean="0"/>
              <a:pPr/>
              <a:t>12/02/2024</a:t>
            </a:fld>
            <a:endParaRPr lang="en-GB" dirty="0"/>
          </a:p>
        </p:txBody>
      </p:sp>
      <p:sp>
        <p:nvSpPr>
          <p:cNvPr id="6" name="Slide Number Placeholder 5"/>
          <p:cNvSpPr>
            <a:spLocks noGrp="1"/>
          </p:cNvSpPr>
          <p:nvPr>
            <p:ph type="sldNum" sz="quarter" idx="4"/>
          </p:nvPr>
        </p:nvSpPr>
        <p:spPr>
          <a:xfrm>
            <a:off x="8226550" y="6310033"/>
            <a:ext cx="512504" cy="365125"/>
          </a:xfrm>
          <a:prstGeom prst="rect">
            <a:avLst/>
          </a:prstGeom>
        </p:spPr>
        <p:txBody>
          <a:bodyPr vert="horz" lIns="91440" tIns="45720" rIns="91440" bIns="45720" rtlCol="0" anchor="ctr"/>
          <a:lstStyle>
            <a:lvl1pPr algn="r">
              <a:defRPr sz="675">
                <a:solidFill>
                  <a:schemeClr val="accent1"/>
                </a:solidFill>
                <a:latin typeface="Arial" charset="0"/>
                <a:ea typeface="Arial" charset="0"/>
                <a:cs typeface="Arial" charset="0"/>
              </a:defRPr>
            </a:lvl1pPr>
          </a:lstStyle>
          <a:p>
            <a:fld id="{0A708B2E-63E0-41F2-AFA0-B0E7DEB4BFD1}" type="slidenum">
              <a:rPr lang="en-GB" smtClean="0"/>
              <a:pPr/>
              <a:t>‹#›</a:t>
            </a:fld>
            <a:endParaRPr lang="en-GB"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35777" y="311972"/>
            <a:ext cx="1712223" cy="784769"/>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6406489"/>
            <a:ext cx="4145280" cy="213360"/>
          </a:xfrm>
          <a:prstGeom prst="rect">
            <a:avLst/>
          </a:prstGeom>
        </p:spPr>
      </p:pic>
    </p:spTree>
    <p:extLst>
      <p:ext uri="{BB962C8B-B14F-4D97-AF65-F5344CB8AC3E}">
        <p14:creationId xmlns:p14="http://schemas.microsoft.com/office/powerpoint/2010/main" val="36166464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p:txStyles>
    <p:titleStyle>
      <a:lvl1pPr algn="l" defTabSz="342892" rtl="0" eaLnBrk="1" latinLnBrk="0" hangingPunct="1">
        <a:spcBef>
          <a:spcPct val="0"/>
        </a:spcBef>
        <a:buNone/>
        <a:defRPr sz="3200" kern="1200">
          <a:solidFill>
            <a:srgbClr val="004587"/>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1.xlsx"/><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5697" y="3052148"/>
            <a:ext cx="4500550" cy="1519852"/>
          </a:xfrm>
        </p:spPr>
        <p:txBody>
          <a:bodyPr/>
          <a:lstStyle/>
          <a:p>
            <a:r>
              <a:rPr lang="en-US" dirty="0"/>
              <a:t>Audit Training for Auditors</a:t>
            </a:r>
          </a:p>
        </p:txBody>
      </p:sp>
      <p:sp>
        <p:nvSpPr>
          <p:cNvPr id="3" name="Subtitle 2"/>
          <p:cNvSpPr>
            <a:spLocks noGrp="1"/>
          </p:cNvSpPr>
          <p:nvPr>
            <p:ph type="subTitle" idx="1"/>
          </p:nvPr>
        </p:nvSpPr>
        <p:spPr>
          <a:xfrm>
            <a:off x="3904772" y="4572000"/>
            <a:ext cx="4831475" cy="1671781"/>
          </a:xfrm>
        </p:spPr>
        <p:txBody>
          <a:bodyPr>
            <a:normAutofit/>
          </a:bodyPr>
          <a:lstStyle/>
          <a:p>
            <a:r>
              <a:rPr lang="en-US" dirty="0"/>
              <a:t>Glenn Almond-Smith – Clinical Lead for Quality &amp; Audit</a:t>
            </a:r>
          </a:p>
          <a:p>
            <a:r>
              <a:rPr lang="en-US" dirty="0"/>
              <a:t>Peter Kabogoza – National Clinical Lead</a:t>
            </a:r>
          </a:p>
          <a:p>
            <a:r>
              <a:rPr lang="en-US" dirty="0"/>
              <a:t>12/02/2024</a:t>
            </a:r>
          </a:p>
        </p:txBody>
      </p:sp>
    </p:spTree>
    <p:extLst>
      <p:ext uri="{BB962C8B-B14F-4D97-AF65-F5344CB8AC3E}">
        <p14:creationId xmlns:p14="http://schemas.microsoft.com/office/powerpoint/2010/main" val="175384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r>
              <a:rPr lang="en-US" sz="1700" dirty="0"/>
              <a:t>Report Quality</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530537"/>
            <a:ext cx="8424000" cy="4260665"/>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GB" dirty="0"/>
          </a:p>
        </p:txBody>
      </p:sp>
      <p:sp>
        <p:nvSpPr>
          <p:cNvPr id="3" name="Content Placeholder 2">
            <a:extLst>
              <a:ext uri="{FF2B5EF4-FFF2-40B4-BE49-F238E27FC236}">
                <a16:creationId xmlns:a16="http://schemas.microsoft.com/office/drawing/2014/main" id="{5385D31C-B919-3DF4-3BB5-F67C40A1A20C}"/>
              </a:ext>
            </a:extLst>
          </p:cNvPr>
          <p:cNvSpPr txBox="1">
            <a:spLocks/>
          </p:cNvSpPr>
          <p:nvPr/>
        </p:nvSpPr>
        <p:spPr>
          <a:xfrm>
            <a:off x="324000" y="905523"/>
            <a:ext cx="8424000" cy="4885680"/>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t>Examination:</a:t>
            </a:r>
            <a:r>
              <a:rPr lang="en-US" sz="2200" b="1" dirty="0"/>
              <a:t> </a:t>
            </a:r>
            <a:r>
              <a:rPr lang="en-US" dirty="0"/>
              <a:t>US Abdomen</a:t>
            </a:r>
          </a:p>
        </p:txBody>
      </p:sp>
      <p:pic>
        <p:nvPicPr>
          <p:cNvPr id="6" name="Picture 5">
            <a:extLst>
              <a:ext uri="{FF2B5EF4-FFF2-40B4-BE49-F238E27FC236}">
                <a16:creationId xmlns:a16="http://schemas.microsoft.com/office/drawing/2014/main" id="{CC7BD2D1-AED2-981C-36DA-EC0A5AA53EA7}"/>
              </a:ext>
            </a:extLst>
          </p:cNvPr>
          <p:cNvPicPr>
            <a:picLocks noChangeAspect="1"/>
          </p:cNvPicPr>
          <p:nvPr/>
        </p:nvPicPr>
        <p:blipFill>
          <a:blip r:embed="rId2"/>
          <a:stretch>
            <a:fillRect/>
          </a:stretch>
        </p:blipFill>
        <p:spPr>
          <a:xfrm>
            <a:off x="502532" y="1530537"/>
            <a:ext cx="7505126" cy="4380899"/>
          </a:xfrm>
          <a:prstGeom prst="rect">
            <a:avLst/>
          </a:prstGeom>
        </p:spPr>
      </p:pic>
    </p:spTree>
    <p:extLst>
      <p:ext uri="{BB962C8B-B14F-4D97-AF65-F5344CB8AC3E}">
        <p14:creationId xmlns:p14="http://schemas.microsoft.com/office/powerpoint/2010/main" val="297387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r>
              <a:rPr lang="en-US" sz="1700" dirty="0"/>
              <a:t>Report Quality</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530537"/>
            <a:ext cx="8424000" cy="4260665"/>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GB" dirty="0"/>
          </a:p>
        </p:txBody>
      </p:sp>
      <p:sp>
        <p:nvSpPr>
          <p:cNvPr id="3" name="Content Placeholder 2">
            <a:extLst>
              <a:ext uri="{FF2B5EF4-FFF2-40B4-BE49-F238E27FC236}">
                <a16:creationId xmlns:a16="http://schemas.microsoft.com/office/drawing/2014/main" id="{5385D31C-B919-3DF4-3BB5-F67C40A1A20C}"/>
              </a:ext>
            </a:extLst>
          </p:cNvPr>
          <p:cNvSpPr txBox="1">
            <a:spLocks/>
          </p:cNvSpPr>
          <p:nvPr/>
        </p:nvSpPr>
        <p:spPr>
          <a:xfrm>
            <a:off x="324000" y="905523"/>
            <a:ext cx="8424000" cy="4885680"/>
          </a:xfrm>
          <a:prstGeom prst="rect">
            <a:avLst/>
          </a:prstGeom>
        </p:spPr>
        <p:txBody>
          <a:bodyPr>
            <a:normAutofit fontScale="85000" lnSpcReduction="20000"/>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US" sz="2200" b="1" dirty="0"/>
          </a:p>
          <a:p>
            <a:pPr marL="0" indent="0">
              <a:buFont typeface="Arial" charset="0"/>
              <a:buNone/>
            </a:pPr>
            <a:r>
              <a:rPr lang="en-US" sz="2100" b="1" dirty="0"/>
              <a:t>Examination: </a:t>
            </a:r>
            <a:r>
              <a:rPr lang="en-US" dirty="0"/>
              <a:t>US Abdomen</a:t>
            </a:r>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r>
              <a:rPr lang="en-US" dirty="0"/>
              <a:t>Auditor feedback is shared with the sonographer to review.</a:t>
            </a:r>
          </a:p>
          <a:p>
            <a:pPr marL="0" indent="0" algn="ctr">
              <a:buNone/>
            </a:pPr>
            <a:r>
              <a:rPr lang="en-US" b="1" i="1" dirty="0">
                <a:solidFill>
                  <a:srgbClr val="92D050"/>
                </a:solidFill>
              </a:rPr>
              <a:t>“Missing measurements in the report. Requires addendum.”</a:t>
            </a:r>
          </a:p>
          <a:p>
            <a:pPr marL="0" indent="0" algn="ctr">
              <a:buNone/>
            </a:pPr>
            <a:endParaRPr lang="en-US" b="1" i="1" dirty="0">
              <a:solidFill>
                <a:srgbClr val="92D050"/>
              </a:solidFill>
            </a:endParaRPr>
          </a:p>
          <a:p>
            <a:r>
              <a:rPr lang="en-US" dirty="0"/>
              <a:t>Sonographer issues an addendum – </a:t>
            </a:r>
            <a:r>
              <a:rPr lang="en-US" dirty="0" err="1"/>
              <a:t>InPhase</a:t>
            </a:r>
            <a:r>
              <a:rPr lang="en-US" dirty="0"/>
              <a:t> raised for </a:t>
            </a:r>
            <a:r>
              <a:rPr lang="en-US" i="1" u="sng" dirty="0"/>
              <a:t>‘Report related issue’</a:t>
            </a:r>
            <a:r>
              <a:rPr lang="en-US" dirty="0"/>
              <a:t>.</a:t>
            </a:r>
          </a:p>
          <a:p>
            <a:endParaRPr lang="en-US" dirty="0"/>
          </a:p>
          <a:p>
            <a:r>
              <a:rPr lang="en-US" dirty="0"/>
              <a:t>New report is issued to the GP.</a:t>
            </a:r>
          </a:p>
          <a:p>
            <a:endParaRPr lang="en-US" dirty="0"/>
          </a:p>
          <a:p>
            <a:pPr marL="0" indent="0">
              <a:buNone/>
            </a:pPr>
            <a:r>
              <a:rPr lang="en-US" b="1" i="1" dirty="0">
                <a:solidFill>
                  <a:schemeClr val="accent6">
                    <a:lumMod val="60000"/>
                    <a:lumOff val="40000"/>
                  </a:schemeClr>
                </a:solidFill>
              </a:rPr>
              <a:t>*General rule – reports that require addendums, but do not result in patient harm or change patient management would score 3 for ‘Report Quality’</a:t>
            </a:r>
          </a:p>
          <a:p>
            <a:pPr marL="0" indent="0">
              <a:buNone/>
            </a:pPr>
            <a:endParaRPr lang="en-US" b="1" i="1" dirty="0">
              <a:solidFill>
                <a:schemeClr val="accent6">
                  <a:lumMod val="60000"/>
                  <a:lumOff val="40000"/>
                </a:schemeClr>
              </a:solidFill>
            </a:endParaRPr>
          </a:p>
          <a:p>
            <a:pPr marL="0" indent="0">
              <a:buFont typeface="Arial" charset="0"/>
              <a:buNone/>
            </a:pPr>
            <a:endParaRPr lang="en-US" b="1" i="1" dirty="0">
              <a:solidFill>
                <a:schemeClr val="accent6">
                  <a:lumMod val="60000"/>
                  <a:lumOff val="40000"/>
                </a:schemeClr>
              </a:solidFill>
            </a:endParaRPr>
          </a:p>
          <a:p>
            <a:pPr marL="0" indent="0">
              <a:buFont typeface="Arial" charset="0"/>
              <a:buNone/>
            </a:pPr>
            <a:endParaRPr lang="en-US" dirty="0"/>
          </a:p>
        </p:txBody>
      </p:sp>
      <p:pic>
        <p:nvPicPr>
          <p:cNvPr id="7" name="Picture 6">
            <a:extLst>
              <a:ext uri="{FF2B5EF4-FFF2-40B4-BE49-F238E27FC236}">
                <a16:creationId xmlns:a16="http://schemas.microsoft.com/office/drawing/2014/main" id="{9D8882C1-19BA-6AE0-E53C-C48B7CE71447}"/>
              </a:ext>
            </a:extLst>
          </p:cNvPr>
          <p:cNvPicPr>
            <a:picLocks noChangeAspect="1"/>
          </p:cNvPicPr>
          <p:nvPr/>
        </p:nvPicPr>
        <p:blipFill>
          <a:blip r:embed="rId2"/>
          <a:stretch>
            <a:fillRect/>
          </a:stretch>
        </p:blipFill>
        <p:spPr>
          <a:xfrm>
            <a:off x="253560" y="1790425"/>
            <a:ext cx="8564880" cy="929640"/>
          </a:xfrm>
          <a:prstGeom prst="rect">
            <a:avLst/>
          </a:prstGeom>
        </p:spPr>
      </p:pic>
    </p:spTree>
    <p:extLst>
      <p:ext uri="{BB962C8B-B14F-4D97-AF65-F5344CB8AC3E}">
        <p14:creationId xmlns:p14="http://schemas.microsoft.com/office/powerpoint/2010/main" val="289364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1" y="311971"/>
            <a:ext cx="6636092" cy="853440"/>
          </a:xfrm>
        </p:spPr>
        <p:txBody>
          <a:bodyPr/>
          <a:lstStyle/>
          <a:p>
            <a:r>
              <a:rPr lang="en-US" dirty="0"/>
              <a:t>Example 3: </a:t>
            </a:r>
            <a:r>
              <a:rPr lang="en-US" sz="1700" dirty="0"/>
              <a:t>Advice &amp; Recommendations</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530537"/>
            <a:ext cx="8424000" cy="4260665"/>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GB" dirty="0"/>
          </a:p>
        </p:txBody>
      </p:sp>
      <p:sp>
        <p:nvSpPr>
          <p:cNvPr id="3" name="Content Placeholder 2">
            <a:extLst>
              <a:ext uri="{FF2B5EF4-FFF2-40B4-BE49-F238E27FC236}">
                <a16:creationId xmlns:a16="http://schemas.microsoft.com/office/drawing/2014/main" id="{5385D31C-B919-3DF4-3BB5-F67C40A1A20C}"/>
              </a:ext>
            </a:extLst>
          </p:cNvPr>
          <p:cNvSpPr txBox="1">
            <a:spLocks/>
          </p:cNvSpPr>
          <p:nvPr/>
        </p:nvSpPr>
        <p:spPr>
          <a:xfrm>
            <a:off x="324000" y="852256"/>
            <a:ext cx="8424000" cy="4938946"/>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t>Examination: </a:t>
            </a:r>
            <a:r>
              <a:rPr lang="en-US" dirty="0"/>
              <a:t>US Abdomen</a:t>
            </a:r>
          </a:p>
          <a:p>
            <a:pPr marL="0" indent="0">
              <a:buFont typeface="Arial" charset="0"/>
              <a:buNone/>
            </a:pPr>
            <a:endParaRPr lang="en-US" dirty="0"/>
          </a:p>
          <a:p>
            <a:pPr marL="0" indent="0">
              <a:buNone/>
            </a:pPr>
            <a:endParaRPr lang="en-GB" sz="1800" b="0" i="0" u="none" strike="noStrike" baseline="0"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CA87FBBA-2B96-6C7D-7018-D94FE79A3317}"/>
              </a:ext>
            </a:extLst>
          </p:cNvPr>
          <p:cNvPicPr>
            <a:picLocks noChangeAspect="1"/>
          </p:cNvPicPr>
          <p:nvPr/>
        </p:nvPicPr>
        <p:blipFill>
          <a:blip r:embed="rId2"/>
          <a:stretch>
            <a:fillRect/>
          </a:stretch>
        </p:blipFill>
        <p:spPr>
          <a:xfrm>
            <a:off x="1187962" y="1233996"/>
            <a:ext cx="6696075" cy="5097491"/>
          </a:xfrm>
          <a:prstGeom prst="rect">
            <a:avLst/>
          </a:prstGeom>
        </p:spPr>
      </p:pic>
    </p:spTree>
    <p:extLst>
      <p:ext uri="{BB962C8B-B14F-4D97-AF65-F5344CB8AC3E}">
        <p14:creationId xmlns:p14="http://schemas.microsoft.com/office/powerpoint/2010/main" val="366570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1" y="311971"/>
            <a:ext cx="6636092" cy="853440"/>
          </a:xfrm>
        </p:spPr>
        <p:txBody>
          <a:bodyPr/>
          <a:lstStyle/>
          <a:p>
            <a:r>
              <a:rPr lang="en-US" dirty="0"/>
              <a:t>Example 3: </a:t>
            </a:r>
            <a:r>
              <a:rPr lang="en-US" sz="1700" dirty="0"/>
              <a:t>Advice &amp; Recommendations</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530537"/>
            <a:ext cx="8424000" cy="4260665"/>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GB" dirty="0"/>
          </a:p>
        </p:txBody>
      </p:sp>
      <p:sp>
        <p:nvSpPr>
          <p:cNvPr id="3" name="Content Placeholder 2">
            <a:extLst>
              <a:ext uri="{FF2B5EF4-FFF2-40B4-BE49-F238E27FC236}">
                <a16:creationId xmlns:a16="http://schemas.microsoft.com/office/drawing/2014/main" id="{5385D31C-B919-3DF4-3BB5-F67C40A1A20C}"/>
              </a:ext>
            </a:extLst>
          </p:cNvPr>
          <p:cNvSpPr txBox="1">
            <a:spLocks/>
          </p:cNvSpPr>
          <p:nvPr/>
        </p:nvSpPr>
        <p:spPr>
          <a:xfrm>
            <a:off x="324000" y="1066796"/>
            <a:ext cx="8424000" cy="5014407"/>
          </a:xfrm>
          <a:prstGeom prst="rect">
            <a:avLst/>
          </a:prstGeom>
        </p:spPr>
        <p:txBody>
          <a:bodyPr>
            <a:normAutofit lnSpcReduction="10000"/>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t>Examination: </a:t>
            </a:r>
            <a:r>
              <a:rPr lang="en-US" dirty="0"/>
              <a:t>US Abdomen</a:t>
            </a:r>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r>
              <a:rPr lang="en-US" dirty="0"/>
              <a:t>As the clinical indications / clinical concern is abnormal LFTs, coupled with the diagnosis of gallbladder packed with stones, this patient should have had a specialist referral recommendation.</a:t>
            </a:r>
          </a:p>
          <a:p>
            <a:endParaRPr lang="en-US" dirty="0"/>
          </a:p>
          <a:p>
            <a:r>
              <a:rPr lang="en-US" dirty="0"/>
              <a:t>This may have delayed the patient’s pathway.</a:t>
            </a:r>
          </a:p>
          <a:p>
            <a:endParaRPr lang="en-US" dirty="0"/>
          </a:p>
          <a:p>
            <a:pPr marL="0" indent="0" algn="ctr">
              <a:buNone/>
            </a:pPr>
            <a:r>
              <a:rPr lang="en-US" sz="3200" b="1" dirty="0">
                <a:solidFill>
                  <a:srgbClr val="92D050"/>
                </a:solidFill>
              </a:rPr>
              <a:t>CAT 2 Audit</a:t>
            </a:r>
          </a:p>
          <a:p>
            <a:pPr marL="0" indent="0">
              <a:buNone/>
            </a:pPr>
            <a:endParaRPr lang="en-GB" sz="1800" b="0" i="0" u="none" strike="noStrike" baseline="0"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F9EA243C-501F-D7A0-3F5F-E139F11716B6}"/>
              </a:ext>
            </a:extLst>
          </p:cNvPr>
          <p:cNvPicPr>
            <a:picLocks noChangeAspect="1"/>
          </p:cNvPicPr>
          <p:nvPr/>
        </p:nvPicPr>
        <p:blipFill>
          <a:blip r:embed="rId2"/>
          <a:stretch>
            <a:fillRect/>
          </a:stretch>
        </p:blipFill>
        <p:spPr>
          <a:xfrm>
            <a:off x="323999" y="1432892"/>
            <a:ext cx="8424000" cy="1996108"/>
          </a:xfrm>
          <a:prstGeom prst="rect">
            <a:avLst/>
          </a:prstGeom>
        </p:spPr>
      </p:pic>
      <p:sp>
        <p:nvSpPr>
          <p:cNvPr id="9" name="Content Placeholder 2">
            <a:extLst>
              <a:ext uri="{FF2B5EF4-FFF2-40B4-BE49-F238E27FC236}">
                <a16:creationId xmlns:a16="http://schemas.microsoft.com/office/drawing/2014/main" id="{AFB07D43-5068-DFF7-7231-EF184D5EE8B8}"/>
              </a:ext>
            </a:extLst>
          </p:cNvPr>
          <p:cNvSpPr txBox="1">
            <a:spLocks/>
          </p:cNvSpPr>
          <p:nvPr/>
        </p:nvSpPr>
        <p:spPr>
          <a:xfrm>
            <a:off x="324000" y="905523"/>
            <a:ext cx="8424000" cy="4885680"/>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US" dirty="0"/>
          </a:p>
          <a:p>
            <a:pPr marL="0" indent="0">
              <a:buFont typeface="Arial" charset="0"/>
              <a:buNone/>
            </a:pPr>
            <a:endParaRPr lang="en-US" dirty="0"/>
          </a:p>
        </p:txBody>
      </p:sp>
    </p:spTree>
    <p:extLst>
      <p:ext uri="{BB962C8B-B14F-4D97-AF65-F5344CB8AC3E}">
        <p14:creationId xmlns:p14="http://schemas.microsoft.com/office/powerpoint/2010/main" val="369316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r>
              <a:rPr lang="en-US" sz="1800" dirty="0"/>
              <a:t>Image Quality - feedback</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530537"/>
            <a:ext cx="8424000" cy="4260665"/>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GB" dirty="0"/>
          </a:p>
        </p:txBody>
      </p:sp>
      <p:sp>
        <p:nvSpPr>
          <p:cNvPr id="3" name="Content Placeholder 2">
            <a:extLst>
              <a:ext uri="{FF2B5EF4-FFF2-40B4-BE49-F238E27FC236}">
                <a16:creationId xmlns:a16="http://schemas.microsoft.com/office/drawing/2014/main" id="{5385D31C-B919-3DF4-3BB5-F67C40A1A20C}"/>
              </a:ext>
            </a:extLst>
          </p:cNvPr>
          <p:cNvSpPr txBox="1">
            <a:spLocks/>
          </p:cNvSpPr>
          <p:nvPr/>
        </p:nvSpPr>
        <p:spPr>
          <a:xfrm>
            <a:off x="324000" y="905523"/>
            <a:ext cx="8424000" cy="4885680"/>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t>Examination: </a:t>
            </a:r>
            <a:r>
              <a:rPr lang="en-US" dirty="0"/>
              <a:t>US Pelvis TA &amp; TV</a:t>
            </a:r>
          </a:p>
        </p:txBody>
      </p:sp>
      <p:pic>
        <p:nvPicPr>
          <p:cNvPr id="7" name="Picture 6">
            <a:extLst>
              <a:ext uri="{FF2B5EF4-FFF2-40B4-BE49-F238E27FC236}">
                <a16:creationId xmlns:a16="http://schemas.microsoft.com/office/drawing/2014/main" id="{CF309D21-5336-2673-6702-7C4D36162A65}"/>
              </a:ext>
            </a:extLst>
          </p:cNvPr>
          <p:cNvPicPr>
            <a:picLocks noChangeAspect="1"/>
          </p:cNvPicPr>
          <p:nvPr/>
        </p:nvPicPr>
        <p:blipFill>
          <a:blip r:embed="rId2"/>
          <a:stretch>
            <a:fillRect/>
          </a:stretch>
        </p:blipFill>
        <p:spPr>
          <a:xfrm>
            <a:off x="873961" y="1417435"/>
            <a:ext cx="7324078" cy="4967320"/>
          </a:xfrm>
          <a:prstGeom prst="rect">
            <a:avLst/>
          </a:prstGeom>
        </p:spPr>
      </p:pic>
    </p:spTree>
    <p:extLst>
      <p:ext uri="{BB962C8B-B14F-4D97-AF65-F5344CB8AC3E}">
        <p14:creationId xmlns:p14="http://schemas.microsoft.com/office/powerpoint/2010/main" val="23243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r>
              <a:rPr lang="en-US" sz="1800" dirty="0"/>
              <a:t>Image Quality - feedback</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530537"/>
            <a:ext cx="8424000" cy="4260665"/>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GB" dirty="0"/>
          </a:p>
        </p:txBody>
      </p:sp>
      <p:sp>
        <p:nvSpPr>
          <p:cNvPr id="3" name="Content Placeholder 2">
            <a:extLst>
              <a:ext uri="{FF2B5EF4-FFF2-40B4-BE49-F238E27FC236}">
                <a16:creationId xmlns:a16="http://schemas.microsoft.com/office/drawing/2014/main" id="{5385D31C-B919-3DF4-3BB5-F67C40A1A20C}"/>
              </a:ext>
            </a:extLst>
          </p:cNvPr>
          <p:cNvSpPr txBox="1">
            <a:spLocks/>
          </p:cNvSpPr>
          <p:nvPr/>
        </p:nvSpPr>
        <p:spPr>
          <a:xfrm>
            <a:off x="324000" y="905523"/>
            <a:ext cx="8424000" cy="4885680"/>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sz="2200" b="1" dirty="0"/>
              <a:t>Example 3: </a:t>
            </a:r>
            <a:r>
              <a:rPr lang="en-US" dirty="0"/>
              <a:t>US Pelvis TA &amp; TV</a:t>
            </a:r>
          </a:p>
        </p:txBody>
      </p:sp>
      <p:sp>
        <p:nvSpPr>
          <p:cNvPr id="5" name="Content Placeholder 2">
            <a:extLst>
              <a:ext uri="{FF2B5EF4-FFF2-40B4-BE49-F238E27FC236}">
                <a16:creationId xmlns:a16="http://schemas.microsoft.com/office/drawing/2014/main" id="{F9128B14-6D82-63EF-363D-CAF582278DFD}"/>
              </a:ext>
            </a:extLst>
          </p:cNvPr>
          <p:cNvSpPr txBox="1">
            <a:spLocks/>
          </p:cNvSpPr>
          <p:nvPr/>
        </p:nvSpPr>
        <p:spPr>
          <a:xfrm>
            <a:off x="324000" y="852256"/>
            <a:ext cx="8424000" cy="4938946"/>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endParaRPr lang="en-GB" dirty="0">
              <a:solidFill>
                <a:srgbClr val="000000"/>
              </a:solidFill>
              <a:latin typeface="Arial" panose="020B0604020202020204" pitchFamily="34" charset="0"/>
            </a:endParaRPr>
          </a:p>
          <a:p>
            <a:pPr marL="0" indent="0">
              <a:buNone/>
            </a:pPr>
            <a:endParaRPr lang="en-GB"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DB627AB6-4C40-C7D4-1288-69A3E7FC2A58}"/>
              </a:ext>
            </a:extLst>
          </p:cNvPr>
          <p:cNvPicPr>
            <a:picLocks noChangeAspect="1"/>
          </p:cNvPicPr>
          <p:nvPr/>
        </p:nvPicPr>
        <p:blipFill>
          <a:blip r:embed="rId2"/>
          <a:stretch>
            <a:fillRect/>
          </a:stretch>
        </p:blipFill>
        <p:spPr>
          <a:xfrm>
            <a:off x="922424" y="1392541"/>
            <a:ext cx="7299151" cy="4938946"/>
          </a:xfrm>
          <a:prstGeom prst="rect">
            <a:avLst/>
          </a:prstGeom>
        </p:spPr>
      </p:pic>
    </p:spTree>
    <p:extLst>
      <p:ext uri="{BB962C8B-B14F-4D97-AF65-F5344CB8AC3E}">
        <p14:creationId xmlns:p14="http://schemas.microsoft.com/office/powerpoint/2010/main" val="149742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r>
              <a:rPr lang="en-US" sz="1800" dirty="0"/>
              <a:t>Image Quality - feedback</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530537"/>
            <a:ext cx="8424000" cy="4260665"/>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GB" dirty="0"/>
          </a:p>
        </p:txBody>
      </p:sp>
      <p:sp>
        <p:nvSpPr>
          <p:cNvPr id="3" name="Content Placeholder 2">
            <a:extLst>
              <a:ext uri="{FF2B5EF4-FFF2-40B4-BE49-F238E27FC236}">
                <a16:creationId xmlns:a16="http://schemas.microsoft.com/office/drawing/2014/main" id="{5385D31C-B919-3DF4-3BB5-F67C40A1A20C}"/>
              </a:ext>
            </a:extLst>
          </p:cNvPr>
          <p:cNvSpPr txBox="1">
            <a:spLocks/>
          </p:cNvSpPr>
          <p:nvPr/>
        </p:nvSpPr>
        <p:spPr>
          <a:xfrm>
            <a:off x="324000" y="905523"/>
            <a:ext cx="8424000" cy="4885680"/>
          </a:xfrm>
          <a:prstGeom prst="rect">
            <a:avLst/>
          </a:prstGeom>
        </p:spPr>
        <p:txBody>
          <a:bodyPr>
            <a:normAutofit lnSpcReduction="10000"/>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t>Examination: </a:t>
            </a:r>
            <a:r>
              <a:rPr lang="en-US" dirty="0"/>
              <a:t>US Pelvis TA &amp; TV</a:t>
            </a:r>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None/>
            </a:pPr>
            <a:r>
              <a:rPr lang="en-US" b="1" dirty="0"/>
              <a:t>Auditor feedback comments: </a:t>
            </a:r>
            <a:r>
              <a:rPr lang="en-US" b="1" i="1" dirty="0">
                <a:solidFill>
                  <a:srgbClr val="92D050"/>
                </a:solidFill>
              </a:rPr>
              <a:t>“</a:t>
            </a:r>
            <a:r>
              <a:rPr lang="en-US" sz="1800" b="0" i="1" u="none" strike="noStrike" baseline="0" dirty="0">
                <a:solidFill>
                  <a:srgbClr val="92D050"/>
                </a:solidFill>
                <a:latin typeface="Arial" panose="020B0604020202020204" pitchFamily="34" charset="0"/>
              </a:rPr>
              <a:t>The fibroid appears to be over-measured on TAS.  </a:t>
            </a:r>
            <a:r>
              <a:rPr lang="en-US" i="1" dirty="0">
                <a:solidFill>
                  <a:srgbClr val="92D050"/>
                </a:solidFill>
                <a:latin typeface="Arial" panose="020B0604020202020204" pitchFamily="34" charset="0"/>
              </a:rPr>
              <a:t>Better</a:t>
            </a:r>
            <a:r>
              <a:rPr lang="en-US" sz="1800" b="0" i="1" u="none" strike="noStrike" baseline="0" dirty="0">
                <a:solidFill>
                  <a:srgbClr val="92D050"/>
                </a:solidFill>
                <a:latin typeface="Arial" panose="020B0604020202020204" pitchFamily="34" charset="0"/>
              </a:rPr>
              <a:t> to measure fibroid size on TVS as better images with good border demarcation.”</a:t>
            </a:r>
          </a:p>
          <a:p>
            <a:pPr marL="0" indent="0">
              <a:buFont typeface="Arial" charset="0"/>
              <a:buNone/>
            </a:pPr>
            <a:endParaRPr lang="en-US" dirty="0"/>
          </a:p>
          <a:p>
            <a:pPr marL="0" indent="0">
              <a:buFont typeface="Arial" charset="0"/>
              <a:buNone/>
            </a:pPr>
            <a:r>
              <a:rPr lang="en-US" dirty="0"/>
              <a:t>Feedback merely demonstrating what would be ‘ideal’, based on the images taken for the highest quality outcome.</a:t>
            </a:r>
          </a:p>
        </p:txBody>
      </p:sp>
      <p:graphicFrame>
        <p:nvGraphicFramePr>
          <p:cNvPr id="5" name="Object 4">
            <a:extLst>
              <a:ext uri="{FF2B5EF4-FFF2-40B4-BE49-F238E27FC236}">
                <a16:creationId xmlns:a16="http://schemas.microsoft.com/office/drawing/2014/main" id="{5F3C5018-51B0-B23F-37FE-9D2A67AAB9C5}"/>
              </a:ext>
            </a:extLst>
          </p:cNvPr>
          <p:cNvGraphicFramePr>
            <a:graphicFrameLocks noChangeAspect="1"/>
          </p:cNvGraphicFramePr>
          <p:nvPr>
            <p:extLst>
              <p:ext uri="{D42A27DB-BD31-4B8C-83A1-F6EECF244321}">
                <p14:modId xmlns:p14="http://schemas.microsoft.com/office/powerpoint/2010/main" val="758745394"/>
              </p:ext>
            </p:extLst>
          </p:nvPr>
        </p:nvGraphicFramePr>
        <p:xfrm>
          <a:off x="599642" y="1530536"/>
          <a:ext cx="7872715" cy="1863555"/>
        </p:xfrm>
        <a:graphic>
          <a:graphicData uri="http://schemas.openxmlformats.org/presentationml/2006/ole">
            <mc:AlternateContent xmlns:mc="http://schemas.openxmlformats.org/markup-compatibility/2006">
              <mc:Choice xmlns:v="urn:schemas-microsoft-com:vml" Requires="v">
                <p:oleObj name="Worksheet" r:id="rId2" imgW="6987717" imgH="1653556" progId="Excel.Sheet.12">
                  <p:embed/>
                </p:oleObj>
              </mc:Choice>
              <mc:Fallback>
                <p:oleObj name="Worksheet" r:id="rId2" imgW="6987717" imgH="1653556" progId="Excel.Sheet.12">
                  <p:embed/>
                  <p:pic>
                    <p:nvPicPr>
                      <p:cNvPr id="0" name=""/>
                      <p:cNvPicPr/>
                      <p:nvPr/>
                    </p:nvPicPr>
                    <p:blipFill>
                      <a:blip r:embed="rId3"/>
                      <a:stretch>
                        <a:fillRect/>
                      </a:stretch>
                    </p:blipFill>
                    <p:spPr>
                      <a:xfrm>
                        <a:off x="599642" y="1530536"/>
                        <a:ext cx="7872715" cy="1863555"/>
                      </a:xfrm>
                      <a:prstGeom prst="rect">
                        <a:avLst/>
                      </a:prstGeom>
                    </p:spPr>
                  </p:pic>
                </p:oleObj>
              </mc:Fallback>
            </mc:AlternateContent>
          </a:graphicData>
        </a:graphic>
      </p:graphicFrame>
    </p:spTree>
    <p:extLst>
      <p:ext uri="{BB962C8B-B14F-4D97-AF65-F5344CB8AC3E}">
        <p14:creationId xmlns:p14="http://schemas.microsoft.com/office/powerpoint/2010/main" val="163219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r>
              <a:rPr lang="en-US" sz="1800" dirty="0"/>
              <a:t>MSK – Report Quality</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530537"/>
            <a:ext cx="8424000" cy="4260665"/>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GB" dirty="0"/>
          </a:p>
        </p:txBody>
      </p:sp>
      <p:sp>
        <p:nvSpPr>
          <p:cNvPr id="3" name="Content Placeholder 2">
            <a:extLst>
              <a:ext uri="{FF2B5EF4-FFF2-40B4-BE49-F238E27FC236}">
                <a16:creationId xmlns:a16="http://schemas.microsoft.com/office/drawing/2014/main" id="{5385D31C-B919-3DF4-3BB5-F67C40A1A20C}"/>
              </a:ext>
            </a:extLst>
          </p:cNvPr>
          <p:cNvSpPr txBox="1">
            <a:spLocks/>
          </p:cNvSpPr>
          <p:nvPr/>
        </p:nvSpPr>
        <p:spPr>
          <a:xfrm>
            <a:off x="324000" y="905523"/>
            <a:ext cx="8424000" cy="4885680"/>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sz="2200" b="1" dirty="0"/>
              <a:t>Examination: US Wrist.</a:t>
            </a:r>
          </a:p>
          <a:p>
            <a:r>
              <a:rPr lang="en-US" b="1" dirty="0"/>
              <a:t>Conclusion contradicts the main body text regarding synovitis.</a:t>
            </a:r>
          </a:p>
          <a:p>
            <a:r>
              <a:rPr lang="en-US" b="1" dirty="0"/>
              <a:t>Will not result in patient harm but confusing.</a:t>
            </a:r>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endParaRPr lang="en-US" dirty="0"/>
          </a:p>
          <a:p>
            <a:endParaRPr lang="en-US" dirty="0"/>
          </a:p>
        </p:txBody>
      </p:sp>
      <p:pic>
        <p:nvPicPr>
          <p:cNvPr id="10" name="Picture 9">
            <a:extLst>
              <a:ext uri="{FF2B5EF4-FFF2-40B4-BE49-F238E27FC236}">
                <a16:creationId xmlns:a16="http://schemas.microsoft.com/office/drawing/2014/main" id="{D73E2E15-E094-519F-DC32-48747D7A29E8}"/>
              </a:ext>
            </a:extLst>
          </p:cNvPr>
          <p:cNvPicPr>
            <a:picLocks noChangeAspect="1"/>
          </p:cNvPicPr>
          <p:nvPr/>
        </p:nvPicPr>
        <p:blipFill>
          <a:blip r:embed="rId2"/>
          <a:stretch>
            <a:fillRect/>
          </a:stretch>
        </p:blipFill>
        <p:spPr>
          <a:xfrm>
            <a:off x="247451" y="2228295"/>
            <a:ext cx="8649098" cy="3644283"/>
          </a:xfrm>
          <a:prstGeom prst="rect">
            <a:avLst/>
          </a:prstGeom>
        </p:spPr>
      </p:pic>
    </p:spTree>
    <p:extLst>
      <p:ext uri="{BB962C8B-B14F-4D97-AF65-F5344CB8AC3E}">
        <p14:creationId xmlns:p14="http://schemas.microsoft.com/office/powerpoint/2010/main" val="354085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r>
              <a:rPr lang="en-US" sz="1800" dirty="0"/>
              <a:t>MSK – Report Quality</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530537"/>
            <a:ext cx="8424000" cy="4260665"/>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GB" dirty="0"/>
          </a:p>
        </p:txBody>
      </p:sp>
      <p:sp>
        <p:nvSpPr>
          <p:cNvPr id="3" name="Content Placeholder 2">
            <a:extLst>
              <a:ext uri="{FF2B5EF4-FFF2-40B4-BE49-F238E27FC236}">
                <a16:creationId xmlns:a16="http://schemas.microsoft.com/office/drawing/2014/main" id="{5385D31C-B919-3DF4-3BB5-F67C40A1A20C}"/>
              </a:ext>
            </a:extLst>
          </p:cNvPr>
          <p:cNvSpPr txBox="1">
            <a:spLocks/>
          </p:cNvSpPr>
          <p:nvPr/>
        </p:nvSpPr>
        <p:spPr>
          <a:xfrm>
            <a:off x="324000" y="905523"/>
            <a:ext cx="8424000" cy="4885680"/>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sz="2200" b="1" dirty="0"/>
              <a:t>Example 4:</a:t>
            </a:r>
          </a:p>
          <a:p>
            <a:pPr marL="0" indent="0">
              <a:buFont typeface="Arial" charset="0"/>
              <a:buNone/>
            </a:pPr>
            <a:endParaRPr lang="en-US" sz="2200" b="1" dirty="0"/>
          </a:p>
          <a:p>
            <a:pPr marL="0" indent="0">
              <a:buFont typeface="Arial" charset="0"/>
              <a:buNone/>
            </a:pPr>
            <a:endParaRPr lang="en-US" sz="2200" b="1" dirty="0"/>
          </a:p>
          <a:p>
            <a:r>
              <a:rPr lang="en-US" b="1" dirty="0"/>
              <a:t>Sonographer emailed to review and issue an addendum.</a:t>
            </a:r>
          </a:p>
          <a:p>
            <a:pPr marL="0" indent="0">
              <a:buFont typeface="Arial" charset="0"/>
              <a:buNone/>
            </a:pPr>
            <a:endParaRPr lang="en-US" sz="2200" b="1" dirty="0"/>
          </a:p>
          <a:p>
            <a:pPr marL="0" indent="0">
              <a:buFont typeface="Arial" charset="0"/>
              <a:buNone/>
            </a:pPr>
            <a:endParaRPr lang="en-US" sz="2200" b="1"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F55DCBAE-135F-995C-9242-B923E69FE8E5}"/>
              </a:ext>
            </a:extLst>
          </p:cNvPr>
          <p:cNvPicPr>
            <a:picLocks noChangeAspect="1"/>
          </p:cNvPicPr>
          <p:nvPr/>
        </p:nvPicPr>
        <p:blipFill>
          <a:blip r:embed="rId2"/>
          <a:stretch>
            <a:fillRect/>
          </a:stretch>
        </p:blipFill>
        <p:spPr>
          <a:xfrm>
            <a:off x="627039" y="2550494"/>
            <a:ext cx="7872165" cy="3401983"/>
          </a:xfrm>
          <a:prstGeom prst="rect">
            <a:avLst/>
          </a:prstGeom>
        </p:spPr>
      </p:pic>
      <p:pic>
        <p:nvPicPr>
          <p:cNvPr id="5" name="Picture 4">
            <a:extLst>
              <a:ext uri="{FF2B5EF4-FFF2-40B4-BE49-F238E27FC236}">
                <a16:creationId xmlns:a16="http://schemas.microsoft.com/office/drawing/2014/main" id="{998E538F-FD6C-89B8-B029-9DCD94026287}"/>
              </a:ext>
            </a:extLst>
          </p:cNvPr>
          <p:cNvPicPr>
            <a:picLocks noChangeAspect="1"/>
          </p:cNvPicPr>
          <p:nvPr/>
        </p:nvPicPr>
        <p:blipFill>
          <a:blip r:embed="rId3"/>
          <a:stretch>
            <a:fillRect/>
          </a:stretch>
        </p:blipFill>
        <p:spPr>
          <a:xfrm>
            <a:off x="396000" y="1530536"/>
            <a:ext cx="8273563" cy="644467"/>
          </a:xfrm>
          <a:prstGeom prst="rect">
            <a:avLst/>
          </a:prstGeom>
        </p:spPr>
      </p:pic>
    </p:spTree>
    <p:extLst>
      <p:ext uri="{BB962C8B-B14F-4D97-AF65-F5344CB8AC3E}">
        <p14:creationId xmlns:p14="http://schemas.microsoft.com/office/powerpoint/2010/main" val="92680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A196-81CB-D5AB-F3BE-82FF15F8DEB1}"/>
              </a:ext>
            </a:extLst>
          </p:cNvPr>
          <p:cNvSpPr>
            <a:spLocks noGrp="1"/>
          </p:cNvSpPr>
          <p:nvPr>
            <p:ph type="title"/>
          </p:nvPr>
        </p:nvSpPr>
        <p:spPr/>
        <p:txBody>
          <a:bodyPr/>
          <a:lstStyle/>
          <a:p>
            <a:r>
              <a:rPr lang="en-US" dirty="0"/>
              <a:t>Interesting Audit Case 1</a:t>
            </a:r>
            <a:endParaRPr lang="en-GB" dirty="0"/>
          </a:p>
        </p:txBody>
      </p:sp>
      <p:sp>
        <p:nvSpPr>
          <p:cNvPr id="3" name="Content Placeholder 2">
            <a:extLst>
              <a:ext uri="{FF2B5EF4-FFF2-40B4-BE49-F238E27FC236}">
                <a16:creationId xmlns:a16="http://schemas.microsoft.com/office/drawing/2014/main" id="{2709D86B-3DA9-F615-E3BB-BCF91881CBD5}"/>
              </a:ext>
            </a:extLst>
          </p:cNvPr>
          <p:cNvSpPr txBox="1">
            <a:spLocks/>
          </p:cNvSpPr>
          <p:nvPr/>
        </p:nvSpPr>
        <p:spPr>
          <a:xfrm>
            <a:off x="324000" y="1165411"/>
            <a:ext cx="8424000" cy="5146612"/>
          </a:xfrm>
          <a:prstGeom prst="rect">
            <a:avLst/>
          </a:prstGeom>
        </p:spPr>
        <p:txBody>
          <a:bodyPr>
            <a:normAutofit lnSpcReduction="10000"/>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t>Examination:</a:t>
            </a:r>
            <a:r>
              <a:rPr lang="en-US" sz="2200" b="1" dirty="0"/>
              <a:t> </a:t>
            </a:r>
            <a:r>
              <a:rPr lang="en-US" dirty="0"/>
              <a:t>US Pelvis TA and transvaginal</a:t>
            </a:r>
          </a:p>
          <a:p>
            <a:pPr marL="0" indent="0">
              <a:buFont typeface="Arial" charset="0"/>
              <a:buNone/>
            </a:pPr>
            <a:r>
              <a:rPr lang="en-US" b="1" dirty="0"/>
              <a:t>NHS: </a:t>
            </a:r>
            <a:r>
              <a:rPr lang="en-US" dirty="0"/>
              <a:t>4305636948</a:t>
            </a:r>
            <a:r>
              <a:rPr lang="en-US" b="1" dirty="0"/>
              <a:t> </a:t>
            </a:r>
          </a:p>
          <a:p>
            <a:pPr marL="0" indent="0">
              <a:buFont typeface="Arial" charset="0"/>
              <a:buNone/>
            </a:pPr>
            <a:r>
              <a:rPr lang="en-US" b="1" dirty="0"/>
              <a:t>Appointment Date: </a:t>
            </a:r>
            <a:r>
              <a:rPr lang="en-US" dirty="0"/>
              <a:t>12/10/2023</a:t>
            </a:r>
          </a:p>
          <a:p>
            <a:pPr marL="0" indent="0" algn="l">
              <a:buNone/>
            </a:pPr>
            <a:r>
              <a:rPr lang="en-US" b="1" dirty="0"/>
              <a:t>Clinical Indications:</a:t>
            </a:r>
            <a:r>
              <a:rPr lang="en-US" dirty="0">
                <a:solidFill>
                  <a:srgbClr val="000000"/>
                </a:solidFill>
                <a:latin typeface="Calibri" panose="020F0502020204030204" pitchFamily="34" charset="0"/>
              </a:rPr>
              <a:t> </a:t>
            </a:r>
            <a:r>
              <a:rPr lang="en-US" dirty="0">
                <a:solidFill>
                  <a:srgbClr val="000000"/>
                </a:solidFill>
                <a:latin typeface="Arial" panose="020B0604020202020204" pitchFamily="34" charset="0"/>
                <a:cs typeface="Arial" panose="020B0604020202020204" pitchFamily="34" charset="0"/>
              </a:rPr>
              <a:t>M</a:t>
            </a:r>
            <a:r>
              <a:rPr lang="en-US" sz="1800" b="0" i="0" u="none" strike="noStrike" baseline="0" dirty="0">
                <a:solidFill>
                  <a:srgbClr val="000000"/>
                </a:solidFill>
                <a:latin typeface="Arial" panose="020B0604020202020204" pitchFamily="34" charset="0"/>
                <a:cs typeface="Arial" panose="020B0604020202020204" pitchFamily="34" charset="0"/>
              </a:rPr>
              <a:t>issed a few periods, irregular bleeding, </a:t>
            </a:r>
            <a:r>
              <a:rPr lang="en-US" sz="1800" b="0" i="0" u="none" strike="noStrike" baseline="0" dirty="0" err="1">
                <a:solidFill>
                  <a:srgbClr val="000000"/>
                </a:solidFill>
                <a:latin typeface="Arial" panose="020B0604020202020204" pitchFamily="34" charset="0"/>
                <a:cs typeface="Arial" panose="020B0604020202020204" pitchFamily="34" charset="0"/>
              </a:rPr>
              <a:t>mirena</a:t>
            </a:r>
            <a:r>
              <a:rPr lang="en-US" sz="1800" b="0" i="0" u="none" strike="noStrike" baseline="0" dirty="0">
                <a:solidFill>
                  <a:srgbClr val="000000"/>
                </a:solidFill>
                <a:latin typeface="Arial" panose="020B0604020202020204" pitchFamily="34" charset="0"/>
                <a:cs typeface="Arial" panose="020B0604020202020204" pitchFamily="34" charset="0"/>
              </a:rPr>
              <a:t> in situ. previous cyst on ovary.</a:t>
            </a:r>
          </a:p>
          <a:p>
            <a:pPr marL="0" indent="0" algn="l">
              <a:buNone/>
            </a:pPr>
            <a:r>
              <a:rPr lang="en-US" sz="1800" b="1" i="0" u="none" strike="noStrike" baseline="0" dirty="0">
                <a:solidFill>
                  <a:srgbClr val="000000"/>
                </a:solidFill>
                <a:latin typeface="Arial" panose="020B0604020202020204" pitchFamily="34" charset="0"/>
              </a:rPr>
              <a:t>LMP: </a:t>
            </a:r>
            <a:r>
              <a:rPr lang="en-US" sz="1800" b="0" i="0" u="none" strike="noStrike" baseline="0" dirty="0">
                <a:solidFill>
                  <a:srgbClr val="000000"/>
                </a:solidFill>
                <a:latin typeface="Arial" panose="020B0604020202020204" pitchFamily="34" charset="0"/>
                <a:cs typeface="Arial" panose="020B0604020202020204" pitchFamily="34" charset="0"/>
              </a:rPr>
              <a:t>Bleeding everyday for few months</a:t>
            </a:r>
            <a:r>
              <a:rPr lang="en-US" sz="1800" b="0" i="0" u="none" strike="noStrike" baseline="0" dirty="0">
                <a:solidFill>
                  <a:srgbClr val="000000"/>
                </a:solidFill>
                <a:latin typeface="Arial" panose="020B0604020202020204" pitchFamily="34" charset="0"/>
              </a:rPr>
              <a:t>.</a:t>
            </a:r>
          </a:p>
          <a:p>
            <a:pPr marL="0" indent="0">
              <a:buNone/>
            </a:pPr>
            <a:endParaRPr lang="en-GB" b="1" dirty="0"/>
          </a:p>
          <a:p>
            <a:pPr marL="0" indent="0" algn="l">
              <a:buNone/>
            </a:pPr>
            <a:r>
              <a:rPr lang="en-GB" b="1" dirty="0"/>
              <a:t>Findings: </a:t>
            </a:r>
            <a:r>
              <a:rPr lang="en-GB" b="1" i="0" u="sng" strike="noStrike" baseline="0" dirty="0">
                <a:solidFill>
                  <a:srgbClr val="000000"/>
                </a:solidFill>
                <a:latin typeface="Arial" panose="020B0604020202020204" pitchFamily="34" charset="0"/>
                <a:cs typeface="Arial" panose="020B0604020202020204" pitchFamily="34" charset="0"/>
              </a:rPr>
              <a:t>The visualised endometrium measures </a:t>
            </a:r>
            <a:r>
              <a:rPr lang="en-US" b="1" i="0" u="sng" strike="noStrike" baseline="0" dirty="0">
                <a:solidFill>
                  <a:srgbClr val="000000"/>
                </a:solidFill>
                <a:latin typeface="Arial" panose="020B0604020202020204" pitchFamily="34" charset="0"/>
                <a:cs typeface="Arial" panose="020B0604020202020204" pitchFamily="34" charset="0"/>
              </a:rPr>
              <a:t>13 </a:t>
            </a:r>
            <a:r>
              <a:rPr lang="en-GB" b="1" i="0" u="sng" strike="noStrike" baseline="0" dirty="0">
                <a:solidFill>
                  <a:srgbClr val="000000"/>
                </a:solidFill>
                <a:latin typeface="Arial" panose="020B0604020202020204" pitchFamily="34" charset="0"/>
                <a:cs typeface="Arial" panose="020B0604020202020204" pitchFamily="34" charset="0"/>
              </a:rPr>
              <a:t>mm</a:t>
            </a:r>
            <a:r>
              <a:rPr lang="en-US" b="1" i="0" u="sng" strike="noStrike" baseline="0" dirty="0">
                <a:solidFill>
                  <a:srgbClr val="000000"/>
                </a:solidFill>
                <a:latin typeface="Arial" panose="020B0604020202020204" pitchFamily="34" charset="0"/>
                <a:cs typeface="Arial" panose="020B0604020202020204" pitchFamily="34" charset="0"/>
              </a:rPr>
              <a:t> and appears heterogeneous containing multiple small cystic spaces.</a:t>
            </a:r>
          </a:p>
          <a:p>
            <a:pPr marL="0" indent="0" algn="l">
              <a:buNone/>
            </a:pPr>
            <a:r>
              <a:rPr lang="en-US" b="0" i="0" u="none" strike="noStrike" baseline="0" dirty="0">
                <a:solidFill>
                  <a:srgbClr val="000000"/>
                </a:solidFill>
                <a:latin typeface="Arial" panose="020B0604020202020204" pitchFamily="34" charset="0"/>
                <a:cs typeface="Arial" panose="020B0604020202020204" pitchFamily="34" charset="0"/>
              </a:rPr>
              <a:t>The intra uterine coil device is in place and is located in the upper third of the endometrial cavity.</a:t>
            </a:r>
            <a:endParaRPr lang="en-GB" b="1" dirty="0">
              <a:latin typeface="Arial" panose="020B0604020202020204" pitchFamily="34" charset="0"/>
              <a:cs typeface="Arial" panose="020B0604020202020204" pitchFamily="34" charset="0"/>
            </a:endParaRPr>
          </a:p>
          <a:p>
            <a:pPr marL="0" indent="0" algn="l">
              <a:buNone/>
            </a:pPr>
            <a:r>
              <a:rPr lang="en-GB" sz="1800" b="1" i="0" u="none" strike="noStrike" baseline="0" dirty="0">
                <a:solidFill>
                  <a:srgbClr val="000000"/>
                </a:solidFill>
                <a:latin typeface="Arial" panose="020B0604020202020204" pitchFamily="34" charset="0"/>
                <a:cs typeface="Arial" panose="020B0604020202020204" pitchFamily="34" charset="0"/>
              </a:rPr>
              <a:t>Conclusion: </a:t>
            </a:r>
            <a:r>
              <a:rPr lang="en-US" sz="1800" b="0" i="0" u="none" strike="noStrike" baseline="0" dirty="0">
                <a:solidFill>
                  <a:srgbClr val="000000"/>
                </a:solidFill>
                <a:latin typeface="Arial" panose="020B0604020202020204" pitchFamily="34" charset="0"/>
                <a:cs typeface="Arial" panose="020B0604020202020204" pitchFamily="34" charset="0"/>
              </a:rPr>
              <a:t>IUCD in situ. </a:t>
            </a:r>
            <a:r>
              <a:rPr lang="en-US" sz="1800" b="1" i="0" u="sng" strike="noStrike" baseline="0" dirty="0">
                <a:solidFill>
                  <a:srgbClr val="000000"/>
                </a:solidFill>
                <a:latin typeface="Arial" panose="020B0604020202020204" pitchFamily="34" charset="0"/>
                <a:cs typeface="Arial" panose="020B0604020202020204" pitchFamily="34" charset="0"/>
              </a:rPr>
              <a:t>Heterogeneous endometrium containing small cystic spaces. </a:t>
            </a:r>
            <a:r>
              <a:rPr lang="en-GB" sz="1800" b="0" i="0" u="none" strike="noStrike" baseline="0" dirty="0">
                <a:solidFill>
                  <a:srgbClr val="000000"/>
                </a:solidFill>
                <a:latin typeface="Arial" panose="020B0604020202020204" pitchFamily="34" charset="0"/>
                <a:cs typeface="Arial" panose="020B0604020202020204" pitchFamily="34" charset="0"/>
              </a:rPr>
              <a:t>Normal uterus and ovaries.</a:t>
            </a:r>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0" indent="0" algn="l">
              <a:buNone/>
            </a:pPr>
            <a:r>
              <a:rPr lang="en-GB" sz="1800" b="1" i="0" u="none" strike="noStrike" baseline="0" dirty="0">
                <a:solidFill>
                  <a:srgbClr val="000000"/>
                </a:solidFill>
                <a:latin typeface="Arial" panose="020B0604020202020204" pitchFamily="34" charset="0"/>
                <a:cs typeface="Arial" panose="020B0604020202020204" pitchFamily="34" charset="0"/>
              </a:rPr>
              <a:t>Recommendations: </a:t>
            </a:r>
            <a:r>
              <a:rPr lang="en-US" sz="1800" b="1" i="0" u="sng" strike="noStrike" baseline="0" dirty="0">
                <a:solidFill>
                  <a:srgbClr val="000000"/>
                </a:solidFill>
                <a:latin typeface="Arial" panose="020B0604020202020204" pitchFamily="34" charset="0"/>
                <a:cs typeface="Arial" panose="020B0604020202020204" pitchFamily="34" charset="0"/>
              </a:rPr>
              <a:t>Follow up scan in 6-8 weeks within 5th-10th day of menstrual cycle for reassessment of the endometrium</a:t>
            </a:r>
            <a:r>
              <a:rPr lang="en-US" sz="1800" b="0" i="0" u="none" strike="noStrike" baseline="0" dirty="0">
                <a:solidFill>
                  <a:srgbClr val="000000"/>
                </a:solidFill>
                <a:latin typeface="Arial" panose="020B0604020202020204" pitchFamily="34" charset="0"/>
                <a:cs typeface="Arial" panose="020B0604020202020204" pitchFamily="34" charset="0"/>
              </a:rPr>
              <a:t>.</a:t>
            </a:r>
            <a:endParaRPr lang="en-GB" b="1" dirty="0">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33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10:00 - 10:10					Introductions</a:t>
            </a:r>
          </a:p>
          <a:p>
            <a:r>
              <a:rPr lang="en-US" dirty="0"/>
              <a:t>10:10 - 10:30		G.A-S		Audit categories, scoring recap with examples in 										practice.</a:t>
            </a:r>
          </a:p>
          <a:p>
            <a:r>
              <a:rPr lang="en-US" dirty="0"/>
              <a:t>10:30 - 13:00 		PK			October audits (General &amp; MSK).	</a:t>
            </a:r>
          </a:p>
          <a:p>
            <a:endParaRPr lang="en-US" dirty="0"/>
          </a:p>
          <a:p>
            <a:r>
              <a:rPr lang="en-US" dirty="0">
                <a:solidFill>
                  <a:schemeClr val="accent1"/>
                </a:solidFill>
              </a:rPr>
              <a:t>13:00 – 13:45		Lunch break</a:t>
            </a:r>
          </a:p>
          <a:p>
            <a:endParaRPr lang="en-US" dirty="0"/>
          </a:p>
          <a:p>
            <a:r>
              <a:rPr lang="en-US" dirty="0"/>
              <a:t>13:45 – 14:15		G.A-S		Interesting audit cases to provoke discussion.</a:t>
            </a:r>
          </a:p>
          <a:p>
            <a:pPr marL="0" indent="0">
              <a:buNone/>
            </a:pPr>
            <a:r>
              <a:rPr lang="en-US" dirty="0"/>
              <a:t>						&amp; P.K</a:t>
            </a:r>
          </a:p>
          <a:p>
            <a:r>
              <a:rPr lang="en-US" dirty="0"/>
              <a:t>14:15 – 15:45 					Live audit practice.</a:t>
            </a:r>
          </a:p>
          <a:p>
            <a:r>
              <a:rPr lang="en-US" dirty="0"/>
              <a:t>15:45 – 16:00					Q&amp;A / AOB.</a:t>
            </a:r>
          </a:p>
          <a:p>
            <a:endParaRPr lang="en-US" dirty="0"/>
          </a:p>
          <a:p>
            <a:endParaRPr lang="en-US" dirty="0"/>
          </a:p>
          <a:p>
            <a:endParaRPr lang="en-US" dirty="0"/>
          </a:p>
        </p:txBody>
      </p:sp>
    </p:spTree>
    <p:extLst>
      <p:ext uri="{BB962C8B-B14F-4D97-AF65-F5344CB8AC3E}">
        <p14:creationId xmlns:p14="http://schemas.microsoft.com/office/powerpoint/2010/main" val="1817472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A196-81CB-D5AB-F3BE-82FF15F8DEB1}"/>
              </a:ext>
            </a:extLst>
          </p:cNvPr>
          <p:cNvSpPr>
            <a:spLocks noGrp="1"/>
          </p:cNvSpPr>
          <p:nvPr>
            <p:ph type="title"/>
          </p:nvPr>
        </p:nvSpPr>
        <p:spPr/>
        <p:txBody>
          <a:bodyPr/>
          <a:lstStyle/>
          <a:p>
            <a:r>
              <a:rPr lang="en-US" dirty="0"/>
              <a:t>Interesting Audit Case 1</a:t>
            </a:r>
            <a:endParaRPr lang="en-GB" dirty="0"/>
          </a:p>
        </p:txBody>
      </p:sp>
      <p:sp>
        <p:nvSpPr>
          <p:cNvPr id="3" name="Content Placeholder 2">
            <a:extLst>
              <a:ext uri="{FF2B5EF4-FFF2-40B4-BE49-F238E27FC236}">
                <a16:creationId xmlns:a16="http://schemas.microsoft.com/office/drawing/2014/main" id="{2709D86B-3DA9-F615-E3BB-BCF91881CBD5}"/>
              </a:ext>
            </a:extLst>
          </p:cNvPr>
          <p:cNvSpPr txBox="1">
            <a:spLocks/>
          </p:cNvSpPr>
          <p:nvPr/>
        </p:nvSpPr>
        <p:spPr>
          <a:xfrm>
            <a:off x="324000" y="1165411"/>
            <a:ext cx="8424000" cy="5146612"/>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endParaRPr lang="en-US" b="1" dirty="0"/>
          </a:p>
          <a:p>
            <a:pPr marL="0" indent="0">
              <a:buFont typeface="Arial" charset="0"/>
              <a:buNone/>
            </a:pPr>
            <a:endParaRPr lang="en-US" b="1" dirty="0"/>
          </a:p>
          <a:p>
            <a:pPr marL="0" indent="0">
              <a:buFont typeface="Arial" charset="0"/>
              <a:buNone/>
            </a:pPr>
            <a:endParaRPr lang="en-US" b="1" dirty="0"/>
          </a:p>
          <a:p>
            <a:pPr marL="0" indent="0">
              <a:buFont typeface="Arial" charset="0"/>
              <a:buNone/>
            </a:pPr>
            <a:endParaRPr lang="en-US" b="1" dirty="0"/>
          </a:p>
          <a:p>
            <a:pPr marL="0" indent="0">
              <a:buFont typeface="Arial" charset="0"/>
              <a:buNone/>
            </a:pPr>
            <a:r>
              <a:rPr lang="en-US" b="1" dirty="0">
                <a:solidFill>
                  <a:schemeClr val="accent1"/>
                </a:solidFill>
              </a:rPr>
              <a:t>Auditor 1 feedback</a:t>
            </a:r>
            <a:r>
              <a:rPr lang="en-US" b="1" dirty="0"/>
              <a:t>: </a:t>
            </a:r>
            <a:r>
              <a:rPr lang="en-US" dirty="0">
                <a:solidFill>
                  <a:schemeClr val="accent3"/>
                </a:solidFill>
              </a:rPr>
              <a:t>The endometrium looks unremarkable</a:t>
            </a:r>
            <a:r>
              <a:rPr lang="en-US" b="1" dirty="0">
                <a:solidFill>
                  <a:schemeClr val="accent3"/>
                </a:solidFill>
              </a:rPr>
              <a:t>.</a:t>
            </a:r>
          </a:p>
          <a:p>
            <a:pPr marL="0" indent="0">
              <a:buFont typeface="Arial" charset="0"/>
              <a:buNone/>
            </a:pPr>
            <a:r>
              <a:rPr lang="en-US" b="1" dirty="0">
                <a:solidFill>
                  <a:srgbClr val="7030A0"/>
                </a:solidFill>
              </a:rPr>
              <a:t>Auditor 2 feedback</a:t>
            </a:r>
            <a:r>
              <a:rPr lang="en-US" b="1" dirty="0"/>
              <a:t>: </a:t>
            </a:r>
            <a:r>
              <a:rPr lang="en-US" dirty="0">
                <a:solidFill>
                  <a:srgbClr val="7030A0"/>
                </a:solidFill>
              </a:rPr>
              <a:t>Agree the endometrium looks normal. The patient had a coil at time of scan and the endometrium is not heterogenous. Patient did not require a follow-up. Addendum required.</a:t>
            </a:r>
          </a:p>
          <a:p>
            <a:pPr marL="0" indent="0">
              <a:buFont typeface="Arial" charset="0"/>
              <a:buNone/>
            </a:pPr>
            <a:r>
              <a:rPr lang="en-US" b="1" dirty="0"/>
              <a:t>Addendum issued:</a:t>
            </a:r>
            <a:endParaRPr lang="en-GB" b="1" dirty="0"/>
          </a:p>
          <a:p>
            <a:pPr marL="0" indent="0" algn="l">
              <a:buNone/>
            </a:pPr>
            <a:r>
              <a:rPr lang="en-US" b="1" dirty="0">
                <a:latin typeface="Arial" panose="020B0604020202020204" pitchFamily="34" charset="0"/>
                <a:cs typeface="Arial" panose="020B0604020202020204" pitchFamily="34" charset="0"/>
              </a:rPr>
              <a:t>“</a:t>
            </a:r>
            <a:r>
              <a:rPr lang="en-GB" sz="1800" b="0" i="0" u="none" strike="noStrike" baseline="0" dirty="0">
                <a:solidFill>
                  <a:srgbClr val="000000"/>
                </a:solidFill>
                <a:latin typeface="Arial" panose="020B0604020202020204" pitchFamily="34" charset="0"/>
                <a:cs typeface="Arial" panose="020B0604020202020204" pitchFamily="34" charset="0"/>
              </a:rPr>
              <a:t>The visualised endometrium measures </a:t>
            </a:r>
            <a:r>
              <a:rPr lang="en-US" sz="1800" b="0" i="0" u="none" strike="noStrike" baseline="0" dirty="0">
                <a:solidFill>
                  <a:srgbClr val="000000"/>
                </a:solidFill>
                <a:latin typeface="Arial" panose="020B0604020202020204" pitchFamily="34" charset="0"/>
                <a:cs typeface="Arial" panose="020B0604020202020204" pitchFamily="34" charset="0"/>
              </a:rPr>
              <a:t>13 </a:t>
            </a:r>
            <a:r>
              <a:rPr lang="en-GB" sz="1800" b="0" i="0" u="none" strike="noStrike" baseline="0" dirty="0">
                <a:solidFill>
                  <a:srgbClr val="000000"/>
                </a:solidFill>
                <a:latin typeface="Arial" panose="020B0604020202020204" pitchFamily="34" charset="0"/>
                <a:cs typeface="Arial" panose="020B0604020202020204" pitchFamily="34" charset="0"/>
              </a:rPr>
              <a:t>mm</a:t>
            </a:r>
            <a:r>
              <a:rPr lang="en-US" sz="1800" b="0" i="0" u="none" strike="noStrike" baseline="0" dirty="0">
                <a:solidFill>
                  <a:srgbClr val="000000"/>
                </a:solidFill>
                <a:latin typeface="Arial" panose="020B0604020202020204" pitchFamily="34" charset="0"/>
                <a:cs typeface="Arial" panose="020B0604020202020204" pitchFamily="34" charset="0"/>
              </a:rPr>
              <a:t> and appears normal. The intra uterine coil device is in place and is located in the upper third of the endometrial cavity.”</a:t>
            </a:r>
            <a:endParaRPr lang="en-GB" b="1" dirty="0">
              <a:latin typeface="Arial" panose="020B0604020202020204" pitchFamily="34" charset="0"/>
              <a:cs typeface="Arial" panose="020B0604020202020204" pitchFamily="34" charset="0"/>
            </a:endParaRPr>
          </a:p>
          <a:p>
            <a:pPr marL="0" indent="0" algn="l">
              <a:buNone/>
            </a:pPr>
            <a:r>
              <a:rPr lang="en-GB" sz="1800" b="1" i="0" u="none" strike="noStrike" baseline="0" dirty="0">
                <a:solidFill>
                  <a:srgbClr val="000000"/>
                </a:solidFill>
                <a:latin typeface="Arial" panose="020B0604020202020204" pitchFamily="34" charset="0"/>
                <a:cs typeface="Arial" panose="020B0604020202020204" pitchFamily="34" charset="0"/>
              </a:rPr>
              <a:t>Conclusion: </a:t>
            </a:r>
            <a:r>
              <a:rPr lang="en-US" sz="1800" b="0" i="0" u="none" strike="noStrike" baseline="0" dirty="0">
                <a:solidFill>
                  <a:srgbClr val="000000"/>
                </a:solidFill>
                <a:latin typeface="Arial" panose="020B0604020202020204" pitchFamily="34" charset="0"/>
                <a:cs typeface="Arial" panose="020B0604020202020204" pitchFamily="34" charset="0"/>
              </a:rPr>
              <a:t>IUCD in situ. </a:t>
            </a:r>
            <a:r>
              <a:rPr lang="en-GB" sz="1800" b="0" i="0" u="none" strike="noStrike" baseline="0" dirty="0">
                <a:solidFill>
                  <a:srgbClr val="000000"/>
                </a:solidFill>
                <a:latin typeface="Arial" panose="020B0604020202020204" pitchFamily="34" charset="0"/>
                <a:cs typeface="Arial" panose="020B0604020202020204" pitchFamily="34" charset="0"/>
              </a:rPr>
              <a:t>Normal uterus</a:t>
            </a:r>
            <a:r>
              <a:rPr lang="en-US" sz="1800" b="0" i="0" u="none" strike="noStrike" baseline="0" dirty="0">
                <a:solidFill>
                  <a:srgbClr val="000000"/>
                </a:solidFill>
                <a:latin typeface="Arial" panose="020B0604020202020204" pitchFamily="34" charset="0"/>
                <a:cs typeface="Arial" panose="020B0604020202020204" pitchFamily="34" charset="0"/>
              </a:rPr>
              <a:t>, endometrium</a:t>
            </a:r>
            <a:r>
              <a:rPr lang="en-GB" sz="1800" b="0" i="0" u="none" strike="noStrike" baseline="0" dirty="0">
                <a:solidFill>
                  <a:srgbClr val="000000"/>
                </a:solidFill>
                <a:latin typeface="Arial" panose="020B0604020202020204" pitchFamily="34" charset="0"/>
                <a:cs typeface="Arial" panose="020B0604020202020204" pitchFamily="34" charset="0"/>
              </a:rPr>
              <a:t> and ovaries. </a:t>
            </a:r>
            <a:endParaRPr lang="en-GB" sz="1800" b="1" i="0" u="none" strike="noStrike" baseline="0" dirty="0">
              <a:solidFill>
                <a:srgbClr val="000000"/>
              </a:solidFill>
              <a:latin typeface="Arial" panose="020B0604020202020204" pitchFamily="34" charset="0"/>
              <a:cs typeface="Arial" panose="020B0604020202020204" pitchFamily="34" charset="0"/>
            </a:endParaRPr>
          </a:p>
          <a:p>
            <a:pPr marL="0" indent="0" algn="l">
              <a:buNone/>
            </a:pPr>
            <a:r>
              <a:rPr lang="en-GB" sz="1800" b="1" i="0" u="none" strike="noStrike" baseline="0" dirty="0">
                <a:solidFill>
                  <a:srgbClr val="000000"/>
                </a:solidFill>
                <a:latin typeface="Arial" panose="020B0604020202020204" pitchFamily="34" charset="0"/>
                <a:cs typeface="Arial" panose="020B0604020202020204" pitchFamily="34" charset="0"/>
              </a:rPr>
              <a:t>Recommendations: </a:t>
            </a:r>
            <a:r>
              <a:rPr lang="en-US" sz="1800" b="0" i="0" u="none" strike="noStrike" baseline="0" dirty="0">
                <a:solidFill>
                  <a:srgbClr val="000000"/>
                </a:solidFill>
                <a:latin typeface="Arial" panose="020B0604020202020204" pitchFamily="34" charset="0"/>
                <a:cs typeface="Arial" panose="020B0604020202020204" pitchFamily="34" charset="0"/>
              </a:rPr>
              <a:t>No diagnostic recommendations.</a:t>
            </a:r>
            <a:endParaRPr lang="en-GB" b="1" dirty="0">
              <a:solidFill>
                <a:schemeClr val="accent4">
                  <a:lumMod val="60000"/>
                  <a:lumOff val="4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5EB2253-2420-4BAD-A8F5-292A7CD09262}"/>
              </a:ext>
            </a:extLst>
          </p:cNvPr>
          <p:cNvPicPr>
            <a:picLocks noChangeAspect="1"/>
          </p:cNvPicPr>
          <p:nvPr/>
        </p:nvPicPr>
        <p:blipFill>
          <a:blip r:embed="rId2"/>
          <a:stretch>
            <a:fillRect/>
          </a:stretch>
        </p:blipFill>
        <p:spPr>
          <a:xfrm>
            <a:off x="253560" y="1165411"/>
            <a:ext cx="8564880" cy="1478280"/>
          </a:xfrm>
          <a:prstGeom prst="rect">
            <a:avLst/>
          </a:prstGeom>
        </p:spPr>
      </p:pic>
    </p:spTree>
    <p:extLst>
      <p:ext uri="{BB962C8B-B14F-4D97-AF65-F5344CB8AC3E}">
        <p14:creationId xmlns:p14="http://schemas.microsoft.com/office/powerpoint/2010/main" val="375154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A196-81CB-D5AB-F3BE-82FF15F8DEB1}"/>
              </a:ext>
            </a:extLst>
          </p:cNvPr>
          <p:cNvSpPr>
            <a:spLocks noGrp="1"/>
          </p:cNvSpPr>
          <p:nvPr>
            <p:ph type="title"/>
          </p:nvPr>
        </p:nvSpPr>
        <p:spPr/>
        <p:txBody>
          <a:bodyPr/>
          <a:lstStyle/>
          <a:p>
            <a:r>
              <a:rPr lang="en-US" dirty="0"/>
              <a:t>Interesting Audit Case 1</a:t>
            </a:r>
            <a:endParaRPr lang="en-GB" dirty="0"/>
          </a:p>
        </p:txBody>
      </p:sp>
      <p:sp>
        <p:nvSpPr>
          <p:cNvPr id="3" name="Content Placeholder 2">
            <a:extLst>
              <a:ext uri="{FF2B5EF4-FFF2-40B4-BE49-F238E27FC236}">
                <a16:creationId xmlns:a16="http://schemas.microsoft.com/office/drawing/2014/main" id="{2709D86B-3DA9-F615-E3BB-BCF91881CBD5}"/>
              </a:ext>
            </a:extLst>
          </p:cNvPr>
          <p:cNvSpPr txBox="1">
            <a:spLocks/>
          </p:cNvSpPr>
          <p:nvPr/>
        </p:nvSpPr>
        <p:spPr>
          <a:xfrm>
            <a:off x="324000" y="1165411"/>
            <a:ext cx="8424000" cy="5146612"/>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gn="l">
              <a:buNone/>
            </a:pPr>
            <a:r>
              <a:rPr lang="en-US" b="1" dirty="0"/>
              <a:t>Clinical Indications: </a:t>
            </a:r>
            <a:r>
              <a:rPr lang="en-US" dirty="0"/>
              <a:t>Follow-up scan, 06/12/2024</a:t>
            </a:r>
            <a:endParaRPr lang="en-US" sz="1800" i="0" u="none" strike="noStrike" baseline="0" dirty="0">
              <a:solidFill>
                <a:srgbClr val="000000"/>
              </a:solidFill>
              <a:latin typeface="Arial" panose="020B0604020202020204" pitchFamily="34" charset="0"/>
              <a:cs typeface="Arial" panose="020B0604020202020204" pitchFamily="34" charset="0"/>
            </a:endParaRPr>
          </a:p>
          <a:p>
            <a:pPr marL="0" indent="0" algn="l">
              <a:buNone/>
            </a:pPr>
            <a:r>
              <a:rPr lang="en-US" sz="1800" b="1" i="0" u="none" strike="noStrike" baseline="0" dirty="0">
                <a:solidFill>
                  <a:srgbClr val="000000"/>
                </a:solidFill>
                <a:latin typeface="Arial" panose="020B0604020202020204" pitchFamily="34" charset="0"/>
              </a:rPr>
              <a:t>LMP: </a:t>
            </a:r>
            <a:r>
              <a:rPr lang="en-US" sz="1800" b="0" i="0" u="none" strike="noStrike" baseline="0" dirty="0">
                <a:solidFill>
                  <a:srgbClr val="000000"/>
                </a:solidFill>
                <a:latin typeface="Arial" panose="020B0604020202020204" pitchFamily="34" charset="0"/>
                <a:cs typeface="Arial" panose="020B0604020202020204" pitchFamily="34" charset="0"/>
              </a:rPr>
              <a:t>Not sure due to spotting</a:t>
            </a:r>
            <a:r>
              <a:rPr lang="en-US" sz="1800" b="0" i="0" u="none" strike="noStrike" baseline="0" dirty="0">
                <a:solidFill>
                  <a:srgbClr val="000000"/>
                </a:solidFill>
                <a:latin typeface="Arial" panose="020B0604020202020204" pitchFamily="34" charset="0"/>
              </a:rPr>
              <a:t>.</a:t>
            </a:r>
          </a:p>
          <a:p>
            <a:pPr marL="0" indent="0" algn="l">
              <a:buNone/>
            </a:pPr>
            <a:r>
              <a:rPr lang="en-GB" b="1" dirty="0"/>
              <a:t>Findings: </a:t>
            </a:r>
            <a:r>
              <a:rPr lang="en-US" sz="1800" b="0" i="0" u="none" strike="noStrike" baseline="0" dirty="0">
                <a:solidFill>
                  <a:srgbClr val="000000"/>
                </a:solidFill>
                <a:latin typeface="Arial" panose="020B0604020202020204" pitchFamily="34" charset="0"/>
              </a:rPr>
              <a:t>The uterus is anteverted and appears normal in size and shape with homogenous myometrium. No obvious fibroid lesion seen.</a:t>
            </a:r>
          </a:p>
          <a:p>
            <a:pPr marL="0" indent="0" algn="l">
              <a:buNone/>
            </a:pPr>
            <a:r>
              <a:rPr lang="en-US" sz="1800" b="1" i="0" u="sng" strike="noStrike" baseline="0" dirty="0">
                <a:solidFill>
                  <a:srgbClr val="000000"/>
                </a:solidFill>
                <a:latin typeface="Arial" panose="020B0604020202020204" pitchFamily="34" charset="0"/>
              </a:rPr>
              <a:t>The endometrium appears mildly thickened and measures approximately 17mm in thickness. Appears </a:t>
            </a:r>
            <a:r>
              <a:rPr lang="en-US" sz="1800" b="1" i="0" u="sng" strike="noStrike" baseline="0" dirty="0" err="1">
                <a:solidFill>
                  <a:srgbClr val="000000"/>
                </a:solidFill>
                <a:latin typeface="Arial" panose="020B0604020202020204" pitchFamily="34" charset="0"/>
              </a:rPr>
              <a:t>inhomogenous</a:t>
            </a:r>
            <a:r>
              <a:rPr lang="en-US" sz="1800" b="1" i="0" u="sng" strike="noStrike" baseline="0" dirty="0">
                <a:solidFill>
                  <a:srgbClr val="000000"/>
                </a:solidFill>
                <a:latin typeface="Arial" panose="020B0604020202020204" pitchFamily="34" charset="0"/>
              </a:rPr>
              <a:t> with cystic spaces and minimal vascularity, may suggest hyperplasia. </a:t>
            </a:r>
          </a:p>
          <a:p>
            <a:pPr marL="0" indent="0" algn="l">
              <a:buNone/>
            </a:pPr>
            <a:r>
              <a:rPr lang="en-US" sz="1800" b="0" i="0" u="none" strike="noStrike" baseline="0" dirty="0">
                <a:solidFill>
                  <a:srgbClr val="000000"/>
                </a:solidFill>
                <a:latin typeface="Arial" panose="020B0604020202020204" pitchFamily="34" charset="0"/>
              </a:rPr>
              <a:t>Both ovaries appear normal in size, shape and follicular pattern. The right ovary measures 6cc in volume. The left ovary measures 9cc in volume.</a:t>
            </a:r>
          </a:p>
          <a:p>
            <a:pPr marL="0" indent="0" algn="l">
              <a:buNone/>
            </a:pPr>
            <a:r>
              <a:rPr lang="en-US" sz="1800" b="0" i="0" u="none" strike="noStrike" baseline="0" dirty="0">
                <a:solidFill>
                  <a:srgbClr val="000000"/>
                </a:solidFill>
                <a:latin typeface="Arial" panose="020B0604020202020204" pitchFamily="34" charset="0"/>
              </a:rPr>
              <a:t>No free fluid. No obvious adnexal mass noted.</a:t>
            </a:r>
            <a:endParaRPr lang="en-GB" b="1" dirty="0"/>
          </a:p>
          <a:p>
            <a:pPr marL="0" indent="0" algn="l">
              <a:buNone/>
            </a:pPr>
            <a:r>
              <a:rPr lang="en-GB" sz="1800" b="1" i="0" u="none" strike="noStrike" baseline="0" dirty="0">
                <a:solidFill>
                  <a:srgbClr val="000000"/>
                </a:solidFill>
                <a:latin typeface="Arial" panose="020B0604020202020204" pitchFamily="34" charset="0"/>
                <a:cs typeface="Arial" panose="020B0604020202020204" pitchFamily="34" charset="0"/>
              </a:rPr>
              <a:t>Conclusion: </a:t>
            </a:r>
            <a:r>
              <a:rPr lang="en-US" sz="1800" b="1" i="0" u="sng" strike="noStrike" baseline="0" dirty="0">
                <a:solidFill>
                  <a:srgbClr val="000000"/>
                </a:solidFill>
                <a:latin typeface="Arial" panose="020B0604020202020204" pitchFamily="34" charset="0"/>
              </a:rPr>
              <a:t>Endometrium appears mild thickened and </a:t>
            </a:r>
            <a:r>
              <a:rPr lang="en-US" sz="1800" b="1" i="0" u="sng" strike="noStrike" baseline="0" dirty="0" err="1">
                <a:solidFill>
                  <a:srgbClr val="000000"/>
                </a:solidFill>
                <a:latin typeface="Arial" panose="020B0604020202020204" pitchFamily="34" charset="0"/>
              </a:rPr>
              <a:t>inhomogenous</a:t>
            </a:r>
            <a:r>
              <a:rPr lang="en-US" sz="1800" b="1" i="0" u="sng" strike="noStrike" baseline="0" dirty="0">
                <a:solidFill>
                  <a:srgbClr val="000000"/>
                </a:solidFill>
                <a:latin typeface="Arial" panose="020B0604020202020204" pitchFamily="34" charset="0"/>
              </a:rPr>
              <a:t> with cystic spaces and minimal vascularity, may suggest hyperplasia</a:t>
            </a:r>
            <a:r>
              <a:rPr lang="en-US" sz="1800" b="0" i="0" u="none" strike="noStrike" baseline="0" dirty="0">
                <a:solidFill>
                  <a:srgbClr val="000000"/>
                </a:solidFill>
                <a:latin typeface="Arial" panose="020B0604020202020204" pitchFamily="34" charset="0"/>
              </a:rPr>
              <a:t>. Normal appearing uterus and ovaries.</a:t>
            </a:r>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0" indent="0" algn="l">
              <a:buNone/>
            </a:pPr>
            <a:r>
              <a:rPr lang="en-GB" sz="1800" b="1" i="0" u="none" strike="noStrike" baseline="0" dirty="0">
                <a:solidFill>
                  <a:srgbClr val="000000"/>
                </a:solidFill>
                <a:latin typeface="Arial" panose="020B0604020202020204" pitchFamily="34" charset="0"/>
                <a:cs typeface="Arial" panose="020B0604020202020204" pitchFamily="34" charset="0"/>
              </a:rPr>
              <a:t>Recommendations: </a:t>
            </a:r>
            <a:r>
              <a:rPr lang="en-US" sz="1800" b="1" i="0" u="sng" strike="noStrike" baseline="0" dirty="0">
                <a:solidFill>
                  <a:srgbClr val="000000"/>
                </a:solidFill>
                <a:latin typeface="Arial" panose="020B0604020202020204" pitchFamily="34" charset="0"/>
              </a:rPr>
              <a:t>Specialist referral is recommended for further management/investigation of the endometrium</a:t>
            </a:r>
            <a:r>
              <a:rPr lang="en-US" sz="1800" b="0" i="0" u="none" strike="noStrike" baseline="0" dirty="0">
                <a:solidFill>
                  <a:srgbClr val="000000"/>
                </a:solidFill>
                <a:latin typeface="Arial" panose="020B0604020202020204" pitchFamily="34" charset="0"/>
              </a:rPr>
              <a:t>.</a:t>
            </a:r>
            <a:endParaRPr lang="en-GB" b="1" dirty="0">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42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A196-81CB-D5AB-F3BE-82FF15F8DEB1}"/>
              </a:ext>
            </a:extLst>
          </p:cNvPr>
          <p:cNvSpPr>
            <a:spLocks noGrp="1"/>
          </p:cNvSpPr>
          <p:nvPr>
            <p:ph type="title"/>
          </p:nvPr>
        </p:nvSpPr>
        <p:spPr/>
        <p:txBody>
          <a:bodyPr/>
          <a:lstStyle/>
          <a:p>
            <a:r>
              <a:rPr lang="en-US" dirty="0"/>
              <a:t>Interesting Audit Case 1</a:t>
            </a:r>
            <a:endParaRPr lang="en-GB" dirty="0"/>
          </a:p>
        </p:txBody>
      </p:sp>
      <p:sp>
        <p:nvSpPr>
          <p:cNvPr id="3" name="Content Placeholder 2">
            <a:extLst>
              <a:ext uri="{FF2B5EF4-FFF2-40B4-BE49-F238E27FC236}">
                <a16:creationId xmlns:a16="http://schemas.microsoft.com/office/drawing/2014/main" id="{2709D86B-3DA9-F615-E3BB-BCF91881CBD5}"/>
              </a:ext>
            </a:extLst>
          </p:cNvPr>
          <p:cNvSpPr txBox="1">
            <a:spLocks/>
          </p:cNvSpPr>
          <p:nvPr/>
        </p:nvSpPr>
        <p:spPr>
          <a:xfrm>
            <a:off x="324000" y="1165411"/>
            <a:ext cx="8424000" cy="5146612"/>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solidFill>
                  <a:srgbClr val="7030A0"/>
                </a:solidFill>
              </a:rPr>
              <a:t>Auditor feedback: The coil has now been removed and the endometrium is normal (takes time to reduce in size).</a:t>
            </a:r>
          </a:p>
          <a:p>
            <a:pPr marL="0" indent="0">
              <a:buFont typeface="Arial" charset="0"/>
              <a:buNone/>
            </a:pPr>
            <a:endParaRPr lang="en-GB" b="1" dirty="0"/>
          </a:p>
          <a:p>
            <a:pPr marL="0" indent="0">
              <a:buNone/>
            </a:pPr>
            <a:r>
              <a:rPr lang="en-US" b="1" dirty="0"/>
              <a:t>Addendum issued:</a:t>
            </a:r>
            <a:endParaRPr lang="en-GB" b="1" dirty="0"/>
          </a:p>
          <a:p>
            <a:pPr marL="0" indent="0" algn="l">
              <a:buNone/>
            </a:pPr>
            <a:r>
              <a:rPr lang="en-US" b="1" dirty="0"/>
              <a:t>“</a:t>
            </a:r>
            <a:r>
              <a:rPr lang="en-US" sz="1800" b="0" i="0" u="none" strike="noStrike" baseline="0" dirty="0">
                <a:solidFill>
                  <a:srgbClr val="000000"/>
                </a:solidFill>
                <a:latin typeface="Arial" panose="020B0604020202020204" pitchFamily="34" charset="0"/>
              </a:rPr>
              <a:t>The endometrium measures approximately 17mm in thickness. Endometrial changes, likely due to post-removal of the coil.”</a:t>
            </a:r>
            <a:endParaRPr lang="en-US" b="0" i="0" u="none" strike="noStrike" baseline="0" dirty="0">
              <a:solidFill>
                <a:srgbClr val="000000"/>
              </a:solidFill>
              <a:latin typeface="Arial" panose="020B0604020202020204" pitchFamily="34" charset="0"/>
              <a:cs typeface="Arial" panose="020B0604020202020204" pitchFamily="34" charset="0"/>
            </a:endParaRPr>
          </a:p>
          <a:p>
            <a:pPr marL="0" indent="0" algn="l">
              <a:buNone/>
            </a:pPr>
            <a:endParaRPr lang="en-GB" b="1" dirty="0">
              <a:latin typeface="Arial" panose="020B0604020202020204" pitchFamily="34" charset="0"/>
              <a:cs typeface="Arial" panose="020B0604020202020204" pitchFamily="34" charset="0"/>
            </a:endParaRPr>
          </a:p>
          <a:p>
            <a:pPr marL="0" indent="0" algn="l">
              <a:buNone/>
            </a:pPr>
            <a:r>
              <a:rPr lang="en-GB" sz="1800" b="1" i="0" u="none" strike="noStrike" baseline="0" dirty="0">
                <a:solidFill>
                  <a:srgbClr val="000000"/>
                </a:solidFill>
                <a:latin typeface="Arial" panose="020B0604020202020204" pitchFamily="34" charset="0"/>
                <a:cs typeface="Arial" panose="020B0604020202020204" pitchFamily="34" charset="0"/>
              </a:rPr>
              <a:t>Conclusion: </a:t>
            </a:r>
            <a:r>
              <a:rPr lang="en-US" sz="1800" b="0" i="0" u="none" strike="noStrike" baseline="0" dirty="0">
                <a:solidFill>
                  <a:srgbClr val="000000"/>
                </a:solidFill>
                <a:latin typeface="Arial" panose="020B0604020202020204" pitchFamily="34" charset="0"/>
              </a:rPr>
              <a:t>Endometrial changes, likely due to post-removal of the coil. Otherwise, normal pelvic ultrasound.</a:t>
            </a:r>
          </a:p>
          <a:p>
            <a:pPr marL="0" indent="0" algn="l">
              <a:buNone/>
            </a:pPr>
            <a:endParaRPr lang="en-GB" sz="1800" b="1" i="0" u="none" strike="noStrike" baseline="0" dirty="0">
              <a:solidFill>
                <a:srgbClr val="000000"/>
              </a:solidFill>
              <a:latin typeface="Arial" panose="020B0604020202020204" pitchFamily="34" charset="0"/>
              <a:cs typeface="Arial" panose="020B0604020202020204" pitchFamily="34" charset="0"/>
            </a:endParaRPr>
          </a:p>
          <a:p>
            <a:pPr marL="0" indent="0" algn="l">
              <a:buNone/>
            </a:pPr>
            <a:r>
              <a:rPr lang="en-GB" sz="1800" b="1" i="0" u="none" strike="noStrike" baseline="0" dirty="0">
                <a:solidFill>
                  <a:srgbClr val="000000"/>
                </a:solidFill>
                <a:latin typeface="Arial" panose="020B0604020202020204" pitchFamily="34" charset="0"/>
                <a:cs typeface="Arial" panose="020B0604020202020204" pitchFamily="34" charset="0"/>
              </a:rPr>
              <a:t>Recommendations: </a:t>
            </a:r>
            <a:r>
              <a:rPr lang="en-US" sz="1800" b="0" i="0" u="none" strike="noStrike" baseline="0" dirty="0">
                <a:solidFill>
                  <a:srgbClr val="000000"/>
                </a:solidFill>
                <a:latin typeface="Arial" panose="020B0604020202020204" pitchFamily="34" charset="0"/>
              </a:rPr>
              <a:t>No recommendation required.</a:t>
            </a:r>
            <a:endParaRPr lang="en-GB" b="1" dirty="0">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839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CA4E-72A2-EB16-D39A-E9CF2C8EE390}"/>
              </a:ext>
            </a:extLst>
          </p:cNvPr>
          <p:cNvSpPr>
            <a:spLocks noGrp="1"/>
          </p:cNvSpPr>
          <p:nvPr>
            <p:ph type="title"/>
          </p:nvPr>
        </p:nvSpPr>
        <p:spPr/>
        <p:txBody>
          <a:bodyPr/>
          <a:lstStyle/>
          <a:p>
            <a:r>
              <a:rPr lang="en-US" dirty="0"/>
              <a:t>General Audit Practice</a:t>
            </a:r>
            <a:endParaRPr lang="en-GB" dirty="0"/>
          </a:p>
        </p:txBody>
      </p:sp>
      <p:pic>
        <p:nvPicPr>
          <p:cNvPr id="3" name="Picture 2">
            <a:extLst>
              <a:ext uri="{FF2B5EF4-FFF2-40B4-BE49-F238E27FC236}">
                <a16:creationId xmlns:a16="http://schemas.microsoft.com/office/drawing/2014/main" id="{FCA44AD9-ECD8-2752-C495-457C30B9D4C0}"/>
              </a:ext>
            </a:extLst>
          </p:cNvPr>
          <p:cNvPicPr>
            <a:picLocks noChangeAspect="1"/>
          </p:cNvPicPr>
          <p:nvPr/>
        </p:nvPicPr>
        <p:blipFill>
          <a:blip r:embed="rId3"/>
          <a:stretch>
            <a:fillRect/>
          </a:stretch>
        </p:blipFill>
        <p:spPr>
          <a:xfrm>
            <a:off x="144807" y="2044083"/>
            <a:ext cx="8854385" cy="2769833"/>
          </a:xfrm>
          <a:prstGeom prst="rect">
            <a:avLst/>
          </a:prstGeom>
        </p:spPr>
      </p:pic>
    </p:spTree>
    <p:extLst>
      <p:ext uri="{BB962C8B-B14F-4D97-AF65-F5344CB8AC3E}">
        <p14:creationId xmlns:p14="http://schemas.microsoft.com/office/powerpoint/2010/main" val="91454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CA4E-72A2-EB16-D39A-E9CF2C8EE390}"/>
              </a:ext>
            </a:extLst>
          </p:cNvPr>
          <p:cNvSpPr>
            <a:spLocks noGrp="1"/>
          </p:cNvSpPr>
          <p:nvPr>
            <p:ph type="title"/>
          </p:nvPr>
        </p:nvSpPr>
        <p:spPr/>
        <p:txBody>
          <a:bodyPr/>
          <a:lstStyle/>
          <a:p>
            <a:r>
              <a:rPr lang="en-US" dirty="0"/>
              <a:t>MSK Audit Practice</a:t>
            </a:r>
            <a:endParaRPr lang="en-GB" dirty="0"/>
          </a:p>
        </p:txBody>
      </p:sp>
      <p:pic>
        <p:nvPicPr>
          <p:cNvPr id="10" name="Picture 9">
            <a:extLst>
              <a:ext uri="{FF2B5EF4-FFF2-40B4-BE49-F238E27FC236}">
                <a16:creationId xmlns:a16="http://schemas.microsoft.com/office/drawing/2014/main" id="{A6C783E4-0DAC-CEF4-6E50-85981FFF75E1}"/>
              </a:ext>
            </a:extLst>
          </p:cNvPr>
          <p:cNvPicPr>
            <a:picLocks noChangeAspect="1"/>
          </p:cNvPicPr>
          <p:nvPr/>
        </p:nvPicPr>
        <p:blipFill>
          <a:blip r:embed="rId3"/>
          <a:stretch>
            <a:fillRect/>
          </a:stretch>
        </p:blipFill>
        <p:spPr>
          <a:xfrm>
            <a:off x="151983" y="2032000"/>
            <a:ext cx="8825421" cy="2789382"/>
          </a:xfrm>
          <a:prstGeom prst="rect">
            <a:avLst/>
          </a:prstGeom>
        </p:spPr>
      </p:pic>
    </p:spTree>
    <p:extLst>
      <p:ext uri="{BB962C8B-B14F-4D97-AF65-F5344CB8AC3E}">
        <p14:creationId xmlns:p14="http://schemas.microsoft.com/office/powerpoint/2010/main" val="7825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CA4E-72A2-EB16-D39A-E9CF2C8EE390}"/>
              </a:ext>
            </a:extLst>
          </p:cNvPr>
          <p:cNvSpPr>
            <a:spLocks noGrp="1"/>
          </p:cNvSpPr>
          <p:nvPr>
            <p:ph type="title"/>
          </p:nvPr>
        </p:nvSpPr>
        <p:spPr/>
        <p:txBody>
          <a:bodyPr/>
          <a:lstStyle/>
          <a:p>
            <a:r>
              <a:rPr lang="en-US" dirty="0"/>
              <a:t>Audit Categories &amp; Scoring Recap</a:t>
            </a:r>
            <a:endParaRPr lang="en-GB" dirty="0"/>
          </a:p>
        </p:txBody>
      </p:sp>
      <p:sp>
        <p:nvSpPr>
          <p:cNvPr id="3" name="Content Placeholder 2">
            <a:extLst>
              <a:ext uri="{FF2B5EF4-FFF2-40B4-BE49-F238E27FC236}">
                <a16:creationId xmlns:a16="http://schemas.microsoft.com/office/drawing/2014/main" id="{DD8261D7-25F0-DF09-E857-F70C2887636B}"/>
              </a:ext>
            </a:extLst>
          </p:cNvPr>
          <p:cNvSpPr>
            <a:spLocks noGrp="1"/>
          </p:cNvSpPr>
          <p:nvPr>
            <p:ph idx="1"/>
          </p:nvPr>
        </p:nvSpPr>
        <p:spPr/>
        <p:txBody>
          <a:bodyPr>
            <a:normAutofit fontScale="92500" lnSpcReduction="20000"/>
          </a:bodyPr>
          <a:lstStyle/>
          <a:p>
            <a:pPr marL="0" indent="0">
              <a:buNone/>
            </a:pPr>
            <a:r>
              <a:rPr lang="en-US" sz="2200" b="1" dirty="0"/>
              <a:t>Images</a:t>
            </a:r>
          </a:p>
          <a:p>
            <a:pPr marL="0" indent="0">
              <a:buNone/>
            </a:pPr>
            <a:r>
              <a:rPr lang="en-US" b="1" dirty="0"/>
              <a:t>Specific Standard Quality and Overall Image Quality</a:t>
            </a:r>
          </a:p>
          <a:p>
            <a:r>
              <a:rPr lang="en-US" dirty="0"/>
              <a:t>Full set of images taken to answer clinical concern.</a:t>
            </a:r>
          </a:p>
          <a:p>
            <a:r>
              <a:rPr lang="en-US" dirty="0"/>
              <a:t>All relevant measurements for pathologies are recorded.</a:t>
            </a:r>
          </a:p>
          <a:p>
            <a:r>
              <a:rPr lang="en-US" dirty="0"/>
              <a:t>Images that are of diagnostic quality.</a:t>
            </a:r>
          </a:p>
          <a:p>
            <a:r>
              <a:rPr lang="en-US" dirty="0"/>
              <a:t>Sonographer has </a:t>
            </a:r>
            <a:r>
              <a:rPr lang="en-US" dirty="0" err="1"/>
              <a:t>optimised</a:t>
            </a:r>
            <a:r>
              <a:rPr lang="en-US" dirty="0"/>
              <a:t> images to best of their ability.</a:t>
            </a:r>
          </a:p>
          <a:p>
            <a:pPr marL="0" indent="0">
              <a:buNone/>
            </a:pPr>
            <a:endParaRPr lang="en-US" dirty="0"/>
          </a:p>
          <a:p>
            <a:pPr marL="0" indent="0">
              <a:buNone/>
            </a:pPr>
            <a:r>
              <a:rPr lang="en-US" sz="2200" b="1" dirty="0"/>
              <a:t>Report</a:t>
            </a:r>
          </a:p>
          <a:p>
            <a:pPr marL="0" indent="0">
              <a:buNone/>
            </a:pPr>
            <a:r>
              <a:rPr lang="en-US" b="1" dirty="0"/>
              <a:t>Report Quality and Advice &amp; Recommendations</a:t>
            </a:r>
          </a:p>
          <a:p>
            <a:r>
              <a:rPr lang="en-US" dirty="0"/>
              <a:t>Is the report accurate? – patient demographics, </a:t>
            </a:r>
            <a:r>
              <a:rPr lang="en-GB" dirty="0"/>
              <a:t>relevant pathologies included etc.</a:t>
            </a:r>
          </a:p>
          <a:p>
            <a:r>
              <a:rPr lang="en-GB" dirty="0"/>
              <a:t>Does the report answer the clinical question?</a:t>
            </a:r>
          </a:p>
          <a:p>
            <a:r>
              <a:rPr lang="en-GB" dirty="0"/>
              <a:t>Has the appropriate advice and recommendation been given?</a:t>
            </a:r>
          </a:p>
          <a:p>
            <a:r>
              <a:rPr lang="en-GB" dirty="0"/>
              <a:t>Does the recommendation follow protocol?</a:t>
            </a:r>
          </a:p>
          <a:p>
            <a:pPr marL="0" indent="0">
              <a:buNone/>
            </a:pPr>
            <a:endParaRPr lang="en-GB" dirty="0"/>
          </a:p>
        </p:txBody>
      </p:sp>
    </p:spTree>
    <p:extLst>
      <p:ext uri="{BB962C8B-B14F-4D97-AF65-F5344CB8AC3E}">
        <p14:creationId xmlns:p14="http://schemas.microsoft.com/office/powerpoint/2010/main" val="324834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8C724B1-5A03-3532-9ABF-3B2BE8E10F36}"/>
              </a:ext>
            </a:extLst>
          </p:cNvPr>
          <p:cNvPicPr>
            <a:picLocks noGrp="1" noChangeAspect="1"/>
          </p:cNvPicPr>
          <p:nvPr>
            <p:ph idx="1"/>
          </p:nvPr>
        </p:nvPicPr>
        <p:blipFill>
          <a:blip r:embed="rId3"/>
          <a:stretch>
            <a:fillRect/>
          </a:stretch>
        </p:blipFill>
        <p:spPr>
          <a:xfrm>
            <a:off x="2234045" y="1126324"/>
            <a:ext cx="4706262" cy="5180958"/>
          </a:xfrm>
        </p:spPr>
      </p:pic>
      <p:sp>
        <p:nvSpPr>
          <p:cNvPr id="9" name="Title 1">
            <a:extLst>
              <a:ext uri="{FF2B5EF4-FFF2-40B4-BE49-F238E27FC236}">
                <a16:creationId xmlns:a16="http://schemas.microsoft.com/office/drawing/2014/main" id="{D0CC061B-4219-37FB-020C-7E36B0E16354}"/>
              </a:ext>
            </a:extLst>
          </p:cNvPr>
          <p:cNvSpPr>
            <a:spLocks noGrp="1"/>
          </p:cNvSpPr>
          <p:nvPr>
            <p:ph type="title"/>
          </p:nvPr>
        </p:nvSpPr>
        <p:spPr>
          <a:xfrm>
            <a:off x="324001" y="311971"/>
            <a:ext cx="6033256" cy="853440"/>
          </a:xfrm>
        </p:spPr>
        <p:txBody>
          <a:bodyPr/>
          <a:lstStyle/>
          <a:p>
            <a:r>
              <a:rPr lang="en-US" dirty="0"/>
              <a:t>Audit Categories &amp; Scoring</a:t>
            </a:r>
            <a:endParaRPr lang="en-GB" dirty="0"/>
          </a:p>
        </p:txBody>
      </p:sp>
    </p:spTree>
    <p:extLst>
      <p:ext uri="{BB962C8B-B14F-4D97-AF65-F5344CB8AC3E}">
        <p14:creationId xmlns:p14="http://schemas.microsoft.com/office/powerpoint/2010/main" val="408018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Findings</a:t>
            </a:r>
          </a:p>
        </p:txBody>
      </p:sp>
      <p:sp>
        <p:nvSpPr>
          <p:cNvPr id="3" name="Content Placeholder 2"/>
          <p:cNvSpPr>
            <a:spLocks noGrp="1"/>
          </p:cNvSpPr>
          <p:nvPr>
            <p:ph idx="1"/>
          </p:nvPr>
        </p:nvSpPr>
        <p:spPr>
          <a:xfrm>
            <a:off x="324000" y="1165411"/>
            <a:ext cx="8424000" cy="4625791"/>
          </a:xfrm>
        </p:spPr>
        <p:txBody>
          <a:bodyPr/>
          <a:lstStyle/>
          <a:p>
            <a:pPr marL="0" indent="0">
              <a:buNone/>
            </a:pPr>
            <a:r>
              <a:rPr lang="en-US" sz="1900" dirty="0"/>
              <a:t>Of the 4 categories, audit findings most often relate to…</a:t>
            </a:r>
          </a:p>
          <a:p>
            <a:pPr marL="0" indent="0">
              <a:buNone/>
            </a:pPr>
            <a:endParaRPr lang="en-US" dirty="0"/>
          </a:p>
          <a:p>
            <a:pPr lvl="1"/>
            <a:r>
              <a:rPr lang="en-US" sz="1700" dirty="0"/>
              <a:t>1. Specific Standard Quality</a:t>
            </a:r>
          </a:p>
          <a:p>
            <a:pPr lvl="1"/>
            <a:r>
              <a:rPr lang="en-US" sz="1700" dirty="0"/>
              <a:t>2. Overall Image Quality</a:t>
            </a:r>
          </a:p>
          <a:p>
            <a:pPr lvl="1"/>
            <a:r>
              <a:rPr lang="en-US" sz="1700" b="1" dirty="0"/>
              <a:t>3. Report Quality</a:t>
            </a:r>
          </a:p>
          <a:p>
            <a:pPr lvl="1"/>
            <a:r>
              <a:rPr lang="en-US" sz="1700" b="1" dirty="0"/>
              <a:t>4. Advice &amp; Recommendations</a:t>
            </a:r>
          </a:p>
        </p:txBody>
      </p:sp>
      <p:pic>
        <p:nvPicPr>
          <p:cNvPr id="6" name="Picture 5">
            <a:extLst>
              <a:ext uri="{FF2B5EF4-FFF2-40B4-BE49-F238E27FC236}">
                <a16:creationId xmlns:a16="http://schemas.microsoft.com/office/drawing/2014/main" id="{C521AEC4-DFAD-7571-D94A-712A80BBDC5E}"/>
              </a:ext>
            </a:extLst>
          </p:cNvPr>
          <p:cNvPicPr>
            <a:picLocks noChangeAspect="1"/>
          </p:cNvPicPr>
          <p:nvPr/>
        </p:nvPicPr>
        <p:blipFill>
          <a:blip r:embed="rId3"/>
          <a:stretch>
            <a:fillRect/>
          </a:stretch>
        </p:blipFill>
        <p:spPr>
          <a:xfrm>
            <a:off x="5922163" y="2124790"/>
            <a:ext cx="2582646" cy="2430107"/>
          </a:xfrm>
          <a:prstGeom prst="rect">
            <a:avLst/>
          </a:prstGeom>
        </p:spPr>
      </p:pic>
    </p:spTree>
    <p:extLst>
      <p:ext uri="{BB962C8B-B14F-4D97-AF65-F5344CB8AC3E}">
        <p14:creationId xmlns:p14="http://schemas.microsoft.com/office/powerpoint/2010/main" val="80568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Findings</a:t>
            </a:r>
          </a:p>
        </p:txBody>
      </p:sp>
      <p:sp>
        <p:nvSpPr>
          <p:cNvPr id="3" name="Content Placeholder 2"/>
          <p:cNvSpPr>
            <a:spLocks noGrp="1"/>
          </p:cNvSpPr>
          <p:nvPr>
            <p:ph idx="1"/>
          </p:nvPr>
        </p:nvSpPr>
        <p:spPr>
          <a:xfrm>
            <a:off x="324000" y="1165411"/>
            <a:ext cx="8424000" cy="5096844"/>
          </a:xfrm>
        </p:spPr>
        <p:txBody>
          <a:bodyPr>
            <a:normAutofit lnSpcReduction="10000"/>
          </a:bodyPr>
          <a:lstStyle/>
          <a:p>
            <a:pPr marL="0" indent="0">
              <a:buNone/>
            </a:pPr>
            <a:r>
              <a:rPr lang="en-US" sz="1900" dirty="0"/>
              <a:t>Of the 4 categories, audit findings most often relate to…</a:t>
            </a:r>
          </a:p>
          <a:p>
            <a:pPr marL="0" indent="0">
              <a:buNone/>
            </a:pPr>
            <a:endParaRPr lang="en-US" dirty="0"/>
          </a:p>
          <a:p>
            <a:pPr lvl="1"/>
            <a:r>
              <a:rPr lang="en-US" sz="1700" dirty="0"/>
              <a:t>1. Specific Standard Quality</a:t>
            </a:r>
          </a:p>
          <a:p>
            <a:pPr lvl="1"/>
            <a:r>
              <a:rPr lang="en-US" sz="1700" dirty="0"/>
              <a:t>2. Overall Image Quality</a:t>
            </a:r>
          </a:p>
          <a:p>
            <a:pPr lvl="1"/>
            <a:r>
              <a:rPr lang="en-US" sz="1700" b="1" dirty="0"/>
              <a:t>3. Report Quality</a:t>
            </a:r>
          </a:p>
          <a:p>
            <a:pPr lvl="1"/>
            <a:r>
              <a:rPr lang="en-US" sz="1700" b="1" dirty="0"/>
              <a:t>4. Advice &amp; Recommendations</a:t>
            </a:r>
          </a:p>
          <a:p>
            <a:pPr marL="342891" lvl="1" indent="0">
              <a:buNone/>
            </a:pPr>
            <a:endParaRPr lang="en-US" b="1" dirty="0"/>
          </a:p>
          <a:p>
            <a:pPr marL="342891" lvl="1" indent="0">
              <a:buNone/>
            </a:pPr>
            <a:r>
              <a:rPr lang="en-US" sz="1900" b="1" dirty="0"/>
              <a:t>This tells us….</a:t>
            </a:r>
          </a:p>
          <a:p>
            <a:pPr lvl="1"/>
            <a:r>
              <a:rPr lang="en-US" sz="1700" dirty="0"/>
              <a:t>Correct images taken to meet protocol standards.</a:t>
            </a:r>
          </a:p>
          <a:p>
            <a:pPr lvl="1"/>
            <a:r>
              <a:rPr lang="en-US" sz="1700" dirty="0"/>
              <a:t>Image acquisition / </a:t>
            </a:r>
            <a:r>
              <a:rPr lang="en-US" sz="1700" dirty="0" err="1"/>
              <a:t>optimisation</a:t>
            </a:r>
            <a:r>
              <a:rPr lang="en-US" sz="1700" dirty="0"/>
              <a:t> is good.</a:t>
            </a:r>
          </a:p>
          <a:p>
            <a:pPr marL="342891" lvl="1" indent="0">
              <a:buNone/>
            </a:pPr>
            <a:r>
              <a:rPr lang="en-US" sz="1900" b="1" dirty="0"/>
              <a:t>But…</a:t>
            </a:r>
          </a:p>
          <a:p>
            <a:pPr lvl="1"/>
            <a:r>
              <a:rPr lang="en-US" sz="1700" dirty="0"/>
              <a:t>Reporting is likely being rushed.</a:t>
            </a:r>
          </a:p>
          <a:p>
            <a:pPr lvl="1"/>
            <a:r>
              <a:rPr lang="en-US" sz="1700" dirty="0"/>
              <a:t>May not be </a:t>
            </a:r>
            <a:r>
              <a:rPr lang="en-US" sz="1700" dirty="0" err="1"/>
              <a:t>utilising</a:t>
            </a:r>
            <a:r>
              <a:rPr lang="en-US" sz="1700" dirty="0"/>
              <a:t> the second opinion team for difficult pathology.</a:t>
            </a:r>
          </a:p>
          <a:p>
            <a:pPr lvl="1"/>
            <a:r>
              <a:rPr lang="en-US" sz="1700" dirty="0"/>
              <a:t>Advice &amp; recommendations may not follow protocol - pathology may not be linked back to the clinical indications / clinical concern.</a:t>
            </a:r>
          </a:p>
          <a:p>
            <a:pPr lvl="1"/>
            <a:endParaRPr lang="en-US" b="1" dirty="0"/>
          </a:p>
        </p:txBody>
      </p:sp>
      <p:pic>
        <p:nvPicPr>
          <p:cNvPr id="5" name="Picture 4">
            <a:extLst>
              <a:ext uri="{FF2B5EF4-FFF2-40B4-BE49-F238E27FC236}">
                <a16:creationId xmlns:a16="http://schemas.microsoft.com/office/drawing/2014/main" id="{E07E62B6-92D8-5F8F-F31C-3DD45910D85A}"/>
              </a:ext>
            </a:extLst>
          </p:cNvPr>
          <p:cNvPicPr>
            <a:picLocks noChangeAspect="1"/>
          </p:cNvPicPr>
          <p:nvPr/>
        </p:nvPicPr>
        <p:blipFill>
          <a:blip r:embed="rId3"/>
          <a:stretch>
            <a:fillRect/>
          </a:stretch>
        </p:blipFill>
        <p:spPr>
          <a:xfrm>
            <a:off x="5922163" y="2124790"/>
            <a:ext cx="2582646" cy="2430107"/>
          </a:xfrm>
          <a:prstGeom prst="rect">
            <a:avLst/>
          </a:prstGeom>
        </p:spPr>
      </p:pic>
    </p:spTree>
    <p:extLst>
      <p:ext uri="{BB962C8B-B14F-4D97-AF65-F5344CB8AC3E}">
        <p14:creationId xmlns:p14="http://schemas.microsoft.com/office/powerpoint/2010/main" val="19255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55107"/>
            <a:ext cx="6715991" cy="810304"/>
          </a:xfrm>
        </p:spPr>
        <p:txBody>
          <a:bodyPr/>
          <a:lstStyle/>
          <a:p>
            <a:r>
              <a:rPr lang="en-US" sz="2900" dirty="0"/>
              <a:t>Example 1: </a:t>
            </a:r>
            <a:r>
              <a:rPr lang="en-US" sz="1700" dirty="0"/>
              <a:t>Relating findings to clinical indications</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878889"/>
            <a:ext cx="8424000" cy="4912313"/>
          </a:xfrm>
          <a:prstGeom prst="rect">
            <a:avLst/>
          </a:prstGeom>
        </p:spPr>
        <p:txBody>
          <a:bodyPr>
            <a:normAutofit/>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t>Examination: </a:t>
            </a:r>
            <a:r>
              <a:rPr lang="en-US" dirty="0"/>
              <a:t>US Pelvis TA and transvaginal</a:t>
            </a:r>
          </a:p>
          <a:p>
            <a:pPr marL="0" indent="0">
              <a:buFont typeface="Arial" charset="0"/>
              <a:buNone/>
            </a:pPr>
            <a:r>
              <a:rPr lang="en-US" b="1" dirty="0"/>
              <a:t>NHS: </a:t>
            </a:r>
            <a:r>
              <a:rPr lang="en-US" dirty="0"/>
              <a:t>4426427037</a:t>
            </a:r>
          </a:p>
          <a:p>
            <a:pPr marL="0" indent="0" algn="l">
              <a:buNone/>
            </a:pPr>
            <a:r>
              <a:rPr lang="en-US" b="1" dirty="0"/>
              <a:t>Clinical Indications: </a:t>
            </a:r>
            <a:r>
              <a:rPr lang="en-US" sz="1800" b="0" i="0" u="none" strike="noStrike" baseline="0" dirty="0">
                <a:solidFill>
                  <a:srgbClr val="000000"/>
                </a:solidFill>
                <a:latin typeface="Arial" panose="020B0604020202020204" pitchFamily="34" charset="0"/>
              </a:rPr>
              <a:t>Heavy period. 3 weeks prolonged bleeding. ?fibroid, location </a:t>
            </a:r>
            <a:r>
              <a:rPr lang="en-US" dirty="0">
                <a:solidFill>
                  <a:srgbClr val="000000"/>
                </a:solidFill>
                <a:latin typeface="Arial" panose="020B0604020202020204" pitchFamily="34" charset="0"/>
              </a:rPr>
              <a:t>a</a:t>
            </a:r>
            <a:r>
              <a:rPr lang="en-US" sz="1800" b="0" i="0" u="none" strike="noStrike" baseline="0" dirty="0">
                <a:solidFill>
                  <a:srgbClr val="000000"/>
                </a:solidFill>
                <a:latin typeface="Arial" panose="020B0604020202020204" pitchFamily="34" charset="0"/>
              </a:rPr>
              <a:t>nd size.</a:t>
            </a:r>
          </a:p>
          <a:p>
            <a:pPr marL="0" indent="0" algn="l">
              <a:buNone/>
            </a:pPr>
            <a:r>
              <a:rPr lang="en-US" sz="1800" b="1" i="0" u="none" strike="noStrike" baseline="0" dirty="0">
                <a:solidFill>
                  <a:srgbClr val="000000"/>
                </a:solidFill>
                <a:latin typeface="Arial" panose="020B0604020202020204" pitchFamily="34" charset="0"/>
              </a:rPr>
              <a:t>LMP:</a:t>
            </a:r>
            <a:r>
              <a:rPr lang="en-US" sz="1800" b="0" i="0" u="none" strike="noStrike" baseline="0" dirty="0">
                <a:solidFill>
                  <a:srgbClr val="000000"/>
                </a:solidFill>
                <a:latin typeface="Arial" panose="020B0604020202020204" pitchFamily="34" charset="0"/>
              </a:rPr>
              <a:t> Unsure due to prolonged bleeding.</a:t>
            </a:r>
          </a:p>
          <a:p>
            <a:pPr marL="0" indent="0">
              <a:buNone/>
            </a:pPr>
            <a:endParaRPr lang="en-GB" b="1" dirty="0"/>
          </a:p>
        </p:txBody>
      </p:sp>
      <p:pic>
        <p:nvPicPr>
          <p:cNvPr id="9" name="Picture 8">
            <a:extLst>
              <a:ext uri="{FF2B5EF4-FFF2-40B4-BE49-F238E27FC236}">
                <a16:creationId xmlns:a16="http://schemas.microsoft.com/office/drawing/2014/main" id="{667BD8B3-2D1E-270D-0E6A-D585730A4DF6}"/>
              </a:ext>
            </a:extLst>
          </p:cNvPr>
          <p:cNvPicPr>
            <a:picLocks noChangeAspect="1"/>
          </p:cNvPicPr>
          <p:nvPr/>
        </p:nvPicPr>
        <p:blipFill>
          <a:blip r:embed="rId2"/>
          <a:stretch>
            <a:fillRect/>
          </a:stretch>
        </p:blipFill>
        <p:spPr>
          <a:xfrm>
            <a:off x="1438183" y="2663302"/>
            <a:ext cx="5908202" cy="3699672"/>
          </a:xfrm>
          <a:prstGeom prst="rect">
            <a:avLst/>
          </a:prstGeom>
        </p:spPr>
      </p:pic>
    </p:spTree>
    <p:extLst>
      <p:ext uri="{BB962C8B-B14F-4D97-AF65-F5344CB8AC3E}">
        <p14:creationId xmlns:p14="http://schemas.microsoft.com/office/powerpoint/2010/main" val="111205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55107"/>
            <a:ext cx="6715991" cy="810304"/>
          </a:xfrm>
        </p:spPr>
        <p:txBody>
          <a:bodyPr/>
          <a:lstStyle/>
          <a:p>
            <a:r>
              <a:rPr lang="en-US" sz="2900" dirty="0"/>
              <a:t>Example 1: </a:t>
            </a:r>
            <a:r>
              <a:rPr lang="en-US" sz="1700" dirty="0"/>
              <a:t>Relating findings to the clinical indications.</a:t>
            </a:r>
          </a:p>
        </p:txBody>
      </p:sp>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165411"/>
            <a:ext cx="8424000" cy="5146612"/>
          </a:xfrm>
          <a:prstGeom prst="rect">
            <a:avLst/>
          </a:prstGeom>
        </p:spPr>
        <p:txBody>
          <a:bodyPr>
            <a:normAutofit lnSpcReduction="10000"/>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t>Examination:</a:t>
            </a:r>
            <a:r>
              <a:rPr lang="en-US" sz="2200" b="1" dirty="0"/>
              <a:t> </a:t>
            </a:r>
            <a:r>
              <a:rPr lang="en-US" dirty="0"/>
              <a:t>US Pelvis TA and transvaginal</a:t>
            </a:r>
          </a:p>
          <a:p>
            <a:pPr marL="0" indent="0">
              <a:buFont typeface="Arial" charset="0"/>
              <a:buNone/>
            </a:pPr>
            <a:r>
              <a:rPr lang="en-US" b="1" dirty="0"/>
              <a:t>NHS: </a:t>
            </a:r>
            <a:r>
              <a:rPr lang="en-US" dirty="0"/>
              <a:t>4426427037</a:t>
            </a:r>
          </a:p>
          <a:p>
            <a:pPr marL="0" indent="0" algn="l">
              <a:buNone/>
            </a:pPr>
            <a:r>
              <a:rPr lang="en-US" b="1" dirty="0"/>
              <a:t>Clinical Indications: </a:t>
            </a:r>
            <a:r>
              <a:rPr lang="en-US" sz="1800" b="0" i="0" u="none" strike="noStrike" baseline="0" dirty="0">
                <a:solidFill>
                  <a:srgbClr val="000000"/>
                </a:solidFill>
                <a:latin typeface="Arial" panose="020B0604020202020204" pitchFamily="34" charset="0"/>
              </a:rPr>
              <a:t>Heavy period. 3 weeks prolonged bleeding. ?fibroid, location </a:t>
            </a:r>
            <a:r>
              <a:rPr lang="en-US" dirty="0">
                <a:solidFill>
                  <a:srgbClr val="000000"/>
                </a:solidFill>
                <a:latin typeface="Arial" panose="020B0604020202020204" pitchFamily="34" charset="0"/>
              </a:rPr>
              <a:t>a</a:t>
            </a:r>
            <a:r>
              <a:rPr lang="en-US" sz="1800" b="0" i="0" u="none" strike="noStrike" baseline="0" dirty="0">
                <a:solidFill>
                  <a:srgbClr val="000000"/>
                </a:solidFill>
                <a:latin typeface="Arial" panose="020B0604020202020204" pitchFamily="34" charset="0"/>
              </a:rPr>
              <a:t>nd size.</a:t>
            </a:r>
          </a:p>
          <a:p>
            <a:pPr marL="0" indent="0" algn="l">
              <a:buNone/>
            </a:pPr>
            <a:r>
              <a:rPr lang="en-US" sz="1800" b="1" i="0" u="none" strike="noStrike" baseline="0" dirty="0">
                <a:solidFill>
                  <a:srgbClr val="000000"/>
                </a:solidFill>
                <a:latin typeface="Arial" panose="020B0604020202020204" pitchFamily="34" charset="0"/>
              </a:rPr>
              <a:t>LMP:</a:t>
            </a:r>
            <a:r>
              <a:rPr lang="en-US" sz="1800" b="0" i="0" u="none" strike="noStrike" baseline="0" dirty="0">
                <a:solidFill>
                  <a:srgbClr val="000000"/>
                </a:solidFill>
                <a:latin typeface="Arial" panose="020B0604020202020204" pitchFamily="34" charset="0"/>
              </a:rPr>
              <a:t> Unsure due to prolonged bleeding.</a:t>
            </a:r>
          </a:p>
          <a:p>
            <a:pPr marL="0" indent="0">
              <a:buNone/>
            </a:pPr>
            <a:endParaRPr lang="en-GB" b="1" dirty="0"/>
          </a:p>
          <a:p>
            <a:pPr marL="0" indent="0">
              <a:buNone/>
            </a:pPr>
            <a:r>
              <a:rPr lang="en-GB" b="1" dirty="0"/>
              <a:t>Findings: </a:t>
            </a:r>
            <a:r>
              <a:rPr lang="en-US" sz="1800" b="0" i="0" u="none" strike="noStrike" baseline="0" dirty="0">
                <a:solidFill>
                  <a:srgbClr val="000000"/>
                </a:solidFill>
                <a:latin typeface="Arial" panose="020B0604020202020204" pitchFamily="34" charset="0"/>
              </a:rPr>
              <a:t>The endometrium appeared thickened measures 21mm with </a:t>
            </a:r>
            <a:r>
              <a:rPr lang="en-US" sz="1800" b="0" i="0" u="none" strike="noStrike" baseline="0" dirty="0" err="1">
                <a:solidFill>
                  <a:srgbClr val="000000"/>
                </a:solidFill>
                <a:latin typeface="Arial" panose="020B0604020202020204" pitchFamily="34" charset="0"/>
              </a:rPr>
              <a:t>inhomogenous</a:t>
            </a:r>
            <a:r>
              <a:rPr lang="en-US" sz="1800" b="0" i="0" u="none" strike="noStrike" baseline="0" dirty="0">
                <a:solidFill>
                  <a:srgbClr val="000000"/>
                </a:solidFill>
                <a:latin typeface="Arial" panose="020B0604020202020204" pitchFamily="34" charset="0"/>
              </a:rPr>
              <a:t> echotexture and cystic spaces, may suggest hyperplasia.</a:t>
            </a:r>
            <a:endParaRPr lang="en-GB" dirty="0"/>
          </a:p>
          <a:p>
            <a:pPr marL="0" indent="0" algn="l">
              <a:buNone/>
            </a:pPr>
            <a:r>
              <a:rPr lang="en-GB"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Feature of uterine adenomyosis and endometrial hyperplasia. Left peri ovarian simple cyst, otherwise normal ovaries.</a:t>
            </a:r>
          </a:p>
          <a:p>
            <a:pPr marL="0" indent="0" algn="l">
              <a:buNone/>
            </a:pPr>
            <a:endParaRPr lang="en-US" sz="1800" b="0" i="0" u="none" strike="noStrike" baseline="0" dirty="0">
              <a:solidFill>
                <a:srgbClr val="000000"/>
              </a:solidFill>
              <a:latin typeface="Arial" panose="020B0604020202020204" pitchFamily="34" charset="0"/>
            </a:endParaRPr>
          </a:p>
          <a:p>
            <a:pPr marL="0" indent="0" algn="l">
              <a:buNone/>
            </a:pPr>
            <a:r>
              <a:rPr lang="en-GB" sz="1800" b="1" i="0" u="none" strike="noStrike" baseline="0" dirty="0">
                <a:solidFill>
                  <a:srgbClr val="000000"/>
                </a:solidFill>
                <a:latin typeface="Arial" panose="020B0604020202020204" pitchFamily="34" charset="0"/>
              </a:rPr>
              <a:t>Recommendations: </a:t>
            </a:r>
            <a:r>
              <a:rPr lang="en-US" sz="1800" b="1" i="0" u="none" strike="noStrike" baseline="0" dirty="0">
                <a:solidFill>
                  <a:srgbClr val="7030A0"/>
                </a:solidFill>
                <a:latin typeface="Arial" panose="020B0604020202020204" pitchFamily="34" charset="0"/>
              </a:rPr>
              <a:t>Specialist review/opinion is recommended for further management/investigation of the endometrium.</a:t>
            </a:r>
          </a:p>
          <a:p>
            <a:pPr marL="0" indent="0">
              <a:buNone/>
            </a:pPr>
            <a:r>
              <a:rPr lang="en-GB" sz="1800" b="1" i="0" u="none" strike="noStrike" baseline="0" dirty="0">
                <a:solidFill>
                  <a:srgbClr val="000000"/>
                </a:solidFill>
                <a:latin typeface="Arial" panose="020B0604020202020204" pitchFamily="34" charset="0"/>
              </a:rPr>
              <a:t>Recommendations: </a:t>
            </a:r>
            <a:r>
              <a:rPr lang="en-US" b="1" dirty="0">
                <a:solidFill>
                  <a:schemeClr val="accent4">
                    <a:lumMod val="60000"/>
                    <a:lumOff val="40000"/>
                  </a:schemeClr>
                </a:solidFill>
              </a:rPr>
              <a:t>Rescan on Day 5-10 in 6-8 weeks to monitor interval changes for endometrial thickening.</a:t>
            </a:r>
            <a:endParaRPr lang="en-GB" b="1" dirty="0">
              <a:solidFill>
                <a:schemeClr val="accent4">
                  <a:lumMod val="60000"/>
                  <a:lumOff val="40000"/>
                </a:schemeClr>
              </a:solidFill>
            </a:endParaRPr>
          </a:p>
        </p:txBody>
      </p:sp>
    </p:spTree>
    <p:extLst>
      <p:ext uri="{BB962C8B-B14F-4D97-AF65-F5344CB8AC3E}">
        <p14:creationId xmlns:p14="http://schemas.microsoft.com/office/powerpoint/2010/main" val="40842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DE5829-2911-C73A-BF94-6F2CB2EE0DD6}"/>
              </a:ext>
            </a:extLst>
          </p:cNvPr>
          <p:cNvSpPr txBox="1">
            <a:spLocks/>
          </p:cNvSpPr>
          <p:nvPr/>
        </p:nvSpPr>
        <p:spPr>
          <a:xfrm>
            <a:off x="324000" y="1165411"/>
            <a:ext cx="8424000" cy="4625791"/>
          </a:xfrm>
          <a:prstGeom prst="rect">
            <a:avLst/>
          </a:prstGeom>
        </p:spPr>
        <p:txBody>
          <a:bodyPr>
            <a:normAutofit fontScale="92500" lnSpcReduction="10000"/>
          </a:bodyPr>
          <a:lstStyle>
            <a:lvl1pPr marL="214308" indent="-214308" algn="l" defTabSz="342892" rtl="0" eaLnBrk="1" latinLnBrk="0" hangingPunct="1">
              <a:spcBef>
                <a:spcPts val="750"/>
              </a:spcBef>
              <a:spcAft>
                <a:spcPts val="0"/>
              </a:spcAft>
              <a:buClr>
                <a:schemeClr val="accent1"/>
              </a:buClr>
              <a:buSzPct val="120000"/>
              <a:buFont typeface="Arial" charset="0"/>
              <a:buChar char="•"/>
              <a:defRPr sz="1800" kern="1200">
                <a:solidFill>
                  <a:schemeClr val="tx1">
                    <a:lumMod val="75000"/>
                    <a:lumOff val="25000"/>
                  </a:schemeClr>
                </a:solidFill>
                <a:latin typeface="Arial" charset="0"/>
                <a:ea typeface="Arial" charset="0"/>
                <a:cs typeface="Arial" charset="0"/>
              </a:defRPr>
            </a:lvl1pPr>
            <a:lvl2pPr marL="557199" indent="-214308" algn="l" defTabSz="342892" rtl="0" eaLnBrk="1" latinLnBrk="0" hangingPunct="1">
              <a:spcBef>
                <a:spcPts val="750"/>
              </a:spcBef>
              <a:spcAft>
                <a:spcPts val="0"/>
              </a:spcAft>
              <a:buClr>
                <a:schemeClr val="accent1"/>
              </a:buClr>
              <a:buSzPct val="120000"/>
              <a:buFont typeface="Arial" charset="0"/>
              <a:buChar char="•"/>
              <a:defRPr sz="1600" kern="1200">
                <a:solidFill>
                  <a:schemeClr val="tx1">
                    <a:lumMod val="75000"/>
                    <a:lumOff val="25000"/>
                  </a:schemeClr>
                </a:solidFill>
                <a:latin typeface="Arial" charset="0"/>
                <a:ea typeface="Arial" charset="0"/>
                <a:cs typeface="Arial" charset="0"/>
              </a:defRPr>
            </a:lvl2pPr>
            <a:lvl3pPr marL="900091" indent="-214308" algn="l" defTabSz="342892" rtl="0" eaLnBrk="1" latinLnBrk="0" hangingPunct="1">
              <a:spcBef>
                <a:spcPts val="750"/>
              </a:spcBef>
              <a:spcAft>
                <a:spcPts val="0"/>
              </a:spcAft>
              <a:buClr>
                <a:schemeClr val="accent1"/>
              </a:buClr>
              <a:buSzPct val="120000"/>
              <a:buFont typeface="Arial" charset="0"/>
              <a:buChar char="•"/>
              <a:defRPr sz="1400" kern="1200">
                <a:solidFill>
                  <a:schemeClr val="tx1">
                    <a:lumMod val="75000"/>
                    <a:lumOff val="25000"/>
                  </a:schemeClr>
                </a:solidFill>
                <a:latin typeface="Arial" charset="0"/>
                <a:ea typeface="Arial" charset="0"/>
                <a:cs typeface="Arial" charset="0"/>
              </a:defRPr>
            </a:lvl3pPr>
            <a:lvl4pPr marL="1157259" indent="-128585" algn="l" defTabSz="342892" rtl="0" eaLnBrk="1" latinLnBrk="0" hangingPunct="1">
              <a:spcBef>
                <a:spcPts val="750"/>
              </a:spcBef>
              <a:spcAft>
                <a:spcPts val="0"/>
              </a:spcAft>
              <a:buClr>
                <a:schemeClr val="accent1"/>
              </a:buClr>
              <a:buSzPct val="120000"/>
              <a:buFont typeface="Arial" charset="0"/>
              <a:buChar char="•"/>
              <a:defRPr sz="1200" kern="1200">
                <a:solidFill>
                  <a:schemeClr val="tx1">
                    <a:lumMod val="75000"/>
                    <a:lumOff val="25000"/>
                  </a:schemeClr>
                </a:solidFill>
                <a:latin typeface="Arial" charset="0"/>
                <a:ea typeface="Arial" charset="0"/>
                <a:cs typeface="Arial" charset="0"/>
              </a:defRPr>
            </a:lvl4pPr>
            <a:lvl5pPr marL="1500151" indent="-128585" algn="l" defTabSz="342892" rtl="0" eaLnBrk="1" latinLnBrk="0" hangingPunct="1">
              <a:spcBef>
                <a:spcPts val="750"/>
              </a:spcBef>
              <a:spcAft>
                <a:spcPts val="0"/>
              </a:spcAft>
              <a:buClr>
                <a:schemeClr val="accent1"/>
              </a:buClr>
              <a:buSzPct val="120000"/>
              <a:buFont typeface="Arial" charset="0"/>
              <a:buChar char="•"/>
              <a:defRPr sz="1000" kern="1200">
                <a:solidFill>
                  <a:schemeClr val="tx1">
                    <a:lumMod val="75000"/>
                    <a:lumOff val="25000"/>
                  </a:schemeClr>
                </a:solidFill>
                <a:latin typeface="Arial" charset="0"/>
                <a:ea typeface="Arial" charset="0"/>
                <a:cs typeface="Arial" charset="0"/>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Arial" charset="0"/>
              <a:buNone/>
            </a:pPr>
            <a:r>
              <a:rPr lang="en-US" b="1" dirty="0"/>
              <a:t>Examination:</a:t>
            </a:r>
            <a:r>
              <a:rPr lang="en-US" sz="2200" b="1" dirty="0"/>
              <a:t> </a:t>
            </a:r>
            <a:r>
              <a:rPr lang="en-US" dirty="0"/>
              <a:t>US Pelvis TA and transvaginal</a:t>
            </a:r>
          </a:p>
          <a:p>
            <a:pPr marL="0" indent="0">
              <a:buFont typeface="Arial" charset="0"/>
              <a:buNone/>
            </a:pPr>
            <a:r>
              <a:rPr lang="en-US" b="1" dirty="0"/>
              <a:t>NHS: </a:t>
            </a:r>
            <a:r>
              <a:rPr lang="en-US" dirty="0"/>
              <a:t>4426427037</a:t>
            </a:r>
          </a:p>
          <a:p>
            <a:pPr marL="0" indent="0" algn="l">
              <a:buNone/>
            </a:pPr>
            <a:r>
              <a:rPr lang="en-US" b="1" dirty="0"/>
              <a:t>Clinical Indications: </a:t>
            </a:r>
            <a:r>
              <a:rPr lang="en-US" sz="1800" b="0" i="0" u="none" strike="noStrike" baseline="0" dirty="0">
                <a:solidFill>
                  <a:srgbClr val="000000"/>
                </a:solidFill>
                <a:latin typeface="Arial" panose="020B0604020202020204" pitchFamily="34" charset="0"/>
              </a:rPr>
              <a:t>Heavy period. 3 weeks prolonged bleeding. ?fibroid, location </a:t>
            </a:r>
            <a:r>
              <a:rPr lang="en-US" dirty="0">
                <a:solidFill>
                  <a:srgbClr val="000000"/>
                </a:solidFill>
                <a:latin typeface="Arial" panose="020B0604020202020204" pitchFamily="34" charset="0"/>
              </a:rPr>
              <a:t>a</a:t>
            </a:r>
            <a:r>
              <a:rPr lang="en-US" sz="1800" b="0" i="0" u="none" strike="noStrike" baseline="0" dirty="0">
                <a:solidFill>
                  <a:srgbClr val="000000"/>
                </a:solidFill>
                <a:latin typeface="Arial" panose="020B0604020202020204" pitchFamily="34" charset="0"/>
              </a:rPr>
              <a:t>nd size.</a:t>
            </a:r>
          </a:p>
          <a:p>
            <a:pPr marL="0" indent="0" algn="l">
              <a:buNone/>
            </a:pPr>
            <a:r>
              <a:rPr lang="en-US" sz="1800" b="1" i="0" u="none" strike="noStrike" baseline="0" dirty="0">
                <a:solidFill>
                  <a:srgbClr val="000000"/>
                </a:solidFill>
                <a:latin typeface="Arial" panose="020B0604020202020204" pitchFamily="34" charset="0"/>
              </a:rPr>
              <a:t>LMP:</a:t>
            </a:r>
            <a:r>
              <a:rPr lang="en-US" sz="1800" b="0" i="0" u="none" strike="noStrike" baseline="0" dirty="0">
                <a:solidFill>
                  <a:srgbClr val="000000"/>
                </a:solidFill>
                <a:latin typeface="Arial" panose="020B0604020202020204" pitchFamily="34" charset="0"/>
              </a:rPr>
              <a:t> Unsure due to prolonged bleeding.</a:t>
            </a:r>
          </a:p>
          <a:p>
            <a:pPr marL="0" indent="0">
              <a:buNone/>
            </a:pPr>
            <a:endParaRPr lang="en-GB" b="1" dirty="0"/>
          </a:p>
          <a:p>
            <a:pPr marL="0" indent="0" algn="l">
              <a:buNone/>
            </a:pPr>
            <a:endParaRPr lang="en-US" sz="1800" b="0" i="0" u="none" strike="noStrike" baseline="0" dirty="0">
              <a:solidFill>
                <a:srgbClr val="000000"/>
              </a:solidFill>
              <a:latin typeface="Arial" panose="020B0604020202020204" pitchFamily="34" charset="0"/>
            </a:endParaRPr>
          </a:p>
          <a:p>
            <a:pPr marL="0" indent="0" algn="l">
              <a:buNone/>
            </a:pPr>
            <a:endParaRPr lang="en-US" dirty="0">
              <a:solidFill>
                <a:srgbClr val="000000"/>
              </a:solidFill>
              <a:latin typeface="Arial" panose="020B0604020202020204" pitchFamily="34" charset="0"/>
            </a:endParaRPr>
          </a:p>
          <a:p>
            <a:pPr marL="0" indent="0" algn="l">
              <a:buNone/>
            </a:pPr>
            <a:endParaRPr lang="en-US" sz="1800" b="0" i="0" u="none" strike="noStrike" baseline="0" dirty="0">
              <a:solidFill>
                <a:srgbClr val="000000"/>
              </a:solidFill>
              <a:latin typeface="Arial" panose="020B0604020202020204" pitchFamily="34" charset="0"/>
            </a:endParaRPr>
          </a:p>
          <a:p>
            <a:pPr marL="0" indent="0" algn="l">
              <a:buNone/>
            </a:pPr>
            <a:endParaRPr lang="en-US" dirty="0">
              <a:solidFill>
                <a:srgbClr val="000000"/>
              </a:solidFill>
              <a:latin typeface="Arial" panose="020B0604020202020204" pitchFamily="34" charset="0"/>
            </a:endParaRPr>
          </a:p>
          <a:p>
            <a:pPr marL="0" indent="0" algn="l">
              <a:buNone/>
            </a:pPr>
            <a:endParaRPr lang="en-US" sz="1800" b="0" i="0" u="none" strike="noStrike" baseline="0" dirty="0">
              <a:solidFill>
                <a:srgbClr val="000000"/>
              </a:solidFill>
              <a:latin typeface="Arial" panose="020B0604020202020204" pitchFamily="34" charset="0"/>
            </a:endParaRPr>
          </a:p>
          <a:p>
            <a:pPr marL="0" indent="0" algn="l">
              <a:buNone/>
            </a:pPr>
            <a:r>
              <a:rPr lang="en-GB" sz="1800" b="1" i="0" u="none" strike="noStrike" baseline="0" dirty="0">
                <a:solidFill>
                  <a:srgbClr val="000000"/>
                </a:solidFill>
                <a:latin typeface="Arial" panose="020B0604020202020204" pitchFamily="34" charset="0"/>
              </a:rPr>
              <a:t>Recommendations: </a:t>
            </a:r>
            <a:r>
              <a:rPr lang="en-US" sz="1800" b="1" i="0" u="none" strike="noStrike" baseline="0" dirty="0">
                <a:solidFill>
                  <a:srgbClr val="7030A0"/>
                </a:solidFill>
                <a:latin typeface="Arial" panose="020B0604020202020204" pitchFamily="34" charset="0"/>
              </a:rPr>
              <a:t>Specialist review/opinion is recommended for further management/investigation of the endometrium.</a:t>
            </a:r>
          </a:p>
          <a:p>
            <a:pPr marL="0" indent="0" algn="l">
              <a:buNone/>
            </a:pPr>
            <a:r>
              <a:rPr lang="en-US" b="1" dirty="0">
                <a:solidFill>
                  <a:srgbClr val="7030A0"/>
                </a:solidFill>
                <a:latin typeface="Arial" panose="020B0604020202020204" pitchFamily="34" charset="0"/>
              </a:rPr>
              <a:t>*Agreement with the sonographer’s original report.</a:t>
            </a:r>
            <a:endParaRPr lang="en-US" sz="1800" b="1" i="0" u="none" strike="noStrike" baseline="0" dirty="0">
              <a:solidFill>
                <a:srgbClr val="7030A0"/>
              </a:solidFill>
              <a:latin typeface="Arial" panose="020B0604020202020204" pitchFamily="34" charset="0"/>
            </a:endParaRPr>
          </a:p>
        </p:txBody>
      </p:sp>
      <p:sp>
        <p:nvSpPr>
          <p:cNvPr id="6" name="Title 1">
            <a:extLst>
              <a:ext uri="{FF2B5EF4-FFF2-40B4-BE49-F238E27FC236}">
                <a16:creationId xmlns:a16="http://schemas.microsoft.com/office/drawing/2014/main" id="{9DF5547F-E1E2-1D52-D866-96DFD0FF974A}"/>
              </a:ext>
            </a:extLst>
          </p:cNvPr>
          <p:cNvSpPr txBox="1">
            <a:spLocks/>
          </p:cNvSpPr>
          <p:nvPr/>
        </p:nvSpPr>
        <p:spPr>
          <a:xfrm>
            <a:off x="324000" y="355107"/>
            <a:ext cx="6715991" cy="810304"/>
          </a:xfrm>
          <a:prstGeom prst="rect">
            <a:avLst/>
          </a:prstGeom>
        </p:spPr>
        <p:txBody>
          <a:bodyPr vert="horz" lIns="91440" tIns="45720" rIns="91440" bIns="45720" rtlCol="0" anchor="t">
            <a:noAutofit/>
          </a:bodyPr>
          <a:lstStyle>
            <a:lvl1pPr algn="l" defTabSz="342892" rtl="0" eaLnBrk="1" latinLnBrk="0" hangingPunct="1">
              <a:spcBef>
                <a:spcPct val="0"/>
              </a:spcBef>
              <a:buNone/>
              <a:defRPr sz="3200" kern="1200">
                <a:solidFill>
                  <a:srgbClr val="004587"/>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900" dirty="0"/>
              <a:t>Example 1: </a:t>
            </a:r>
            <a:r>
              <a:rPr lang="en-US" sz="1700" dirty="0"/>
              <a:t>Relating findings to the clinical indications.</a:t>
            </a:r>
          </a:p>
        </p:txBody>
      </p:sp>
      <p:graphicFrame>
        <p:nvGraphicFramePr>
          <p:cNvPr id="10" name="Object 9">
            <a:extLst>
              <a:ext uri="{FF2B5EF4-FFF2-40B4-BE49-F238E27FC236}">
                <a16:creationId xmlns:a16="http://schemas.microsoft.com/office/drawing/2014/main" id="{694669ED-59EA-343F-051E-213BBD905295}"/>
              </a:ext>
            </a:extLst>
          </p:cNvPr>
          <p:cNvGraphicFramePr>
            <a:graphicFrameLocks noChangeAspect="1"/>
          </p:cNvGraphicFramePr>
          <p:nvPr>
            <p:extLst>
              <p:ext uri="{D42A27DB-BD31-4B8C-83A1-F6EECF244321}">
                <p14:modId xmlns:p14="http://schemas.microsoft.com/office/powerpoint/2010/main" val="2780685522"/>
              </p:ext>
            </p:extLst>
          </p:nvPr>
        </p:nvGraphicFramePr>
        <p:xfrm>
          <a:off x="870027" y="3173382"/>
          <a:ext cx="6835775" cy="1470025"/>
        </p:xfrm>
        <a:graphic>
          <a:graphicData uri="http://schemas.openxmlformats.org/presentationml/2006/ole">
            <mc:AlternateContent xmlns:mc="http://schemas.openxmlformats.org/markup-compatibility/2006">
              <mc:Choice xmlns:v="urn:schemas-microsoft-com:vml" Requires="v">
                <p:oleObj name="Worksheet" r:id="rId2" imgW="6835034" imgH="1470723" progId="Excel.Sheet.12">
                  <p:embed/>
                </p:oleObj>
              </mc:Choice>
              <mc:Fallback>
                <p:oleObj name="Worksheet" r:id="rId2" imgW="6835034" imgH="1470723" progId="Excel.Sheet.12">
                  <p:embed/>
                  <p:pic>
                    <p:nvPicPr>
                      <p:cNvPr id="0" name=""/>
                      <p:cNvPicPr/>
                      <p:nvPr/>
                    </p:nvPicPr>
                    <p:blipFill>
                      <a:blip r:embed="rId3"/>
                      <a:stretch>
                        <a:fillRect/>
                      </a:stretch>
                    </p:blipFill>
                    <p:spPr>
                      <a:xfrm>
                        <a:off x="870027" y="3173382"/>
                        <a:ext cx="6835775" cy="1470025"/>
                      </a:xfrm>
                      <a:prstGeom prst="rect">
                        <a:avLst/>
                      </a:prstGeom>
                    </p:spPr>
                  </p:pic>
                </p:oleObj>
              </mc:Fallback>
            </mc:AlternateContent>
          </a:graphicData>
        </a:graphic>
      </p:graphicFrame>
    </p:spTree>
    <p:extLst>
      <p:ext uri="{BB962C8B-B14F-4D97-AF65-F5344CB8AC3E}">
        <p14:creationId xmlns:p14="http://schemas.microsoft.com/office/powerpoint/2010/main" val="4275757267"/>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EBEBEB"/>
      </a:lt2>
      <a:accent1>
        <a:srgbClr val="0C98D5"/>
      </a:accent1>
      <a:accent2>
        <a:srgbClr val="0B4685"/>
      </a:accent2>
      <a:accent3>
        <a:srgbClr val="0C98D5"/>
      </a:accent3>
      <a:accent4>
        <a:srgbClr val="0B4685"/>
      </a:accent4>
      <a:accent5>
        <a:srgbClr val="0C98D5"/>
      </a:accent5>
      <a:accent6>
        <a:srgbClr val="0B4685"/>
      </a:accent6>
      <a:hlink>
        <a:srgbClr val="3FCDE7"/>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0DC590F7-7FCE-DC42-89B3-0F88DED538AB}" vid="{D23C4926-EE73-2447-B65D-DC241C1814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1057</TotalTime>
  <Words>1934</Words>
  <Application>Microsoft Office PowerPoint</Application>
  <PresentationFormat>On-screen Show (4:3)</PresentationFormat>
  <Paragraphs>216</Paragraphs>
  <Slides>24</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Trebuchet MS</vt:lpstr>
      <vt:lpstr>Wingdings 3</vt:lpstr>
      <vt:lpstr>Facet</vt:lpstr>
      <vt:lpstr>Worksheet</vt:lpstr>
      <vt:lpstr>Audit Training for Auditors</vt:lpstr>
      <vt:lpstr>Agenda</vt:lpstr>
      <vt:lpstr>Audit Categories &amp; Scoring Recap</vt:lpstr>
      <vt:lpstr>Audit Categories &amp; Scoring</vt:lpstr>
      <vt:lpstr>Audit Findings</vt:lpstr>
      <vt:lpstr>Audit Findings</vt:lpstr>
      <vt:lpstr>Example 1: Relating findings to clinical indications</vt:lpstr>
      <vt:lpstr>Example 1: Relating findings to the clinical indications.</vt:lpstr>
      <vt:lpstr>PowerPoint Presentation</vt:lpstr>
      <vt:lpstr>Example 2: Report Quality</vt:lpstr>
      <vt:lpstr>Example 2: Report Quality</vt:lpstr>
      <vt:lpstr>Example 3: Advice &amp; Recommendations</vt:lpstr>
      <vt:lpstr>Example 3: Advice &amp; Recommendations</vt:lpstr>
      <vt:lpstr>Example 4: Image Quality - feedback</vt:lpstr>
      <vt:lpstr>Example 4: Image Quality - feedback</vt:lpstr>
      <vt:lpstr>Example 4: Image Quality - feedback</vt:lpstr>
      <vt:lpstr>Example 5: MSK – Report Quality</vt:lpstr>
      <vt:lpstr>Example 5: MSK – Report Quality</vt:lpstr>
      <vt:lpstr>Interesting Audit Case 1</vt:lpstr>
      <vt:lpstr>Interesting Audit Case 1</vt:lpstr>
      <vt:lpstr>Interesting Audit Case 1</vt:lpstr>
      <vt:lpstr>Interesting Audit Case 1</vt:lpstr>
      <vt:lpstr>General Audit Practice</vt:lpstr>
      <vt:lpstr>MSK Audit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 Gostelow</dc:creator>
  <cp:lastModifiedBy>Glenn Almond-Smith</cp:lastModifiedBy>
  <cp:revision>35</cp:revision>
  <dcterms:created xsi:type="dcterms:W3CDTF">2019-04-29T11:09:16Z</dcterms:created>
  <dcterms:modified xsi:type="dcterms:W3CDTF">2024-02-12T15:59:41Z</dcterms:modified>
</cp:coreProperties>
</file>