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8"/>
  </p:notesMasterIdLst>
  <p:sldIdLst>
    <p:sldId id="256" r:id="rId2"/>
    <p:sldId id="257" r:id="rId3"/>
    <p:sldId id="289" r:id="rId4"/>
    <p:sldId id="283" r:id="rId5"/>
    <p:sldId id="263" r:id="rId6"/>
    <p:sldId id="288" r:id="rId7"/>
    <p:sldId id="264" r:id="rId8"/>
    <p:sldId id="276" r:id="rId9"/>
    <p:sldId id="265" r:id="rId10"/>
    <p:sldId id="268" r:id="rId11"/>
    <p:sldId id="266" r:id="rId12"/>
    <p:sldId id="269" r:id="rId13"/>
    <p:sldId id="270" r:id="rId14"/>
    <p:sldId id="272" r:id="rId15"/>
    <p:sldId id="273" r:id="rId16"/>
    <p:sldId id="274" r:id="rId17"/>
    <p:sldId id="275" r:id="rId18"/>
    <p:sldId id="285" r:id="rId19"/>
    <p:sldId id="277" r:id="rId20"/>
    <p:sldId id="278" r:id="rId21"/>
    <p:sldId id="279" r:id="rId22"/>
    <p:sldId id="286" r:id="rId23"/>
    <p:sldId id="281" r:id="rId24"/>
    <p:sldId id="287" r:id="rId25"/>
    <p:sldId id="282" r:id="rId26"/>
    <p:sldId id="259" r:id="rId27"/>
  </p:sldIdLst>
  <p:sldSz cx="9144000" cy="6858000" type="screen4x3"/>
  <p:notesSz cx="6797675" cy="9926638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7"/>
    <a:srgbClr val="0B4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42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26:21.2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1 107,'4512'0,"-4494"1,1-2,-1 0,0-1,0-1,0-1,0-1,0 0,-1-1,0-1,0 0,22-15,-29 16,0 0,-1 1,2 0,-1 0,1 1,-1 1,17-4,-5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19:01.4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0 160,'37'0,"0"-2,0-2,50-11,-33 4,0 2,58-1,110 7,-159 1,119-22,-115 13,94-4,413 15,-258 1,-297-2,-1-1,0-1,-1-1,33-11,-26 8,43-8,20 8,140 7,-100 2,676-2,-773 0,-1 2,1 1,-1 1,0 1,0 2,-1 0,1 3,32 14,-37-12,1 0,0-2,1-1,0-1,0-2,1 0,29 2,-45-8,0 1,0 0,0 1,0 0,0 1,-1 0,1 1,11 6,-3-1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19:03.3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3010 343,'-748'0,"708"-2,-46-8,-14-1,8 9,52 2,0-1,0-2,-68-15,49 5,-83-7,109 14,0-1,-49-17,25 6,-298-73,275 66,57 16,-1 1,-1 2,-30-5,24 6,-54-16,57 13,0 1,-40-5,-265 8,182 6,128-2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19:35.4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1 212,'691'0,"-647"-2,0-3,0-2,0-1,46-16,-2 1,-19 9,1 3,96-2,145 13,-137 2,-115-2,112-16,190-45,-293 50,-26 4,68-4,-57 10,293 4,-333-1,1 0,-1 1,-1 0,1 1,0 1,-1 0,0 1,0 0,20 14,-5-1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19:38.1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58,'10'0,"0"-1,0 1,0-1,-1-1,1 0,0 0,-1-1,1-1,-1 1,10-6,-6 3,0 1,0 0,1 1,0 1,0 0,27-1,90 4,-62 3,940-2,-550-2,-235 21,-190-15,44 6,-25-3,80 3,-132-11,341 14,-263-7,85-3,-143-4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26:24.2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80,'0'2,"0"0,1 0,-1 0,1 0,0 0,-1 0,1 0,0 0,0 0,0 0,0 0,1-1,-1 1,0-1,1 1,-1-1,1 1,0-1,-1 0,1 0,0 0,0 0,0 0,-1 0,1 0,0 0,0-1,5 1,6 2,0 0,1-1,16 0,-22-1,365 1,-182-5,878 3,-1012-3,0-4,0-1,103-31,-141 35,13-4,1 3,65-4,70 10,-70 2,959-3,-989-3,113-21,-115 13,112-4,458 16,-614-1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26:36.9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1,'9'9,"1"-1,0 0,0-1,1 0,0-1,1 0,-1-1,1 0,14 4,15 2,60 7,-14-2,-41-7,94 25,-110-25,0-3,0 0,61 3,95-11,-73-1,939 3,-878 11,-35-1,1043-1,-732-12,229 3,-532 11,-43-2,677-1,-460-10,641 2,-935 2,0 1,-1 1,45 12,-39-7,59 6,308-9,-220-9,1438 3,-1551-4,1-2,-1-4,72-19,-85 17,217-26,-116 20,90-23,-189 33,3 0,81-2,2373 11,-2389 5,212 39,-158-18,-132-20,111 15,216 4,838-28,-1140-1,125-22,-125 13,147-5,-140 14,91-16,-25-16,-104 23,0 2,1 2,0 1,64-2,831 12,-656-3,-251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26:42.3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 81,'0'0,"-1"0,1 0,0 0,0 0,0 0,-1 0,1 0,0 0,0 0,0 0,-1 0,1 0,0 0,0 0,0 0,-1 0,1 0,0 0,0 0,0 0,0 1,-1-1,1 0,0 0,0 0,0 0,0 0,0 1,0-1,-1 0,1 0,0 0,0 1,0-1,0 0,0 0,0 0,0 1,0-1,0 0,4 10,14 8,0-12,0 0,0-2,0 0,1-1,27 2,4 0,74 7,223-8,-185-6,7106 2,-7225-2,56-10,-56 6,52-1,214-8,-171 4,187 10,-148 3,-41-1,158-3,-260-2,0-1,0-1,61-22,-32 9,-37 13,1 1,1 0,37 0,86 7,-58 0,-7-1,138-17,-124 7,193 6,-147 5,34-4,193 5,-249 8,25 2,-15 1,12 0,62-2,10 1,698-12,-437-2,-419 4,0 3,96 23,13 1,-70-17,-21-1,112 1,-158-11,1 1,-1 2,36 10,-27-6,52 5,359-9,-252-7,1349 2,-1522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26:46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0 212,'45'0,"41"1,142-18,-84 5,-26 3,248-23,-209 10,165-19,-243 33,178-10,405 19,-491 12,-25 0,-84-11,61 12,104 13,-136-19,176-5,-142-5,144 16,3-1,828-14,-1021-3,106-18,35-2,-2-4,-153 17,0 3,79-1,-86 8,72-12,-93 9,84-4,144 8,-104 2,-109-4,55-10,-55 5,60 0,254 8,-344-1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18:42.4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0 159,'6'-4,"0"0,0 1,0-1,0 1,1 1,-1-1,1 1,0 0,9-1,2-2,11-2,0 1,1 2,42-2,92 8,-52 1,29-1,160-5,-106-22,-122 16,-2 0,75 0,-135 8,0 0,0 0,0-1,0 0,-1-1,1-1,17-7,-1 1,-14 6,1 0,0 1,28-2,-17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18:44.5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0,'3'3,"0"-1,1 0,-1 0,0 0,1 0,0-1,-1 1,1-1,0 0,0 0,5 1,46 2,-40-4,474 3,-250-5,541 2,-759-1,0-1,25-6,-20 3,2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18:52.7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1 135,'6'-4,"0"0,1 0,0 1,0-1,0 2,0-1,1 1,-1 0,15-2,-11 2,296-64,-250 55,0 2,1 2,109 2,1257 8,-740-5,2015 2,-2621 4,-1 4,106 25,-132-23,26 1,0-4,119-3,-7-1,27 22,7 0,34 2,-86-6,-105-15,-34-5,0 2,-1 1,1 1,-1 2,53 19,-62-18,0-1,0-1,1-1,0-1,38 2,123-7,-88-2,698 3,-747-3,-1-2,1-2,53-15,26-5,-46 18,0 3,84 5,-135-1,0-1,0-1,0-2,50-17,22-5,-62 22,1 2,75 2,-71 2,82-9,-42-1,169 4,-179 6,-64-1,0 0,0-1,0 0,-1 0,1-1,-1 0,15-8,-12 5,0 2,0-1,0 2,16-4,78 1,-71 5,46-6,26-5,2 5,124 9,-76 0,1701-2,-1822 2,0 2,59 14,-68-12,34 7,-35-9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15:18:58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28,'81'4,"116"20,-3 0,150-20,-182-7,5976 3,-6083 3,-1 2,0 2,101 28,-81-20,1-3,80 2,-80-9,477 5,-336-12,1180 2,-1246-13,-17 1,-2 9,182-11,-72-27,-71 15,-63 13,-27 5,0 3,86 7,-54 0,349-8,-3-29,-333 25,177 7,-146 5,316-2,-445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901CF-83FB-4B3C-801D-05DEB6749F99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70569-8F46-48AC-9F5D-7C3E31296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Specific Standard Quality – Images required to take for each scan time, to meet SOP guidelines. For instance, ensuring measurements are taken and saved on images, if </a:t>
            </a:r>
            <a:r>
              <a:rPr lang="en-US" dirty="0" err="1"/>
              <a:t>colour</a:t>
            </a:r>
            <a:r>
              <a:rPr lang="en-US" dirty="0"/>
              <a:t> Doppler is required in an MSK assessment or for vascular ensuring spectral and </a:t>
            </a:r>
            <a:r>
              <a:rPr lang="en-US" dirty="0" err="1"/>
              <a:t>colour</a:t>
            </a:r>
            <a:r>
              <a:rPr lang="en-US" dirty="0"/>
              <a:t> Doppler are utilized to interrogate specific vessels such as the CFA, or phasic waveform image of the CFV.</a:t>
            </a:r>
          </a:p>
          <a:p>
            <a:r>
              <a:rPr lang="en-GB" dirty="0"/>
              <a:t>2. Overall Image Quality – has the image been optimised and does it clearly demonstrate the anatomy / pathology? B-Mode settings adjusted (gain, TGC, focus, dynamic range), depth / zoom, Colour scale, gain - ?turbulence / aliasing.</a:t>
            </a:r>
          </a:p>
          <a:p>
            <a:r>
              <a:rPr lang="en-GB" dirty="0"/>
              <a:t>Report Quality – legible? Adequate spacing, spelling mistakes, accurate information?</a:t>
            </a:r>
          </a:p>
          <a:p>
            <a:r>
              <a:rPr lang="en-GB" dirty="0"/>
              <a:t>Advice &amp; Recommendations – Have we answered the clinical question. Has the appropriate recommendation been made according to </a:t>
            </a:r>
            <a:r>
              <a:rPr lang="en-GB" dirty="0" err="1"/>
              <a:t>InHealth</a:t>
            </a:r>
            <a:r>
              <a:rPr lang="en-GB" dirty="0"/>
              <a:t> escalation policy guidelines. Is the recommendation justified?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163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7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6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71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9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1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8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864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09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818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Specific Standard Quality – Images required to take for each scan time, to meet SOP guidelines. For instance, ensuring measurements are taken and saved on images, if </a:t>
            </a:r>
            <a:r>
              <a:rPr lang="en-US" dirty="0" err="1"/>
              <a:t>colour</a:t>
            </a:r>
            <a:r>
              <a:rPr lang="en-US" dirty="0"/>
              <a:t> Doppler is required in an MSK assessment or for vascular ensuring spectral and </a:t>
            </a:r>
            <a:r>
              <a:rPr lang="en-US" dirty="0" err="1"/>
              <a:t>colour</a:t>
            </a:r>
            <a:r>
              <a:rPr lang="en-US" dirty="0"/>
              <a:t> Doppler are utilized to interrogate specific vessels such as the CFA, or phasic waveform image of the CFV.</a:t>
            </a:r>
          </a:p>
          <a:p>
            <a:r>
              <a:rPr lang="en-GB" dirty="0"/>
              <a:t>2. Overall Image Quality – has the image been optimised and does it clearly demonstrate the anatomy / pathology? B-Mode settings adjusted (gain, TGC, focus, dynamic range), depth / zoom, Colour scale, gain - ?turbulence / aliasing.</a:t>
            </a:r>
          </a:p>
          <a:p>
            <a:r>
              <a:rPr lang="en-GB" dirty="0"/>
              <a:t>Report Quality – legible? Adequate spacing, spelling mistakes, accurate information?</a:t>
            </a:r>
          </a:p>
          <a:p>
            <a:r>
              <a:rPr lang="en-GB" dirty="0"/>
              <a:t>Advice &amp; Recommendations – Have we answered the clinical question. Has the appropriate recommendation been made according to </a:t>
            </a:r>
            <a:r>
              <a:rPr lang="en-GB" dirty="0" err="1"/>
              <a:t>InHealth</a:t>
            </a:r>
            <a:r>
              <a:rPr lang="en-GB" dirty="0"/>
              <a:t> escalation policy guidelines. Is the recommendation justified?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83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33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1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with that in mind lets review some images and reports and identify mistakes or areas for improvement….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6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5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8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2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27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0569-8F46-48AC-9F5D-7C3E312964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53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5697" y="3171918"/>
            <a:ext cx="4500550" cy="1519852"/>
          </a:xfrm>
        </p:spPr>
        <p:txBody>
          <a:bodyPr anchor="ctr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4772" y="4989877"/>
            <a:ext cx="4831475" cy="574693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BE87F-DE99-43F8-821C-FFB15BFA430D}" type="datetimeFigureOut">
              <a:rPr lang="en-GB" smtClean="0"/>
              <a:pPr/>
              <a:t>06/05/2024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708B2E-63E0-41F2-AFA0-B0E7DEB4BF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72" y="636511"/>
            <a:ext cx="2253082" cy="1032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8" y="6406489"/>
            <a:ext cx="4145280" cy="2133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107862" y="-839038"/>
            <a:ext cx="5679862" cy="5679862"/>
            <a:chOff x="4469278" y="-1002204"/>
            <a:chExt cx="5679862" cy="5679862"/>
          </a:xfrm>
        </p:grpSpPr>
        <p:sp>
          <p:nvSpPr>
            <p:cNvPr id="12" name="Oval 11"/>
            <p:cNvSpPr/>
            <p:nvPr userDrawn="1"/>
          </p:nvSpPr>
          <p:spPr>
            <a:xfrm>
              <a:off x="4469278" y="-1002204"/>
              <a:ext cx="5679862" cy="5679862"/>
            </a:xfrm>
            <a:prstGeom prst="ellipse">
              <a:avLst/>
            </a:prstGeom>
            <a:noFill/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4584570" y="-886912"/>
              <a:ext cx="5449279" cy="5449279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481547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E87F-DE99-43F8-821C-FFB15BFA430D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8B2E-63E0-41F2-AFA0-B0E7DEB4B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1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647132"/>
            <a:ext cx="8415053" cy="1826581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3473711"/>
            <a:ext cx="841505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E87F-DE99-43F8-821C-FFB15BFA430D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8B2E-63E0-41F2-AFA0-B0E7DEB4B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5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998" y="1530001"/>
            <a:ext cx="4050000" cy="3947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053" y="1530002"/>
            <a:ext cx="4050000" cy="39476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E87F-DE99-43F8-821C-FFB15BFA430D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8B2E-63E0-41F2-AFA0-B0E7DEB4B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5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998" y="1530002"/>
            <a:ext cx="4050000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998" y="2181156"/>
            <a:ext cx="4050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9053" y="1530002"/>
            <a:ext cx="4050000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9053" y="2106264"/>
            <a:ext cx="4050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E87F-DE99-43F8-821C-FFB15BFA430D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8B2E-63E0-41F2-AFA0-B0E7DEB4B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4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E87F-DE99-43F8-821C-FFB15BFA430D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8B2E-63E0-41F2-AFA0-B0E7DEB4BFD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4001" y="311971"/>
            <a:ext cx="6024548" cy="853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E87F-DE99-43F8-821C-FFB15BFA430D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8B2E-63E0-41F2-AFA0-B0E7DEB4B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5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00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001" y="311971"/>
            <a:ext cx="6033256" cy="853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530537"/>
            <a:ext cx="8424000" cy="4260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2595" y="631003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71BE87F-DE99-43F8-821C-FFB15BFA430D}" type="datetimeFigureOut">
              <a:rPr lang="en-GB" smtClean="0"/>
              <a:pPr/>
              <a:t>06/05/2024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550" y="631003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A708B2E-63E0-41F2-AFA0-B0E7DEB4BFD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777" y="311972"/>
            <a:ext cx="1712223" cy="784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406489"/>
            <a:ext cx="4145280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</p:sldLayoutIdLst>
  <p:txStyles>
    <p:titleStyle>
      <a:lvl1pPr algn="l" defTabSz="342892" rtl="0" eaLnBrk="1" latinLnBrk="0" hangingPunct="1">
        <a:spcBef>
          <a:spcPct val="0"/>
        </a:spcBef>
        <a:buNone/>
        <a:defRPr sz="3200" kern="1200">
          <a:solidFill>
            <a:srgbClr val="004587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08" indent="-214308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12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557199" indent="-214308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12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900091" indent="-214308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120000"/>
        <a:buFont typeface="Arial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157259" indent="-128585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120000"/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00151" indent="-128585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120000"/>
        <a:buFont typeface="Arial" charset="0"/>
        <a:buChar char="•"/>
        <a:defRPr sz="1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885903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5.xml"/><Relationship Id="rId3" Type="http://schemas.openxmlformats.org/officeDocument/2006/relationships/image" Target="../media/image14.png"/><Relationship Id="rId7" Type="http://schemas.openxmlformats.org/officeDocument/2006/relationships/customXml" Target="../ink/ink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3.xml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7.png"/><Relationship Id="rId18" Type="http://schemas.openxmlformats.org/officeDocument/2006/relationships/customXml" Target="../ink/ink12.xml"/><Relationship Id="rId3" Type="http://schemas.openxmlformats.org/officeDocument/2006/relationships/image" Target="../media/image21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customXml" Target="../ink/ink9.xm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customXml" Target="../ink/ink8.xml"/><Relationship Id="rId19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414" y="3171918"/>
            <a:ext cx="5282833" cy="1519852"/>
          </a:xfrm>
        </p:spPr>
        <p:txBody>
          <a:bodyPr/>
          <a:lstStyle/>
          <a:p>
            <a:r>
              <a:rPr lang="en-US" dirty="0"/>
              <a:t>Audit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Glenn Almond-Smith</a:t>
            </a:r>
          </a:p>
          <a:p>
            <a:r>
              <a:rPr lang="en-US" sz="2400" dirty="0"/>
              <a:t>Clinical Lead Quality &amp; Audit</a:t>
            </a:r>
          </a:p>
          <a:p>
            <a:r>
              <a:rPr lang="en-US" sz="2400" dirty="0"/>
              <a:t>03/10/2023</a:t>
            </a:r>
          </a:p>
        </p:txBody>
      </p:sp>
    </p:spTree>
    <p:extLst>
      <p:ext uri="{BB962C8B-B14F-4D97-AF65-F5344CB8AC3E}">
        <p14:creationId xmlns:p14="http://schemas.microsoft.com/office/powerpoint/2010/main" val="175384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 – Spelling mistakes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9962B-1D3A-27D5-9D5C-6EB7151F7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9873"/>
            <a:ext cx="9144000" cy="1958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077F93-BD57-9431-EE2C-C93B53D39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2768"/>
            <a:ext cx="9144000" cy="19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5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A5595-937D-9C31-E4E9-D4E2A7B0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6260"/>
            <a:ext cx="9144000" cy="22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2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 – Typo mistakes / missing information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A5595-937D-9C31-E4E9-D4E2A7B0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6260"/>
            <a:ext cx="9144000" cy="2240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566FA-93AC-46D3-DC2E-8CD8C7D15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14838"/>
            <a:ext cx="9144000" cy="22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2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95658-56C0-3AAD-AF9F-4F21E06F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8503"/>
            <a:ext cx="9144000" cy="1269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729E4-23E6-9D0E-FEEB-082E8681F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83355"/>
            <a:ext cx="6872139" cy="8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0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 – Conflicting information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95658-56C0-3AAD-AF9F-4F21E06F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8503"/>
            <a:ext cx="9144000" cy="1269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E57A9E-56C0-9CCE-2796-CBC9D1A16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283355"/>
            <a:ext cx="6872139" cy="8990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B15E4E0-552E-C6B9-2B7C-E13B81091154}"/>
                  </a:ext>
                </a:extLst>
              </p14:cNvPr>
              <p14:cNvContentPartPr/>
              <p14:nvPr/>
            </p14:nvContentPartPr>
            <p14:xfrm>
              <a:off x="150313" y="4863092"/>
              <a:ext cx="1752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B15E4E0-552E-C6B9-2B7C-E13B810911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673" y="4755092"/>
                <a:ext cx="18601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9B4EA89-46E8-AA2E-23D8-D1466F3F12C4}"/>
                  </a:ext>
                </a:extLst>
              </p14:cNvPr>
              <p14:cNvContentPartPr/>
              <p14:nvPr/>
            </p14:nvContentPartPr>
            <p14:xfrm>
              <a:off x="159673" y="4787852"/>
              <a:ext cx="1706760" cy="4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9B4EA89-46E8-AA2E-23D8-D1466F3F12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033" y="4680212"/>
                <a:ext cx="18144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02E455-D3C7-F9D6-88A7-0CCCBEA6D91A}"/>
                  </a:ext>
                </a:extLst>
              </p14:cNvPr>
              <p14:cNvContentPartPr/>
              <p14:nvPr/>
            </p14:nvContentPartPr>
            <p14:xfrm>
              <a:off x="103153" y="2657732"/>
              <a:ext cx="6538320" cy="10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02E455-D3C7-F9D6-88A7-0CCCBEA6D9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13" y="2550092"/>
                <a:ext cx="66459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8F0E55-F970-6B43-3C46-A35E49C4A5EF}"/>
                  </a:ext>
                </a:extLst>
              </p14:cNvPr>
              <p14:cNvContentPartPr/>
              <p14:nvPr/>
            </p14:nvContentPartPr>
            <p14:xfrm>
              <a:off x="129433" y="2581772"/>
              <a:ext cx="6312600" cy="86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8F0E55-F970-6B43-3C46-A35E49C4A5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793" y="2474132"/>
                <a:ext cx="64202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4BC7F89-53E8-2FED-55FA-1766E0628AD4}"/>
                  </a:ext>
                </a:extLst>
              </p14:cNvPr>
              <p14:cNvContentPartPr/>
              <p14:nvPr/>
            </p14:nvContentPartPr>
            <p14:xfrm>
              <a:off x="3845713" y="2666732"/>
              <a:ext cx="2799720" cy="76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4BC7F89-53E8-2FED-55FA-1766E0628A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1713" y="2559092"/>
                <a:ext cx="2907360" cy="2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5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8BED3-2448-4150-8E48-DA5D27414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9545"/>
            <a:ext cx="9144000" cy="1538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CB2048-29AF-DB4A-74C5-B9C9F9695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4341"/>
            <a:ext cx="9144000" cy="912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B8C721-CCDE-A774-AFDE-34A29A90C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68283"/>
            <a:ext cx="4224338" cy="10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 – Typo mistakes / conflicting information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8BED3-2448-4150-8E48-DA5D27414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9545"/>
            <a:ext cx="9144000" cy="1538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CB2048-29AF-DB4A-74C5-B9C9F9695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4341"/>
            <a:ext cx="9144000" cy="912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B8C721-CCDE-A774-AFDE-34A29A90C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68283"/>
            <a:ext cx="4224338" cy="10917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8B8EBD-C1BD-2870-5537-3A37136A475D}"/>
                  </a:ext>
                </a:extLst>
              </p14:cNvPr>
              <p14:cNvContentPartPr/>
              <p14:nvPr/>
            </p14:nvContentPartPr>
            <p14:xfrm>
              <a:off x="1366753" y="2563412"/>
              <a:ext cx="609840" cy="5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8B8EBD-C1BD-2870-5537-3A37136A47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2753" y="2455412"/>
                <a:ext cx="7174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1ECD70-10DB-68D0-37FD-C46B583F308C}"/>
                  </a:ext>
                </a:extLst>
              </p14:cNvPr>
              <p14:cNvContentPartPr/>
              <p14:nvPr/>
            </p14:nvContentPartPr>
            <p14:xfrm>
              <a:off x="1300513" y="2714612"/>
              <a:ext cx="63684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1ECD70-10DB-68D0-37FD-C46B583F30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6513" y="2606612"/>
                <a:ext cx="7444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FCCB07-5888-309E-3235-305814A8A11E}"/>
                  </a:ext>
                </a:extLst>
              </p14:cNvPr>
              <p14:cNvContentPartPr/>
              <p14:nvPr/>
            </p14:nvContentPartPr>
            <p14:xfrm>
              <a:off x="555673" y="4626932"/>
              <a:ext cx="4966560" cy="9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FCCB07-5888-309E-3235-305814A8A1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033" y="4518932"/>
                <a:ext cx="50742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BA47DA-36A6-804A-C7AC-9F9CAF4A58C8}"/>
                  </a:ext>
                </a:extLst>
              </p14:cNvPr>
              <p14:cNvContentPartPr/>
              <p14:nvPr/>
            </p14:nvContentPartPr>
            <p14:xfrm>
              <a:off x="546313" y="4740692"/>
              <a:ext cx="4918320" cy="67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BA47DA-36A6-804A-C7AC-9F9CAF4A58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2673" y="4632692"/>
                <a:ext cx="50259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6E8A88-CB2A-9867-C950-EDC6FF8768E2}"/>
                  </a:ext>
                </a:extLst>
              </p14:cNvPr>
              <p14:cNvContentPartPr/>
              <p14:nvPr/>
            </p14:nvContentPartPr>
            <p14:xfrm>
              <a:off x="2912593" y="4599212"/>
              <a:ext cx="1482120" cy="61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6E8A88-CB2A-9867-C950-EDC6FF8768E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58593" y="4491572"/>
                <a:ext cx="15897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DFDF25F-1D9F-ADF7-D94A-F4E55E89E114}"/>
                  </a:ext>
                </a:extLst>
              </p14:cNvPr>
              <p14:cNvContentPartPr/>
              <p14:nvPr/>
            </p14:nvContentPartPr>
            <p14:xfrm>
              <a:off x="2592553" y="4636652"/>
              <a:ext cx="1083600" cy="123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DFDF25F-1D9F-ADF7-D94A-F4E55E89E1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8913" y="4529012"/>
                <a:ext cx="11912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983452-0269-BC06-F984-8AA65E83F852}"/>
                  </a:ext>
                </a:extLst>
              </p14:cNvPr>
              <p14:cNvContentPartPr/>
              <p14:nvPr/>
            </p14:nvContentPartPr>
            <p14:xfrm>
              <a:off x="612193" y="2214212"/>
              <a:ext cx="1158840" cy="76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983452-0269-BC06-F984-8AA65E83F85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8553" y="2106212"/>
                <a:ext cx="1266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A85CBAB-83EC-1E15-2D32-D10E52211F33}"/>
                  </a:ext>
                </a:extLst>
              </p14:cNvPr>
              <p14:cNvContentPartPr/>
              <p14:nvPr/>
            </p14:nvContentPartPr>
            <p14:xfrm>
              <a:off x="631273" y="2373692"/>
              <a:ext cx="1093320" cy="30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A85CBAB-83EC-1E15-2D32-D10E52211F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7633" y="2266052"/>
                <a:ext cx="120096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12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40"/>
            <a:ext cx="5520619" cy="443060"/>
          </a:xfrm>
        </p:spPr>
        <p:txBody>
          <a:bodyPr>
            <a:normAutofit fontScale="92500"/>
          </a:bodyPr>
          <a:lstStyle/>
          <a:p>
            <a:r>
              <a:rPr lang="en-US" dirty="0"/>
              <a:t>Overall Image Quality / Advice &amp; Recommendations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5C26C73B-89CA-620A-0D5B-4FC9568913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17254" r="17837" b="5456"/>
          <a:stretch/>
        </p:blipFill>
        <p:spPr bwMode="auto">
          <a:xfrm>
            <a:off x="324000" y="1565447"/>
            <a:ext cx="4851316" cy="3727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08FDFD-EDB6-9CB0-3062-D9008604D9A0}"/>
              </a:ext>
            </a:extLst>
          </p:cNvPr>
          <p:cNvSpPr txBox="1"/>
          <p:nvPr/>
        </p:nvSpPr>
        <p:spPr>
          <a:xfrm>
            <a:off x="5316717" y="2284517"/>
            <a:ext cx="3676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Indications = ?PCOs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declined TVUS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 images of sufficient diagnostic quality to make a definitive diagnosis?</a:t>
            </a:r>
          </a:p>
        </p:txBody>
      </p:sp>
    </p:spTree>
    <p:extLst>
      <p:ext uri="{BB962C8B-B14F-4D97-AF65-F5344CB8AC3E}">
        <p14:creationId xmlns:p14="http://schemas.microsoft.com/office/powerpoint/2010/main" val="406532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40"/>
            <a:ext cx="5520619" cy="443060"/>
          </a:xfrm>
        </p:spPr>
        <p:txBody>
          <a:bodyPr>
            <a:normAutofit fontScale="92500"/>
          </a:bodyPr>
          <a:lstStyle/>
          <a:p>
            <a:r>
              <a:rPr lang="en-US" dirty="0"/>
              <a:t>Overall Image Quality / Advice &amp; Recommendations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5C26C73B-89CA-620A-0D5B-4FC9568913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17254" r="17837" b="5456"/>
          <a:stretch/>
        </p:blipFill>
        <p:spPr bwMode="auto">
          <a:xfrm>
            <a:off x="324000" y="1565447"/>
            <a:ext cx="4851316" cy="3727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08FDFD-EDB6-9CB0-3062-D9008604D9A0}"/>
              </a:ext>
            </a:extLst>
          </p:cNvPr>
          <p:cNvSpPr txBox="1"/>
          <p:nvPr/>
        </p:nvSpPr>
        <p:spPr>
          <a:xfrm>
            <a:off x="5316717" y="2284517"/>
            <a:ext cx="367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best recommendation to give on this report?</a:t>
            </a:r>
          </a:p>
        </p:txBody>
      </p:sp>
    </p:spTree>
    <p:extLst>
      <p:ext uri="{BB962C8B-B14F-4D97-AF65-F5344CB8AC3E}">
        <p14:creationId xmlns:p14="http://schemas.microsoft.com/office/powerpoint/2010/main" val="2158850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40"/>
            <a:ext cx="5520619" cy="443060"/>
          </a:xfrm>
        </p:spPr>
        <p:txBody>
          <a:bodyPr>
            <a:normAutofit fontScale="92500"/>
          </a:bodyPr>
          <a:lstStyle/>
          <a:p>
            <a:r>
              <a:rPr lang="en-US" dirty="0"/>
              <a:t>Advice &amp; Recommendations – Sub-optimal TA study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8FDFD-EDB6-9CB0-3062-D9008604D9A0}"/>
              </a:ext>
            </a:extLst>
          </p:cNvPr>
          <p:cNvSpPr txBox="1"/>
          <p:nvPr/>
        </p:nvSpPr>
        <p:spPr>
          <a:xfrm>
            <a:off x="512307" y="1846769"/>
            <a:ext cx="7613597" cy="141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7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CONCLUSION:</a:t>
            </a:r>
            <a:endParaRPr lang="en-GB" sz="17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7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Suboptimal transabdominal pelvic ultrasound due to underfilled bladder. </a:t>
            </a:r>
            <a:r>
              <a:rPr lang="en-GB" sz="17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ovaries could not be accurately evaluated.</a:t>
            </a:r>
            <a:endParaRPr lang="en-GB" sz="17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153AB-DCD2-3FC9-5168-B5341FF049F6}"/>
              </a:ext>
            </a:extLst>
          </p:cNvPr>
          <p:cNvSpPr txBox="1"/>
          <p:nvPr/>
        </p:nvSpPr>
        <p:spPr>
          <a:xfrm>
            <a:off x="512306" y="3596870"/>
            <a:ext cx="7924683" cy="310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7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</a:t>
            </a:r>
            <a:r>
              <a:rPr lang="en-GB" sz="17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07000"/>
              </a:lnSpc>
            </a:pPr>
            <a:r>
              <a:rPr lang="en-GB" sz="18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A Transvaginal study is recommended for optimal evaluation of the ovaries.</a:t>
            </a:r>
          </a:p>
          <a:p>
            <a:pPr lvl="0">
              <a:lnSpc>
                <a:spcPct val="107000"/>
              </a:lnSpc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i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A second attempt for transabdominal pelvic ultrasound with the patient fully prepared or preferably transvaginal approach if the patient will consent for optimal evaluation.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700" b="1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7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1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Why do we have audit &amp; what is its purpose?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the benefits of audit?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key areas do we look at?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Common audit errors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Themes &amp; Trends in practice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Shout Outs!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72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DF0D187-CE3C-ECF8-AD76-18092C54C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30000" r="13033" b="22428"/>
          <a:stretch/>
        </p:blipFill>
        <p:spPr bwMode="auto">
          <a:xfrm>
            <a:off x="430998" y="1366888"/>
            <a:ext cx="8282004" cy="3007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05D8CC-248A-E9A2-2F31-95FF40BDF468}"/>
              </a:ext>
            </a:extLst>
          </p:cNvPr>
          <p:cNvSpPr txBox="1"/>
          <p:nvPr/>
        </p:nvSpPr>
        <p:spPr>
          <a:xfrm>
            <a:off x="430998" y="4627517"/>
            <a:ext cx="41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= 80 X 37 X 44 mm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DB2E1-00FF-860E-1B6E-05E6CF2531F5}"/>
              </a:ext>
            </a:extLst>
          </p:cNvPr>
          <p:cNvSpPr txBox="1"/>
          <p:nvPr/>
        </p:nvSpPr>
        <p:spPr>
          <a:xfrm>
            <a:off x="430998" y="5399318"/>
            <a:ext cx="41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 = 80 X 38 X 44 mm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0F5A34-5723-11C5-B74B-44E30990CDEA}"/>
              </a:ext>
            </a:extLst>
          </p:cNvPr>
          <p:cNvSpPr txBox="1"/>
          <p:nvPr/>
        </p:nvSpPr>
        <p:spPr>
          <a:xfrm>
            <a:off x="4572000" y="5414562"/>
            <a:ext cx="41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 = 80 X 38 X 45 mm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FD3894-BD99-CB20-DF67-09ECDA96C8FC}"/>
              </a:ext>
            </a:extLst>
          </p:cNvPr>
          <p:cNvSpPr txBox="1"/>
          <p:nvPr/>
        </p:nvSpPr>
        <p:spPr>
          <a:xfrm>
            <a:off x="4572000" y="4607837"/>
            <a:ext cx="41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 = 80 X 37 X 44 mm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42223D-D911-59A7-550F-75C1CF6A5156}"/>
              </a:ext>
            </a:extLst>
          </p:cNvPr>
          <p:cNvCxnSpPr/>
          <p:nvPr/>
        </p:nvCxnSpPr>
        <p:spPr>
          <a:xfrm>
            <a:off x="254524" y="5316718"/>
            <a:ext cx="868208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DF8A35-3313-7211-B972-5401661D7473}"/>
              </a:ext>
            </a:extLst>
          </p:cNvPr>
          <p:cNvCxnSpPr/>
          <p:nvPr/>
        </p:nvCxnSpPr>
        <p:spPr>
          <a:xfrm>
            <a:off x="4572000" y="4496586"/>
            <a:ext cx="0" cy="15027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4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 – Typo mistakes / Accuracy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DF0D187-CE3C-ECF8-AD76-18092C54C6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30000" r="13033" b="22428"/>
          <a:stretch/>
        </p:blipFill>
        <p:spPr bwMode="auto">
          <a:xfrm>
            <a:off x="430998" y="1366888"/>
            <a:ext cx="8282004" cy="3007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05D8CC-248A-E9A2-2F31-95FF40BDF468}"/>
              </a:ext>
            </a:extLst>
          </p:cNvPr>
          <p:cNvSpPr txBox="1"/>
          <p:nvPr/>
        </p:nvSpPr>
        <p:spPr>
          <a:xfrm>
            <a:off x="430998" y="4627517"/>
            <a:ext cx="41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= 80 X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DDB2E1-00FF-860E-1B6E-05E6CF2531F5}"/>
              </a:ext>
            </a:extLst>
          </p:cNvPr>
          <p:cNvSpPr txBox="1"/>
          <p:nvPr/>
        </p:nvSpPr>
        <p:spPr>
          <a:xfrm>
            <a:off x="430998" y="5399318"/>
            <a:ext cx="41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 = 80 X 38 X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0F5A34-5723-11C5-B74B-44E30990CDEA}"/>
              </a:ext>
            </a:extLst>
          </p:cNvPr>
          <p:cNvSpPr txBox="1"/>
          <p:nvPr/>
        </p:nvSpPr>
        <p:spPr>
          <a:xfrm>
            <a:off x="4572000" y="5414562"/>
            <a:ext cx="41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80 X 38 X 45 mm</a:t>
            </a:r>
            <a:endParaRPr lang="en-GB" sz="32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FD3894-BD99-CB20-DF67-09ECDA96C8FC}"/>
              </a:ext>
            </a:extLst>
          </p:cNvPr>
          <p:cNvSpPr txBox="1"/>
          <p:nvPr/>
        </p:nvSpPr>
        <p:spPr>
          <a:xfrm>
            <a:off x="4572000" y="4607837"/>
            <a:ext cx="414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 = 80 X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 45 mm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4A98DB-10D7-75AB-3948-5878F20BD3D0}"/>
              </a:ext>
            </a:extLst>
          </p:cNvPr>
          <p:cNvCxnSpPr/>
          <p:nvPr/>
        </p:nvCxnSpPr>
        <p:spPr>
          <a:xfrm>
            <a:off x="254524" y="5316718"/>
            <a:ext cx="868208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971CC7-9AF0-62B6-F53B-06878F2EC9D3}"/>
              </a:ext>
            </a:extLst>
          </p:cNvPr>
          <p:cNvCxnSpPr/>
          <p:nvPr/>
        </p:nvCxnSpPr>
        <p:spPr>
          <a:xfrm>
            <a:off x="4572000" y="4496586"/>
            <a:ext cx="0" cy="15027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9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 Specific Standard Quality – Include measurements on images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4" name="Picture 3" descr="A screenshot of a medical device&#10;&#10;Description automatically generated">
            <a:extLst>
              <a:ext uri="{FF2B5EF4-FFF2-40B4-BE49-F238E27FC236}">
                <a16:creationId xmlns:a16="http://schemas.microsoft.com/office/drawing/2014/main" id="{9E55E43E-CA14-FC9F-E5CC-E4AF1ED84F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79" t="17254" r="17439" b="11365"/>
          <a:stretch/>
        </p:blipFill>
        <p:spPr bwMode="auto">
          <a:xfrm>
            <a:off x="1018095" y="1370967"/>
            <a:ext cx="7041823" cy="4789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5816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34866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66D34-55FF-BD4C-60B7-7FD64CEB6399}"/>
              </a:ext>
            </a:extLst>
          </p:cNvPr>
          <p:cNvSpPr txBox="1"/>
          <p:nvPr/>
        </p:nvSpPr>
        <p:spPr>
          <a:xfrm>
            <a:off x="471340" y="1913641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previously seen ovarian cyst is still present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725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34866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 – Comparative Study Information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66D34-55FF-BD4C-60B7-7FD64CEB6399}"/>
              </a:ext>
            </a:extLst>
          </p:cNvPr>
          <p:cNvSpPr txBox="1"/>
          <p:nvPr/>
        </p:nvSpPr>
        <p:spPr>
          <a:xfrm>
            <a:off x="471340" y="1913641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previously seen ovarian cyst is still present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6873F-A97B-E3E5-17A7-D708A9C8138D}"/>
              </a:ext>
            </a:extLst>
          </p:cNvPr>
          <p:cNvSpPr txBox="1"/>
          <p:nvPr/>
        </p:nvSpPr>
        <p:spPr>
          <a:xfrm>
            <a:off x="471340" y="3298424"/>
            <a:ext cx="78336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appearance stable?</a:t>
            </a:r>
          </a:p>
          <a:p>
            <a:endParaRPr lang="en-US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Has there been a change in size (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increase/decrease)? </a:t>
            </a:r>
          </a:p>
          <a:p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add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volume measurements if necessary to help clarify.</a:t>
            </a:r>
          </a:p>
          <a:p>
            <a:endParaRPr lang="en-US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Are there any changes in appearance?</a:t>
            </a: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8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1165411"/>
            <a:ext cx="8424000" cy="4625791"/>
          </a:xfrm>
        </p:spPr>
        <p:txBody>
          <a:bodyPr>
            <a:noAutofit/>
          </a:bodyPr>
          <a:lstStyle/>
          <a:p>
            <a:pPr lvl="1"/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Everybody is doing a great job!</a:t>
            </a:r>
          </a:p>
          <a:p>
            <a:pPr marL="342891" lvl="1" indent="0">
              <a:buNone/>
            </a:pP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Reporting errors are the main things that crop up in audit findings. This can be simple typo errors, wrong descriptors, or incorrect labelling (left or right).</a:t>
            </a:r>
          </a:p>
          <a:p>
            <a:pPr marL="342891" lvl="1" indent="0">
              <a:buNone/>
            </a:pP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 may be inaccurate. There have been some updates with the protocols and changes to escalation, but everyone has the guidelines. If in doubt – make use of the second opinion team! People are available to help clarify.</a:t>
            </a:r>
          </a:p>
          <a:p>
            <a:pPr marL="342891" lvl="1" indent="0">
              <a:buNone/>
            </a:pP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Proofread your reports – templates are great for saving time but be sure to read through the report once amended to eliminate any errors. Check your main body text supports your conclusion.</a:t>
            </a:r>
          </a:p>
          <a:p>
            <a:pPr marL="342891" lvl="1" indent="0">
              <a:buNone/>
            </a:pPr>
            <a:endParaRPr lang="en-US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you answered the GP’s clinical question? </a:t>
            </a:r>
            <a:endParaRPr lang="en-GB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891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9585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Shout outs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A723E5-C6F2-990C-8C15-9996A089C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93509"/>
            <a:ext cx="8424000" cy="4697693"/>
          </a:xfrm>
        </p:spPr>
        <p:txBody>
          <a:bodyPr>
            <a:normAutofit fontScale="92500" lnSpcReduction="20000"/>
          </a:bodyPr>
          <a:lstStyle/>
          <a:p>
            <a:pPr marL="342891" lvl="1" indent="0">
              <a:buNone/>
            </a:pPr>
            <a:r>
              <a:rPr lang="en-US" sz="1800" dirty="0" err="1">
                <a:solidFill>
                  <a:schemeClr val="accent1"/>
                </a:solidFill>
              </a:rPr>
              <a:t>Krisch</a:t>
            </a:r>
            <a:r>
              <a:rPr lang="en-US" sz="1800" dirty="0">
                <a:solidFill>
                  <a:schemeClr val="accent1"/>
                </a:solidFill>
              </a:rPr>
              <a:t> – “Well done for using linear probe for gallbladder pathology!”</a:t>
            </a:r>
          </a:p>
          <a:p>
            <a:pPr marL="342891" lvl="1" indent="0">
              <a:buNone/>
            </a:pPr>
            <a:endParaRPr lang="en-US" sz="1800" dirty="0"/>
          </a:p>
          <a:p>
            <a:pPr marL="342891" lvl="1" indent="0">
              <a:buNone/>
            </a:pPr>
            <a:r>
              <a:rPr lang="en-US" sz="1800" dirty="0">
                <a:solidFill>
                  <a:srgbClr val="92D050"/>
                </a:solidFill>
              </a:rPr>
              <a:t>Sandy – “Good images performed!”</a:t>
            </a:r>
          </a:p>
          <a:p>
            <a:pPr marL="342891" lvl="1" indent="0">
              <a:buNone/>
            </a:pPr>
            <a:endParaRPr lang="en-US" sz="1800" dirty="0"/>
          </a:p>
          <a:p>
            <a:pPr marL="342891" lvl="1" indent="0">
              <a:buNone/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</a:rPr>
              <a:t>“O</a:t>
            </a:r>
            <a:r>
              <a:rPr lang="en-US" sz="1800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verall good scanning by all the sonographers with some of the reports exceptionally good in clarity for clinicians and recommendation wise.  So, WELL DONE TO EVERYONE ON THE TEAM.”</a:t>
            </a:r>
            <a:endParaRPr lang="en-US" sz="1800" i="0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lvl="1" indent="0">
              <a:buNone/>
            </a:pPr>
            <a:endParaRPr lang="en-US" sz="1800" dirty="0"/>
          </a:p>
          <a:p>
            <a:pPr marL="342891" lvl="1" indent="0">
              <a:buNone/>
            </a:pPr>
            <a:r>
              <a:rPr lang="en-US" sz="1800" dirty="0">
                <a:solidFill>
                  <a:srgbClr val="FFC000"/>
                </a:solidFill>
              </a:rPr>
              <a:t>Debra – “Good report!”</a:t>
            </a:r>
          </a:p>
          <a:p>
            <a:pPr marL="342891" lvl="1" indent="0">
              <a:buNone/>
            </a:pPr>
            <a:endParaRPr lang="en-US" sz="1800" dirty="0"/>
          </a:p>
          <a:p>
            <a:pPr marL="342891" lvl="1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Melanel – “Very well reported by sonographer given the difficulties!”</a:t>
            </a:r>
          </a:p>
          <a:p>
            <a:pPr marL="342891" lvl="1" indent="0">
              <a:buNone/>
            </a:pPr>
            <a:endParaRPr lang="en-US" sz="1800" dirty="0"/>
          </a:p>
          <a:p>
            <a:pPr marL="0" indent="0" algn="l" fontAlgn="base">
              <a:buNone/>
            </a:pP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i="0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“Please let the sonographers know they are doing a great job with some of the 	reports being brilliantly put together. So, keep the good work going.”</a:t>
            </a:r>
          </a:p>
          <a:p>
            <a:pPr marL="0" indent="0" algn="l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US" sz="1800" dirty="0"/>
              <a:t>	</a:t>
            </a:r>
            <a:r>
              <a:rPr lang="en-US" sz="1800" dirty="0" err="1">
                <a:solidFill>
                  <a:srgbClr val="7030A0"/>
                </a:solidFill>
              </a:rPr>
              <a:t>Krisch</a:t>
            </a:r>
            <a:r>
              <a:rPr lang="en-US" sz="1800" dirty="0">
                <a:solidFill>
                  <a:srgbClr val="7030A0"/>
                </a:solidFill>
              </a:rPr>
              <a:t> – “Good pick up for pancreatic mass!”</a:t>
            </a:r>
          </a:p>
          <a:p>
            <a:pPr marL="0" indent="0" algn="l" fontAlgn="base">
              <a:buNone/>
            </a:pPr>
            <a:endParaRPr lang="en-US" sz="1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fontAlgn="base">
              <a:buNone/>
            </a:pPr>
            <a:endParaRPr lang="en-US" sz="1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2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audit so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Contractual obligation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Ensures quality, instills best clinical practice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CQC requirement – helps achieve excellent rating!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Helps us win more business with a robust audit and quality control function.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sonographers are audited within the </a:t>
            </a:r>
            <a:r>
              <a:rPr lang="en-US" dirty="0" err="1"/>
              <a:t>organisation</a:t>
            </a:r>
            <a:r>
              <a:rPr lang="en-US" dirty="0"/>
              <a:t> (5% KPI)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3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/>
              <a:t>1. Demonstrates where we’re doing well!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2. Used for learning / improves our practice / learn from mistakes</a:t>
            </a:r>
          </a:p>
          <a:p>
            <a:pPr marL="342891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3. Identifies specific areas for improvement</a:t>
            </a:r>
          </a:p>
          <a:p>
            <a:pPr marL="342891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4. Highlights recurring themes/trends</a:t>
            </a:r>
          </a:p>
          <a:p>
            <a:pPr marL="342891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5. Identifies errors – </a:t>
            </a:r>
            <a:r>
              <a:rPr lang="en-US" sz="1800" b="1" i="1" u="sng" dirty="0"/>
              <a:t>enables us to rectify them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57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key areas of practice;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1. Specific Standard Quality</a:t>
            </a:r>
          </a:p>
          <a:p>
            <a:pPr lvl="1"/>
            <a:r>
              <a:rPr lang="en-US" dirty="0"/>
              <a:t>2. Overall Image Quality</a:t>
            </a:r>
          </a:p>
          <a:p>
            <a:pPr lvl="1"/>
            <a:r>
              <a:rPr lang="en-US" dirty="0"/>
              <a:t>3. Report Quality</a:t>
            </a:r>
          </a:p>
          <a:p>
            <a:pPr lvl="1"/>
            <a:r>
              <a:rPr lang="en-US" dirty="0"/>
              <a:t>4. Advice &amp; Recommendations</a:t>
            </a:r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r>
              <a:rPr lang="en-US" sz="1800" dirty="0"/>
              <a:t>Q. Which area has the most errors / queries raised through audit?</a:t>
            </a:r>
          </a:p>
        </p:txBody>
      </p:sp>
    </p:spTree>
    <p:extLst>
      <p:ext uri="{BB962C8B-B14F-4D97-AF65-F5344CB8AC3E}">
        <p14:creationId xmlns:p14="http://schemas.microsoft.com/office/powerpoint/2010/main" val="139402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key areas of practice;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1. Specific Standard Quality</a:t>
            </a:r>
          </a:p>
          <a:p>
            <a:pPr lvl="1"/>
            <a:r>
              <a:rPr lang="en-US" dirty="0"/>
              <a:t>2. Overall Image Quality</a:t>
            </a:r>
          </a:p>
          <a:p>
            <a:pPr lvl="1"/>
            <a:r>
              <a:rPr lang="en-US" b="1" dirty="0"/>
              <a:t>3. Report Quality</a:t>
            </a:r>
          </a:p>
          <a:p>
            <a:pPr lvl="1"/>
            <a:r>
              <a:rPr lang="en-US" b="1" dirty="0"/>
              <a:t>4. Advice &amp; Recommendations</a:t>
            </a:r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endParaRPr lang="en-US" dirty="0"/>
          </a:p>
          <a:p>
            <a:pPr marL="342891" lvl="1" indent="0">
              <a:buNone/>
            </a:pPr>
            <a:r>
              <a:rPr lang="en-US" sz="1800" dirty="0"/>
              <a:t>Q. Which area has the most errors / queries raised through audit?</a:t>
            </a:r>
          </a:p>
        </p:txBody>
      </p:sp>
    </p:spTree>
    <p:extLst>
      <p:ext uri="{BB962C8B-B14F-4D97-AF65-F5344CB8AC3E}">
        <p14:creationId xmlns:p14="http://schemas.microsoft.com/office/powerpoint/2010/main" val="80568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CEB25A3-588C-7343-6041-5D79F3BC1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5" t="35454" r="29536" b="22710"/>
          <a:stretch/>
        </p:blipFill>
        <p:spPr bwMode="auto">
          <a:xfrm>
            <a:off x="595633" y="1627375"/>
            <a:ext cx="7880734" cy="3915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777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 – Spacing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71161A74-7EAC-3353-7393-902694CFF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1" t="34745" r="29537" b="20347"/>
          <a:stretch/>
        </p:blipFill>
        <p:spPr bwMode="auto">
          <a:xfrm>
            <a:off x="677445" y="1480323"/>
            <a:ext cx="7717109" cy="459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666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&amp;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857839"/>
            <a:ext cx="8424000" cy="4933363"/>
          </a:xfrm>
        </p:spPr>
        <p:txBody>
          <a:bodyPr>
            <a:normAutofit/>
          </a:bodyPr>
          <a:lstStyle/>
          <a:p>
            <a:r>
              <a:rPr lang="en-US" dirty="0"/>
              <a:t>Report Quality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9962B-1D3A-27D5-9D5C-6EB7151F7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9873"/>
            <a:ext cx="9144000" cy="19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904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C98D5"/>
      </a:accent1>
      <a:accent2>
        <a:srgbClr val="0B4685"/>
      </a:accent2>
      <a:accent3>
        <a:srgbClr val="0C98D5"/>
      </a:accent3>
      <a:accent4>
        <a:srgbClr val="0B4685"/>
      </a:accent4>
      <a:accent5>
        <a:srgbClr val="0C98D5"/>
      </a:accent5>
      <a:accent6>
        <a:srgbClr val="0B4685"/>
      </a:accent6>
      <a:hlink>
        <a:srgbClr val="3FCDE7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C590F7-7FCE-DC42-89B3-0F88DED538AB}" vid="{D23C4926-EE73-2447-B65D-DC241C1814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</TotalTime>
  <Words>1184</Words>
  <Application>Microsoft Office PowerPoint</Application>
  <PresentationFormat>On-screen Show (4:3)</PresentationFormat>
  <Paragraphs>189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 3</vt:lpstr>
      <vt:lpstr>Facet</vt:lpstr>
      <vt:lpstr>Audit</vt:lpstr>
      <vt:lpstr>Contents</vt:lpstr>
      <vt:lpstr>Why is audit so important?</vt:lpstr>
      <vt:lpstr>The benefits</vt:lpstr>
      <vt:lpstr>Audit Process</vt:lpstr>
      <vt:lpstr>Audit Process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Themes &amp; Trends</vt:lpstr>
      <vt:lpstr>Summary</vt:lpstr>
      <vt:lpstr>Shout outs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 Gostelow</dc:creator>
  <cp:lastModifiedBy>Glenn Almond-Smith</cp:lastModifiedBy>
  <cp:revision>35</cp:revision>
  <dcterms:created xsi:type="dcterms:W3CDTF">2019-04-29T11:09:16Z</dcterms:created>
  <dcterms:modified xsi:type="dcterms:W3CDTF">2024-05-06T11:34:17Z</dcterms:modified>
</cp:coreProperties>
</file>