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58" r:id="rId7"/>
    <p:sldId id="259" r:id="rId8"/>
    <p:sldId id="260" r:id="rId9"/>
    <p:sldId id="262" r:id="rId10"/>
    <p:sldId id="264" r:id="rId11"/>
    <p:sldId id="263" r:id="rId12"/>
    <p:sldId id="266" r:id="rId13"/>
    <p:sldId id="265" r:id="rId14"/>
    <p:sldId id="268" r:id="rId15"/>
    <p:sldId id="269" r:id="rId16"/>
    <p:sldId id="273"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6FAD7B-E2AC-4E57-BEF2-785E8E471B9F}" v="35" dt="2023-03-24T11:16:06.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013" autoAdjust="0"/>
  </p:normalViewPr>
  <p:slideViewPr>
    <p:cSldViewPr snapToGrid="0">
      <p:cViewPr varScale="1">
        <p:scale>
          <a:sx n="81" d="100"/>
          <a:sy n="81" d="100"/>
        </p:scale>
        <p:origin x="120"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B1097-8623-43F2-8D3B-ABD897323F5B}" type="datetimeFigureOut">
              <a:rPr lang="en-GB" smtClean="0"/>
              <a:pPr/>
              <a:t>03/04/2023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A34B4-A0EB-4388-894E-7BBD83894458}" type="slidenum">
              <a:rPr lang="en-GB" smtClean="0"/>
              <a:pPr/>
              <a:t>‹#›</a:t>
            </a:fld>
            <a:endParaRPr lang="en-GB"/>
          </a:p>
        </p:txBody>
      </p:sp>
    </p:spTree>
    <p:extLst>
      <p:ext uri="{BB962C8B-B14F-4D97-AF65-F5344CB8AC3E}">
        <p14:creationId xmlns:p14="http://schemas.microsoft.com/office/powerpoint/2010/main" val="262513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izunishima.blogspot.com/2020/01/50_678.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ng.com/images/search?view=detailV2&amp;ccid=ZPpkPfnV&amp;id=D9FC420D789206892C1F85989C108A305E4D2C41&amp;thid=OIP.ZPpkPfnVbsR5pE55MQI2lAHaFj&amp;mediaurl=https://images.radiopaedia.org/images/17765145/3d959003efbb0fe4da502a015b565e.jpeg&amp;cdnurl=https://th.bing.com/th/id/R.64fa643df9d56ec479a44e7931023694?rik=QSxNXjCKEJyYhQ&amp;pid=ImgRaw&amp;r=0&amp;exph=2448&amp;expw=3264&amp;q=acoustic+shadowing+ultrasound&amp;simid=608005561109652559&amp;FORM=IRPRST&amp;ck=6F1D0D7D359967084ED5C9210E99142E&amp;selectedIndex=0&amp;ajaxhist=0&amp;ajaxserp=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quizlet.com/47697065/ultrasound-artifacts-flash-card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IpOOwMaXOF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adiopaedia.org/articles/missing?article%5btitle%5d=focal-zone&amp;lang=g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nesthesiam.blogspot.com/search/label/Regional%20anesthesi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Blog not found (dizunishima.blogspot.com)</a:t>
            </a:r>
            <a:endParaRPr lang="en-GB" dirty="0"/>
          </a:p>
        </p:txBody>
      </p:sp>
      <p:sp>
        <p:nvSpPr>
          <p:cNvPr id="4" name="Slide Number Placeholder 3"/>
          <p:cNvSpPr>
            <a:spLocks noGrp="1"/>
          </p:cNvSpPr>
          <p:nvPr>
            <p:ph type="sldNum" sz="quarter" idx="5"/>
          </p:nvPr>
        </p:nvSpPr>
        <p:spPr/>
        <p:txBody>
          <a:bodyPr/>
          <a:lstStyle/>
          <a:p>
            <a:fld id="{4DDA34B4-A0EB-4388-894E-7BBD83894458}" type="slidenum">
              <a:rPr lang="en-GB" smtClean="0"/>
              <a:pPr/>
              <a:t>3</a:t>
            </a:fld>
            <a:endParaRPr lang="en-GB"/>
          </a:p>
        </p:txBody>
      </p:sp>
    </p:spTree>
    <p:extLst>
      <p:ext uri="{BB962C8B-B14F-4D97-AF65-F5344CB8AC3E}">
        <p14:creationId xmlns:p14="http://schemas.microsoft.com/office/powerpoint/2010/main" val="3960778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https://radiologykey.com/ultrasound-artifacts/</a:t>
            </a:r>
          </a:p>
          <a:p>
            <a:r>
              <a:rPr lang="en-GB" dirty="0"/>
              <a:t>Seen when there is a large difference in acoustic impedance between an object and its surrounding.</a:t>
            </a:r>
          </a:p>
          <a:p>
            <a:r>
              <a:rPr lang="en-GB" dirty="0"/>
              <a:t>Useful in general ultrasound to identify abdominal pathology</a:t>
            </a:r>
          </a:p>
        </p:txBody>
      </p:sp>
      <p:sp>
        <p:nvSpPr>
          <p:cNvPr id="4" name="Slide Number Placeholder 3"/>
          <p:cNvSpPr>
            <a:spLocks noGrp="1"/>
          </p:cNvSpPr>
          <p:nvPr>
            <p:ph type="sldNum" sz="quarter" idx="10"/>
          </p:nvPr>
        </p:nvSpPr>
        <p:spPr/>
        <p:txBody>
          <a:bodyPr/>
          <a:lstStyle/>
          <a:p>
            <a:fld id="{4DDA34B4-A0EB-4388-894E-7BBD83894458}"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 shows ring-down in a liver</a:t>
            </a:r>
          </a:p>
          <a:p>
            <a:r>
              <a:rPr lang="en-GB" dirty="0"/>
              <a:t>https://pubs.rsna.org/doi/abs/10.1148/rg.2017160175?journalCode=radiographics</a:t>
            </a:r>
          </a:p>
          <a:p>
            <a:r>
              <a:rPr lang="en-GB" dirty="0"/>
              <a:t>https://www.pocus101.com/basic-principles-of-ultrasound-physics-and-artifacts-made-easy/</a:t>
            </a:r>
          </a:p>
          <a:p>
            <a:endParaRPr lang="en-GB" dirty="0"/>
          </a:p>
          <a:p>
            <a:endParaRPr lang="en-GB" dirty="0"/>
          </a:p>
        </p:txBody>
      </p:sp>
      <p:sp>
        <p:nvSpPr>
          <p:cNvPr id="4" name="Slide Number Placeholder 3"/>
          <p:cNvSpPr>
            <a:spLocks noGrp="1"/>
          </p:cNvSpPr>
          <p:nvPr>
            <p:ph type="sldNum" sz="quarter" idx="10"/>
          </p:nvPr>
        </p:nvSpPr>
        <p:spPr/>
        <p:txBody>
          <a:bodyPr/>
          <a:lstStyle/>
          <a:p>
            <a:fld id="{4DDA34B4-A0EB-4388-894E-7BBD83894458}" type="slidenum">
              <a:rPr lang="en-GB" smtClean="0"/>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acoustic shadowing ultrasound - Bing images</a:t>
            </a:r>
            <a:endParaRPr lang="en-GB" dirty="0"/>
          </a:p>
        </p:txBody>
      </p:sp>
      <p:sp>
        <p:nvSpPr>
          <p:cNvPr id="4" name="Slide Number Placeholder 3"/>
          <p:cNvSpPr>
            <a:spLocks noGrp="1"/>
          </p:cNvSpPr>
          <p:nvPr>
            <p:ph type="sldNum" sz="quarter" idx="5"/>
          </p:nvPr>
        </p:nvSpPr>
        <p:spPr/>
        <p:txBody>
          <a:bodyPr/>
          <a:lstStyle/>
          <a:p>
            <a:fld id="{4DDA34B4-A0EB-4388-894E-7BBD83894458}" type="slidenum">
              <a:rPr lang="en-GB" smtClean="0"/>
              <a:pPr/>
              <a:t>6</a:t>
            </a:fld>
            <a:endParaRPr lang="en-GB"/>
          </a:p>
        </p:txBody>
      </p:sp>
    </p:spTree>
    <p:extLst>
      <p:ext uri="{BB962C8B-B14F-4D97-AF65-F5344CB8AC3E}">
        <p14:creationId xmlns:p14="http://schemas.microsoft.com/office/powerpoint/2010/main" val="170081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ultrasound artifacts Flashcards | </a:t>
            </a:r>
            <a:r>
              <a:rPr lang="en-GB" dirty="0" err="1">
                <a:hlinkClick r:id="rId3"/>
              </a:rPr>
              <a:t>Quizlet</a:t>
            </a:r>
            <a:endParaRPr lang="en-GB" dirty="0"/>
          </a:p>
          <a:p>
            <a:endParaRPr lang="en-GB" dirty="0"/>
          </a:p>
        </p:txBody>
      </p:sp>
      <p:sp>
        <p:nvSpPr>
          <p:cNvPr id="4" name="Slide Number Placeholder 3"/>
          <p:cNvSpPr>
            <a:spLocks noGrp="1"/>
          </p:cNvSpPr>
          <p:nvPr>
            <p:ph type="sldNum" sz="quarter" idx="5"/>
          </p:nvPr>
        </p:nvSpPr>
        <p:spPr/>
        <p:txBody>
          <a:bodyPr/>
          <a:lstStyle/>
          <a:p>
            <a:fld id="{4DDA34B4-A0EB-4388-894E-7BBD83894458}" type="slidenum">
              <a:rPr lang="en-GB" smtClean="0"/>
              <a:pPr/>
              <a:t>7</a:t>
            </a:fld>
            <a:endParaRPr lang="en-GB"/>
          </a:p>
        </p:txBody>
      </p:sp>
    </p:spTree>
    <p:extLst>
      <p:ext uri="{BB962C8B-B14F-4D97-AF65-F5344CB8AC3E}">
        <p14:creationId xmlns:p14="http://schemas.microsoft.com/office/powerpoint/2010/main" val="383290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DES </a:t>
            </a:r>
            <a:r>
              <a:rPr lang="en-GB" dirty="0" err="1">
                <a:hlinkClick r:id="rId3"/>
              </a:rPr>
              <a:t>instent</a:t>
            </a:r>
            <a:r>
              <a:rPr lang="en-GB" dirty="0">
                <a:hlinkClick r:id="rId3"/>
              </a:rPr>
              <a:t> restenosis: mechanisms and interventional management- Elias Hanna - YouTube</a:t>
            </a:r>
            <a:endParaRPr lang="en-GB" dirty="0"/>
          </a:p>
        </p:txBody>
      </p:sp>
      <p:sp>
        <p:nvSpPr>
          <p:cNvPr id="4" name="Slide Number Placeholder 3"/>
          <p:cNvSpPr>
            <a:spLocks noGrp="1"/>
          </p:cNvSpPr>
          <p:nvPr>
            <p:ph type="sldNum" sz="quarter" idx="5"/>
          </p:nvPr>
        </p:nvSpPr>
        <p:spPr/>
        <p:txBody>
          <a:bodyPr/>
          <a:lstStyle/>
          <a:p>
            <a:fld id="{4DDA34B4-A0EB-4388-894E-7BBD83894458}" type="slidenum">
              <a:rPr lang="en-GB" smtClean="0"/>
              <a:pPr/>
              <a:t>8</a:t>
            </a:fld>
            <a:endParaRPr lang="en-GB"/>
          </a:p>
        </p:txBody>
      </p:sp>
    </p:spTree>
    <p:extLst>
      <p:ext uri="{BB962C8B-B14F-4D97-AF65-F5344CB8AC3E}">
        <p14:creationId xmlns:p14="http://schemas.microsoft.com/office/powerpoint/2010/main" val="216415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https://radiologykey.com/ultrasound-imaging-2/</a:t>
            </a:r>
          </a:p>
          <a:p>
            <a:r>
              <a:rPr lang="en-GB" sz="1200" b="0" i="0" kern="1200" dirty="0">
                <a:solidFill>
                  <a:schemeClr val="tx1"/>
                </a:solidFill>
                <a:latin typeface="+mn-lt"/>
                <a:ea typeface="+mn-ea"/>
                <a:cs typeface="+mn-cs"/>
              </a:rPr>
              <a:t>To understand this </a:t>
            </a:r>
            <a:r>
              <a:rPr lang="en-GB" sz="1200" b="0" i="0" kern="1200" dirty="0" err="1">
                <a:solidFill>
                  <a:schemeClr val="tx1"/>
                </a:solidFill>
                <a:latin typeface="+mn-lt"/>
                <a:ea typeface="+mn-ea"/>
                <a:cs typeface="+mn-cs"/>
              </a:rPr>
              <a:t>artifact</a:t>
            </a:r>
            <a:r>
              <a:rPr lang="en-GB" sz="1200" b="0" i="0" kern="1200" dirty="0">
                <a:solidFill>
                  <a:schemeClr val="tx1"/>
                </a:solidFill>
                <a:latin typeface="+mn-lt"/>
                <a:ea typeface="+mn-ea"/>
                <a:cs typeface="+mn-cs"/>
              </a:rPr>
              <a:t>, it is important to remember that the ultrasound beam is not uniform with depth, the main beam leaves the transducer with the same width as it, then narrows as it approaches the </a:t>
            </a:r>
            <a:r>
              <a:rPr lang="en-GB" sz="1200" b="0" i="0" u="none" strike="noStrike" kern="1200" dirty="0">
                <a:solidFill>
                  <a:schemeClr val="tx1"/>
                </a:solidFill>
                <a:latin typeface="+mn-lt"/>
                <a:ea typeface="+mn-ea"/>
                <a:cs typeface="+mn-cs"/>
                <a:hlinkClick r:id="rId3"/>
              </a:rPr>
              <a:t>focal zone</a:t>
            </a:r>
            <a:r>
              <a:rPr lang="en-GB" sz="1200" b="0" i="0" kern="1200" dirty="0">
                <a:solidFill>
                  <a:schemeClr val="tx1"/>
                </a:solidFill>
                <a:latin typeface="+mn-lt"/>
                <a:ea typeface="+mn-ea"/>
                <a:cs typeface="+mn-cs"/>
              </a:rPr>
              <a:t> and widens again distal to this zone</a:t>
            </a:r>
          </a:p>
          <a:p>
            <a:endParaRPr lang="en-GB" dirty="0"/>
          </a:p>
        </p:txBody>
      </p:sp>
      <p:sp>
        <p:nvSpPr>
          <p:cNvPr id="4" name="Slide Number Placeholder 3"/>
          <p:cNvSpPr>
            <a:spLocks noGrp="1"/>
          </p:cNvSpPr>
          <p:nvPr>
            <p:ph type="sldNum" sz="quarter" idx="5"/>
          </p:nvPr>
        </p:nvSpPr>
        <p:spPr/>
        <p:txBody>
          <a:bodyPr/>
          <a:lstStyle/>
          <a:p>
            <a:fld id="{4DDA34B4-A0EB-4388-894E-7BBD83894458}" type="slidenum">
              <a:rPr lang="en-GB" smtClean="0"/>
              <a:pPr/>
              <a:t>9</a:t>
            </a:fld>
            <a:endParaRPr lang="en-GB"/>
          </a:p>
        </p:txBody>
      </p:sp>
    </p:spTree>
    <p:extLst>
      <p:ext uri="{BB962C8B-B14F-4D97-AF65-F5344CB8AC3E}">
        <p14:creationId xmlns:p14="http://schemas.microsoft.com/office/powerpoint/2010/main" val="45183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latin typeface="+mn-lt"/>
                <a:ea typeface="+mn-ea"/>
                <a:cs typeface="+mn-cs"/>
              </a:rPr>
              <a:t>These </a:t>
            </a:r>
            <a:r>
              <a:rPr lang="en-GB" sz="1200" b="0" i="0" kern="1200" dirty="0" err="1">
                <a:solidFill>
                  <a:schemeClr val="tx1"/>
                </a:solidFill>
                <a:latin typeface="+mn-lt"/>
                <a:ea typeface="+mn-ea"/>
                <a:cs typeface="+mn-cs"/>
              </a:rPr>
              <a:t>artifacts</a:t>
            </a:r>
            <a:r>
              <a:rPr lang="en-GB" sz="1200" b="0" i="0" kern="1200" dirty="0">
                <a:solidFill>
                  <a:schemeClr val="tx1"/>
                </a:solidFill>
                <a:latin typeface="+mn-lt"/>
                <a:ea typeface="+mn-ea"/>
                <a:cs typeface="+mn-cs"/>
              </a:rPr>
              <a:t> are displaced in front of and behind the assumed plane of origin. Increasing slice thickness will increase the number of </a:t>
            </a:r>
            <a:r>
              <a:rPr lang="en-GB" sz="1200" b="0" i="0" kern="1200" dirty="0" err="1">
                <a:solidFill>
                  <a:schemeClr val="tx1"/>
                </a:solidFill>
                <a:latin typeface="+mn-lt"/>
                <a:ea typeface="+mn-ea"/>
                <a:cs typeface="+mn-cs"/>
              </a:rPr>
              <a:t>artifactual</a:t>
            </a:r>
            <a:r>
              <a:rPr lang="en-GB" sz="1200" b="0" i="0" kern="1200" dirty="0">
                <a:solidFill>
                  <a:schemeClr val="tx1"/>
                </a:solidFill>
                <a:latin typeface="+mn-lt"/>
                <a:ea typeface="+mn-ea"/>
                <a:cs typeface="+mn-cs"/>
              </a:rPr>
              <a:t> echoes seen in the display.</a:t>
            </a:r>
          </a:p>
          <a:p>
            <a:endParaRPr lang="en-GB" sz="1200" b="0" i="0" kern="1200" dirty="0">
              <a:solidFill>
                <a:schemeClr val="tx1"/>
              </a:solidFill>
              <a:latin typeface="+mn-lt"/>
              <a:ea typeface="+mn-ea"/>
              <a:cs typeface="+mn-cs"/>
            </a:endParaRPr>
          </a:p>
          <a:p>
            <a:r>
              <a:rPr lang="en-GB" dirty="0"/>
              <a:t>https://radiologykey.com/ultrasound-imaging-2/</a:t>
            </a:r>
          </a:p>
          <a:p>
            <a:endParaRPr lang="en-GB" dirty="0"/>
          </a:p>
        </p:txBody>
      </p:sp>
      <p:sp>
        <p:nvSpPr>
          <p:cNvPr id="4" name="Slide Number Placeholder 3"/>
          <p:cNvSpPr>
            <a:spLocks noGrp="1"/>
          </p:cNvSpPr>
          <p:nvPr>
            <p:ph type="sldNum" sz="quarter" idx="10"/>
          </p:nvPr>
        </p:nvSpPr>
        <p:spPr/>
        <p:txBody>
          <a:bodyPr/>
          <a:lstStyle/>
          <a:p>
            <a:fld id="{4DDA34B4-A0EB-4388-894E-7BBD83894458}"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Regional </a:t>
            </a:r>
            <a:r>
              <a:rPr lang="en-GB" dirty="0" err="1">
                <a:hlinkClick r:id="rId3"/>
              </a:rPr>
              <a:t>anesthesia</a:t>
            </a:r>
            <a:r>
              <a:rPr lang="en-GB" dirty="0">
                <a:hlinkClick r:id="rId3"/>
              </a:rPr>
              <a:t> - </a:t>
            </a:r>
            <a:r>
              <a:rPr lang="en-GB" dirty="0" err="1">
                <a:hlinkClick r:id="rId3"/>
              </a:rPr>
              <a:t>Anesthesia</a:t>
            </a:r>
            <a:r>
              <a:rPr lang="en-GB" dirty="0">
                <a:hlinkClick r:id="rId3"/>
              </a:rPr>
              <a:t> Morbidity and Mortality</a:t>
            </a:r>
            <a:endParaRPr lang="en-GB" dirty="0"/>
          </a:p>
          <a:p>
            <a:pPr algn="just"/>
            <a:r>
              <a:rPr lang="en-GB" sz="1200" dirty="0">
                <a:solidFill>
                  <a:schemeClr val="bg1"/>
                </a:solidFill>
              </a:rPr>
              <a:t>Can be visualised at the infraclavicular window.</a:t>
            </a:r>
          </a:p>
          <a:p>
            <a:pPr algn="just"/>
            <a:r>
              <a:rPr lang="en-GB" sz="1200" dirty="0">
                <a:solidFill>
                  <a:schemeClr val="bg1"/>
                </a:solidFill>
              </a:rPr>
              <a:t>Commonly seen during a carotid ultrasound </a:t>
            </a:r>
          </a:p>
          <a:p>
            <a:endParaRPr lang="en-GB" dirty="0"/>
          </a:p>
        </p:txBody>
      </p:sp>
      <p:sp>
        <p:nvSpPr>
          <p:cNvPr id="4" name="Slide Number Placeholder 3"/>
          <p:cNvSpPr>
            <a:spLocks noGrp="1"/>
          </p:cNvSpPr>
          <p:nvPr>
            <p:ph type="sldNum" sz="quarter" idx="5"/>
          </p:nvPr>
        </p:nvSpPr>
        <p:spPr/>
        <p:txBody>
          <a:bodyPr/>
          <a:lstStyle/>
          <a:p>
            <a:fld id="{4DDA34B4-A0EB-4388-894E-7BBD83894458}" type="slidenum">
              <a:rPr lang="en-GB" smtClean="0"/>
              <a:pPr/>
              <a:t>11</a:t>
            </a:fld>
            <a:endParaRPr lang="en-GB"/>
          </a:p>
        </p:txBody>
      </p:sp>
    </p:spTree>
    <p:extLst>
      <p:ext uri="{BB962C8B-B14F-4D97-AF65-F5344CB8AC3E}">
        <p14:creationId xmlns:p14="http://schemas.microsoft.com/office/powerpoint/2010/main" val="82249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DA34B4-A0EB-4388-894E-7BBD83894458}" type="slidenum">
              <a:rPr lang="en-GB" smtClean="0"/>
              <a:pPr/>
              <a:t>12</a:t>
            </a:fld>
            <a:endParaRPr lang="en-GB"/>
          </a:p>
        </p:txBody>
      </p:sp>
    </p:spTree>
    <p:extLst>
      <p:ext uri="{BB962C8B-B14F-4D97-AF65-F5344CB8AC3E}">
        <p14:creationId xmlns:p14="http://schemas.microsoft.com/office/powerpoint/2010/main" val="112210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https://radiologykey.com/ultrasound-artifacts/</a:t>
            </a:r>
          </a:p>
        </p:txBody>
      </p:sp>
      <p:sp>
        <p:nvSpPr>
          <p:cNvPr id="4" name="Slide Number Placeholder 3"/>
          <p:cNvSpPr>
            <a:spLocks noGrp="1"/>
          </p:cNvSpPr>
          <p:nvPr>
            <p:ph type="sldNum" sz="quarter" idx="5"/>
          </p:nvPr>
        </p:nvSpPr>
        <p:spPr/>
        <p:txBody>
          <a:bodyPr/>
          <a:lstStyle/>
          <a:p>
            <a:fld id="{4DDA34B4-A0EB-4388-894E-7BBD83894458}" type="slidenum">
              <a:rPr lang="en-GB" smtClean="0"/>
              <a:pPr/>
              <a:t>13</a:t>
            </a:fld>
            <a:endParaRPr lang="en-GB"/>
          </a:p>
        </p:txBody>
      </p:sp>
    </p:spTree>
    <p:extLst>
      <p:ext uri="{BB962C8B-B14F-4D97-AF65-F5344CB8AC3E}">
        <p14:creationId xmlns:p14="http://schemas.microsoft.com/office/powerpoint/2010/main" val="361032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D8E7-57E1-4082-9090-E31A99331D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AD9C60-7C30-4B82-82BE-FF5354B41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A55E86-79A2-4675-9FD1-148BD0276060}"/>
              </a:ext>
            </a:extLst>
          </p:cNvPr>
          <p:cNvSpPr>
            <a:spLocks noGrp="1"/>
          </p:cNvSpPr>
          <p:nvPr>
            <p:ph type="dt" sz="half" idx="10"/>
          </p:nvPr>
        </p:nvSpPr>
        <p:spPr/>
        <p:txBody>
          <a:bodyPr/>
          <a:lstStyle/>
          <a:p>
            <a:fld id="{92693ACC-3CF5-4F3D-B632-C29FEBFA437D}" type="datetimeFigureOut">
              <a:rPr lang="en-GB" smtClean="0"/>
              <a:pPr/>
              <a:t>03/04/2023</a:t>
            </a:fld>
            <a:endParaRPr lang="en-GB"/>
          </a:p>
        </p:txBody>
      </p:sp>
      <p:sp>
        <p:nvSpPr>
          <p:cNvPr id="5" name="Footer Placeholder 4">
            <a:extLst>
              <a:ext uri="{FF2B5EF4-FFF2-40B4-BE49-F238E27FC236}">
                <a16:creationId xmlns:a16="http://schemas.microsoft.com/office/drawing/2014/main" id="{92DC687B-6F56-482F-9524-107D7D9DE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3CC1C-B7D4-4EF7-A369-76D742D55700}"/>
              </a:ext>
            </a:extLst>
          </p:cNvPr>
          <p:cNvSpPr>
            <a:spLocks noGrp="1"/>
          </p:cNvSpPr>
          <p:nvPr>
            <p:ph type="sldNum" sz="quarter" idx="12"/>
          </p:nvPr>
        </p:nvSpPr>
        <p:spPr/>
        <p:txBody>
          <a:bodyPr/>
          <a:lstStyle/>
          <a:p>
            <a:fld id="{7C4BBCE0-AB9C-468A-A0B0-EF832E08F045}" type="slidenum">
              <a:rPr lang="en-GB" smtClean="0"/>
              <a:pPr/>
              <a:t>‹#›</a:t>
            </a:fld>
            <a:endParaRPr lang="en-GB"/>
          </a:p>
        </p:txBody>
      </p:sp>
    </p:spTree>
    <p:extLst>
      <p:ext uri="{BB962C8B-B14F-4D97-AF65-F5344CB8AC3E}">
        <p14:creationId xmlns:p14="http://schemas.microsoft.com/office/powerpoint/2010/main" val="263849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2C61-A6CB-4971-82B2-0FF0554EB1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89107C-7C6C-4239-BA56-83488D761B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DAE09E-AC54-4C20-9A51-1B18D3A58CDF}"/>
              </a:ext>
            </a:extLst>
          </p:cNvPr>
          <p:cNvSpPr>
            <a:spLocks noGrp="1"/>
          </p:cNvSpPr>
          <p:nvPr>
            <p:ph type="dt" sz="half" idx="10"/>
          </p:nvPr>
        </p:nvSpPr>
        <p:spPr/>
        <p:txBody>
          <a:bodyPr/>
          <a:lstStyle/>
          <a:p>
            <a:fld id="{92693ACC-3CF5-4F3D-B632-C29FEBFA437D}" type="datetimeFigureOut">
              <a:rPr lang="en-GB" smtClean="0"/>
              <a:pPr/>
              <a:t>03/04/2023</a:t>
            </a:fld>
            <a:endParaRPr lang="en-GB"/>
          </a:p>
        </p:txBody>
      </p:sp>
      <p:sp>
        <p:nvSpPr>
          <p:cNvPr id="5" name="Footer Placeholder 4">
            <a:extLst>
              <a:ext uri="{FF2B5EF4-FFF2-40B4-BE49-F238E27FC236}">
                <a16:creationId xmlns:a16="http://schemas.microsoft.com/office/drawing/2014/main" id="{58EBC347-3111-4280-ABDE-0005B8416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FA9760-ACD8-4FA3-9063-F3B296ABD473}"/>
              </a:ext>
            </a:extLst>
          </p:cNvPr>
          <p:cNvSpPr>
            <a:spLocks noGrp="1"/>
          </p:cNvSpPr>
          <p:nvPr>
            <p:ph type="sldNum" sz="quarter" idx="12"/>
          </p:nvPr>
        </p:nvSpPr>
        <p:spPr/>
        <p:txBody>
          <a:bodyPr/>
          <a:lstStyle/>
          <a:p>
            <a:fld id="{7C4BBCE0-AB9C-468A-A0B0-EF832E08F045}" type="slidenum">
              <a:rPr lang="en-GB" smtClean="0"/>
              <a:pPr/>
              <a:t>‹#›</a:t>
            </a:fld>
            <a:endParaRPr lang="en-GB"/>
          </a:p>
        </p:txBody>
      </p:sp>
    </p:spTree>
    <p:extLst>
      <p:ext uri="{BB962C8B-B14F-4D97-AF65-F5344CB8AC3E}">
        <p14:creationId xmlns:p14="http://schemas.microsoft.com/office/powerpoint/2010/main" val="340420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48B744-FCDC-4771-9DD5-51DA784665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7CA1E8-94E7-4CDF-A55C-0E5332680F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37CF2-AD74-46E2-8428-2AEC37AC4A80}"/>
              </a:ext>
            </a:extLst>
          </p:cNvPr>
          <p:cNvSpPr>
            <a:spLocks noGrp="1"/>
          </p:cNvSpPr>
          <p:nvPr>
            <p:ph type="dt" sz="half" idx="10"/>
          </p:nvPr>
        </p:nvSpPr>
        <p:spPr/>
        <p:txBody>
          <a:bodyPr/>
          <a:lstStyle/>
          <a:p>
            <a:fld id="{92693ACC-3CF5-4F3D-B632-C29FEBFA437D}" type="datetimeFigureOut">
              <a:rPr lang="en-GB" smtClean="0"/>
              <a:pPr/>
              <a:t>03/04/2023</a:t>
            </a:fld>
            <a:endParaRPr lang="en-GB"/>
          </a:p>
        </p:txBody>
      </p:sp>
      <p:sp>
        <p:nvSpPr>
          <p:cNvPr id="5" name="Footer Placeholder 4">
            <a:extLst>
              <a:ext uri="{FF2B5EF4-FFF2-40B4-BE49-F238E27FC236}">
                <a16:creationId xmlns:a16="http://schemas.microsoft.com/office/drawing/2014/main" id="{C34FFE1C-E36F-46D2-9179-92BDBAF883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2338F1-4361-4947-B3DC-AF55ADADC5D2}"/>
              </a:ext>
            </a:extLst>
          </p:cNvPr>
          <p:cNvSpPr>
            <a:spLocks noGrp="1"/>
          </p:cNvSpPr>
          <p:nvPr>
            <p:ph type="sldNum" sz="quarter" idx="12"/>
          </p:nvPr>
        </p:nvSpPr>
        <p:spPr/>
        <p:txBody>
          <a:bodyPr/>
          <a:lstStyle/>
          <a:p>
            <a:fld id="{7C4BBCE0-AB9C-468A-A0B0-EF832E08F045}" type="slidenum">
              <a:rPr lang="en-GB" smtClean="0"/>
              <a:pPr/>
              <a:t>‹#›</a:t>
            </a:fld>
            <a:endParaRPr lang="en-GB"/>
          </a:p>
        </p:txBody>
      </p:sp>
    </p:spTree>
    <p:extLst>
      <p:ext uri="{BB962C8B-B14F-4D97-AF65-F5344CB8AC3E}">
        <p14:creationId xmlns:p14="http://schemas.microsoft.com/office/powerpoint/2010/main" val="349388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231B-80D9-48E7-BE1C-7A3F9F6195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E60CE8-E7EC-40A6-82B2-033685BA3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D02F4-06A5-4F0B-B44D-866274DE313F}"/>
              </a:ext>
            </a:extLst>
          </p:cNvPr>
          <p:cNvSpPr>
            <a:spLocks noGrp="1"/>
          </p:cNvSpPr>
          <p:nvPr>
            <p:ph type="dt" sz="half" idx="10"/>
          </p:nvPr>
        </p:nvSpPr>
        <p:spPr/>
        <p:txBody>
          <a:bodyPr/>
          <a:lstStyle/>
          <a:p>
            <a:fld id="{92693ACC-3CF5-4F3D-B632-C29FEBFA437D}" type="datetimeFigureOut">
              <a:rPr lang="en-GB" smtClean="0"/>
              <a:pPr/>
              <a:t>03/04/2023</a:t>
            </a:fld>
            <a:endParaRPr lang="en-GB"/>
          </a:p>
        </p:txBody>
      </p:sp>
      <p:sp>
        <p:nvSpPr>
          <p:cNvPr id="5" name="Footer Placeholder 4">
            <a:extLst>
              <a:ext uri="{FF2B5EF4-FFF2-40B4-BE49-F238E27FC236}">
                <a16:creationId xmlns:a16="http://schemas.microsoft.com/office/drawing/2014/main" id="{7900528D-83D4-489A-93CF-53F78CFAF7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9E707E-48C3-44F3-8D5B-E466FD73E504}"/>
              </a:ext>
            </a:extLst>
          </p:cNvPr>
          <p:cNvSpPr>
            <a:spLocks noGrp="1"/>
          </p:cNvSpPr>
          <p:nvPr>
            <p:ph type="sldNum" sz="quarter" idx="12"/>
          </p:nvPr>
        </p:nvSpPr>
        <p:spPr/>
        <p:txBody>
          <a:bodyPr/>
          <a:lstStyle/>
          <a:p>
            <a:fld id="{7C4BBCE0-AB9C-468A-A0B0-EF832E08F045}" type="slidenum">
              <a:rPr lang="en-GB" smtClean="0"/>
              <a:pPr/>
              <a:t>‹#›</a:t>
            </a:fld>
            <a:endParaRPr lang="en-GB"/>
          </a:p>
        </p:txBody>
      </p:sp>
    </p:spTree>
    <p:extLst>
      <p:ext uri="{BB962C8B-B14F-4D97-AF65-F5344CB8AC3E}">
        <p14:creationId xmlns:p14="http://schemas.microsoft.com/office/powerpoint/2010/main" val="16229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B8F9-2C25-46E2-A202-AE2BE810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50C219-D96F-4810-9526-45AE938F0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885283-22C0-4352-9AA6-771F030DC709}"/>
              </a:ext>
            </a:extLst>
          </p:cNvPr>
          <p:cNvSpPr>
            <a:spLocks noGrp="1"/>
          </p:cNvSpPr>
          <p:nvPr>
            <p:ph type="dt" sz="half" idx="10"/>
          </p:nvPr>
        </p:nvSpPr>
        <p:spPr/>
        <p:txBody>
          <a:bodyPr/>
          <a:lstStyle/>
          <a:p>
            <a:fld id="{92693ACC-3CF5-4F3D-B632-C29FEBFA437D}" type="datetimeFigureOut">
              <a:rPr lang="en-GB" smtClean="0"/>
              <a:pPr/>
              <a:t>03/04/2023</a:t>
            </a:fld>
            <a:endParaRPr lang="en-GB"/>
          </a:p>
        </p:txBody>
      </p:sp>
      <p:sp>
        <p:nvSpPr>
          <p:cNvPr id="5" name="Footer Placeholder 4">
            <a:extLst>
              <a:ext uri="{FF2B5EF4-FFF2-40B4-BE49-F238E27FC236}">
                <a16:creationId xmlns:a16="http://schemas.microsoft.com/office/drawing/2014/main" id="{2E69294D-5F29-429A-A98B-87F1493260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9BE600-0A6F-44FA-95DB-13F5516C1121}"/>
              </a:ext>
            </a:extLst>
          </p:cNvPr>
          <p:cNvSpPr>
            <a:spLocks noGrp="1"/>
          </p:cNvSpPr>
          <p:nvPr>
            <p:ph type="sldNum" sz="quarter" idx="12"/>
          </p:nvPr>
        </p:nvSpPr>
        <p:spPr/>
        <p:txBody>
          <a:bodyPr/>
          <a:lstStyle/>
          <a:p>
            <a:fld id="{7C4BBCE0-AB9C-468A-A0B0-EF832E08F045}" type="slidenum">
              <a:rPr lang="en-GB" smtClean="0"/>
              <a:pPr/>
              <a:t>‹#›</a:t>
            </a:fld>
            <a:endParaRPr lang="en-GB"/>
          </a:p>
        </p:txBody>
      </p:sp>
    </p:spTree>
    <p:extLst>
      <p:ext uri="{BB962C8B-B14F-4D97-AF65-F5344CB8AC3E}">
        <p14:creationId xmlns:p14="http://schemas.microsoft.com/office/powerpoint/2010/main" val="355363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990A-8079-4FDB-BBD1-E4CE39C53D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A0D2E-759E-4A4F-A810-72FE469B7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BAAADE-B757-4E0B-A800-4DC242DC40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1CDDFD-07C5-4E67-9B30-428555E7BFE8}"/>
              </a:ext>
            </a:extLst>
          </p:cNvPr>
          <p:cNvSpPr>
            <a:spLocks noGrp="1"/>
          </p:cNvSpPr>
          <p:nvPr>
            <p:ph type="dt" sz="half" idx="10"/>
          </p:nvPr>
        </p:nvSpPr>
        <p:spPr/>
        <p:txBody>
          <a:bodyPr/>
          <a:lstStyle/>
          <a:p>
            <a:fld id="{92693ACC-3CF5-4F3D-B632-C29FEBFA437D}" type="datetimeFigureOut">
              <a:rPr lang="en-GB" smtClean="0"/>
              <a:pPr/>
              <a:t>03/04/2023</a:t>
            </a:fld>
            <a:endParaRPr lang="en-GB"/>
          </a:p>
        </p:txBody>
      </p:sp>
      <p:sp>
        <p:nvSpPr>
          <p:cNvPr id="6" name="Footer Placeholder 5">
            <a:extLst>
              <a:ext uri="{FF2B5EF4-FFF2-40B4-BE49-F238E27FC236}">
                <a16:creationId xmlns:a16="http://schemas.microsoft.com/office/drawing/2014/main" id="{A186A720-7480-437A-8E45-B8CE433F7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E61D5D-A8E3-493E-A4E5-35DEF81A3D5C}"/>
              </a:ext>
            </a:extLst>
          </p:cNvPr>
          <p:cNvSpPr>
            <a:spLocks noGrp="1"/>
          </p:cNvSpPr>
          <p:nvPr>
            <p:ph type="sldNum" sz="quarter" idx="12"/>
          </p:nvPr>
        </p:nvSpPr>
        <p:spPr/>
        <p:txBody>
          <a:bodyPr/>
          <a:lstStyle/>
          <a:p>
            <a:fld id="{7C4BBCE0-AB9C-468A-A0B0-EF832E08F045}" type="slidenum">
              <a:rPr lang="en-GB" smtClean="0"/>
              <a:pPr/>
              <a:t>‹#›</a:t>
            </a:fld>
            <a:endParaRPr lang="en-GB"/>
          </a:p>
        </p:txBody>
      </p:sp>
    </p:spTree>
    <p:extLst>
      <p:ext uri="{BB962C8B-B14F-4D97-AF65-F5344CB8AC3E}">
        <p14:creationId xmlns:p14="http://schemas.microsoft.com/office/powerpoint/2010/main" val="373256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F2EB-679D-4F68-B507-3F6378DB95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E888F7-1783-4563-9E91-57BA3254D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010B11-99AC-4B08-83A4-CFE42B6284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CB7B6C-E5EE-4652-B280-1393EDCE8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EE49E7-94B4-4880-8520-E014AB5C07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A5689D-C5D4-48CD-A545-5F9B916FEED0}"/>
              </a:ext>
            </a:extLst>
          </p:cNvPr>
          <p:cNvSpPr>
            <a:spLocks noGrp="1"/>
          </p:cNvSpPr>
          <p:nvPr>
            <p:ph type="dt" sz="half" idx="10"/>
          </p:nvPr>
        </p:nvSpPr>
        <p:spPr/>
        <p:txBody>
          <a:bodyPr/>
          <a:lstStyle/>
          <a:p>
            <a:fld id="{92693ACC-3CF5-4F3D-B632-C29FEBFA437D}" type="datetimeFigureOut">
              <a:rPr lang="en-GB" smtClean="0"/>
              <a:pPr/>
              <a:t>03/04/2023</a:t>
            </a:fld>
            <a:endParaRPr lang="en-GB"/>
          </a:p>
        </p:txBody>
      </p:sp>
      <p:sp>
        <p:nvSpPr>
          <p:cNvPr id="8" name="Footer Placeholder 7">
            <a:extLst>
              <a:ext uri="{FF2B5EF4-FFF2-40B4-BE49-F238E27FC236}">
                <a16:creationId xmlns:a16="http://schemas.microsoft.com/office/drawing/2014/main" id="{4953E555-6528-458B-8919-2C03369240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EE04E1-D7FE-4334-9DFB-24D1C9E1BF6C}"/>
              </a:ext>
            </a:extLst>
          </p:cNvPr>
          <p:cNvSpPr>
            <a:spLocks noGrp="1"/>
          </p:cNvSpPr>
          <p:nvPr>
            <p:ph type="sldNum" sz="quarter" idx="12"/>
          </p:nvPr>
        </p:nvSpPr>
        <p:spPr/>
        <p:txBody>
          <a:bodyPr/>
          <a:lstStyle/>
          <a:p>
            <a:fld id="{7C4BBCE0-AB9C-468A-A0B0-EF832E08F045}" type="slidenum">
              <a:rPr lang="en-GB" smtClean="0"/>
              <a:pPr/>
              <a:t>‹#›</a:t>
            </a:fld>
            <a:endParaRPr lang="en-GB"/>
          </a:p>
        </p:txBody>
      </p:sp>
    </p:spTree>
    <p:extLst>
      <p:ext uri="{BB962C8B-B14F-4D97-AF65-F5344CB8AC3E}">
        <p14:creationId xmlns:p14="http://schemas.microsoft.com/office/powerpoint/2010/main" val="363379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53DA-E66E-423F-B663-7B6AE72883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7BE266-D01B-4EF9-A006-DD9A14002E89}"/>
              </a:ext>
            </a:extLst>
          </p:cNvPr>
          <p:cNvSpPr>
            <a:spLocks noGrp="1"/>
          </p:cNvSpPr>
          <p:nvPr>
            <p:ph type="dt" sz="half" idx="10"/>
          </p:nvPr>
        </p:nvSpPr>
        <p:spPr/>
        <p:txBody>
          <a:bodyPr/>
          <a:lstStyle/>
          <a:p>
            <a:fld id="{92693ACC-3CF5-4F3D-B632-C29FEBFA437D}" type="datetimeFigureOut">
              <a:rPr lang="en-GB" smtClean="0"/>
              <a:pPr/>
              <a:t>03/04/2023</a:t>
            </a:fld>
            <a:endParaRPr lang="en-GB"/>
          </a:p>
        </p:txBody>
      </p:sp>
      <p:sp>
        <p:nvSpPr>
          <p:cNvPr id="4" name="Footer Placeholder 3">
            <a:extLst>
              <a:ext uri="{FF2B5EF4-FFF2-40B4-BE49-F238E27FC236}">
                <a16:creationId xmlns:a16="http://schemas.microsoft.com/office/drawing/2014/main" id="{6A20FBE8-BEEB-46AA-953B-EF72755E9A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50F081-29EE-47B5-A133-CF5A725FA53C}"/>
              </a:ext>
            </a:extLst>
          </p:cNvPr>
          <p:cNvSpPr>
            <a:spLocks noGrp="1"/>
          </p:cNvSpPr>
          <p:nvPr>
            <p:ph type="sldNum" sz="quarter" idx="12"/>
          </p:nvPr>
        </p:nvSpPr>
        <p:spPr/>
        <p:txBody>
          <a:bodyPr/>
          <a:lstStyle/>
          <a:p>
            <a:fld id="{7C4BBCE0-AB9C-468A-A0B0-EF832E08F045}" type="slidenum">
              <a:rPr lang="en-GB" smtClean="0"/>
              <a:pPr/>
              <a:t>‹#›</a:t>
            </a:fld>
            <a:endParaRPr lang="en-GB"/>
          </a:p>
        </p:txBody>
      </p:sp>
    </p:spTree>
    <p:extLst>
      <p:ext uri="{BB962C8B-B14F-4D97-AF65-F5344CB8AC3E}">
        <p14:creationId xmlns:p14="http://schemas.microsoft.com/office/powerpoint/2010/main" val="16630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217E9D-7427-40CE-8D20-DC203D9D030B}"/>
              </a:ext>
            </a:extLst>
          </p:cNvPr>
          <p:cNvSpPr>
            <a:spLocks noGrp="1"/>
          </p:cNvSpPr>
          <p:nvPr>
            <p:ph type="dt" sz="half" idx="10"/>
          </p:nvPr>
        </p:nvSpPr>
        <p:spPr/>
        <p:txBody>
          <a:bodyPr/>
          <a:lstStyle/>
          <a:p>
            <a:fld id="{92693ACC-3CF5-4F3D-B632-C29FEBFA437D}" type="datetimeFigureOut">
              <a:rPr lang="en-GB" smtClean="0"/>
              <a:pPr/>
              <a:t>03/04/2023</a:t>
            </a:fld>
            <a:endParaRPr lang="en-GB"/>
          </a:p>
        </p:txBody>
      </p:sp>
      <p:sp>
        <p:nvSpPr>
          <p:cNvPr id="3" name="Footer Placeholder 2">
            <a:extLst>
              <a:ext uri="{FF2B5EF4-FFF2-40B4-BE49-F238E27FC236}">
                <a16:creationId xmlns:a16="http://schemas.microsoft.com/office/drawing/2014/main" id="{8DD49187-069F-4E56-82B7-651138826D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395DF9-8880-4049-8D25-812F560A5AB0}"/>
              </a:ext>
            </a:extLst>
          </p:cNvPr>
          <p:cNvSpPr>
            <a:spLocks noGrp="1"/>
          </p:cNvSpPr>
          <p:nvPr>
            <p:ph type="sldNum" sz="quarter" idx="12"/>
          </p:nvPr>
        </p:nvSpPr>
        <p:spPr/>
        <p:txBody>
          <a:bodyPr/>
          <a:lstStyle/>
          <a:p>
            <a:fld id="{7C4BBCE0-AB9C-468A-A0B0-EF832E08F045}" type="slidenum">
              <a:rPr lang="en-GB" smtClean="0"/>
              <a:pPr/>
              <a:t>‹#›</a:t>
            </a:fld>
            <a:endParaRPr lang="en-GB"/>
          </a:p>
        </p:txBody>
      </p:sp>
    </p:spTree>
    <p:extLst>
      <p:ext uri="{BB962C8B-B14F-4D97-AF65-F5344CB8AC3E}">
        <p14:creationId xmlns:p14="http://schemas.microsoft.com/office/powerpoint/2010/main" val="402397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FDE3-F7B3-43B1-9BB5-4D69E82D2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ADFE6B-DDD3-4A79-96EE-CCF976ACD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37D834-1F17-44D2-82C1-E1D52D5A4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F7B69-8577-4A07-9B1B-BC510AD39796}"/>
              </a:ext>
            </a:extLst>
          </p:cNvPr>
          <p:cNvSpPr>
            <a:spLocks noGrp="1"/>
          </p:cNvSpPr>
          <p:nvPr>
            <p:ph type="dt" sz="half" idx="10"/>
          </p:nvPr>
        </p:nvSpPr>
        <p:spPr/>
        <p:txBody>
          <a:bodyPr/>
          <a:lstStyle/>
          <a:p>
            <a:fld id="{92693ACC-3CF5-4F3D-B632-C29FEBFA437D}" type="datetimeFigureOut">
              <a:rPr lang="en-GB" smtClean="0"/>
              <a:pPr/>
              <a:t>03/04/2023</a:t>
            </a:fld>
            <a:endParaRPr lang="en-GB"/>
          </a:p>
        </p:txBody>
      </p:sp>
      <p:sp>
        <p:nvSpPr>
          <p:cNvPr id="6" name="Footer Placeholder 5">
            <a:extLst>
              <a:ext uri="{FF2B5EF4-FFF2-40B4-BE49-F238E27FC236}">
                <a16:creationId xmlns:a16="http://schemas.microsoft.com/office/drawing/2014/main" id="{DEF7E116-4F66-4471-8167-83A8FEE838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3C9D15-BF5B-4CD1-8A09-93FF4CFFFEB6}"/>
              </a:ext>
            </a:extLst>
          </p:cNvPr>
          <p:cNvSpPr>
            <a:spLocks noGrp="1"/>
          </p:cNvSpPr>
          <p:nvPr>
            <p:ph type="sldNum" sz="quarter" idx="12"/>
          </p:nvPr>
        </p:nvSpPr>
        <p:spPr/>
        <p:txBody>
          <a:bodyPr/>
          <a:lstStyle/>
          <a:p>
            <a:fld id="{7C4BBCE0-AB9C-468A-A0B0-EF832E08F045}" type="slidenum">
              <a:rPr lang="en-GB" smtClean="0"/>
              <a:pPr/>
              <a:t>‹#›</a:t>
            </a:fld>
            <a:endParaRPr lang="en-GB"/>
          </a:p>
        </p:txBody>
      </p:sp>
    </p:spTree>
    <p:extLst>
      <p:ext uri="{BB962C8B-B14F-4D97-AF65-F5344CB8AC3E}">
        <p14:creationId xmlns:p14="http://schemas.microsoft.com/office/powerpoint/2010/main" val="374409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9243-3987-44AD-ACEE-BDE4B511F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2C692A-924A-4CA6-AACB-E66F6379D0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F7EFA6-59BD-4606-90F4-44EB53CDA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67DF61-934F-4801-83A8-EC3C6AD74393}"/>
              </a:ext>
            </a:extLst>
          </p:cNvPr>
          <p:cNvSpPr>
            <a:spLocks noGrp="1"/>
          </p:cNvSpPr>
          <p:nvPr>
            <p:ph type="dt" sz="half" idx="10"/>
          </p:nvPr>
        </p:nvSpPr>
        <p:spPr/>
        <p:txBody>
          <a:bodyPr/>
          <a:lstStyle/>
          <a:p>
            <a:fld id="{92693ACC-3CF5-4F3D-B632-C29FEBFA437D}" type="datetimeFigureOut">
              <a:rPr lang="en-GB" smtClean="0"/>
              <a:pPr/>
              <a:t>03/04/2023</a:t>
            </a:fld>
            <a:endParaRPr lang="en-GB"/>
          </a:p>
        </p:txBody>
      </p:sp>
      <p:sp>
        <p:nvSpPr>
          <p:cNvPr id="6" name="Footer Placeholder 5">
            <a:extLst>
              <a:ext uri="{FF2B5EF4-FFF2-40B4-BE49-F238E27FC236}">
                <a16:creationId xmlns:a16="http://schemas.microsoft.com/office/drawing/2014/main" id="{765B18B3-5B46-4173-A2E1-B6EAF3DB5D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5AA5CE-DA80-4A53-AC7A-E20697D9D6E0}"/>
              </a:ext>
            </a:extLst>
          </p:cNvPr>
          <p:cNvSpPr>
            <a:spLocks noGrp="1"/>
          </p:cNvSpPr>
          <p:nvPr>
            <p:ph type="sldNum" sz="quarter" idx="12"/>
          </p:nvPr>
        </p:nvSpPr>
        <p:spPr/>
        <p:txBody>
          <a:bodyPr/>
          <a:lstStyle/>
          <a:p>
            <a:fld id="{7C4BBCE0-AB9C-468A-A0B0-EF832E08F045}" type="slidenum">
              <a:rPr lang="en-GB" smtClean="0"/>
              <a:pPr/>
              <a:t>‹#›</a:t>
            </a:fld>
            <a:endParaRPr lang="en-GB"/>
          </a:p>
        </p:txBody>
      </p:sp>
    </p:spTree>
    <p:extLst>
      <p:ext uri="{BB962C8B-B14F-4D97-AF65-F5344CB8AC3E}">
        <p14:creationId xmlns:p14="http://schemas.microsoft.com/office/powerpoint/2010/main" val="41639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08467-C1CD-4C9F-A25A-0DFA1DCF6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CBAFA-63C5-455F-956D-174E1646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BCA586-BE08-49D0-84DA-3035D39F4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93ACC-3CF5-4F3D-B632-C29FEBFA437D}" type="datetimeFigureOut">
              <a:rPr lang="en-GB" smtClean="0"/>
              <a:pPr/>
              <a:t>03/04/2023</a:t>
            </a:fld>
            <a:endParaRPr lang="en-GB"/>
          </a:p>
        </p:txBody>
      </p:sp>
      <p:sp>
        <p:nvSpPr>
          <p:cNvPr id="5" name="Footer Placeholder 4">
            <a:extLst>
              <a:ext uri="{FF2B5EF4-FFF2-40B4-BE49-F238E27FC236}">
                <a16:creationId xmlns:a16="http://schemas.microsoft.com/office/drawing/2014/main" id="{FB413FD8-B479-4876-87A9-740C33318B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D918F9-A023-46C6-A5D5-0882D79F5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BBCE0-AB9C-468A-A0B0-EF832E08F045}" type="slidenum">
              <a:rPr lang="en-GB" smtClean="0"/>
              <a:pPr/>
              <a:t>‹#›</a:t>
            </a:fld>
            <a:endParaRPr lang="en-GB"/>
          </a:p>
        </p:txBody>
      </p:sp>
    </p:spTree>
    <p:extLst>
      <p:ext uri="{BB962C8B-B14F-4D97-AF65-F5344CB8AC3E}">
        <p14:creationId xmlns:p14="http://schemas.microsoft.com/office/powerpoint/2010/main" val="1994744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F125-ECF4-474B-99C4-F096ACABA7B8}"/>
              </a:ext>
            </a:extLst>
          </p:cNvPr>
          <p:cNvSpPr>
            <a:spLocks noGrp="1"/>
          </p:cNvSpPr>
          <p:nvPr>
            <p:ph type="ctrTitle"/>
          </p:nvPr>
        </p:nvSpPr>
        <p:spPr>
          <a:xfrm>
            <a:off x="341480" y="2039007"/>
            <a:ext cx="5480543" cy="1975944"/>
          </a:xfrm>
        </p:spPr>
        <p:txBody>
          <a:bodyPr>
            <a:normAutofit/>
          </a:bodyPr>
          <a:lstStyle/>
          <a:p>
            <a:r>
              <a:rPr lang="en-GB" dirty="0">
                <a:solidFill>
                  <a:schemeClr val="bg1"/>
                </a:solidFill>
              </a:rPr>
              <a:t>Artifacts in ultrasound</a:t>
            </a:r>
          </a:p>
        </p:txBody>
      </p:sp>
      <p:pic>
        <p:nvPicPr>
          <p:cNvPr id="3" name="Picture 2">
            <a:extLst>
              <a:ext uri="{FF2B5EF4-FFF2-40B4-BE49-F238E27FC236}">
                <a16:creationId xmlns:a16="http://schemas.microsoft.com/office/drawing/2014/main" id="{EAEEB171-20DE-90C6-31AD-960F42A4BE3C}"/>
              </a:ext>
            </a:extLst>
          </p:cNvPr>
          <p:cNvPicPr>
            <a:picLocks noChangeAspect="1"/>
          </p:cNvPicPr>
          <p:nvPr/>
        </p:nvPicPr>
        <p:blipFill>
          <a:blip r:embed="rId2" cstate="print"/>
          <a:stretch>
            <a:fillRect/>
          </a:stretch>
        </p:blipFill>
        <p:spPr>
          <a:xfrm>
            <a:off x="6369978" y="1049896"/>
            <a:ext cx="5480543" cy="4961145"/>
          </a:xfrm>
          <a:prstGeom prst="rect">
            <a:avLst/>
          </a:prstGeom>
        </p:spPr>
      </p:pic>
      <p:pic>
        <p:nvPicPr>
          <p:cNvPr id="4" name="Picture 7" descr="NHSNBT_logo.jpg">
            <a:extLst>
              <a:ext uri="{FF2B5EF4-FFF2-40B4-BE49-F238E27FC236}">
                <a16:creationId xmlns:a16="http://schemas.microsoft.com/office/drawing/2014/main" id="{448A5F2D-0099-2C80-8A9A-BBCA9587C3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Our Teams | North Bristol NHS Trust">
            <a:extLst>
              <a:ext uri="{FF2B5EF4-FFF2-40B4-BE49-F238E27FC236}">
                <a16:creationId xmlns:a16="http://schemas.microsoft.com/office/drawing/2014/main" id="{EAF8A69E-9C2A-51A6-4D58-2FFBE3C09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72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8F37-FFB5-410C-849D-06AF49FF78B5}"/>
              </a:ext>
            </a:extLst>
          </p:cNvPr>
          <p:cNvSpPr>
            <a:spLocks noGrp="1"/>
          </p:cNvSpPr>
          <p:nvPr>
            <p:ph type="title"/>
          </p:nvPr>
        </p:nvSpPr>
        <p:spPr>
          <a:xfrm>
            <a:off x="838200" y="365126"/>
            <a:ext cx="10515600" cy="888322"/>
          </a:xfrm>
        </p:spPr>
        <p:txBody>
          <a:bodyPr/>
          <a:lstStyle/>
          <a:p>
            <a:pPr algn="ctr"/>
            <a:r>
              <a:rPr lang="en-GB" b="1" dirty="0">
                <a:solidFill>
                  <a:schemeClr val="bg1"/>
                </a:solidFill>
              </a:rPr>
              <a:t>Slice Thickness Artifact</a:t>
            </a:r>
          </a:p>
        </p:txBody>
      </p:sp>
      <p:sp>
        <p:nvSpPr>
          <p:cNvPr id="5" name="TextBox 4">
            <a:extLst>
              <a:ext uri="{FF2B5EF4-FFF2-40B4-BE49-F238E27FC236}">
                <a16:creationId xmlns:a16="http://schemas.microsoft.com/office/drawing/2014/main" id="{16BCF9E5-B380-42FA-ACD2-D0BE99CAEF87}"/>
              </a:ext>
            </a:extLst>
          </p:cNvPr>
          <p:cNvSpPr txBox="1"/>
          <p:nvPr/>
        </p:nvSpPr>
        <p:spPr>
          <a:xfrm>
            <a:off x="239152" y="954833"/>
            <a:ext cx="6035039" cy="6001643"/>
          </a:xfrm>
          <a:prstGeom prst="rect">
            <a:avLst/>
          </a:prstGeom>
          <a:noFill/>
        </p:spPr>
        <p:txBody>
          <a:bodyPr wrap="square" rtlCol="0">
            <a:spAutoFit/>
          </a:bodyPr>
          <a:lstStyle/>
          <a:p>
            <a:pPr algn="just">
              <a:buFont typeface="Arial" pitchFamily="34" charset="0"/>
              <a:buChar char="•"/>
            </a:pPr>
            <a:r>
              <a:rPr lang="en-GB" sz="2400" dirty="0">
                <a:solidFill>
                  <a:schemeClr val="bg1"/>
                </a:solidFill>
              </a:rPr>
              <a:t> Information from the non-imaging plane is displayed on the 2D image</a:t>
            </a:r>
          </a:p>
          <a:p>
            <a:pPr algn="just"/>
            <a:endParaRPr lang="en-GB" sz="2400" dirty="0">
              <a:solidFill>
                <a:schemeClr val="bg1"/>
              </a:solidFill>
            </a:endParaRPr>
          </a:p>
          <a:p>
            <a:pPr algn="just">
              <a:buFont typeface="Arial" pitchFamily="34" charset="0"/>
              <a:buChar char="•"/>
            </a:pPr>
            <a:r>
              <a:rPr lang="en-GB" sz="2400" dirty="0">
                <a:solidFill>
                  <a:schemeClr val="bg1"/>
                </a:solidFill>
              </a:rPr>
              <a:t> This is similar to the beam width </a:t>
            </a:r>
            <a:r>
              <a:rPr lang="en-GB" sz="2400" dirty="0" err="1">
                <a:solidFill>
                  <a:schemeClr val="bg1"/>
                </a:solidFill>
              </a:rPr>
              <a:t>artifact</a:t>
            </a:r>
            <a:r>
              <a:rPr lang="en-GB" sz="2400" dirty="0">
                <a:solidFill>
                  <a:schemeClr val="bg1"/>
                </a:solidFill>
              </a:rPr>
              <a:t> but occurs due to the thickness of the beam which is 90° to the scan plane</a:t>
            </a:r>
          </a:p>
          <a:p>
            <a:pPr algn="just"/>
            <a:endParaRPr lang="en-GB" sz="2400" dirty="0">
              <a:solidFill>
                <a:schemeClr val="bg1"/>
              </a:solidFill>
            </a:endParaRPr>
          </a:p>
          <a:p>
            <a:pPr algn="just">
              <a:buFont typeface="Arial" pitchFamily="34" charset="0"/>
              <a:buChar char="•"/>
            </a:pPr>
            <a:r>
              <a:rPr lang="en-GB" sz="2400" dirty="0">
                <a:solidFill>
                  <a:schemeClr val="bg1"/>
                </a:solidFill>
              </a:rPr>
              <a:t> The transducer will receive echoes from either side of the intended slice and will be included in the displayed image </a:t>
            </a:r>
          </a:p>
          <a:p>
            <a:pPr algn="just"/>
            <a:endParaRPr lang="en-GB" sz="2400" dirty="0">
              <a:solidFill>
                <a:schemeClr val="bg1"/>
              </a:solidFill>
            </a:endParaRPr>
          </a:p>
          <a:p>
            <a:pPr algn="just">
              <a:buFont typeface="Arial" pitchFamily="34" charset="0"/>
              <a:buChar char="•"/>
            </a:pPr>
            <a:r>
              <a:rPr lang="en-GB" sz="2400" dirty="0">
                <a:solidFill>
                  <a:schemeClr val="bg1"/>
                </a:solidFill>
              </a:rPr>
              <a:t> Can be reduced by using harmonic imaging and using a higher frequency transducer</a:t>
            </a:r>
          </a:p>
          <a:p>
            <a:endParaRPr lang="en-GB" sz="2400" dirty="0">
              <a:solidFill>
                <a:schemeClr val="bg1"/>
              </a:solidFill>
            </a:endParaRPr>
          </a:p>
          <a:p>
            <a:r>
              <a:rPr lang="en-GB" sz="2400" b="1" dirty="0">
                <a:solidFill>
                  <a:schemeClr val="bg1"/>
                </a:solidFill>
              </a:rPr>
              <a:t>Is it useful?</a:t>
            </a:r>
          </a:p>
          <a:p>
            <a:r>
              <a:rPr lang="en-GB" sz="2400" dirty="0">
                <a:solidFill>
                  <a:schemeClr val="bg1"/>
                </a:solidFill>
              </a:rPr>
              <a:t>No</a:t>
            </a:r>
          </a:p>
        </p:txBody>
      </p:sp>
      <p:pic>
        <p:nvPicPr>
          <p:cNvPr id="3" name="Picture 7" descr="NHSNBT_logo.jpg">
            <a:extLst>
              <a:ext uri="{FF2B5EF4-FFF2-40B4-BE49-F238E27FC236}">
                <a16:creationId xmlns:a16="http://schemas.microsoft.com/office/drawing/2014/main" id="{1277D896-27A2-100F-B9BB-43EEEE7157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Our Teams | North Bristol NHS Trust">
            <a:extLst>
              <a:ext uri="{FF2B5EF4-FFF2-40B4-BE49-F238E27FC236}">
                <a16:creationId xmlns:a16="http://schemas.microsoft.com/office/drawing/2014/main" id="{CD347C45-B0B0-CEA1-D63F-737C90C5E2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302206_1_En_1_Fig6_HTML.jpg"/>
          <p:cNvPicPr/>
          <p:nvPr/>
        </p:nvPicPr>
        <p:blipFill>
          <a:blip r:embed="rId5" cstate="print"/>
          <a:srcRect/>
          <a:stretch>
            <a:fillRect/>
          </a:stretch>
        </p:blipFill>
        <p:spPr bwMode="auto">
          <a:xfrm>
            <a:off x="6541477" y="1505243"/>
            <a:ext cx="5387926" cy="4206240"/>
          </a:xfrm>
          <a:prstGeom prst="rect">
            <a:avLst/>
          </a:prstGeom>
          <a:noFill/>
          <a:ln w="9525">
            <a:noFill/>
            <a:miter lim="800000"/>
            <a:headEnd/>
            <a:tailEnd/>
          </a:ln>
        </p:spPr>
      </p:pic>
    </p:spTree>
    <p:extLst>
      <p:ext uri="{BB962C8B-B14F-4D97-AF65-F5344CB8AC3E}">
        <p14:creationId xmlns:p14="http://schemas.microsoft.com/office/powerpoint/2010/main" val="31609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93EB-2198-4384-9D6B-3D00CE152F6D}"/>
              </a:ext>
            </a:extLst>
          </p:cNvPr>
          <p:cNvSpPr>
            <a:spLocks noGrp="1"/>
          </p:cNvSpPr>
          <p:nvPr>
            <p:ph type="title"/>
          </p:nvPr>
        </p:nvSpPr>
        <p:spPr>
          <a:xfrm>
            <a:off x="838200" y="200738"/>
            <a:ext cx="10515600" cy="1062983"/>
          </a:xfrm>
        </p:spPr>
        <p:txBody>
          <a:bodyPr/>
          <a:lstStyle/>
          <a:p>
            <a:pPr algn="ctr"/>
            <a:r>
              <a:rPr lang="en-GB" b="1" dirty="0">
                <a:solidFill>
                  <a:schemeClr val="bg1"/>
                </a:solidFill>
              </a:rPr>
              <a:t>Mirror Image Artifacts</a:t>
            </a:r>
          </a:p>
        </p:txBody>
      </p:sp>
      <p:pic>
        <p:nvPicPr>
          <p:cNvPr id="4" name="Picture 3">
            <a:extLst>
              <a:ext uri="{FF2B5EF4-FFF2-40B4-BE49-F238E27FC236}">
                <a16:creationId xmlns:a16="http://schemas.microsoft.com/office/drawing/2014/main" id="{4E5471A5-DFDE-4F8C-9377-2888DAAAB6A1}"/>
              </a:ext>
            </a:extLst>
          </p:cNvPr>
          <p:cNvPicPr>
            <a:picLocks noChangeAspect="1"/>
          </p:cNvPicPr>
          <p:nvPr/>
        </p:nvPicPr>
        <p:blipFill>
          <a:blip r:embed="rId3" cstate="print"/>
          <a:stretch>
            <a:fillRect/>
          </a:stretch>
        </p:blipFill>
        <p:spPr>
          <a:xfrm>
            <a:off x="352424" y="3729796"/>
            <a:ext cx="4255202" cy="2710210"/>
          </a:xfrm>
          <a:prstGeom prst="rect">
            <a:avLst/>
          </a:prstGeom>
        </p:spPr>
      </p:pic>
      <p:sp>
        <p:nvSpPr>
          <p:cNvPr id="6" name="TextBox 5">
            <a:extLst>
              <a:ext uri="{FF2B5EF4-FFF2-40B4-BE49-F238E27FC236}">
                <a16:creationId xmlns:a16="http://schemas.microsoft.com/office/drawing/2014/main" id="{0B0CAFB1-6F43-40D8-AC0B-B6EB0C81F094}"/>
              </a:ext>
            </a:extLst>
          </p:cNvPr>
          <p:cNvSpPr txBox="1"/>
          <p:nvPr/>
        </p:nvSpPr>
        <p:spPr>
          <a:xfrm>
            <a:off x="4743669" y="1550664"/>
            <a:ext cx="7095907" cy="4893647"/>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solidFill>
                  <a:schemeClr val="bg1"/>
                </a:solidFill>
              </a:rPr>
              <a:t>Caused by the false assumption that an echo returns to the transducer after a single reflection</a:t>
            </a:r>
          </a:p>
          <a:p>
            <a:pPr algn="just"/>
            <a:endParaRPr lang="en-GB" sz="2400" dirty="0">
              <a:solidFill>
                <a:schemeClr val="bg1"/>
              </a:solidFill>
            </a:endParaRPr>
          </a:p>
          <a:p>
            <a:pPr marL="342900" indent="-342900" algn="just">
              <a:buFont typeface="Arial" panose="020B0604020202020204" pitchFamily="34" charset="0"/>
              <a:buChar char="•"/>
            </a:pPr>
            <a:r>
              <a:rPr lang="en-GB" sz="2400" dirty="0">
                <a:solidFill>
                  <a:schemeClr val="bg1"/>
                </a:solidFill>
              </a:rPr>
              <a:t>US beam encounters a highly reflective interface, reflected echoes then encounter the back of a structure and reflected back to the strong reflector before being reflected to the transducer</a:t>
            </a:r>
          </a:p>
          <a:p>
            <a:pPr algn="just"/>
            <a:endParaRPr lang="en-GB" sz="2400" dirty="0">
              <a:solidFill>
                <a:schemeClr val="bg1"/>
              </a:solidFill>
            </a:endParaRPr>
          </a:p>
          <a:p>
            <a:pPr marL="342900" indent="-342900" algn="just">
              <a:buFont typeface="Arial" panose="020B0604020202020204" pitchFamily="34" charset="0"/>
              <a:buChar char="•"/>
            </a:pPr>
            <a:r>
              <a:rPr lang="en-GB" sz="2400" dirty="0">
                <a:solidFill>
                  <a:schemeClr val="bg1"/>
                </a:solidFill>
              </a:rPr>
              <a:t>Results in a duplicated structure deep to the strongly reflective interface</a:t>
            </a:r>
          </a:p>
          <a:p>
            <a:pPr algn="just"/>
            <a:r>
              <a:rPr lang="en-GB" sz="2400" dirty="0">
                <a:solidFill>
                  <a:schemeClr val="bg1"/>
                </a:solidFill>
              </a:rPr>
              <a:t> </a:t>
            </a:r>
          </a:p>
          <a:p>
            <a:r>
              <a:rPr lang="en-GB" sz="2400" b="1" dirty="0">
                <a:solidFill>
                  <a:schemeClr val="bg1"/>
                </a:solidFill>
              </a:rPr>
              <a:t>Is it useful?</a:t>
            </a:r>
          </a:p>
          <a:p>
            <a:r>
              <a:rPr lang="en-GB" sz="2400" dirty="0">
                <a:solidFill>
                  <a:schemeClr val="bg1"/>
                </a:solidFill>
              </a:rPr>
              <a:t>No </a:t>
            </a:r>
          </a:p>
        </p:txBody>
      </p:sp>
      <p:pic>
        <p:nvPicPr>
          <p:cNvPr id="3" name="Picture 7" descr="NHSNBT_logo.jpg">
            <a:extLst>
              <a:ext uri="{FF2B5EF4-FFF2-40B4-BE49-F238E27FC236}">
                <a16:creationId xmlns:a16="http://schemas.microsoft.com/office/drawing/2014/main" id="{493751C0-2EF4-2B82-0FD9-1BA18B9857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Our Teams | North Bristol NHS Trust">
            <a:extLst>
              <a:ext uri="{FF2B5EF4-FFF2-40B4-BE49-F238E27FC236}">
                <a16:creationId xmlns:a16="http://schemas.microsoft.com/office/drawing/2014/main" id="{0B016F5A-90A8-AAC9-9A12-3106731FA5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ltrasound Imaging | Radiology Key"/>
          <p:cNvPicPr/>
          <p:nvPr/>
        </p:nvPicPr>
        <p:blipFill>
          <a:blip r:embed="rId6" cstate="print"/>
          <a:srcRect/>
          <a:stretch>
            <a:fillRect/>
          </a:stretch>
        </p:blipFill>
        <p:spPr bwMode="auto">
          <a:xfrm>
            <a:off x="1505242" y="590842"/>
            <a:ext cx="1603718" cy="3207435"/>
          </a:xfrm>
          <a:prstGeom prst="rect">
            <a:avLst/>
          </a:prstGeom>
          <a:noFill/>
          <a:ln w="9525">
            <a:noFill/>
            <a:miter lim="800000"/>
            <a:headEnd/>
            <a:tailEnd/>
          </a:ln>
        </p:spPr>
      </p:pic>
    </p:spTree>
    <p:extLst>
      <p:ext uri="{BB962C8B-B14F-4D97-AF65-F5344CB8AC3E}">
        <p14:creationId xmlns:p14="http://schemas.microsoft.com/office/powerpoint/2010/main" val="3943321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2B1B-6D30-43D8-8022-A9EA4F4E65A0}"/>
              </a:ext>
            </a:extLst>
          </p:cNvPr>
          <p:cNvSpPr>
            <a:spLocks noGrp="1"/>
          </p:cNvSpPr>
          <p:nvPr>
            <p:ph type="title"/>
          </p:nvPr>
        </p:nvSpPr>
        <p:spPr/>
        <p:txBody>
          <a:bodyPr/>
          <a:lstStyle/>
          <a:p>
            <a:pPr algn="ctr"/>
            <a:r>
              <a:rPr lang="en-GB" b="1" dirty="0">
                <a:solidFill>
                  <a:schemeClr val="bg1"/>
                </a:solidFill>
              </a:rPr>
              <a:t>Reverberation Artifacts </a:t>
            </a:r>
          </a:p>
        </p:txBody>
      </p:sp>
      <p:sp>
        <p:nvSpPr>
          <p:cNvPr id="3" name="Content Placeholder 2">
            <a:extLst>
              <a:ext uri="{FF2B5EF4-FFF2-40B4-BE49-F238E27FC236}">
                <a16:creationId xmlns:a16="http://schemas.microsoft.com/office/drawing/2014/main" id="{38853A70-ABB8-47D5-AC7F-7526E6F98078}"/>
              </a:ext>
            </a:extLst>
          </p:cNvPr>
          <p:cNvSpPr>
            <a:spLocks noGrp="1"/>
          </p:cNvSpPr>
          <p:nvPr>
            <p:ph idx="1"/>
          </p:nvPr>
        </p:nvSpPr>
        <p:spPr>
          <a:xfrm>
            <a:off x="5971429" y="1362069"/>
            <a:ext cx="6042270" cy="4781517"/>
          </a:xfrm>
        </p:spPr>
        <p:txBody>
          <a:bodyPr>
            <a:normAutofit fontScale="92500" lnSpcReduction="10000"/>
          </a:bodyPr>
          <a:lstStyle/>
          <a:p>
            <a:pPr>
              <a:lnSpc>
                <a:spcPct val="100000"/>
              </a:lnSpc>
            </a:pPr>
            <a:r>
              <a:rPr lang="en-GB" dirty="0">
                <a:solidFill>
                  <a:schemeClr val="bg1"/>
                </a:solidFill>
              </a:rPr>
              <a:t>US assumes that an echo returns to the transducer after a single reflection and the depth of the object is related to the time for this round trip</a:t>
            </a:r>
          </a:p>
          <a:p>
            <a:pPr>
              <a:lnSpc>
                <a:spcPct val="100000"/>
              </a:lnSpc>
            </a:pPr>
            <a:r>
              <a:rPr lang="en-GB" dirty="0">
                <a:solidFill>
                  <a:schemeClr val="bg1"/>
                </a:solidFill>
              </a:rPr>
              <a:t>When the ultrasound beam encounters two, strong and parallel reflectors, the beam reflects back and forth between the two</a:t>
            </a:r>
          </a:p>
          <a:p>
            <a:pPr>
              <a:lnSpc>
                <a:spcPct val="100000"/>
              </a:lnSpc>
            </a:pPr>
            <a:r>
              <a:rPr lang="en-GB" dirty="0">
                <a:solidFill>
                  <a:schemeClr val="bg1"/>
                </a:solidFill>
              </a:rPr>
              <a:t>As a result multiple echoes are recorded and displayed</a:t>
            </a:r>
          </a:p>
          <a:p>
            <a:pPr>
              <a:lnSpc>
                <a:spcPct val="100000"/>
              </a:lnSpc>
            </a:pPr>
            <a:r>
              <a:rPr lang="en-GB" dirty="0">
                <a:solidFill>
                  <a:schemeClr val="bg1"/>
                </a:solidFill>
              </a:rPr>
              <a:t>Common reflectors; abdominal wall, gas, foreign bodies</a:t>
            </a:r>
          </a:p>
          <a:p>
            <a:pPr marL="0" indent="0">
              <a:lnSpc>
                <a:spcPct val="100000"/>
              </a:lnSpc>
              <a:buNone/>
            </a:pPr>
            <a:endParaRPr lang="en-GB" dirty="0">
              <a:solidFill>
                <a:schemeClr val="bg1"/>
              </a:solidFill>
            </a:endParaRPr>
          </a:p>
          <a:p>
            <a:pPr marL="0" indent="0">
              <a:buNone/>
            </a:pPr>
            <a:endParaRPr lang="en-GB" dirty="0"/>
          </a:p>
        </p:txBody>
      </p:sp>
      <p:grpSp>
        <p:nvGrpSpPr>
          <p:cNvPr id="20" name="Group 19">
            <a:extLst>
              <a:ext uri="{FF2B5EF4-FFF2-40B4-BE49-F238E27FC236}">
                <a16:creationId xmlns:a16="http://schemas.microsoft.com/office/drawing/2014/main" id="{B8B50489-34BA-4524-A471-1DA434216F66}"/>
              </a:ext>
            </a:extLst>
          </p:cNvPr>
          <p:cNvGrpSpPr/>
          <p:nvPr/>
        </p:nvGrpSpPr>
        <p:grpSpPr>
          <a:xfrm>
            <a:off x="3945489" y="5059167"/>
            <a:ext cx="183223" cy="719191"/>
            <a:chOff x="2137025" y="5044611"/>
            <a:chExt cx="183223" cy="719191"/>
          </a:xfrm>
        </p:grpSpPr>
        <p:cxnSp>
          <p:nvCxnSpPr>
            <p:cNvPr id="21" name="Straight Arrow Connector 20">
              <a:extLst>
                <a:ext uri="{FF2B5EF4-FFF2-40B4-BE49-F238E27FC236}">
                  <a16:creationId xmlns:a16="http://schemas.microsoft.com/office/drawing/2014/main" id="{EB5009FA-7882-4696-998C-D1EBF13871A4}"/>
                </a:ext>
              </a:extLst>
            </p:cNvPr>
            <p:cNvCxnSpPr/>
            <p:nvPr/>
          </p:nvCxnSpPr>
          <p:spPr>
            <a:xfrm>
              <a:off x="2137025" y="5044611"/>
              <a:ext cx="0" cy="71919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507AF7A-96D4-4A20-BA6A-D8275AFFD97F}"/>
                </a:ext>
              </a:extLst>
            </p:cNvPr>
            <p:cNvCxnSpPr>
              <a:cxnSpLocks/>
            </p:cNvCxnSpPr>
            <p:nvPr/>
          </p:nvCxnSpPr>
          <p:spPr>
            <a:xfrm flipV="1">
              <a:off x="2320248" y="5044611"/>
              <a:ext cx="0" cy="71919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A96450A-7E19-4616-AC9B-2E41A9B02979}"/>
              </a:ext>
            </a:extLst>
          </p:cNvPr>
          <p:cNvGrpSpPr/>
          <p:nvPr/>
        </p:nvGrpSpPr>
        <p:grpSpPr>
          <a:xfrm>
            <a:off x="4695289" y="5073719"/>
            <a:ext cx="183223" cy="719191"/>
            <a:chOff x="2137025" y="5044611"/>
            <a:chExt cx="183223" cy="719191"/>
          </a:xfrm>
        </p:grpSpPr>
        <p:cxnSp>
          <p:nvCxnSpPr>
            <p:cNvPr id="24" name="Straight Arrow Connector 23">
              <a:extLst>
                <a:ext uri="{FF2B5EF4-FFF2-40B4-BE49-F238E27FC236}">
                  <a16:creationId xmlns:a16="http://schemas.microsoft.com/office/drawing/2014/main" id="{E094490A-4A85-47C4-8C8A-AFC30E52872C}"/>
                </a:ext>
              </a:extLst>
            </p:cNvPr>
            <p:cNvCxnSpPr/>
            <p:nvPr/>
          </p:nvCxnSpPr>
          <p:spPr>
            <a:xfrm>
              <a:off x="2137025" y="5044611"/>
              <a:ext cx="0" cy="71919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F623793-C4E2-43B9-9C3E-192F96FAC2AB}"/>
                </a:ext>
              </a:extLst>
            </p:cNvPr>
            <p:cNvCxnSpPr>
              <a:cxnSpLocks/>
            </p:cNvCxnSpPr>
            <p:nvPr/>
          </p:nvCxnSpPr>
          <p:spPr>
            <a:xfrm flipV="1">
              <a:off x="2320248" y="5044611"/>
              <a:ext cx="0" cy="71919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72392186-B523-4A32-8B15-F90A5D2FA929}"/>
              </a:ext>
            </a:extLst>
          </p:cNvPr>
          <p:cNvGrpSpPr/>
          <p:nvPr/>
        </p:nvGrpSpPr>
        <p:grpSpPr>
          <a:xfrm>
            <a:off x="5435244" y="5073719"/>
            <a:ext cx="183223" cy="719191"/>
            <a:chOff x="2137025" y="5044611"/>
            <a:chExt cx="183223" cy="719191"/>
          </a:xfrm>
        </p:grpSpPr>
        <p:cxnSp>
          <p:nvCxnSpPr>
            <p:cNvPr id="27" name="Straight Arrow Connector 26">
              <a:extLst>
                <a:ext uri="{FF2B5EF4-FFF2-40B4-BE49-F238E27FC236}">
                  <a16:creationId xmlns:a16="http://schemas.microsoft.com/office/drawing/2014/main" id="{9D8F54BD-352B-4C31-AFA1-2F9674D4627B}"/>
                </a:ext>
              </a:extLst>
            </p:cNvPr>
            <p:cNvCxnSpPr/>
            <p:nvPr/>
          </p:nvCxnSpPr>
          <p:spPr>
            <a:xfrm>
              <a:off x="2137025" y="5044611"/>
              <a:ext cx="0" cy="71919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54F547B-031B-4B94-B60C-313F81607D2A}"/>
                </a:ext>
              </a:extLst>
            </p:cNvPr>
            <p:cNvCxnSpPr>
              <a:cxnSpLocks/>
            </p:cNvCxnSpPr>
            <p:nvPr/>
          </p:nvCxnSpPr>
          <p:spPr>
            <a:xfrm flipV="1">
              <a:off x="2320248" y="5044611"/>
              <a:ext cx="0" cy="71919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3B85CFBF-721E-4379-813C-8EF72A36B6CB}"/>
              </a:ext>
            </a:extLst>
          </p:cNvPr>
          <p:cNvGrpSpPr/>
          <p:nvPr/>
        </p:nvGrpSpPr>
        <p:grpSpPr>
          <a:xfrm>
            <a:off x="3205534" y="5073719"/>
            <a:ext cx="183223" cy="719191"/>
            <a:chOff x="2137025" y="5044611"/>
            <a:chExt cx="183223" cy="719191"/>
          </a:xfrm>
        </p:grpSpPr>
        <p:cxnSp>
          <p:nvCxnSpPr>
            <p:cNvPr id="30" name="Straight Arrow Connector 29">
              <a:extLst>
                <a:ext uri="{FF2B5EF4-FFF2-40B4-BE49-F238E27FC236}">
                  <a16:creationId xmlns:a16="http://schemas.microsoft.com/office/drawing/2014/main" id="{46E1EFC5-8B4F-494B-BB4C-7237BEF6CFFE}"/>
                </a:ext>
              </a:extLst>
            </p:cNvPr>
            <p:cNvCxnSpPr/>
            <p:nvPr/>
          </p:nvCxnSpPr>
          <p:spPr>
            <a:xfrm>
              <a:off x="2137025" y="5044611"/>
              <a:ext cx="0" cy="71919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E825A79-B00E-42FC-80F7-0B3534A16777}"/>
                </a:ext>
              </a:extLst>
            </p:cNvPr>
            <p:cNvCxnSpPr>
              <a:cxnSpLocks/>
            </p:cNvCxnSpPr>
            <p:nvPr/>
          </p:nvCxnSpPr>
          <p:spPr>
            <a:xfrm flipV="1">
              <a:off x="2320248" y="5044611"/>
              <a:ext cx="0" cy="71919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4AD560E8-976D-40DA-82C2-FD2CD7A8C34C}"/>
              </a:ext>
            </a:extLst>
          </p:cNvPr>
          <p:cNvPicPr>
            <a:picLocks noChangeAspect="1"/>
          </p:cNvPicPr>
          <p:nvPr/>
        </p:nvPicPr>
        <p:blipFill rotWithShape="1">
          <a:blip r:embed="rId3" cstate="print"/>
          <a:srcRect l="28738" t="27000" r="20521" b="8774"/>
          <a:stretch/>
        </p:blipFill>
        <p:spPr>
          <a:xfrm rot="10800000">
            <a:off x="2568533" y="1453669"/>
            <a:ext cx="2126756" cy="2712079"/>
          </a:xfrm>
          <a:prstGeom prst="rect">
            <a:avLst/>
          </a:prstGeom>
          <a:solidFill>
            <a:schemeClr val="tx1"/>
          </a:solidFill>
        </p:spPr>
      </p:pic>
      <p:cxnSp>
        <p:nvCxnSpPr>
          <p:cNvPr id="12" name="Straight Connector 11">
            <a:extLst>
              <a:ext uri="{FF2B5EF4-FFF2-40B4-BE49-F238E27FC236}">
                <a16:creationId xmlns:a16="http://schemas.microsoft.com/office/drawing/2014/main" id="{9BEB7AC2-D01F-48B1-9726-993804566EE3}"/>
              </a:ext>
            </a:extLst>
          </p:cNvPr>
          <p:cNvCxnSpPr/>
          <p:nvPr/>
        </p:nvCxnSpPr>
        <p:spPr>
          <a:xfrm>
            <a:off x="1773575" y="4931595"/>
            <a:ext cx="4161033" cy="0"/>
          </a:xfrm>
          <a:prstGeom prst="line">
            <a:avLst/>
          </a:prstGeom>
          <a:solidFill>
            <a:schemeClr val="tx1"/>
          </a:solidFill>
          <a:ln w="57150">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91BECF8-47C1-4C97-9F0A-FBC9939F2395}"/>
              </a:ext>
            </a:extLst>
          </p:cNvPr>
          <p:cNvCxnSpPr/>
          <p:nvPr/>
        </p:nvCxnSpPr>
        <p:spPr>
          <a:xfrm>
            <a:off x="1730981" y="5916202"/>
            <a:ext cx="4161033" cy="0"/>
          </a:xfrm>
          <a:prstGeom prst="line">
            <a:avLst/>
          </a:prstGeom>
          <a:solidFill>
            <a:schemeClr val="tx1"/>
          </a:solidFill>
          <a:ln w="57150">
            <a:solidFill>
              <a:schemeClr val="bg1"/>
            </a:solidFill>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62A1EAF1-F23C-BD3B-46A7-F9639998AB11}"/>
              </a:ext>
            </a:extLst>
          </p:cNvPr>
          <p:cNvGrpSpPr/>
          <p:nvPr/>
        </p:nvGrpSpPr>
        <p:grpSpPr>
          <a:xfrm>
            <a:off x="5424970" y="5066443"/>
            <a:ext cx="183223" cy="719191"/>
            <a:chOff x="2137025" y="5044611"/>
            <a:chExt cx="183223" cy="719191"/>
          </a:xfrm>
          <a:solidFill>
            <a:schemeClr val="tx1"/>
          </a:solidFill>
        </p:grpSpPr>
        <p:cxnSp>
          <p:nvCxnSpPr>
            <p:cNvPr id="14" name="Straight Arrow Connector 13">
              <a:extLst>
                <a:ext uri="{FF2B5EF4-FFF2-40B4-BE49-F238E27FC236}">
                  <a16:creationId xmlns:a16="http://schemas.microsoft.com/office/drawing/2014/main" id="{40BFF96D-2E34-BEA4-5B9C-3C3F296341D2}"/>
                </a:ext>
              </a:extLst>
            </p:cNvPr>
            <p:cNvCxnSpPr/>
            <p:nvPr/>
          </p:nvCxnSpPr>
          <p:spPr>
            <a:xfrm>
              <a:off x="2137025"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BA8E971-D3BB-2B58-1127-5371CEBB47B5}"/>
                </a:ext>
              </a:extLst>
            </p:cNvPr>
            <p:cNvCxnSpPr>
              <a:cxnSpLocks/>
            </p:cNvCxnSpPr>
            <p:nvPr/>
          </p:nvCxnSpPr>
          <p:spPr>
            <a:xfrm flipV="1">
              <a:off x="2320248"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54" name="Picture 53">
            <a:extLst>
              <a:ext uri="{FF2B5EF4-FFF2-40B4-BE49-F238E27FC236}">
                <a16:creationId xmlns:a16="http://schemas.microsoft.com/office/drawing/2014/main" id="{2A6FC604-8335-9090-084E-9A6ACD30A6EB}"/>
              </a:ext>
            </a:extLst>
          </p:cNvPr>
          <p:cNvPicPr>
            <a:picLocks noChangeAspect="1"/>
          </p:cNvPicPr>
          <p:nvPr/>
        </p:nvPicPr>
        <p:blipFill rotWithShape="1">
          <a:blip r:embed="rId3" cstate="print"/>
          <a:srcRect l="28738" t="27000" r="20521" b="8774"/>
          <a:stretch/>
        </p:blipFill>
        <p:spPr>
          <a:xfrm rot="10800000">
            <a:off x="2568533" y="1450673"/>
            <a:ext cx="2126756" cy="2712079"/>
          </a:xfrm>
          <a:prstGeom prst="rect">
            <a:avLst/>
          </a:prstGeom>
          <a:solidFill>
            <a:schemeClr val="tx1"/>
          </a:solidFill>
        </p:spPr>
      </p:pic>
      <p:cxnSp>
        <p:nvCxnSpPr>
          <p:cNvPr id="55" name="Straight Connector 54">
            <a:extLst>
              <a:ext uri="{FF2B5EF4-FFF2-40B4-BE49-F238E27FC236}">
                <a16:creationId xmlns:a16="http://schemas.microsoft.com/office/drawing/2014/main" id="{9C79AB1F-35F5-F97F-49D4-B01BD65A7475}"/>
              </a:ext>
            </a:extLst>
          </p:cNvPr>
          <p:cNvCxnSpPr/>
          <p:nvPr/>
        </p:nvCxnSpPr>
        <p:spPr>
          <a:xfrm>
            <a:off x="1773575" y="4928599"/>
            <a:ext cx="4161033" cy="0"/>
          </a:xfrm>
          <a:prstGeom prst="line">
            <a:avLst/>
          </a:prstGeom>
          <a:solidFill>
            <a:schemeClr val="tx1"/>
          </a:solidFill>
          <a:ln w="57150">
            <a:solidFill>
              <a:schemeClr val="bg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D22EA07-8782-A1F2-1DFA-6A2487FEE9E1}"/>
              </a:ext>
            </a:extLst>
          </p:cNvPr>
          <p:cNvCxnSpPr/>
          <p:nvPr/>
        </p:nvCxnSpPr>
        <p:spPr>
          <a:xfrm>
            <a:off x="1730981" y="5916202"/>
            <a:ext cx="4161033" cy="0"/>
          </a:xfrm>
          <a:prstGeom prst="line">
            <a:avLst/>
          </a:prstGeom>
          <a:solidFill>
            <a:schemeClr val="tx1"/>
          </a:solidFill>
          <a:ln w="57150">
            <a:solidFill>
              <a:schemeClr val="bg1"/>
            </a:solidFill>
          </a:ln>
        </p:spPr>
        <p:style>
          <a:lnRef idx="1">
            <a:schemeClr val="dk1"/>
          </a:lnRef>
          <a:fillRef idx="0">
            <a:schemeClr val="dk1"/>
          </a:fillRef>
          <a:effectRef idx="0">
            <a:schemeClr val="dk1"/>
          </a:effectRef>
          <a:fontRef idx="minor">
            <a:schemeClr val="tx1"/>
          </a:fontRef>
        </p:style>
      </p:cxnSp>
      <p:grpSp>
        <p:nvGrpSpPr>
          <p:cNvPr id="62" name="Group 61">
            <a:extLst>
              <a:ext uri="{FF2B5EF4-FFF2-40B4-BE49-F238E27FC236}">
                <a16:creationId xmlns:a16="http://schemas.microsoft.com/office/drawing/2014/main" id="{FA9E1847-45A0-E5CC-149E-D35E6D48F1C0}"/>
              </a:ext>
            </a:extLst>
          </p:cNvPr>
          <p:cNvGrpSpPr/>
          <p:nvPr/>
        </p:nvGrpSpPr>
        <p:grpSpPr>
          <a:xfrm>
            <a:off x="1735474" y="1450673"/>
            <a:ext cx="4161033" cy="4343258"/>
            <a:chOff x="1735474" y="1450673"/>
            <a:chExt cx="4161033" cy="4343258"/>
          </a:xfrm>
        </p:grpSpPr>
        <p:grpSp>
          <p:nvGrpSpPr>
            <p:cNvPr id="19" name="Group 18">
              <a:extLst>
                <a:ext uri="{FF2B5EF4-FFF2-40B4-BE49-F238E27FC236}">
                  <a16:creationId xmlns:a16="http://schemas.microsoft.com/office/drawing/2014/main" id="{E59A6932-35A1-4744-8803-B52A1CBB1462}"/>
                </a:ext>
              </a:extLst>
            </p:cNvPr>
            <p:cNvGrpSpPr/>
            <p:nvPr/>
          </p:nvGrpSpPr>
          <p:grpSpPr>
            <a:xfrm>
              <a:off x="1875888" y="5074740"/>
              <a:ext cx="183223" cy="719191"/>
              <a:chOff x="2137025" y="5044611"/>
              <a:chExt cx="183223" cy="719191"/>
            </a:xfrm>
            <a:solidFill>
              <a:schemeClr val="tx1"/>
            </a:solidFill>
          </p:grpSpPr>
          <p:cxnSp>
            <p:nvCxnSpPr>
              <p:cNvPr id="15" name="Straight Arrow Connector 14">
                <a:extLst>
                  <a:ext uri="{FF2B5EF4-FFF2-40B4-BE49-F238E27FC236}">
                    <a16:creationId xmlns:a16="http://schemas.microsoft.com/office/drawing/2014/main" id="{F203CA5E-856D-4957-808E-684DD64D3471}"/>
                  </a:ext>
                </a:extLst>
              </p:cNvPr>
              <p:cNvCxnSpPr/>
              <p:nvPr/>
            </p:nvCxnSpPr>
            <p:spPr>
              <a:xfrm>
                <a:off x="2137025"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4D76CBA-A493-441C-A940-6A4ECB17F72E}"/>
                  </a:ext>
                </a:extLst>
              </p:cNvPr>
              <p:cNvCxnSpPr>
                <a:cxnSpLocks/>
              </p:cNvCxnSpPr>
              <p:nvPr/>
            </p:nvCxnSpPr>
            <p:spPr>
              <a:xfrm flipV="1">
                <a:off x="2320248"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776BFD45-5837-4C88-967D-3820E2F8A461}"/>
                </a:ext>
              </a:extLst>
            </p:cNvPr>
            <p:cNvGrpSpPr/>
            <p:nvPr/>
          </p:nvGrpSpPr>
          <p:grpSpPr>
            <a:xfrm>
              <a:off x="2535360" y="5074740"/>
              <a:ext cx="183223" cy="719191"/>
              <a:chOff x="2137025" y="5044611"/>
              <a:chExt cx="183223" cy="719191"/>
            </a:xfrm>
            <a:solidFill>
              <a:schemeClr val="tx1"/>
            </a:solidFill>
          </p:grpSpPr>
          <p:cxnSp>
            <p:nvCxnSpPr>
              <p:cNvPr id="33" name="Straight Arrow Connector 32">
                <a:extLst>
                  <a:ext uri="{FF2B5EF4-FFF2-40B4-BE49-F238E27FC236}">
                    <a16:creationId xmlns:a16="http://schemas.microsoft.com/office/drawing/2014/main" id="{7438701D-0A7B-4C8C-B32B-8AFD23109E5E}"/>
                  </a:ext>
                </a:extLst>
              </p:cNvPr>
              <p:cNvCxnSpPr/>
              <p:nvPr/>
            </p:nvCxnSpPr>
            <p:spPr>
              <a:xfrm>
                <a:off x="2137025"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F702B6E-37F5-41B5-AEE2-2EFF830B832A}"/>
                  </a:ext>
                </a:extLst>
              </p:cNvPr>
              <p:cNvCxnSpPr>
                <a:cxnSpLocks/>
              </p:cNvCxnSpPr>
              <p:nvPr/>
            </p:nvCxnSpPr>
            <p:spPr>
              <a:xfrm flipV="1">
                <a:off x="2320248"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C847C081-9652-F615-9A79-745E808ADABF}"/>
                </a:ext>
              </a:extLst>
            </p:cNvPr>
            <p:cNvGrpSpPr/>
            <p:nvPr/>
          </p:nvGrpSpPr>
          <p:grpSpPr>
            <a:xfrm>
              <a:off x="3935215" y="5052912"/>
              <a:ext cx="183223" cy="719191"/>
              <a:chOff x="2137025" y="5044611"/>
              <a:chExt cx="183223" cy="719191"/>
            </a:xfrm>
            <a:solidFill>
              <a:schemeClr val="tx1"/>
            </a:solidFill>
          </p:grpSpPr>
          <p:cxnSp>
            <p:nvCxnSpPr>
              <p:cNvPr id="5" name="Straight Arrow Connector 4">
                <a:extLst>
                  <a:ext uri="{FF2B5EF4-FFF2-40B4-BE49-F238E27FC236}">
                    <a16:creationId xmlns:a16="http://schemas.microsoft.com/office/drawing/2014/main" id="{B0861DAC-90B9-1566-B09B-5B302ECF0F05}"/>
                  </a:ext>
                </a:extLst>
              </p:cNvPr>
              <p:cNvCxnSpPr/>
              <p:nvPr/>
            </p:nvCxnSpPr>
            <p:spPr>
              <a:xfrm>
                <a:off x="2137025"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F73BAB0-62C3-4A3E-98A0-EE45C2EE9B09}"/>
                  </a:ext>
                </a:extLst>
              </p:cNvPr>
              <p:cNvCxnSpPr>
                <a:cxnSpLocks/>
              </p:cNvCxnSpPr>
              <p:nvPr/>
            </p:nvCxnSpPr>
            <p:spPr>
              <a:xfrm flipV="1">
                <a:off x="2320248"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A729F02-0A40-D5BF-A7C3-66DACFD94E19}"/>
                </a:ext>
              </a:extLst>
            </p:cNvPr>
            <p:cNvGrpSpPr/>
            <p:nvPr/>
          </p:nvGrpSpPr>
          <p:grpSpPr>
            <a:xfrm>
              <a:off x="4685015" y="5067464"/>
              <a:ext cx="183223" cy="719191"/>
              <a:chOff x="2137025" y="5044611"/>
              <a:chExt cx="183223" cy="719191"/>
            </a:xfrm>
            <a:solidFill>
              <a:schemeClr val="tx1"/>
            </a:solidFill>
          </p:grpSpPr>
          <p:cxnSp>
            <p:nvCxnSpPr>
              <p:cNvPr id="9" name="Straight Arrow Connector 8">
                <a:extLst>
                  <a:ext uri="{FF2B5EF4-FFF2-40B4-BE49-F238E27FC236}">
                    <a16:creationId xmlns:a16="http://schemas.microsoft.com/office/drawing/2014/main" id="{CEA37BCE-400F-F7CA-0488-802A0ED5A2D2}"/>
                  </a:ext>
                </a:extLst>
              </p:cNvPr>
              <p:cNvCxnSpPr/>
              <p:nvPr/>
            </p:nvCxnSpPr>
            <p:spPr>
              <a:xfrm>
                <a:off x="2137025"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F8C9697-643E-6FF0-95B7-5D0EC563BB9F}"/>
                  </a:ext>
                </a:extLst>
              </p:cNvPr>
              <p:cNvCxnSpPr>
                <a:cxnSpLocks/>
              </p:cNvCxnSpPr>
              <p:nvPr/>
            </p:nvCxnSpPr>
            <p:spPr>
              <a:xfrm flipV="1">
                <a:off x="2320248"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1E7598C-1630-1DF7-8356-D6C0DB18646D}"/>
                </a:ext>
              </a:extLst>
            </p:cNvPr>
            <p:cNvGrpSpPr/>
            <p:nvPr/>
          </p:nvGrpSpPr>
          <p:grpSpPr>
            <a:xfrm>
              <a:off x="3195260" y="5067464"/>
              <a:ext cx="183223" cy="719191"/>
              <a:chOff x="2137025" y="5044611"/>
              <a:chExt cx="183223" cy="719191"/>
            </a:xfrm>
            <a:solidFill>
              <a:schemeClr val="tx1"/>
            </a:solidFill>
          </p:grpSpPr>
          <p:cxnSp>
            <p:nvCxnSpPr>
              <p:cNvPr id="36" name="Straight Arrow Connector 35">
                <a:extLst>
                  <a:ext uri="{FF2B5EF4-FFF2-40B4-BE49-F238E27FC236}">
                    <a16:creationId xmlns:a16="http://schemas.microsoft.com/office/drawing/2014/main" id="{6592BA82-3990-8264-82F1-E44B6088EA1C}"/>
                  </a:ext>
                </a:extLst>
              </p:cNvPr>
              <p:cNvCxnSpPr/>
              <p:nvPr/>
            </p:nvCxnSpPr>
            <p:spPr>
              <a:xfrm>
                <a:off x="2137025"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724BFF5-6A68-F0A1-5E30-D20676CB735D}"/>
                  </a:ext>
                </a:extLst>
              </p:cNvPr>
              <p:cNvCxnSpPr>
                <a:cxnSpLocks/>
              </p:cNvCxnSpPr>
              <p:nvPr/>
            </p:nvCxnSpPr>
            <p:spPr>
              <a:xfrm flipV="1">
                <a:off x="2320248"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8E3E7E01-AFA3-BFBF-EC2D-BB18881E5E84}"/>
                </a:ext>
              </a:extLst>
            </p:cNvPr>
            <p:cNvGrpSpPr/>
            <p:nvPr/>
          </p:nvGrpSpPr>
          <p:grpSpPr>
            <a:xfrm>
              <a:off x="5424970" y="5066443"/>
              <a:ext cx="183223" cy="719191"/>
              <a:chOff x="2137025" y="5044611"/>
              <a:chExt cx="183223" cy="719191"/>
            </a:xfrm>
            <a:solidFill>
              <a:schemeClr val="tx1"/>
            </a:solidFill>
          </p:grpSpPr>
          <p:cxnSp>
            <p:nvCxnSpPr>
              <p:cNvPr id="58" name="Straight Arrow Connector 57">
                <a:extLst>
                  <a:ext uri="{FF2B5EF4-FFF2-40B4-BE49-F238E27FC236}">
                    <a16:creationId xmlns:a16="http://schemas.microsoft.com/office/drawing/2014/main" id="{2BAA4913-74B9-55EF-FCA1-C825AEB05E64}"/>
                  </a:ext>
                </a:extLst>
              </p:cNvPr>
              <p:cNvCxnSpPr/>
              <p:nvPr/>
            </p:nvCxnSpPr>
            <p:spPr>
              <a:xfrm>
                <a:off x="2137025"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2ACD574-40EC-492D-2E54-5707977AB87B}"/>
                  </a:ext>
                </a:extLst>
              </p:cNvPr>
              <p:cNvCxnSpPr>
                <a:cxnSpLocks/>
              </p:cNvCxnSpPr>
              <p:nvPr/>
            </p:nvCxnSpPr>
            <p:spPr>
              <a:xfrm flipV="1">
                <a:off x="2320248" y="5044611"/>
                <a:ext cx="0" cy="719191"/>
              </a:xfrm>
              <a:prstGeom prst="straightConnector1">
                <a:avLst/>
              </a:prstGeom>
              <a:grpFill/>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60" name="Picture 59">
              <a:extLst>
                <a:ext uri="{FF2B5EF4-FFF2-40B4-BE49-F238E27FC236}">
                  <a16:creationId xmlns:a16="http://schemas.microsoft.com/office/drawing/2014/main" id="{B8D03C1B-AAD9-220F-C8FC-8CD0EF35DC52}"/>
                </a:ext>
              </a:extLst>
            </p:cNvPr>
            <p:cNvPicPr>
              <a:picLocks noChangeAspect="1"/>
            </p:cNvPicPr>
            <p:nvPr/>
          </p:nvPicPr>
          <p:blipFill rotWithShape="1">
            <a:blip r:embed="rId3" cstate="print"/>
            <a:srcRect l="28738" t="27000" r="20521" b="8774"/>
            <a:stretch/>
          </p:blipFill>
          <p:spPr>
            <a:xfrm rot="10800000">
              <a:off x="2530432" y="1450673"/>
              <a:ext cx="2126756" cy="2712079"/>
            </a:xfrm>
            <a:prstGeom prst="rect">
              <a:avLst/>
            </a:prstGeom>
            <a:solidFill>
              <a:schemeClr val="tx1"/>
            </a:solidFill>
          </p:spPr>
        </p:pic>
        <p:cxnSp>
          <p:nvCxnSpPr>
            <p:cNvPr id="61" name="Straight Connector 60">
              <a:extLst>
                <a:ext uri="{FF2B5EF4-FFF2-40B4-BE49-F238E27FC236}">
                  <a16:creationId xmlns:a16="http://schemas.microsoft.com/office/drawing/2014/main" id="{D231D7C9-A8C2-5730-B4C0-0F21160DC149}"/>
                </a:ext>
              </a:extLst>
            </p:cNvPr>
            <p:cNvCxnSpPr/>
            <p:nvPr/>
          </p:nvCxnSpPr>
          <p:spPr>
            <a:xfrm>
              <a:off x="1735474" y="4928599"/>
              <a:ext cx="4161033" cy="0"/>
            </a:xfrm>
            <a:prstGeom prst="line">
              <a:avLst/>
            </a:prstGeom>
            <a:solidFill>
              <a:schemeClr val="tx1"/>
            </a:solidFill>
            <a:ln w="57150">
              <a:solidFill>
                <a:schemeClr val="bg1"/>
              </a:solidFill>
            </a:ln>
          </p:spPr>
          <p:style>
            <a:lnRef idx="1">
              <a:schemeClr val="dk1"/>
            </a:lnRef>
            <a:fillRef idx="0">
              <a:schemeClr val="dk1"/>
            </a:fillRef>
            <a:effectRef idx="0">
              <a:schemeClr val="dk1"/>
            </a:effectRef>
            <a:fontRef idx="minor">
              <a:schemeClr val="tx1"/>
            </a:fontRef>
          </p:style>
        </p:cxnSp>
      </p:grpSp>
      <p:pic>
        <p:nvPicPr>
          <p:cNvPr id="35" name="Picture 7" descr="NHSNBT_logo.jpg">
            <a:extLst>
              <a:ext uri="{FF2B5EF4-FFF2-40B4-BE49-F238E27FC236}">
                <a16:creationId xmlns:a16="http://schemas.microsoft.com/office/drawing/2014/main" id="{DC0F435E-BFA4-84A8-710E-C31E90800C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Our Teams | North Bristol NHS Trust">
            <a:extLst>
              <a:ext uri="{FF2B5EF4-FFF2-40B4-BE49-F238E27FC236}">
                <a16:creationId xmlns:a16="http://schemas.microsoft.com/office/drawing/2014/main" id="{D4442DF4-493B-A3B8-F79E-AFAB242C04B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0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2B1B-6D30-43D8-8022-A9EA4F4E65A0}"/>
              </a:ext>
            </a:extLst>
          </p:cNvPr>
          <p:cNvSpPr>
            <a:spLocks noGrp="1"/>
          </p:cNvSpPr>
          <p:nvPr>
            <p:ph type="title"/>
          </p:nvPr>
        </p:nvSpPr>
        <p:spPr/>
        <p:txBody>
          <a:bodyPr/>
          <a:lstStyle/>
          <a:p>
            <a:pPr algn="ctr"/>
            <a:r>
              <a:rPr lang="en-GB" b="1" dirty="0">
                <a:solidFill>
                  <a:schemeClr val="bg1"/>
                </a:solidFill>
              </a:rPr>
              <a:t>Reverberation Artifacts </a:t>
            </a:r>
          </a:p>
        </p:txBody>
      </p:sp>
      <p:sp>
        <p:nvSpPr>
          <p:cNvPr id="3" name="Content Placeholder 2">
            <a:extLst>
              <a:ext uri="{FF2B5EF4-FFF2-40B4-BE49-F238E27FC236}">
                <a16:creationId xmlns:a16="http://schemas.microsoft.com/office/drawing/2014/main" id="{38853A70-ABB8-47D5-AC7F-7526E6F98078}"/>
              </a:ext>
            </a:extLst>
          </p:cNvPr>
          <p:cNvSpPr>
            <a:spLocks noGrp="1"/>
          </p:cNvSpPr>
          <p:nvPr>
            <p:ph idx="1"/>
          </p:nvPr>
        </p:nvSpPr>
        <p:spPr>
          <a:xfrm>
            <a:off x="748145" y="1362070"/>
            <a:ext cx="10899903" cy="2236154"/>
          </a:xfrm>
        </p:spPr>
        <p:txBody>
          <a:bodyPr>
            <a:normAutofit lnSpcReduction="10000"/>
          </a:bodyPr>
          <a:lstStyle/>
          <a:p>
            <a:pPr>
              <a:lnSpc>
                <a:spcPct val="100000"/>
              </a:lnSpc>
            </a:pPr>
            <a:r>
              <a:rPr lang="en-GB" dirty="0">
                <a:solidFill>
                  <a:schemeClr val="bg1"/>
                </a:solidFill>
              </a:rPr>
              <a:t>Artifact often caused by reflections between a reflective interface and the transducer or between reflective interfaces, such as calcified tissues, or air pocket/partial liquid areas of the anatomy</a:t>
            </a:r>
          </a:p>
          <a:p>
            <a:pPr>
              <a:lnSpc>
                <a:spcPct val="100000"/>
              </a:lnSpc>
            </a:pPr>
            <a:r>
              <a:rPr lang="en-GB" dirty="0">
                <a:solidFill>
                  <a:schemeClr val="bg1"/>
                </a:solidFill>
              </a:rPr>
              <a:t>Appear as multiple equally spaced parallel lines at progressive depth with decreasing amplitude</a:t>
            </a:r>
          </a:p>
          <a:p>
            <a:pPr marL="0" indent="0">
              <a:buNone/>
            </a:pPr>
            <a:endParaRPr lang="en-GB" dirty="0"/>
          </a:p>
        </p:txBody>
      </p:sp>
      <p:pic>
        <p:nvPicPr>
          <p:cNvPr id="35" name="Picture 7" descr="NHSNBT_logo.jpg">
            <a:extLst>
              <a:ext uri="{FF2B5EF4-FFF2-40B4-BE49-F238E27FC236}">
                <a16:creationId xmlns:a16="http://schemas.microsoft.com/office/drawing/2014/main" id="{DC0F435E-BFA4-84A8-710E-C31E90800C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Our Teams | North Bristol NHS Trust">
            <a:extLst>
              <a:ext uri="{FF2B5EF4-FFF2-40B4-BE49-F238E27FC236}">
                <a16:creationId xmlns:a16="http://schemas.microsoft.com/office/drawing/2014/main" id="{D4442DF4-493B-A3B8-F79E-AFAB242C04B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EC95013A-6A47-BB27-26E2-5DDE995BD9A0}"/>
              </a:ext>
            </a:extLst>
          </p:cNvPr>
          <p:cNvPicPr>
            <a:picLocks noChangeAspect="1"/>
          </p:cNvPicPr>
          <p:nvPr/>
        </p:nvPicPr>
        <p:blipFill>
          <a:blip r:embed="rId5"/>
          <a:stretch>
            <a:fillRect/>
          </a:stretch>
        </p:blipFill>
        <p:spPr>
          <a:xfrm>
            <a:off x="2446317" y="3598223"/>
            <a:ext cx="7659583" cy="2562902"/>
          </a:xfrm>
          <a:prstGeom prst="rect">
            <a:avLst/>
          </a:prstGeom>
        </p:spPr>
      </p:pic>
    </p:spTree>
    <p:extLst>
      <p:ext uri="{BB962C8B-B14F-4D97-AF65-F5344CB8AC3E}">
        <p14:creationId xmlns:p14="http://schemas.microsoft.com/office/powerpoint/2010/main" val="334837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162F-49BC-48B0-860E-605A4DBBF7AD}"/>
              </a:ext>
            </a:extLst>
          </p:cNvPr>
          <p:cNvSpPr>
            <a:spLocks noGrp="1"/>
          </p:cNvSpPr>
          <p:nvPr>
            <p:ph type="title"/>
          </p:nvPr>
        </p:nvSpPr>
        <p:spPr>
          <a:xfrm>
            <a:off x="838200" y="365125"/>
            <a:ext cx="10515600" cy="1083531"/>
          </a:xfrm>
        </p:spPr>
        <p:txBody>
          <a:bodyPr/>
          <a:lstStyle/>
          <a:p>
            <a:pPr algn="ctr"/>
            <a:r>
              <a:rPr lang="en-GB" b="1" dirty="0">
                <a:solidFill>
                  <a:schemeClr val="bg1"/>
                </a:solidFill>
              </a:rPr>
              <a:t>Comet Tail Artifact</a:t>
            </a:r>
          </a:p>
        </p:txBody>
      </p:sp>
      <p:sp>
        <p:nvSpPr>
          <p:cNvPr id="4" name="TextBox 3">
            <a:extLst>
              <a:ext uri="{FF2B5EF4-FFF2-40B4-BE49-F238E27FC236}">
                <a16:creationId xmlns:a16="http://schemas.microsoft.com/office/drawing/2014/main" id="{36172F01-E591-4075-88C4-1C85FBC6EB48}"/>
              </a:ext>
            </a:extLst>
          </p:cNvPr>
          <p:cNvSpPr txBox="1"/>
          <p:nvPr/>
        </p:nvSpPr>
        <p:spPr>
          <a:xfrm>
            <a:off x="294788" y="1266093"/>
            <a:ext cx="6246687" cy="5386090"/>
          </a:xfrm>
          <a:prstGeom prst="rect">
            <a:avLst/>
          </a:prstGeom>
          <a:noFill/>
        </p:spPr>
        <p:txBody>
          <a:bodyPr wrap="square" rtlCol="0">
            <a:spAutoFit/>
          </a:bodyPr>
          <a:lstStyle/>
          <a:p>
            <a:pPr>
              <a:buFont typeface="Arial" pitchFamily="34" charset="0"/>
              <a:buChar char="•"/>
            </a:pPr>
            <a:r>
              <a:rPr lang="en-GB" sz="2400" dirty="0">
                <a:solidFill>
                  <a:schemeClr val="bg1"/>
                </a:solidFill>
              </a:rPr>
              <a:t> Form of reverberation </a:t>
            </a:r>
            <a:r>
              <a:rPr lang="en-GB" sz="2400" dirty="0" err="1">
                <a:solidFill>
                  <a:schemeClr val="bg1"/>
                </a:solidFill>
              </a:rPr>
              <a:t>artifact</a:t>
            </a:r>
            <a:r>
              <a:rPr lang="en-GB" sz="2400" dirty="0">
                <a:solidFill>
                  <a:schemeClr val="bg1"/>
                </a:solidFill>
              </a:rPr>
              <a:t>. Multiple reflections (reverberations) occur between two reflective interfaces</a:t>
            </a:r>
          </a:p>
          <a:p>
            <a:pPr>
              <a:buFont typeface="Arial" pitchFamily="34" charset="0"/>
              <a:buChar char="•"/>
            </a:pPr>
            <a:r>
              <a:rPr lang="en-GB" sz="2400" dirty="0">
                <a:solidFill>
                  <a:schemeClr val="bg1"/>
                </a:solidFill>
              </a:rPr>
              <a:t> Echoes are reflected back and forth repeatedly and are detected and displayed</a:t>
            </a:r>
          </a:p>
          <a:p>
            <a:pPr>
              <a:buFont typeface="Arial" pitchFamily="34" charset="0"/>
              <a:buChar char="•"/>
            </a:pPr>
            <a:r>
              <a:rPr lang="en-GB" sz="2400" dirty="0">
                <a:solidFill>
                  <a:schemeClr val="bg1"/>
                </a:solidFill>
              </a:rPr>
              <a:t> Reflected echoes are displayed beneath the real reflector at intervals equal to the distance between the transducer and the real reflector </a:t>
            </a:r>
          </a:p>
          <a:p>
            <a:pPr>
              <a:buFont typeface="Arial" pitchFamily="34" charset="0"/>
              <a:buChar char="•"/>
            </a:pPr>
            <a:r>
              <a:rPr lang="en-GB" sz="2400" dirty="0">
                <a:solidFill>
                  <a:schemeClr val="bg1"/>
                </a:solidFill>
              </a:rPr>
              <a:t> Each subsequent reflection is weaker than the previous one due to attenuation.</a:t>
            </a:r>
          </a:p>
          <a:p>
            <a:pPr>
              <a:buFont typeface="Arial" pitchFamily="34" charset="0"/>
              <a:buChar char="•"/>
            </a:pPr>
            <a:r>
              <a:rPr lang="en-GB" sz="2600" dirty="0">
                <a:solidFill>
                  <a:schemeClr val="bg1"/>
                </a:solidFill>
              </a:rPr>
              <a:t> Seen as a tapering trail of echoes just distal to a strongly reflecting structure</a:t>
            </a:r>
          </a:p>
          <a:p>
            <a:r>
              <a:rPr lang="en-GB" sz="2600" b="1" dirty="0">
                <a:solidFill>
                  <a:schemeClr val="bg1"/>
                </a:solidFill>
              </a:rPr>
              <a:t>Is it useful? </a:t>
            </a:r>
          </a:p>
          <a:p>
            <a:r>
              <a:rPr lang="en-GB" sz="2600" dirty="0">
                <a:solidFill>
                  <a:schemeClr val="bg1"/>
                </a:solidFill>
              </a:rPr>
              <a:t>Identifying foreign objects</a:t>
            </a:r>
          </a:p>
        </p:txBody>
      </p:sp>
      <p:pic>
        <p:nvPicPr>
          <p:cNvPr id="6" name="Picture 5">
            <a:extLst>
              <a:ext uri="{FF2B5EF4-FFF2-40B4-BE49-F238E27FC236}">
                <a16:creationId xmlns:a16="http://schemas.microsoft.com/office/drawing/2014/main" id="{03280EE7-B230-4859-9393-1CA5F9570C76}"/>
              </a:ext>
            </a:extLst>
          </p:cNvPr>
          <p:cNvPicPr>
            <a:picLocks noChangeAspect="1"/>
          </p:cNvPicPr>
          <p:nvPr/>
        </p:nvPicPr>
        <p:blipFill rotWithShape="1">
          <a:blip r:embed="rId3" cstate="print"/>
          <a:srcRect l="1954" t="5283" r="4135"/>
          <a:stretch/>
        </p:blipFill>
        <p:spPr>
          <a:xfrm>
            <a:off x="6372665" y="1758462"/>
            <a:ext cx="5218530" cy="3796842"/>
          </a:xfrm>
          <a:prstGeom prst="rect">
            <a:avLst/>
          </a:prstGeom>
        </p:spPr>
      </p:pic>
      <p:pic>
        <p:nvPicPr>
          <p:cNvPr id="3" name="Picture 7" descr="NHSNBT_logo.jpg">
            <a:extLst>
              <a:ext uri="{FF2B5EF4-FFF2-40B4-BE49-F238E27FC236}">
                <a16:creationId xmlns:a16="http://schemas.microsoft.com/office/drawing/2014/main" id="{9CE96F81-9880-AE66-D167-00CF072504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Our Teams | North Bristol NHS Trust">
            <a:extLst>
              <a:ext uri="{FF2B5EF4-FFF2-40B4-BE49-F238E27FC236}">
                <a16:creationId xmlns:a16="http://schemas.microsoft.com/office/drawing/2014/main" id="{507BCDA9-8830-5EDE-D2A5-557F83954A9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162F-49BC-48B0-860E-605A4DBBF7AD}"/>
              </a:ext>
            </a:extLst>
          </p:cNvPr>
          <p:cNvSpPr>
            <a:spLocks noGrp="1"/>
          </p:cNvSpPr>
          <p:nvPr>
            <p:ph type="title"/>
          </p:nvPr>
        </p:nvSpPr>
        <p:spPr>
          <a:xfrm>
            <a:off x="838200" y="365125"/>
            <a:ext cx="10515600" cy="1083531"/>
          </a:xfrm>
        </p:spPr>
        <p:txBody>
          <a:bodyPr/>
          <a:lstStyle/>
          <a:p>
            <a:pPr algn="ctr"/>
            <a:r>
              <a:rPr lang="en-GB" b="1" dirty="0">
                <a:solidFill>
                  <a:schemeClr val="bg1"/>
                </a:solidFill>
              </a:rPr>
              <a:t>Ring Down Artifact</a:t>
            </a:r>
          </a:p>
        </p:txBody>
      </p:sp>
      <p:sp>
        <p:nvSpPr>
          <p:cNvPr id="4" name="TextBox 3">
            <a:extLst>
              <a:ext uri="{FF2B5EF4-FFF2-40B4-BE49-F238E27FC236}">
                <a16:creationId xmlns:a16="http://schemas.microsoft.com/office/drawing/2014/main" id="{36172F01-E591-4075-88C4-1C85FBC6EB48}"/>
              </a:ext>
            </a:extLst>
          </p:cNvPr>
          <p:cNvSpPr txBox="1"/>
          <p:nvPr/>
        </p:nvSpPr>
        <p:spPr>
          <a:xfrm>
            <a:off x="280722" y="1535178"/>
            <a:ext cx="5128186" cy="5693866"/>
          </a:xfrm>
          <a:prstGeom prst="rect">
            <a:avLst/>
          </a:prstGeom>
          <a:noFill/>
        </p:spPr>
        <p:txBody>
          <a:bodyPr wrap="square" rtlCol="0">
            <a:spAutoFit/>
          </a:bodyPr>
          <a:lstStyle/>
          <a:p>
            <a:pPr>
              <a:buFont typeface="Arial" pitchFamily="34" charset="0"/>
              <a:buChar char="•"/>
            </a:pPr>
            <a:r>
              <a:rPr lang="en-GB" sz="2600" dirty="0">
                <a:solidFill>
                  <a:schemeClr val="bg1"/>
                </a:solidFill>
              </a:rPr>
              <a:t> Transmitted ultrasound energy causes resonant vibrations within fluid trapped between air bubbles</a:t>
            </a:r>
          </a:p>
          <a:p>
            <a:endParaRPr lang="en-GB" sz="2600" dirty="0">
              <a:solidFill>
                <a:schemeClr val="bg1"/>
              </a:solidFill>
            </a:endParaRPr>
          </a:p>
          <a:p>
            <a:pPr>
              <a:buFont typeface="Arial" pitchFamily="34" charset="0"/>
              <a:buChar char="•"/>
            </a:pPr>
            <a:r>
              <a:rPr lang="en-GB" sz="2600" dirty="0">
                <a:solidFill>
                  <a:schemeClr val="bg1"/>
                </a:solidFill>
              </a:rPr>
              <a:t> Create a continuous sound wave transmitted back to the transducer</a:t>
            </a:r>
          </a:p>
          <a:p>
            <a:endParaRPr lang="en-GB" sz="2600" dirty="0">
              <a:solidFill>
                <a:schemeClr val="bg1"/>
              </a:solidFill>
            </a:endParaRPr>
          </a:p>
          <a:p>
            <a:pPr>
              <a:buFont typeface="Arial" pitchFamily="34" charset="0"/>
              <a:buChar char="•"/>
            </a:pPr>
            <a:r>
              <a:rPr lang="en-GB" sz="2600" dirty="0">
                <a:solidFill>
                  <a:schemeClr val="bg1"/>
                </a:solidFill>
              </a:rPr>
              <a:t> Displayed as a series of parallel bands extending posterior to a gas collection</a:t>
            </a:r>
          </a:p>
          <a:p>
            <a:endParaRPr lang="en-GB" sz="2600" dirty="0">
              <a:solidFill>
                <a:schemeClr val="bg1"/>
              </a:solidFill>
            </a:endParaRPr>
          </a:p>
          <a:p>
            <a:r>
              <a:rPr lang="en-GB" sz="2600" b="1" dirty="0">
                <a:solidFill>
                  <a:schemeClr val="bg1"/>
                </a:solidFill>
              </a:rPr>
              <a:t>Is it useful?</a:t>
            </a:r>
          </a:p>
          <a:p>
            <a:r>
              <a:rPr lang="en-GB" sz="2600" dirty="0">
                <a:solidFill>
                  <a:schemeClr val="bg1"/>
                </a:solidFill>
              </a:rPr>
              <a:t>Identify abnormal collections of air</a:t>
            </a:r>
          </a:p>
          <a:p>
            <a:endParaRPr lang="en-GB" sz="2600" dirty="0">
              <a:solidFill>
                <a:schemeClr val="bg1"/>
              </a:solidFill>
            </a:endParaRPr>
          </a:p>
        </p:txBody>
      </p:sp>
      <p:pic>
        <p:nvPicPr>
          <p:cNvPr id="3" name="Picture 7" descr="NHSNBT_logo.jpg">
            <a:extLst>
              <a:ext uri="{FF2B5EF4-FFF2-40B4-BE49-F238E27FC236}">
                <a16:creationId xmlns:a16="http://schemas.microsoft.com/office/drawing/2014/main" id="{9CE96F81-9880-AE66-D167-00CF072504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Our Teams | North Bristol NHS Trust">
            <a:extLst>
              <a:ext uri="{FF2B5EF4-FFF2-40B4-BE49-F238E27FC236}">
                <a16:creationId xmlns:a16="http://schemas.microsoft.com/office/drawing/2014/main" id="{507BCDA9-8830-5EDE-D2A5-557F83954A9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linical Significance of US Artifacts | RadioGraphics"/>
          <p:cNvPicPr/>
          <p:nvPr/>
        </p:nvPicPr>
        <p:blipFill>
          <a:blip r:embed="rId5" cstate="print"/>
          <a:srcRect/>
          <a:stretch>
            <a:fillRect/>
          </a:stretch>
        </p:blipFill>
        <p:spPr bwMode="auto">
          <a:xfrm>
            <a:off x="7907849" y="2130320"/>
            <a:ext cx="3873731" cy="3772152"/>
          </a:xfrm>
          <a:prstGeom prst="rect">
            <a:avLst/>
          </a:prstGeom>
          <a:noFill/>
          <a:ln w="9525">
            <a:noFill/>
            <a:miter lim="800000"/>
            <a:headEnd/>
            <a:tailEnd/>
          </a:ln>
        </p:spPr>
      </p:pic>
      <p:pic>
        <p:nvPicPr>
          <p:cNvPr id="5" name="Picture 4">
            <a:extLst>
              <a:ext uri="{FF2B5EF4-FFF2-40B4-BE49-F238E27FC236}">
                <a16:creationId xmlns:a16="http://schemas.microsoft.com/office/drawing/2014/main" id="{CE98DF53-B0AB-42A9-83FF-AA38752F38E9}"/>
              </a:ext>
            </a:extLst>
          </p:cNvPr>
          <p:cNvPicPr>
            <a:picLocks noChangeAspect="1"/>
          </p:cNvPicPr>
          <p:nvPr/>
        </p:nvPicPr>
        <p:blipFill>
          <a:blip r:embed="rId6"/>
          <a:stretch>
            <a:fillRect/>
          </a:stretch>
        </p:blipFill>
        <p:spPr>
          <a:xfrm>
            <a:off x="5335114" y="1796143"/>
            <a:ext cx="2572735" cy="4212701"/>
          </a:xfrm>
          <a:prstGeom prst="rect">
            <a:avLst/>
          </a:prstGeom>
        </p:spPr>
      </p:pic>
    </p:spTree>
    <p:extLst>
      <p:ext uri="{BB962C8B-B14F-4D97-AF65-F5344CB8AC3E}">
        <p14:creationId xmlns:p14="http://schemas.microsoft.com/office/powerpoint/2010/main" val="18192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C040-0ECA-45EA-A453-FE92DAB2CE94}"/>
              </a:ext>
            </a:extLst>
          </p:cNvPr>
          <p:cNvSpPr>
            <a:spLocks noGrp="1"/>
          </p:cNvSpPr>
          <p:nvPr>
            <p:ph type="title"/>
          </p:nvPr>
        </p:nvSpPr>
        <p:spPr/>
        <p:txBody>
          <a:bodyPr/>
          <a:lstStyle/>
          <a:p>
            <a:pPr algn="ctr"/>
            <a:r>
              <a:rPr lang="en-GB" b="1" dirty="0">
                <a:solidFill>
                  <a:schemeClr val="bg1"/>
                </a:solidFill>
              </a:rPr>
              <a:t>What is an artifact?</a:t>
            </a:r>
          </a:p>
        </p:txBody>
      </p:sp>
      <p:sp>
        <p:nvSpPr>
          <p:cNvPr id="3" name="Content Placeholder 2">
            <a:extLst>
              <a:ext uri="{FF2B5EF4-FFF2-40B4-BE49-F238E27FC236}">
                <a16:creationId xmlns:a16="http://schemas.microsoft.com/office/drawing/2014/main" id="{110B58F4-4D18-40EC-8D85-F25C4FD4E0C9}"/>
              </a:ext>
            </a:extLst>
          </p:cNvPr>
          <p:cNvSpPr>
            <a:spLocks noGrp="1"/>
          </p:cNvSpPr>
          <p:nvPr>
            <p:ph idx="1"/>
          </p:nvPr>
        </p:nvSpPr>
        <p:spPr>
          <a:xfrm>
            <a:off x="647271" y="1791790"/>
            <a:ext cx="10515600" cy="1325563"/>
          </a:xfrm>
        </p:spPr>
        <p:txBody>
          <a:bodyPr/>
          <a:lstStyle/>
          <a:p>
            <a:pPr marL="0" indent="0">
              <a:buNone/>
            </a:pPr>
            <a:r>
              <a:rPr lang="en-GB" dirty="0">
                <a:solidFill>
                  <a:schemeClr val="bg1"/>
                </a:solidFill>
              </a:rPr>
              <a:t>A</a:t>
            </a:r>
            <a:r>
              <a:rPr lang="en-GB" dirty="0"/>
              <a:t> </a:t>
            </a:r>
            <a:r>
              <a:rPr lang="en-GB" dirty="0">
                <a:solidFill>
                  <a:schemeClr val="bg1"/>
                </a:solidFill>
              </a:rPr>
              <a:t>false portrayal of the anatomy in an image </a:t>
            </a:r>
          </a:p>
          <a:p>
            <a:pPr marL="0" indent="0">
              <a:buNone/>
            </a:pPr>
            <a:r>
              <a:rPr lang="en-GB" dirty="0">
                <a:solidFill>
                  <a:schemeClr val="bg1"/>
                </a:solidFill>
              </a:rPr>
              <a:t>To correctly interpret the ultrasound image you should: </a:t>
            </a:r>
          </a:p>
        </p:txBody>
      </p:sp>
      <p:sp>
        <p:nvSpPr>
          <p:cNvPr id="4" name="TextBox 3">
            <a:extLst>
              <a:ext uri="{FF2B5EF4-FFF2-40B4-BE49-F238E27FC236}">
                <a16:creationId xmlns:a16="http://schemas.microsoft.com/office/drawing/2014/main" id="{09CB145E-3853-EE08-3170-4B33370425AD}"/>
              </a:ext>
            </a:extLst>
          </p:cNvPr>
          <p:cNvSpPr txBox="1"/>
          <p:nvPr/>
        </p:nvSpPr>
        <p:spPr>
          <a:xfrm>
            <a:off x="647271" y="3429000"/>
            <a:ext cx="2722652" cy="1384995"/>
          </a:xfrm>
          <a:prstGeom prst="rect">
            <a:avLst/>
          </a:prstGeom>
          <a:noFill/>
        </p:spPr>
        <p:txBody>
          <a:bodyPr wrap="square" rtlCol="0">
            <a:spAutoFit/>
          </a:bodyPr>
          <a:lstStyle/>
          <a:p>
            <a:r>
              <a:rPr lang="en-GB" sz="2800" dirty="0">
                <a:solidFill>
                  <a:schemeClr val="bg1"/>
                </a:solidFill>
              </a:rPr>
              <a:t>Have a knowledge of artifacts</a:t>
            </a:r>
          </a:p>
        </p:txBody>
      </p:sp>
      <p:sp>
        <p:nvSpPr>
          <p:cNvPr id="5" name="TextBox 4">
            <a:extLst>
              <a:ext uri="{FF2B5EF4-FFF2-40B4-BE49-F238E27FC236}">
                <a16:creationId xmlns:a16="http://schemas.microsoft.com/office/drawing/2014/main" id="{25805732-C7A9-BBB8-EA55-E8B347300848}"/>
              </a:ext>
            </a:extLst>
          </p:cNvPr>
          <p:cNvSpPr txBox="1"/>
          <p:nvPr/>
        </p:nvSpPr>
        <p:spPr>
          <a:xfrm>
            <a:off x="4580562" y="3349447"/>
            <a:ext cx="2722652" cy="1815882"/>
          </a:xfrm>
          <a:prstGeom prst="rect">
            <a:avLst/>
          </a:prstGeom>
          <a:noFill/>
        </p:spPr>
        <p:txBody>
          <a:bodyPr wrap="square" rtlCol="0">
            <a:spAutoFit/>
          </a:bodyPr>
          <a:lstStyle/>
          <a:p>
            <a:r>
              <a:rPr lang="en-GB" sz="2800" dirty="0">
                <a:solidFill>
                  <a:schemeClr val="bg1"/>
                </a:solidFill>
              </a:rPr>
              <a:t>Recognise an artifact and acknowledge it for what it is</a:t>
            </a:r>
          </a:p>
        </p:txBody>
      </p:sp>
      <p:sp>
        <p:nvSpPr>
          <p:cNvPr id="6" name="TextBox 5">
            <a:extLst>
              <a:ext uri="{FF2B5EF4-FFF2-40B4-BE49-F238E27FC236}">
                <a16:creationId xmlns:a16="http://schemas.microsoft.com/office/drawing/2014/main" id="{54EEB915-A1FA-CDF1-C43C-5F944FB50C86}"/>
              </a:ext>
            </a:extLst>
          </p:cNvPr>
          <p:cNvSpPr txBox="1"/>
          <p:nvPr/>
        </p:nvSpPr>
        <p:spPr>
          <a:xfrm>
            <a:off x="8513853" y="3283951"/>
            <a:ext cx="2722652" cy="1815882"/>
          </a:xfrm>
          <a:prstGeom prst="rect">
            <a:avLst/>
          </a:prstGeom>
          <a:noFill/>
        </p:spPr>
        <p:txBody>
          <a:bodyPr wrap="square" rtlCol="0">
            <a:spAutoFit/>
          </a:bodyPr>
          <a:lstStyle/>
          <a:p>
            <a:r>
              <a:rPr lang="en-GB" sz="2800" dirty="0">
                <a:solidFill>
                  <a:schemeClr val="bg1"/>
                </a:solidFill>
              </a:rPr>
              <a:t>Be able to minimise it or take advantage of it</a:t>
            </a:r>
          </a:p>
        </p:txBody>
      </p:sp>
      <p:cxnSp>
        <p:nvCxnSpPr>
          <p:cNvPr id="8" name="Straight Connector 7">
            <a:extLst>
              <a:ext uri="{FF2B5EF4-FFF2-40B4-BE49-F238E27FC236}">
                <a16:creationId xmlns:a16="http://schemas.microsoft.com/office/drawing/2014/main" id="{0E832E39-F9A4-4A1F-6B39-43825479C1F2}"/>
              </a:ext>
            </a:extLst>
          </p:cNvPr>
          <p:cNvCxnSpPr/>
          <p:nvPr/>
        </p:nvCxnSpPr>
        <p:spPr>
          <a:xfrm>
            <a:off x="3575407" y="3429000"/>
            <a:ext cx="0" cy="16708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D802E1-0DD2-D001-0F03-8EA2CD6F267A}"/>
              </a:ext>
            </a:extLst>
          </p:cNvPr>
          <p:cNvCxnSpPr/>
          <p:nvPr/>
        </p:nvCxnSpPr>
        <p:spPr>
          <a:xfrm>
            <a:off x="7765551" y="3421971"/>
            <a:ext cx="0" cy="16708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7" descr="NHSNBT_logo.jpg">
            <a:extLst>
              <a:ext uri="{FF2B5EF4-FFF2-40B4-BE49-F238E27FC236}">
                <a16:creationId xmlns:a16="http://schemas.microsoft.com/office/drawing/2014/main" id="{25E13073-BF3A-0E3E-10CB-29CDB45C88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Our Teams | North Bristol NHS Trust">
            <a:extLst>
              <a:ext uri="{FF2B5EF4-FFF2-40B4-BE49-F238E27FC236}">
                <a16:creationId xmlns:a16="http://schemas.microsoft.com/office/drawing/2014/main" id="{CE5D65DF-CF19-D091-D5E0-81EB0FAE012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62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5CF6-459B-4BF8-B3A4-0E16692C456B}"/>
              </a:ext>
            </a:extLst>
          </p:cNvPr>
          <p:cNvSpPr>
            <a:spLocks noGrp="1"/>
          </p:cNvSpPr>
          <p:nvPr>
            <p:ph type="title"/>
          </p:nvPr>
        </p:nvSpPr>
        <p:spPr>
          <a:xfrm>
            <a:off x="838200" y="319394"/>
            <a:ext cx="10515600" cy="1325563"/>
          </a:xfrm>
        </p:spPr>
        <p:txBody>
          <a:bodyPr/>
          <a:lstStyle/>
          <a:p>
            <a:pPr algn="ctr"/>
            <a:r>
              <a:rPr lang="en-GB" b="1" dirty="0">
                <a:solidFill>
                  <a:schemeClr val="bg1"/>
                </a:solidFill>
              </a:rPr>
              <a:t>Machine basics</a:t>
            </a:r>
          </a:p>
        </p:txBody>
      </p:sp>
      <p:sp>
        <p:nvSpPr>
          <p:cNvPr id="5" name="TextBox 4">
            <a:extLst>
              <a:ext uri="{FF2B5EF4-FFF2-40B4-BE49-F238E27FC236}">
                <a16:creationId xmlns:a16="http://schemas.microsoft.com/office/drawing/2014/main" id="{D871B83C-1C5B-41E9-AB20-CD9C0128CB64}"/>
              </a:ext>
            </a:extLst>
          </p:cNvPr>
          <p:cNvSpPr txBox="1"/>
          <p:nvPr/>
        </p:nvSpPr>
        <p:spPr>
          <a:xfrm>
            <a:off x="6051160" y="1668142"/>
            <a:ext cx="4514850" cy="3785652"/>
          </a:xfrm>
          <a:prstGeom prst="rect">
            <a:avLst/>
          </a:prstGeom>
          <a:noFill/>
        </p:spPr>
        <p:txBody>
          <a:bodyPr wrap="square" rtlCol="0">
            <a:spAutoFit/>
          </a:bodyPr>
          <a:lstStyle/>
          <a:p>
            <a:r>
              <a:rPr lang="en-GB" sz="2400" dirty="0">
                <a:solidFill>
                  <a:schemeClr val="bg1"/>
                </a:solidFill>
              </a:rPr>
              <a:t>Pulse is sent into the tissue. </a:t>
            </a:r>
          </a:p>
          <a:p>
            <a:r>
              <a:rPr lang="en-GB" sz="2400" dirty="0">
                <a:solidFill>
                  <a:schemeClr val="bg1"/>
                </a:solidFill>
              </a:rPr>
              <a:t> </a:t>
            </a:r>
          </a:p>
          <a:p>
            <a:r>
              <a:rPr lang="en-GB" sz="2400" dirty="0">
                <a:solidFill>
                  <a:schemeClr val="bg1"/>
                </a:solidFill>
              </a:rPr>
              <a:t>Depth of the reflector is determined by the time taken between the pulse being generated and the echo being received </a:t>
            </a:r>
          </a:p>
          <a:p>
            <a:endParaRPr lang="en-GB" sz="2400" dirty="0">
              <a:solidFill>
                <a:schemeClr val="bg1"/>
              </a:solidFill>
            </a:endParaRPr>
          </a:p>
          <a:p>
            <a:r>
              <a:rPr lang="en-GB" sz="2400" dirty="0">
                <a:solidFill>
                  <a:schemeClr val="bg1"/>
                </a:solidFill>
              </a:rPr>
              <a:t>Returning echoes are analysed and displayed as an image</a:t>
            </a:r>
          </a:p>
        </p:txBody>
      </p:sp>
      <p:grpSp>
        <p:nvGrpSpPr>
          <p:cNvPr id="18" name="Group 17">
            <a:extLst>
              <a:ext uri="{FF2B5EF4-FFF2-40B4-BE49-F238E27FC236}">
                <a16:creationId xmlns:a16="http://schemas.microsoft.com/office/drawing/2014/main" id="{33C553D7-4743-4BF1-8A48-6E7F3E11A98D}"/>
              </a:ext>
            </a:extLst>
          </p:cNvPr>
          <p:cNvGrpSpPr/>
          <p:nvPr/>
        </p:nvGrpSpPr>
        <p:grpSpPr>
          <a:xfrm>
            <a:off x="2106417" y="1488594"/>
            <a:ext cx="3246634" cy="4723293"/>
            <a:chOff x="2119898" y="1488594"/>
            <a:chExt cx="3246634" cy="4723293"/>
          </a:xfrm>
        </p:grpSpPr>
        <p:grpSp>
          <p:nvGrpSpPr>
            <p:cNvPr id="17" name="Group 16">
              <a:extLst>
                <a:ext uri="{FF2B5EF4-FFF2-40B4-BE49-F238E27FC236}">
                  <a16:creationId xmlns:a16="http://schemas.microsoft.com/office/drawing/2014/main" id="{865D452B-202E-47F1-B970-1FEFB5119D48}"/>
                </a:ext>
              </a:extLst>
            </p:cNvPr>
            <p:cNvGrpSpPr/>
            <p:nvPr/>
          </p:nvGrpSpPr>
          <p:grpSpPr>
            <a:xfrm>
              <a:off x="2722649" y="1488594"/>
              <a:ext cx="1736333" cy="4723293"/>
              <a:chOff x="2722649" y="1488594"/>
              <a:chExt cx="1736333" cy="4723293"/>
            </a:xfrm>
          </p:grpSpPr>
          <p:pic>
            <p:nvPicPr>
              <p:cNvPr id="6" name="Picture 5">
                <a:extLst>
                  <a:ext uri="{FF2B5EF4-FFF2-40B4-BE49-F238E27FC236}">
                    <a16:creationId xmlns:a16="http://schemas.microsoft.com/office/drawing/2014/main" id="{1CB88043-A1BA-4E3C-9C05-C0FD6C6159E5}"/>
                  </a:ext>
                </a:extLst>
              </p:cNvPr>
              <p:cNvPicPr>
                <a:picLocks noChangeAspect="1"/>
              </p:cNvPicPr>
              <p:nvPr/>
            </p:nvPicPr>
            <p:blipFill rotWithShape="1">
              <a:blip r:embed="rId3" cstate="print"/>
              <a:srcRect l="28738" t="9868" r="20521" b="8774"/>
              <a:stretch/>
            </p:blipFill>
            <p:spPr>
              <a:xfrm rot="10800000">
                <a:off x="2722649" y="1488594"/>
                <a:ext cx="1736333" cy="2804845"/>
              </a:xfrm>
              <a:prstGeom prst="rect">
                <a:avLst/>
              </a:prstGeom>
            </p:spPr>
          </p:pic>
          <p:cxnSp>
            <p:nvCxnSpPr>
              <p:cNvPr id="13" name="Straight Arrow Connector 12">
                <a:extLst>
                  <a:ext uri="{FF2B5EF4-FFF2-40B4-BE49-F238E27FC236}">
                    <a16:creationId xmlns:a16="http://schemas.microsoft.com/office/drawing/2014/main" id="{697F79BB-FD0C-4515-B704-49F900A16161}"/>
                  </a:ext>
                </a:extLst>
              </p:cNvPr>
              <p:cNvCxnSpPr/>
              <p:nvPr/>
            </p:nvCxnSpPr>
            <p:spPr>
              <a:xfrm>
                <a:off x="3539444" y="3787185"/>
                <a:ext cx="0" cy="132536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4" name="Oval 13">
                <a:extLst>
                  <a:ext uri="{FF2B5EF4-FFF2-40B4-BE49-F238E27FC236}">
                    <a16:creationId xmlns:a16="http://schemas.microsoft.com/office/drawing/2014/main" id="{904291D5-2690-4166-BE08-CAC1190E0A84}"/>
                  </a:ext>
                </a:extLst>
              </p:cNvPr>
              <p:cNvSpPr/>
              <p:nvPr/>
            </p:nvSpPr>
            <p:spPr>
              <a:xfrm>
                <a:off x="3143892" y="5112552"/>
                <a:ext cx="1027416" cy="10993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CF9B7BDD-2A78-4D14-8A83-E72F87663E84}"/>
                  </a:ext>
                </a:extLst>
              </p:cNvPr>
              <p:cNvCxnSpPr>
                <a:cxnSpLocks/>
              </p:cNvCxnSpPr>
              <p:nvPr/>
            </p:nvCxnSpPr>
            <p:spPr>
              <a:xfrm flipV="1">
                <a:off x="3743215" y="3820299"/>
                <a:ext cx="0" cy="125913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grpSp>
        <p:cxnSp>
          <p:nvCxnSpPr>
            <p:cNvPr id="10" name="Straight Connector 9">
              <a:extLst>
                <a:ext uri="{FF2B5EF4-FFF2-40B4-BE49-F238E27FC236}">
                  <a16:creationId xmlns:a16="http://schemas.microsoft.com/office/drawing/2014/main" id="{AE32E260-93B0-40C1-8ED5-9993FEF30378}"/>
                </a:ext>
              </a:extLst>
            </p:cNvPr>
            <p:cNvCxnSpPr>
              <a:cxnSpLocks/>
            </p:cNvCxnSpPr>
            <p:nvPr/>
          </p:nvCxnSpPr>
          <p:spPr>
            <a:xfrm>
              <a:off x="2119898" y="3626778"/>
              <a:ext cx="3246634" cy="0"/>
            </a:xfrm>
            <a:prstGeom prst="line">
              <a:avLst/>
            </a:prstGeom>
            <a:ln w="28575"/>
          </p:spPr>
          <p:style>
            <a:lnRef idx="1">
              <a:schemeClr val="dk1"/>
            </a:lnRef>
            <a:fillRef idx="0">
              <a:schemeClr val="dk1"/>
            </a:fillRef>
            <a:effectRef idx="0">
              <a:schemeClr val="dk1"/>
            </a:effectRef>
            <a:fontRef idx="minor">
              <a:schemeClr val="tx1"/>
            </a:fontRef>
          </p:style>
        </p:cxnSp>
      </p:grpSp>
      <p:pic>
        <p:nvPicPr>
          <p:cNvPr id="3" name="Picture 7" descr="NHSNBT_logo.jpg">
            <a:extLst>
              <a:ext uri="{FF2B5EF4-FFF2-40B4-BE49-F238E27FC236}">
                <a16:creationId xmlns:a16="http://schemas.microsoft.com/office/drawing/2014/main" id="{B690EA88-6802-5B79-AAE0-5745CB9CA7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Teams | North Bristol NHS Trust">
            <a:extLst>
              <a:ext uri="{FF2B5EF4-FFF2-40B4-BE49-F238E27FC236}">
                <a16:creationId xmlns:a16="http://schemas.microsoft.com/office/drawing/2014/main" id="{78B53827-FDEC-CC32-992C-93E8256BC7D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96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5E1B47-5E56-4CFB-9CEE-64C83BF2BF77}"/>
              </a:ext>
            </a:extLst>
          </p:cNvPr>
          <p:cNvSpPr>
            <a:spLocks noGrp="1"/>
          </p:cNvSpPr>
          <p:nvPr>
            <p:ph type="title"/>
          </p:nvPr>
        </p:nvSpPr>
        <p:spPr>
          <a:xfrm>
            <a:off x="838200" y="365125"/>
            <a:ext cx="10515600" cy="1325563"/>
          </a:xfrm>
        </p:spPr>
        <p:txBody>
          <a:bodyPr/>
          <a:lstStyle/>
          <a:p>
            <a:pPr algn="ctr"/>
            <a:r>
              <a:rPr lang="en-GB" b="1" dirty="0">
                <a:solidFill>
                  <a:schemeClr val="bg1"/>
                </a:solidFill>
              </a:rPr>
              <a:t>Basic assumptions made by the machine</a:t>
            </a:r>
          </a:p>
        </p:txBody>
      </p:sp>
      <p:sp>
        <p:nvSpPr>
          <p:cNvPr id="5" name="TextBox 4">
            <a:extLst>
              <a:ext uri="{FF2B5EF4-FFF2-40B4-BE49-F238E27FC236}">
                <a16:creationId xmlns:a16="http://schemas.microsoft.com/office/drawing/2014/main" id="{BB7A5888-A6B0-4BA3-82E8-B24F72A3539F}"/>
              </a:ext>
            </a:extLst>
          </p:cNvPr>
          <p:cNvSpPr txBox="1"/>
          <p:nvPr/>
        </p:nvSpPr>
        <p:spPr>
          <a:xfrm>
            <a:off x="5190978" y="1458551"/>
            <a:ext cx="5346896" cy="4154984"/>
          </a:xfrm>
          <a:prstGeom prst="rect">
            <a:avLst/>
          </a:prstGeom>
          <a:noFill/>
        </p:spPr>
        <p:txBody>
          <a:bodyPr wrap="square" rtlCol="0">
            <a:spAutoFit/>
          </a:bodyPr>
          <a:lstStyle/>
          <a:p>
            <a:r>
              <a:rPr lang="en-GB" sz="2400" dirty="0">
                <a:solidFill>
                  <a:schemeClr val="bg1"/>
                </a:solidFill>
              </a:rPr>
              <a:t>1) The pulse travels in a straight line</a:t>
            </a:r>
          </a:p>
          <a:p>
            <a:endParaRPr lang="en-GB" sz="2400" dirty="0">
              <a:solidFill>
                <a:schemeClr val="bg1"/>
              </a:solidFill>
            </a:endParaRPr>
          </a:p>
          <a:p>
            <a:r>
              <a:rPr lang="en-GB" sz="2400" dirty="0">
                <a:solidFill>
                  <a:schemeClr val="bg1"/>
                </a:solidFill>
              </a:rPr>
              <a:t>2) Speed of sound is constant (1540 m/s) </a:t>
            </a:r>
          </a:p>
          <a:p>
            <a:endParaRPr lang="en-GB" sz="2400" dirty="0">
              <a:solidFill>
                <a:schemeClr val="bg1"/>
              </a:solidFill>
            </a:endParaRPr>
          </a:p>
          <a:p>
            <a:r>
              <a:rPr lang="en-GB" sz="2400" dirty="0">
                <a:solidFill>
                  <a:schemeClr val="bg1"/>
                </a:solidFill>
              </a:rPr>
              <a:t>3) Echoes are generated from the centre of the beam</a:t>
            </a:r>
          </a:p>
          <a:p>
            <a:endParaRPr lang="en-GB" sz="2400" dirty="0">
              <a:solidFill>
                <a:schemeClr val="bg1"/>
              </a:solidFill>
            </a:endParaRPr>
          </a:p>
          <a:p>
            <a:r>
              <a:rPr lang="en-GB" sz="2400" dirty="0">
                <a:solidFill>
                  <a:schemeClr val="bg1"/>
                </a:solidFill>
              </a:rPr>
              <a:t>4) The beam is small in height, width and slice thickness</a:t>
            </a:r>
          </a:p>
          <a:p>
            <a:endParaRPr lang="en-GB" sz="2400" dirty="0">
              <a:solidFill>
                <a:schemeClr val="bg1"/>
              </a:solidFill>
            </a:endParaRPr>
          </a:p>
          <a:p>
            <a:r>
              <a:rPr lang="en-GB" sz="2400" dirty="0">
                <a:solidFill>
                  <a:schemeClr val="bg1"/>
                </a:solidFill>
              </a:rPr>
              <a:t>5) Each reflector only generates one echo </a:t>
            </a:r>
          </a:p>
        </p:txBody>
      </p:sp>
      <p:grpSp>
        <p:nvGrpSpPr>
          <p:cNvPr id="6" name="Group 5">
            <a:extLst>
              <a:ext uri="{FF2B5EF4-FFF2-40B4-BE49-F238E27FC236}">
                <a16:creationId xmlns:a16="http://schemas.microsoft.com/office/drawing/2014/main" id="{D59361AA-3ADC-451F-A3E4-31AFC6D3BAEF}"/>
              </a:ext>
            </a:extLst>
          </p:cNvPr>
          <p:cNvGrpSpPr/>
          <p:nvPr/>
        </p:nvGrpSpPr>
        <p:grpSpPr>
          <a:xfrm>
            <a:off x="2106417" y="1488594"/>
            <a:ext cx="3246634" cy="4723293"/>
            <a:chOff x="2119898" y="1488594"/>
            <a:chExt cx="3246634" cy="4723293"/>
          </a:xfrm>
        </p:grpSpPr>
        <p:grpSp>
          <p:nvGrpSpPr>
            <p:cNvPr id="7" name="Group 6">
              <a:extLst>
                <a:ext uri="{FF2B5EF4-FFF2-40B4-BE49-F238E27FC236}">
                  <a16:creationId xmlns:a16="http://schemas.microsoft.com/office/drawing/2014/main" id="{F5BAFFC8-748D-4C33-8DFA-A51A07F537BA}"/>
                </a:ext>
              </a:extLst>
            </p:cNvPr>
            <p:cNvGrpSpPr/>
            <p:nvPr/>
          </p:nvGrpSpPr>
          <p:grpSpPr>
            <a:xfrm>
              <a:off x="2722649" y="1488594"/>
              <a:ext cx="1736333" cy="4723293"/>
              <a:chOff x="2722649" y="1488594"/>
              <a:chExt cx="1736333" cy="4723293"/>
            </a:xfrm>
          </p:grpSpPr>
          <p:pic>
            <p:nvPicPr>
              <p:cNvPr id="9" name="Picture 8">
                <a:extLst>
                  <a:ext uri="{FF2B5EF4-FFF2-40B4-BE49-F238E27FC236}">
                    <a16:creationId xmlns:a16="http://schemas.microsoft.com/office/drawing/2014/main" id="{8E27EC7B-F864-42E3-892C-AF7C7BEA45C3}"/>
                  </a:ext>
                </a:extLst>
              </p:cNvPr>
              <p:cNvPicPr>
                <a:picLocks noChangeAspect="1"/>
              </p:cNvPicPr>
              <p:nvPr/>
            </p:nvPicPr>
            <p:blipFill rotWithShape="1">
              <a:blip r:embed="rId2" cstate="print"/>
              <a:srcRect l="28738" t="9868" r="20521" b="8774"/>
              <a:stretch/>
            </p:blipFill>
            <p:spPr>
              <a:xfrm rot="10800000">
                <a:off x="2722649" y="1488594"/>
                <a:ext cx="1736333" cy="2804845"/>
              </a:xfrm>
              <a:prstGeom prst="rect">
                <a:avLst/>
              </a:prstGeom>
            </p:spPr>
          </p:pic>
          <p:cxnSp>
            <p:nvCxnSpPr>
              <p:cNvPr id="10" name="Straight Arrow Connector 9">
                <a:extLst>
                  <a:ext uri="{FF2B5EF4-FFF2-40B4-BE49-F238E27FC236}">
                    <a16:creationId xmlns:a16="http://schemas.microsoft.com/office/drawing/2014/main" id="{5271EA45-6C23-44B9-9E8F-CB3A683EB0A1}"/>
                  </a:ext>
                </a:extLst>
              </p:cNvPr>
              <p:cNvCxnSpPr/>
              <p:nvPr/>
            </p:nvCxnSpPr>
            <p:spPr>
              <a:xfrm>
                <a:off x="3539444" y="3787185"/>
                <a:ext cx="0" cy="132536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1" name="Oval 10">
                <a:extLst>
                  <a:ext uri="{FF2B5EF4-FFF2-40B4-BE49-F238E27FC236}">
                    <a16:creationId xmlns:a16="http://schemas.microsoft.com/office/drawing/2014/main" id="{C5F9F5F4-0AE6-4CA4-AC48-34F7D01D1C57}"/>
                  </a:ext>
                </a:extLst>
              </p:cNvPr>
              <p:cNvSpPr/>
              <p:nvPr/>
            </p:nvSpPr>
            <p:spPr>
              <a:xfrm>
                <a:off x="3143892" y="5112552"/>
                <a:ext cx="1027416" cy="10993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0360A1A5-0776-4FF4-8E8C-26F198919B9B}"/>
                  </a:ext>
                </a:extLst>
              </p:cNvPr>
              <p:cNvCxnSpPr>
                <a:cxnSpLocks/>
              </p:cNvCxnSpPr>
              <p:nvPr/>
            </p:nvCxnSpPr>
            <p:spPr>
              <a:xfrm flipV="1">
                <a:off x="3743215" y="3820299"/>
                <a:ext cx="0" cy="125913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grpSp>
        <p:cxnSp>
          <p:nvCxnSpPr>
            <p:cNvPr id="8" name="Straight Connector 7">
              <a:extLst>
                <a:ext uri="{FF2B5EF4-FFF2-40B4-BE49-F238E27FC236}">
                  <a16:creationId xmlns:a16="http://schemas.microsoft.com/office/drawing/2014/main" id="{ED72E322-A162-4C57-A773-3ED5E52B85DA}"/>
                </a:ext>
              </a:extLst>
            </p:cNvPr>
            <p:cNvCxnSpPr>
              <a:cxnSpLocks/>
            </p:cNvCxnSpPr>
            <p:nvPr/>
          </p:nvCxnSpPr>
          <p:spPr>
            <a:xfrm>
              <a:off x="2119898" y="3626778"/>
              <a:ext cx="3246634" cy="0"/>
            </a:xfrm>
            <a:prstGeom prst="line">
              <a:avLst/>
            </a:prstGeom>
            <a:ln w="28575"/>
          </p:spPr>
          <p:style>
            <a:lnRef idx="1">
              <a:schemeClr val="dk1"/>
            </a:lnRef>
            <a:fillRef idx="0">
              <a:schemeClr val="dk1"/>
            </a:fillRef>
            <a:effectRef idx="0">
              <a:schemeClr val="dk1"/>
            </a:effectRef>
            <a:fontRef idx="minor">
              <a:schemeClr val="tx1"/>
            </a:fontRef>
          </p:style>
        </p:cxnSp>
      </p:grpSp>
      <p:pic>
        <p:nvPicPr>
          <p:cNvPr id="2" name="Picture 7" descr="NHSNBT_logo.jpg">
            <a:extLst>
              <a:ext uri="{FF2B5EF4-FFF2-40B4-BE49-F238E27FC236}">
                <a16:creationId xmlns:a16="http://schemas.microsoft.com/office/drawing/2014/main" id="{7CD5180D-0F53-ACF6-E9C5-F6B9479C69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Our Teams | North Bristol NHS Trust">
            <a:extLst>
              <a:ext uri="{FF2B5EF4-FFF2-40B4-BE49-F238E27FC236}">
                <a16:creationId xmlns:a16="http://schemas.microsoft.com/office/drawing/2014/main" id="{4BB8EEF2-BDBD-C8B3-C8F4-B9F785B262A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7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6F79-5A7B-4BD5-8C99-CB5F73C2F5E0}"/>
              </a:ext>
            </a:extLst>
          </p:cNvPr>
          <p:cNvSpPr>
            <a:spLocks noGrp="1"/>
          </p:cNvSpPr>
          <p:nvPr>
            <p:ph type="title"/>
          </p:nvPr>
        </p:nvSpPr>
        <p:spPr/>
        <p:txBody>
          <a:bodyPr/>
          <a:lstStyle/>
          <a:p>
            <a:pPr algn="ctr"/>
            <a:r>
              <a:rPr lang="en-GB" b="1" dirty="0">
                <a:solidFill>
                  <a:schemeClr val="bg1"/>
                </a:solidFill>
              </a:rPr>
              <a:t>Attenuation Artifacts </a:t>
            </a:r>
          </a:p>
        </p:txBody>
      </p:sp>
      <p:sp>
        <p:nvSpPr>
          <p:cNvPr id="3" name="Content Placeholder 2">
            <a:extLst>
              <a:ext uri="{FF2B5EF4-FFF2-40B4-BE49-F238E27FC236}">
                <a16:creationId xmlns:a16="http://schemas.microsoft.com/office/drawing/2014/main" id="{D5A62345-3844-4EB8-9814-B83E06BDDE6E}"/>
              </a:ext>
            </a:extLst>
          </p:cNvPr>
          <p:cNvSpPr>
            <a:spLocks noGrp="1"/>
          </p:cNvSpPr>
          <p:nvPr>
            <p:ph idx="1"/>
          </p:nvPr>
        </p:nvSpPr>
        <p:spPr>
          <a:xfrm>
            <a:off x="838200" y="1825625"/>
            <a:ext cx="10515600" cy="2900487"/>
          </a:xfrm>
        </p:spPr>
        <p:txBody>
          <a:bodyPr>
            <a:normAutofit/>
          </a:bodyPr>
          <a:lstStyle/>
          <a:p>
            <a:pPr marL="0" indent="0">
              <a:buNone/>
            </a:pPr>
            <a:r>
              <a:rPr lang="en-GB" dirty="0">
                <a:solidFill>
                  <a:schemeClr val="bg1"/>
                </a:solidFill>
              </a:rPr>
              <a:t>The intensity of the ultrasound decreases as the wave propagates through the body. </a:t>
            </a:r>
          </a:p>
          <a:p>
            <a:pPr marL="0" indent="0">
              <a:buNone/>
            </a:pPr>
            <a:r>
              <a:rPr lang="en-GB" dirty="0">
                <a:solidFill>
                  <a:schemeClr val="bg1"/>
                </a:solidFill>
              </a:rPr>
              <a:t>Attenuation can be due to reflection, scattering, absorption, refraction or any combination of these</a:t>
            </a:r>
          </a:p>
          <a:p>
            <a:pPr marL="0" indent="0">
              <a:buNone/>
            </a:pPr>
            <a:r>
              <a:rPr lang="en-GB" dirty="0">
                <a:solidFill>
                  <a:schemeClr val="bg1"/>
                </a:solidFill>
              </a:rPr>
              <a:t>Attenuation artifacts occur when attenuation is greater or lesser than expected</a:t>
            </a:r>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D9867CE8-9257-434D-B79D-7669E3AAC4BF}"/>
              </a:ext>
            </a:extLst>
          </p:cNvPr>
          <p:cNvSpPr txBox="1"/>
          <p:nvPr/>
        </p:nvSpPr>
        <p:spPr>
          <a:xfrm>
            <a:off x="838200" y="5000310"/>
            <a:ext cx="4268056" cy="1077218"/>
          </a:xfrm>
          <a:prstGeom prst="rect">
            <a:avLst/>
          </a:prstGeom>
          <a:noFill/>
          <a:ln w="38100">
            <a:solidFill>
              <a:schemeClr val="accent2"/>
            </a:solidFill>
          </a:ln>
        </p:spPr>
        <p:txBody>
          <a:bodyPr wrap="square" rtlCol="0">
            <a:spAutoFit/>
          </a:bodyPr>
          <a:lstStyle/>
          <a:p>
            <a:r>
              <a:rPr lang="en-GB" sz="3200" dirty="0">
                <a:solidFill>
                  <a:schemeClr val="bg1"/>
                </a:solidFill>
              </a:rPr>
              <a:t>Greater attenuation = acoustic shadowing </a:t>
            </a:r>
          </a:p>
        </p:txBody>
      </p:sp>
      <p:sp>
        <p:nvSpPr>
          <p:cNvPr id="5" name="TextBox 4">
            <a:extLst>
              <a:ext uri="{FF2B5EF4-FFF2-40B4-BE49-F238E27FC236}">
                <a16:creationId xmlns:a16="http://schemas.microsoft.com/office/drawing/2014/main" id="{F65EE415-7558-4377-BA47-3C9C88E3879B}"/>
              </a:ext>
            </a:extLst>
          </p:cNvPr>
          <p:cNvSpPr txBox="1"/>
          <p:nvPr/>
        </p:nvSpPr>
        <p:spPr>
          <a:xfrm>
            <a:off x="6554913" y="5000310"/>
            <a:ext cx="4798887" cy="1077218"/>
          </a:xfrm>
          <a:prstGeom prst="rect">
            <a:avLst/>
          </a:prstGeom>
          <a:solidFill>
            <a:schemeClr val="tx1"/>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solidFill>
                  <a:schemeClr val="bg1"/>
                </a:solidFill>
              </a:rPr>
              <a:t>Lesser attenuation = acoustic enhancement</a:t>
            </a:r>
          </a:p>
        </p:txBody>
      </p:sp>
      <p:pic>
        <p:nvPicPr>
          <p:cNvPr id="6" name="Picture 7" descr="NHSNBT_logo.jpg">
            <a:extLst>
              <a:ext uri="{FF2B5EF4-FFF2-40B4-BE49-F238E27FC236}">
                <a16:creationId xmlns:a16="http://schemas.microsoft.com/office/drawing/2014/main" id="{E4AC5B35-72EF-FA71-4E7C-EEE90E0C4C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Our Teams | North Bristol NHS Trust">
            <a:extLst>
              <a:ext uri="{FF2B5EF4-FFF2-40B4-BE49-F238E27FC236}">
                <a16:creationId xmlns:a16="http://schemas.microsoft.com/office/drawing/2014/main" id="{CCC2AB20-0767-337C-7DDD-D90F619C741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37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6D24-E95A-4DA7-9D05-A4730D92B140}"/>
              </a:ext>
            </a:extLst>
          </p:cNvPr>
          <p:cNvSpPr>
            <a:spLocks noGrp="1"/>
          </p:cNvSpPr>
          <p:nvPr>
            <p:ph type="title"/>
          </p:nvPr>
        </p:nvSpPr>
        <p:spPr>
          <a:xfrm>
            <a:off x="838200" y="159642"/>
            <a:ext cx="10515600" cy="970515"/>
          </a:xfrm>
        </p:spPr>
        <p:txBody>
          <a:bodyPr/>
          <a:lstStyle/>
          <a:p>
            <a:pPr algn="ctr"/>
            <a:r>
              <a:rPr lang="en-GB" b="1" dirty="0">
                <a:solidFill>
                  <a:schemeClr val="bg1"/>
                </a:solidFill>
              </a:rPr>
              <a:t>Acoustic Shadowing</a:t>
            </a:r>
          </a:p>
        </p:txBody>
      </p:sp>
      <p:sp>
        <p:nvSpPr>
          <p:cNvPr id="6" name="TextBox 5">
            <a:extLst>
              <a:ext uri="{FF2B5EF4-FFF2-40B4-BE49-F238E27FC236}">
                <a16:creationId xmlns:a16="http://schemas.microsoft.com/office/drawing/2014/main" id="{29720184-F952-4BFC-8F47-B65E5A893C39}"/>
              </a:ext>
            </a:extLst>
          </p:cNvPr>
          <p:cNvSpPr txBox="1"/>
          <p:nvPr/>
        </p:nvSpPr>
        <p:spPr>
          <a:xfrm>
            <a:off x="309489" y="1182002"/>
            <a:ext cx="5598941" cy="1938992"/>
          </a:xfrm>
          <a:prstGeom prst="rect">
            <a:avLst/>
          </a:prstGeom>
          <a:noFill/>
        </p:spPr>
        <p:txBody>
          <a:bodyPr wrap="square" rtlCol="0">
            <a:spAutoFit/>
          </a:bodyPr>
          <a:lstStyle/>
          <a:p>
            <a:r>
              <a:rPr lang="en-GB" sz="2400" dirty="0">
                <a:solidFill>
                  <a:schemeClr val="bg1"/>
                </a:solidFill>
              </a:rPr>
              <a:t>The apparent lack of signal deep to an imaged tissue interface, due to all (or nearly all) of the transmitted sound wave being reflected back to the transducer or absorbed by the tissue causing a ‘shadow’</a:t>
            </a:r>
          </a:p>
        </p:txBody>
      </p:sp>
      <p:pic>
        <p:nvPicPr>
          <p:cNvPr id="3" name="Picture 7" descr="NHSNBT_logo.jpg">
            <a:extLst>
              <a:ext uri="{FF2B5EF4-FFF2-40B4-BE49-F238E27FC236}">
                <a16:creationId xmlns:a16="http://schemas.microsoft.com/office/drawing/2014/main" id="{1FC0DDE2-CC7A-00DB-C90F-F288F31CF0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Teams | North Bristol NHS Trust">
            <a:extLst>
              <a:ext uri="{FF2B5EF4-FFF2-40B4-BE49-F238E27FC236}">
                <a16:creationId xmlns:a16="http://schemas.microsoft.com/office/drawing/2014/main" id="{D81531B5-BF70-8F68-A15F-13178E8E135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6664" y="1168848"/>
            <a:ext cx="5856850" cy="5262979"/>
          </a:xfrm>
          <a:prstGeom prst="rect">
            <a:avLst/>
          </a:prstGeom>
        </p:spPr>
        <p:txBody>
          <a:bodyPr wrap="square">
            <a:spAutoFit/>
          </a:bodyPr>
          <a:lstStyle/>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r>
              <a:rPr lang="en-GB" sz="2400" dirty="0">
                <a:solidFill>
                  <a:schemeClr val="bg1"/>
                </a:solidFill>
              </a:rPr>
              <a:t>US beam encounters highly attenuating object (e.g. bone) or highly reflective structure (e.g. soft tissue/air)</a:t>
            </a:r>
          </a:p>
          <a:p>
            <a:endParaRPr lang="en-GB" sz="2400" dirty="0">
              <a:solidFill>
                <a:schemeClr val="bg1"/>
              </a:solidFill>
            </a:endParaRPr>
          </a:p>
          <a:p>
            <a:r>
              <a:rPr lang="en-GB" sz="2400" b="1" dirty="0">
                <a:solidFill>
                  <a:schemeClr val="bg1"/>
                </a:solidFill>
              </a:rPr>
              <a:t>Examples</a:t>
            </a:r>
          </a:p>
          <a:p>
            <a:r>
              <a:rPr lang="en-GB" sz="2400" dirty="0">
                <a:solidFill>
                  <a:schemeClr val="bg1"/>
                </a:solidFill>
              </a:rPr>
              <a:t>Bone</a:t>
            </a:r>
          </a:p>
          <a:p>
            <a:r>
              <a:rPr lang="en-GB" sz="2400" dirty="0">
                <a:solidFill>
                  <a:schemeClr val="bg1"/>
                </a:solidFill>
              </a:rPr>
              <a:t>Calcified structures </a:t>
            </a:r>
          </a:p>
          <a:p>
            <a:r>
              <a:rPr lang="en-GB" sz="2400" dirty="0">
                <a:solidFill>
                  <a:schemeClr val="bg1"/>
                </a:solidFill>
              </a:rPr>
              <a:t>Gas</a:t>
            </a:r>
          </a:p>
        </p:txBody>
      </p:sp>
      <p:pic>
        <p:nvPicPr>
          <p:cNvPr id="9" name="Picture 8" descr="Atherosclerotic plaques in distal common carotid artery. (a) Acoustic shadowing (arrow) caused by hyperechoic plaque with calcification. (b) Isoechoic plaque with smooth surface."/>
          <p:cNvPicPr/>
          <p:nvPr/>
        </p:nvPicPr>
        <p:blipFill>
          <a:blip r:embed="rId5" cstate="print"/>
          <a:srcRect/>
          <a:stretch>
            <a:fillRect/>
          </a:stretch>
        </p:blipFill>
        <p:spPr bwMode="auto">
          <a:xfrm>
            <a:off x="6049107" y="1069145"/>
            <a:ext cx="5627077" cy="3924886"/>
          </a:xfrm>
          <a:prstGeom prst="rect">
            <a:avLst/>
          </a:prstGeom>
          <a:noFill/>
          <a:ln w="9525">
            <a:noFill/>
            <a:miter lim="800000"/>
            <a:headEnd/>
            <a:tailEnd/>
          </a:ln>
        </p:spPr>
      </p:pic>
      <p:sp>
        <p:nvSpPr>
          <p:cNvPr id="10" name="TextBox 9"/>
          <p:cNvSpPr txBox="1"/>
          <p:nvPr/>
        </p:nvSpPr>
        <p:spPr>
          <a:xfrm>
            <a:off x="5894363" y="5008097"/>
            <a:ext cx="6297637" cy="1600438"/>
          </a:xfrm>
          <a:prstGeom prst="rect">
            <a:avLst/>
          </a:prstGeom>
          <a:noFill/>
        </p:spPr>
        <p:txBody>
          <a:bodyPr wrap="square" rtlCol="0">
            <a:spAutoFit/>
          </a:bodyPr>
          <a:lstStyle/>
          <a:p>
            <a:r>
              <a:rPr lang="en-GB" sz="2000" dirty="0">
                <a:solidFill>
                  <a:schemeClr val="bg1"/>
                </a:solidFill>
              </a:rPr>
              <a:t>Atherosclerotic plaques in distal common carotid artery. (a) Acoustic shadowing (arrow) caused by </a:t>
            </a:r>
            <a:r>
              <a:rPr lang="en-GB" sz="2000" dirty="0" err="1">
                <a:solidFill>
                  <a:schemeClr val="bg1"/>
                </a:solidFill>
              </a:rPr>
              <a:t>hyperechoic</a:t>
            </a:r>
            <a:r>
              <a:rPr lang="en-GB" sz="2000" dirty="0">
                <a:solidFill>
                  <a:schemeClr val="bg1"/>
                </a:solidFill>
              </a:rPr>
              <a:t> plaque with calcification. (b) </a:t>
            </a:r>
            <a:r>
              <a:rPr lang="en-GB" sz="2000" dirty="0" err="1">
                <a:solidFill>
                  <a:schemeClr val="bg1"/>
                </a:solidFill>
              </a:rPr>
              <a:t>Isoechoic</a:t>
            </a:r>
            <a:r>
              <a:rPr lang="en-GB" sz="2000" dirty="0">
                <a:solidFill>
                  <a:schemeClr val="bg1"/>
                </a:solidFill>
              </a:rPr>
              <a:t> plaque with smooth surface.</a:t>
            </a:r>
          </a:p>
          <a:p>
            <a:endParaRPr lang="en-GB" dirty="0"/>
          </a:p>
        </p:txBody>
      </p:sp>
      <p:sp>
        <p:nvSpPr>
          <p:cNvPr id="14337"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111111"/>
                </a:solidFill>
                <a:effectLst/>
                <a:latin typeface="Arial" pitchFamily="34" charset="0"/>
                <a:ea typeface="Times New Roman" pitchFamily="18" charset="0"/>
                <a:cs typeface="Arial" pitchFamily="34" charset="0"/>
              </a:rPr>
              <a:t>Atherosclerotic plaques in distal common carotid artery. (a) Acoustic shadowing (arrow) caused by hyperechoic plaque with calcification. (b) Isoechoic plaque with smooth surface.</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433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111111"/>
                </a:solidFill>
                <a:effectLst/>
                <a:latin typeface="Arial" pitchFamily="34" charset="0"/>
                <a:ea typeface="Times New Roman" pitchFamily="18" charset="0"/>
                <a:cs typeface="Arial" pitchFamily="34" charset="0"/>
              </a:rPr>
              <a:t>Atherosclerotic plaques in distal common carotid artery. (a) Acoustic shadowing (arrow) caused by hyperechoic plaque with calcification. (b) Isoechoic plaque with smooth surface.</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4339"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111111"/>
                </a:solidFill>
                <a:effectLst/>
                <a:latin typeface="Arial" pitchFamily="34" charset="0"/>
                <a:ea typeface="Times New Roman" pitchFamily="18" charset="0"/>
                <a:cs typeface="Arial" pitchFamily="34" charset="0"/>
              </a:rPr>
              <a:t>Atherosclerotic plaques in distal common carotid artery. (a) Acoustic shadowing (arrow) caused by hyperechoic plaque with calcification. (b) Isoechoic plaque with smooth surface.</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4417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0A9B-BE21-4087-9F91-66FAAE1EAB3D}"/>
              </a:ext>
            </a:extLst>
          </p:cNvPr>
          <p:cNvSpPr>
            <a:spLocks noGrp="1"/>
          </p:cNvSpPr>
          <p:nvPr>
            <p:ph type="title"/>
          </p:nvPr>
        </p:nvSpPr>
        <p:spPr>
          <a:xfrm>
            <a:off x="838200" y="272658"/>
            <a:ext cx="10515600" cy="888322"/>
          </a:xfrm>
        </p:spPr>
        <p:txBody>
          <a:bodyPr/>
          <a:lstStyle/>
          <a:p>
            <a:pPr algn="ctr"/>
            <a:r>
              <a:rPr lang="en-GB" b="1" dirty="0">
                <a:solidFill>
                  <a:schemeClr val="bg1"/>
                </a:solidFill>
              </a:rPr>
              <a:t>Edge Shadowing</a:t>
            </a:r>
          </a:p>
        </p:txBody>
      </p:sp>
      <p:pic>
        <p:nvPicPr>
          <p:cNvPr id="4" name="Picture 3">
            <a:extLst>
              <a:ext uri="{FF2B5EF4-FFF2-40B4-BE49-F238E27FC236}">
                <a16:creationId xmlns:a16="http://schemas.microsoft.com/office/drawing/2014/main" id="{7CB12776-22A5-4652-9D09-EF8332623789}"/>
              </a:ext>
            </a:extLst>
          </p:cNvPr>
          <p:cNvPicPr>
            <a:picLocks noChangeAspect="1"/>
          </p:cNvPicPr>
          <p:nvPr/>
        </p:nvPicPr>
        <p:blipFill>
          <a:blip r:embed="rId3" cstate="print"/>
          <a:stretch>
            <a:fillRect/>
          </a:stretch>
        </p:blipFill>
        <p:spPr>
          <a:xfrm>
            <a:off x="8596054" y="1768656"/>
            <a:ext cx="3380044" cy="3394187"/>
          </a:xfrm>
          <a:prstGeom prst="rect">
            <a:avLst/>
          </a:prstGeom>
        </p:spPr>
      </p:pic>
      <p:sp>
        <p:nvSpPr>
          <p:cNvPr id="5" name="TextBox 4">
            <a:extLst>
              <a:ext uri="{FF2B5EF4-FFF2-40B4-BE49-F238E27FC236}">
                <a16:creationId xmlns:a16="http://schemas.microsoft.com/office/drawing/2014/main" id="{74026977-C105-4D93-A706-58E0B067AE28}"/>
              </a:ext>
            </a:extLst>
          </p:cNvPr>
          <p:cNvSpPr txBox="1"/>
          <p:nvPr/>
        </p:nvSpPr>
        <p:spPr>
          <a:xfrm>
            <a:off x="423928" y="942852"/>
            <a:ext cx="5301623" cy="7663636"/>
          </a:xfrm>
          <a:prstGeom prst="rect">
            <a:avLst/>
          </a:prstGeom>
          <a:noFill/>
        </p:spPr>
        <p:txBody>
          <a:bodyPr wrap="square" rtlCol="0">
            <a:spAutoFit/>
          </a:bodyPr>
          <a:lstStyle/>
          <a:p>
            <a:r>
              <a:rPr lang="en-GB" sz="2400" dirty="0">
                <a:solidFill>
                  <a:schemeClr val="bg1"/>
                </a:solidFill>
              </a:rPr>
              <a:t>Occurs at the edges of rounded tissue structures caused by reflection away from the beam at the boundary edge and refraction of the beam within the structure. These interactions result in an edge shadow. </a:t>
            </a:r>
          </a:p>
          <a:p>
            <a:endParaRPr lang="en-GB" sz="2400" dirty="0">
              <a:solidFill>
                <a:schemeClr val="bg1"/>
              </a:solidFill>
            </a:endParaRPr>
          </a:p>
          <a:p>
            <a:r>
              <a:rPr lang="en-GB" sz="2400" dirty="0">
                <a:solidFill>
                  <a:schemeClr val="bg1"/>
                </a:solidFill>
              </a:rPr>
              <a:t>Shadow occurs at the margin of a well defined structure</a:t>
            </a:r>
          </a:p>
          <a:p>
            <a:endParaRPr lang="en-GB" sz="2400" dirty="0">
              <a:solidFill>
                <a:schemeClr val="bg1"/>
              </a:solidFill>
            </a:endParaRPr>
          </a:p>
          <a:p>
            <a:r>
              <a:rPr lang="en-GB" sz="2400" dirty="0">
                <a:solidFill>
                  <a:schemeClr val="bg1"/>
                </a:solidFill>
              </a:rPr>
              <a:t>Can be reduced by compound imaging </a:t>
            </a:r>
          </a:p>
          <a:p>
            <a:endParaRPr lang="en-GB" sz="2400" dirty="0">
              <a:solidFill>
                <a:schemeClr val="bg1"/>
              </a:solidFill>
            </a:endParaRPr>
          </a:p>
          <a:p>
            <a:r>
              <a:rPr lang="en-GB" sz="2400" b="1" dirty="0">
                <a:solidFill>
                  <a:schemeClr val="bg1"/>
                </a:solidFill>
              </a:rPr>
              <a:t>Examples</a:t>
            </a:r>
          </a:p>
          <a:p>
            <a:r>
              <a:rPr lang="en-GB" sz="2400" dirty="0">
                <a:solidFill>
                  <a:schemeClr val="bg1"/>
                </a:solidFill>
              </a:rPr>
              <a:t>Cysts</a:t>
            </a:r>
          </a:p>
          <a:p>
            <a:r>
              <a:rPr lang="en-GB" sz="2400" dirty="0">
                <a:solidFill>
                  <a:schemeClr val="bg1"/>
                </a:solidFill>
              </a:rPr>
              <a:t>Aorta </a:t>
            </a:r>
          </a:p>
          <a:p>
            <a:r>
              <a:rPr lang="en-GB" sz="2400" dirty="0">
                <a:solidFill>
                  <a:schemeClr val="bg1"/>
                </a:solidFill>
              </a:rPr>
              <a:t>Cluster of varicose veins</a:t>
            </a:r>
          </a:p>
          <a:p>
            <a:endParaRPr lang="en-GB" sz="2400" dirty="0">
              <a:solidFill>
                <a:schemeClr val="bg1"/>
              </a:solidFill>
            </a:endParaRPr>
          </a:p>
          <a:p>
            <a:r>
              <a:rPr lang="en-GB" sz="2400" b="1" dirty="0">
                <a:solidFill>
                  <a:schemeClr val="bg1"/>
                </a:solidFill>
              </a:rPr>
              <a:t>Is it useful? </a:t>
            </a:r>
          </a:p>
          <a:p>
            <a:r>
              <a:rPr lang="en-GB" sz="2400" dirty="0">
                <a:solidFill>
                  <a:schemeClr val="bg1"/>
                </a:solidFill>
              </a:rPr>
              <a:t>No</a:t>
            </a:r>
          </a:p>
          <a:p>
            <a:endParaRPr lang="en-GB" dirty="0">
              <a:solidFill>
                <a:schemeClr val="bg1"/>
              </a:solidFill>
            </a:endParaRPr>
          </a:p>
          <a:p>
            <a:endParaRPr lang="en-GB" dirty="0">
              <a:solidFill>
                <a:schemeClr val="bg1"/>
              </a:solidFill>
            </a:endParaRPr>
          </a:p>
        </p:txBody>
      </p:sp>
      <p:pic>
        <p:nvPicPr>
          <p:cNvPr id="3" name="Picture 7" descr="NHSNBT_logo.jpg">
            <a:extLst>
              <a:ext uri="{FF2B5EF4-FFF2-40B4-BE49-F238E27FC236}">
                <a16:creationId xmlns:a16="http://schemas.microsoft.com/office/drawing/2014/main" id="{240E14C8-3E25-1D99-5ED1-F2C1B45F70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Our Teams | North Bristol NHS Trust">
            <a:extLst>
              <a:ext uri="{FF2B5EF4-FFF2-40B4-BE49-F238E27FC236}">
                <a16:creationId xmlns:a16="http://schemas.microsoft.com/office/drawing/2014/main" id="{8E65FBA4-CC33-3B54-59BE-D104F18707B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radiologykey.com/wp-content/uploads/2020/03/f02-01-9780323596428.jpg"/>
          <p:cNvPicPr/>
          <p:nvPr/>
        </p:nvPicPr>
        <p:blipFill>
          <a:blip r:embed="rId6" cstate="print"/>
          <a:srcRect l="47813" r="23708" b="11150"/>
          <a:stretch>
            <a:fillRect/>
          </a:stretch>
        </p:blipFill>
        <p:spPr bwMode="auto">
          <a:xfrm>
            <a:off x="5742977" y="1849198"/>
            <a:ext cx="2852384" cy="3299578"/>
          </a:xfrm>
          <a:prstGeom prst="rect">
            <a:avLst/>
          </a:prstGeom>
          <a:noFill/>
          <a:ln w="9525">
            <a:noFill/>
            <a:miter lim="800000"/>
            <a:headEnd/>
            <a:tailEnd/>
          </a:ln>
        </p:spPr>
      </p:pic>
      <p:cxnSp>
        <p:nvCxnSpPr>
          <p:cNvPr id="9" name="Straight Arrow Connector 8"/>
          <p:cNvCxnSpPr/>
          <p:nvPr/>
        </p:nvCxnSpPr>
        <p:spPr>
          <a:xfrm flipV="1">
            <a:off x="8412480" y="4149969"/>
            <a:ext cx="1252025" cy="57677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52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93C6-EEA2-4D06-8623-C241A5135F8B}"/>
              </a:ext>
            </a:extLst>
          </p:cNvPr>
          <p:cNvSpPr>
            <a:spLocks noGrp="1"/>
          </p:cNvSpPr>
          <p:nvPr>
            <p:ph type="title"/>
          </p:nvPr>
        </p:nvSpPr>
        <p:spPr>
          <a:xfrm>
            <a:off x="838200" y="365126"/>
            <a:ext cx="10515600" cy="980790"/>
          </a:xfrm>
        </p:spPr>
        <p:txBody>
          <a:bodyPr/>
          <a:lstStyle/>
          <a:p>
            <a:pPr algn="ctr"/>
            <a:r>
              <a:rPr lang="en-GB" b="1" dirty="0">
                <a:solidFill>
                  <a:schemeClr val="bg1"/>
                </a:solidFill>
              </a:rPr>
              <a:t>Acoustic Enhancement</a:t>
            </a:r>
          </a:p>
        </p:txBody>
      </p:sp>
      <p:pic>
        <p:nvPicPr>
          <p:cNvPr id="5" name="Picture 4">
            <a:extLst>
              <a:ext uri="{FF2B5EF4-FFF2-40B4-BE49-F238E27FC236}">
                <a16:creationId xmlns:a16="http://schemas.microsoft.com/office/drawing/2014/main" id="{39CBA2E3-FF81-43BE-9988-656002E466B5}"/>
              </a:ext>
            </a:extLst>
          </p:cNvPr>
          <p:cNvPicPr>
            <a:picLocks noChangeAspect="1"/>
          </p:cNvPicPr>
          <p:nvPr/>
        </p:nvPicPr>
        <p:blipFill rotWithShape="1">
          <a:blip r:embed="rId3" cstate="print"/>
          <a:srcRect l="13520" t="3033" b="17266"/>
          <a:stretch/>
        </p:blipFill>
        <p:spPr>
          <a:xfrm>
            <a:off x="5786639" y="1654139"/>
            <a:ext cx="6109123" cy="4222677"/>
          </a:xfrm>
          <a:prstGeom prst="rect">
            <a:avLst/>
          </a:prstGeom>
        </p:spPr>
      </p:pic>
      <p:sp>
        <p:nvSpPr>
          <p:cNvPr id="7" name="TextBox 6">
            <a:extLst>
              <a:ext uri="{FF2B5EF4-FFF2-40B4-BE49-F238E27FC236}">
                <a16:creationId xmlns:a16="http://schemas.microsoft.com/office/drawing/2014/main" id="{05D9F7CA-FF21-4122-B733-6C5B0EE0B3A7}"/>
              </a:ext>
            </a:extLst>
          </p:cNvPr>
          <p:cNvSpPr txBox="1"/>
          <p:nvPr/>
        </p:nvSpPr>
        <p:spPr>
          <a:xfrm>
            <a:off x="452063" y="1294544"/>
            <a:ext cx="5334576" cy="590931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Characteristic of fluid-filled structures such as cysts and the urinary bladder. The fluid attenuates the sound less than the surrounding tissue</a:t>
            </a:r>
          </a:p>
          <a:p>
            <a:pPr marL="342900" indent="-342900">
              <a:buFont typeface="Arial" panose="020B0604020202020204" pitchFamily="34" charset="0"/>
              <a:buChar char="•"/>
            </a:pPr>
            <a:r>
              <a:rPr lang="en-GB" sz="2400" dirty="0">
                <a:solidFill>
                  <a:schemeClr val="bg1"/>
                </a:solidFill>
              </a:rPr>
              <a:t>Results in increased echoes deep to structures that transmit sound exceptionally well</a:t>
            </a:r>
          </a:p>
          <a:p>
            <a:pPr marL="342900" indent="-342900">
              <a:buFont typeface="Arial" panose="020B0604020202020204" pitchFamily="34" charset="0"/>
              <a:buChar char="•"/>
            </a:pPr>
            <a:r>
              <a:rPr lang="en-GB" sz="2400" dirty="0">
                <a:solidFill>
                  <a:schemeClr val="bg1"/>
                </a:solidFill>
              </a:rPr>
              <a:t>Can be reduced by making changes to TGC </a:t>
            </a:r>
          </a:p>
          <a:p>
            <a:endParaRPr lang="en-GB" sz="2400" dirty="0">
              <a:solidFill>
                <a:schemeClr val="bg1"/>
              </a:solidFill>
            </a:endParaRPr>
          </a:p>
          <a:p>
            <a:r>
              <a:rPr lang="en-GB" sz="2400" b="1" dirty="0">
                <a:solidFill>
                  <a:schemeClr val="bg1"/>
                </a:solidFill>
              </a:rPr>
              <a:t>Examples</a:t>
            </a:r>
          </a:p>
          <a:p>
            <a:r>
              <a:rPr lang="en-GB" sz="2400" dirty="0">
                <a:solidFill>
                  <a:schemeClr val="bg1"/>
                </a:solidFill>
              </a:rPr>
              <a:t>Bladder</a:t>
            </a:r>
          </a:p>
          <a:p>
            <a:r>
              <a:rPr lang="en-GB" sz="2400" dirty="0">
                <a:solidFill>
                  <a:schemeClr val="bg1"/>
                </a:solidFill>
              </a:rPr>
              <a:t>Liver cysts</a:t>
            </a:r>
          </a:p>
          <a:p>
            <a:r>
              <a:rPr lang="en-GB" sz="2400" b="1" dirty="0">
                <a:solidFill>
                  <a:schemeClr val="bg1"/>
                </a:solidFill>
              </a:rPr>
              <a:t>Is it useful? </a:t>
            </a:r>
          </a:p>
          <a:p>
            <a:r>
              <a:rPr lang="en-GB" sz="2400" dirty="0">
                <a:solidFill>
                  <a:schemeClr val="bg1"/>
                </a:solidFill>
              </a:rPr>
              <a:t>Cyst identification</a:t>
            </a:r>
          </a:p>
          <a:p>
            <a:endParaRPr lang="en-GB" dirty="0">
              <a:solidFill>
                <a:schemeClr val="bg1"/>
              </a:solidFill>
            </a:endParaRPr>
          </a:p>
        </p:txBody>
      </p:sp>
      <p:pic>
        <p:nvPicPr>
          <p:cNvPr id="3" name="Picture 7" descr="NHSNBT_logo.jpg">
            <a:extLst>
              <a:ext uri="{FF2B5EF4-FFF2-40B4-BE49-F238E27FC236}">
                <a16:creationId xmlns:a16="http://schemas.microsoft.com/office/drawing/2014/main" id="{95728C9F-A482-9E87-2B02-1807DD9D85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Teams | North Bristol NHS Trust">
            <a:extLst>
              <a:ext uri="{FF2B5EF4-FFF2-40B4-BE49-F238E27FC236}">
                <a16:creationId xmlns:a16="http://schemas.microsoft.com/office/drawing/2014/main" id="{F65F3690-FAB5-B4FE-C7CB-561BE577E0F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11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FBDA-0933-4A76-A3C8-3A765B7D2D94}"/>
              </a:ext>
            </a:extLst>
          </p:cNvPr>
          <p:cNvSpPr>
            <a:spLocks noGrp="1"/>
          </p:cNvSpPr>
          <p:nvPr>
            <p:ph type="title"/>
          </p:nvPr>
        </p:nvSpPr>
        <p:spPr>
          <a:xfrm>
            <a:off x="838200" y="112963"/>
            <a:ext cx="10515600" cy="933576"/>
          </a:xfrm>
        </p:spPr>
        <p:txBody>
          <a:bodyPr>
            <a:normAutofit/>
          </a:bodyPr>
          <a:lstStyle/>
          <a:p>
            <a:pPr algn="ctr"/>
            <a:r>
              <a:rPr lang="en-GB" b="1" dirty="0">
                <a:solidFill>
                  <a:schemeClr val="bg1"/>
                </a:solidFill>
              </a:rPr>
              <a:t>Beam-width Artifact</a:t>
            </a:r>
          </a:p>
        </p:txBody>
      </p:sp>
      <p:sp>
        <p:nvSpPr>
          <p:cNvPr id="3" name="Content Placeholder 2">
            <a:extLst>
              <a:ext uri="{FF2B5EF4-FFF2-40B4-BE49-F238E27FC236}">
                <a16:creationId xmlns:a16="http://schemas.microsoft.com/office/drawing/2014/main" id="{FBE661C7-13A6-4552-84C5-D96011C8B292}"/>
              </a:ext>
            </a:extLst>
          </p:cNvPr>
          <p:cNvSpPr>
            <a:spLocks noGrp="1"/>
          </p:cNvSpPr>
          <p:nvPr>
            <p:ph idx="1"/>
          </p:nvPr>
        </p:nvSpPr>
        <p:spPr>
          <a:xfrm>
            <a:off x="838201" y="1046538"/>
            <a:ext cx="6364458" cy="5551209"/>
          </a:xfrm>
        </p:spPr>
        <p:txBody>
          <a:bodyPr>
            <a:normAutofit lnSpcReduction="10000"/>
          </a:bodyPr>
          <a:lstStyle/>
          <a:p>
            <a:r>
              <a:rPr lang="en-GB" dirty="0">
                <a:solidFill>
                  <a:schemeClr val="bg1"/>
                </a:solidFill>
              </a:rPr>
              <a:t>Occurs when a reflective object is located beyond the widened ultrasound beam, after the focal zone</a:t>
            </a:r>
          </a:p>
          <a:p>
            <a:r>
              <a:rPr lang="en-GB" dirty="0">
                <a:solidFill>
                  <a:schemeClr val="bg1"/>
                </a:solidFill>
              </a:rPr>
              <a:t>Assumption that these echoes are from within the imaging plane and are displayed as overlapping the structure of</a:t>
            </a:r>
            <a:r>
              <a:rPr lang="en-GB" dirty="0"/>
              <a:t> </a:t>
            </a:r>
            <a:r>
              <a:rPr lang="en-GB" dirty="0">
                <a:solidFill>
                  <a:schemeClr val="bg1"/>
                </a:solidFill>
              </a:rPr>
              <a:t>interest</a:t>
            </a:r>
          </a:p>
          <a:p>
            <a:r>
              <a:rPr lang="en-GB" dirty="0">
                <a:solidFill>
                  <a:schemeClr val="bg1"/>
                </a:solidFill>
              </a:rPr>
              <a:t>Can recognise this as an anechoic structure contains peripheral echoes</a:t>
            </a:r>
          </a:p>
          <a:p>
            <a:pPr marL="0" indent="0">
              <a:buNone/>
            </a:pPr>
            <a:r>
              <a:rPr lang="en-GB" b="1" dirty="0">
                <a:solidFill>
                  <a:schemeClr val="bg1"/>
                </a:solidFill>
              </a:rPr>
              <a:t>To reduce this </a:t>
            </a:r>
            <a:r>
              <a:rPr lang="en-GB" b="1" dirty="0" err="1">
                <a:solidFill>
                  <a:schemeClr val="bg1"/>
                </a:solidFill>
              </a:rPr>
              <a:t>artifact</a:t>
            </a:r>
            <a:r>
              <a:rPr lang="en-GB" b="1" dirty="0">
                <a:solidFill>
                  <a:schemeClr val="bg1"/>
                </a:solidFill>
              </a:rPr>
              <a:t>:</a:t>
            </a:r>
          </a:p>
          <a:p>
            <a:pPr marL="0" indent="0">
              <a:buNone/>
            </a:pPr>
            <a:r>
              <a:rPr lang="en-GB" dirty="0">
                <a:solidFill>
                  <a:schemeClr val="bg1"/>
                </a:solidFill>
              </a:rPr>
              <a:t>Adjust focus</a:t>
            </a:r>
          </a:p>
          <a:p>
            <a:pPr marL="0" indent="0">
              <a:buNone/>
            </a:pPr>
            <a:r>
              <a:rPr lang="en-GB" dirty="0">
                <a:solidFill>
                  <a:schemeClr val="bg1"/>
                </a:solidFill>
              </a:rPr>
              <a:t>Ensure transducer is at the centre of the object of interest </a:t>
            </a:r>
          </a:p>
          <a:p>
            <a:pPr marL="0" indent="0">
              <a:buNone/>
            </a:pPr>
            <a:endParaRPr lang="en-GB" dirty="0"/>
          </a:p>
        </p:txBody>
      </p:sp>
      <p:pic>
        <p:nvPicPr>
          <p:cNvPr id="5" name="Picture 7" descr="NHSNBT_logo.jpg">
            <a:extLst>
              <a:ext uri="{FF2B5EF4-FFF2-40B4-BE49-F238E27FC236}">
                <a16:creationId xmlns:a16="http://schemas.microsoft.com/office/drawing/2014/main" id="{56310C19-22B5-9B7B-EBD1-665DEEA8A9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396" y="1129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Our Teams | North Bristol NHS Trust">
            <a:extLst>
              <a:ext uri="{FF2B5EF4-FFF2-40B4-BE49-F238E27FC236}">
                <a16:creationId xmlns:a16="http://schemas.microsoft.com/office/drawing/2014/main" id="{09A7F57A-1E86-05E0-C786-A727991ECFA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768" t="23470" b="19498"/>
          <a:stretch/>
        </p:blipFill>
        <p:spPr bwMode="auto">
          <a:xfrm>
            <a:off x="7907849" y="6143586"/>
            <a:ext cx="4184834" cy="601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302206_1_En_1_Fig5_HTML.jpg"/>
          <p:cNvPicPr/>
          <p:nvPr/>
        </p:nvPicPr>
        <p:blipFill>
          <a:blip r:embed="rId5" cstate="print"/>
          <a:srcRect/>
          <a:stretch>
            <a:fillRect/>
          </a:stretch>
        </p:blipFill>
        <p:spPr bwMode="auto">
          <a:xfrm>
            <a:off x="6907237" y="1308296"/>
            <a:ext cx="5022165" cy="4403188"/>
          </a:xfrm>
          <a:prstGeom prst="rect">
            <a:avLst/>
          </a:prstGeom>
          <a:noFill/>
          <a:ln w="9525">
            <a:noFill/>
            <a:miter lim="800000"/>
            <a:headEnd/>
            <a:tailEnd/>
          </a:ln>
        </p:spPr>
      </p:pic>
    </p:spTree>
    <p:extLst>
      <p:ext uri="{BB962C8B-B14F-4D97-AF65-F5344CB8AC3E}">
        <p14:creationId xmlns:p14="http://schemas.microsoft.com/office/powerpoint/2010/main" val="2716254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892B476A026742AC74788306E3BC1B" ma:contentTypeVersion="13" ma:contentTypeDescription="Create a new document." ma:contentTypeScope="" ma:versionID="c4fa76dd0927a18dce5bb02676fa116b">
  <xsd:schema xmlns:xsd="http://www.w3.org/2001/XMLSchema" xmlns:xs="http://www.w3.org/2001/XMLSchema" xmlns:p="http://schemas.microsoft.com/office/2006/metadata/properties" xmlns:ns3="b6863b26-a886-44ef-9664-737c7df08c7e" xmlns:ns4="4f7f64be-456f-49b5-89d4-8bbfd0666e3b" targetNamespace="http://schemas.microsoft.com/office/2006/metadata/properties" ma:root="true" ma:fieldsID="3defb8a976c06cf8a503de9121c46203" ns3:_="" ns4:_="">
    <xsd:import namespace="b6863b26-a886-44ef-9664-737c7df08c7e"/>
    <xsd:import namespace="4f7f64be-456f-49b5-89d4-8bbfd0666e3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63b26-a886-44ef-9664-737c7df08c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7f64be-456f-49b5-89d4-8bbfd0666e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6863b26-a886-44ef-9664-737c7df08c7e" xsi:nil="true"/>
  </documentManagement>
</p:properties>
</file>

<file path=customXml/itemProps1.xml><?xml version="1.0" encoding="utf-8"?>
<ds:datastoreItem xmlns:ds="http://schemas.openxmlformats.org/officeDocument/2006/customXml" ds:itemID="{DEA19F2B-2E59-4D3D-B1D7-F253A09CB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863b26-a886-44ef-9664-737c7df08c7e"/>
    <ds:schemaRef ds:uri="4f7f64be-456f-49b5-89d4-8bbfd0666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D1A24D-BF66-4FCB-9956-D7E666F699BE}">
  <ds:schemaRefs>
    <ds:schemaRef ds:uri="http://schemas.microsoft.com/sharepoint/v3/contenttype/forms"/>
  </ds:schemaRefs>
</ds:datastoreItem>
</file>

<file path=customXml/itemProps3.xml><?xml version="1.0" encoding="utf-8"?>
<ds:datastoreItem xmlns:ds="http://schemas.openxmlformats.org/officeDocument/2006/customXml" ds:itemID="{E5619C3A-F620-4939-8614-4FF14CB8777E}">
  <ds:schemaRefs>
    <ds:schemaRef ds:uri="http://purl.org/dc/elements/1.1/"/>
    <ds:schemaRef ds:uri="http://schemas.microsoft.com/office/infopath/2007/PartnerControls"/>
    <ds:schemaRef ds:uri="http://purl.org/dc/terms/"/>
    <ds:schemaRef ds:uri="b6863b26-a886-44ef-9664-737c7df08c7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4f7f64be-456f-49b5-89d4-8bbfd0666e3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686</TotalTime>
  <Words>1234</Words>
  <Application>Microsoft Office PowerPoint</Application>
  <PresentationFormat>Widescreen</PresentationFormat>
  <Paragraphs>155</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Artifacts in ultrasound</vt:lpstr>
      <vt:lpstr>What is an artifact?</vt:lpstr>
      <vt:lpstr>Machine basics</vt:lpstr>
      <vt:lpstr>Basic assumptions made by the machine</vt:lpstr>
      <vt:lpstr>Attenuation Artifacts </vt:lpstr>
      <vt:lpstr>Acoustic Shadowing</vt:lpstr>
      <vt:lpstr>Edge Shadowing</vt:lpstr>
      <vt:lpstr>Acoustic Enhancement</vt:lpstr>
      <vt:lpstr>Beam-width Artifact</vt:lpstr>
      <vt:lpstr>Slice Thickness Artifact</vt:lpstr>
      <vt:lpstr>Mirror Image Artifacts</vt:lpstr>
      <vt:lpstr>Reverberation Artifacts </vt:lpstr>
      <vt:lpstr>Reverberation Artifacts </vt:lpstr>
      <vt:lpstr>Comet Tail Artifact</vt:lpstr>
      <vt:lpstr>Ring Down Artifact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Artifacts in ultrasound</dc:title>
  <dc:creator>Rebecca Patton</dc:creator>
  <cp:lastModifiedBy>Joanne Widdup</cp:lastModifiedBy>
  <cp:revision>24</cp:revision>
  <dcterms:created xsi:type="dcterms:W3CDTF">2023-01-27T11:32:54Z</dcterms:created>
  <dcterms:modified xsi:type="dcterms:W3CDTF">2023-04-03T08:50:08Z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0x01010028892B476A026742AC74788306E3BC1B</vt:lpwstr>
  </property>
</Properties>
</file>