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1" r:id="rId4"/>
    <p:sldId id="259" r:id="rId5"/>
    <p:sldId id="260" r:id="rId6"/>
    <p:sldId id="263" r:id="rId7"/>
    <p:sldId id="264" r:id="rId8"/>
    <p:sldId id="258" r:id="rId9"/>
    <p:sldId id="262" r:id="rId10"/>
    <p:sldId id="266" r:id="rId11"/>
    <p:sldId id="265"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33" autoAdjust="0"/>
  </p:normalViewPr>
  <p:slideViewPr>
    <p:cSldViewPr>
      <p:cViewPr>
        <p:scale>
          <a:sx n="120" d="100"/>
          <a:sy n="120" d="100"/>
        </p:scale>
        <p:origin x="-1362" y="378"/>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EE6AAD-A495-4922-902E-21A4C632098C}" type="datetimeFigureOut">
              <a:rPr lang="en-GB" smtClean="0"/>
              <a:t>03/11/2021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F9296-AA67-4B06-A2EC-12940101E3FB}" type="slidenum">
              <a:rPr lang="en-GB" smtClean="0"/>
              <a:t>‹#›</a:t>
            </a:fld>
            <a:endParaRPr lang="en-GB"/>
          </a:p>
        </p:txBody>
      </p:sp>
    </p:spTree>
    <p:extLst>
      <p:ext uri="{BB962C8B-B14F-4D97-AF65-F5344CB8AC3E}">
        <p14:creationId xmlns:p14="http://schemas.microsoft.com/office/powerpoint/2010/main" val="277060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7F9296-AA67-4B06-A2EC-12940101E3FB}" type="slidenum">
              <a:rPr lang="en-GB" smtClean="0"/>
              <a:t>1</a:t>
            </a:fld>
            <a:endParaRPr lang="en-GB"/>
          </a:p>
        </p:txBody>
      </p:sp>
    </p:spTree>
    <p:extLst>
      <p:ext uri="{BB962C8B-B14F-4D97-AF65-F5344CB8AC3E}">
        <p14:creationId xmlns:p14="http://schemas.microsoft.com/office/powerpoint/2010/main" val="221355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complex but important just for one thing: flow is proportional to the 4</a:t>
            </a:r>
            <a:r>
              <a:rPr lang="en-GB" baseline="30000" dirty="0" smtClean="0"/>
              <a:t>th</a:t>
            </a:r>
            <a:r>
              <a:rPr lang="en-GB" baseline="0" dirty="0" smtClean="0"/>
              <a:t> power of the radius (area) of the vessel, which tells us that even small changes in the radius or area of the vessel results in large changes in flow/velocity. </a:t>
            </a:r>
            <a:endParaRPr lang="en-GB" dirty="0"/>
          </a:p>
        </p:txBody>
      </p:sp>
      <p:sp>
        <p:nvSpPr>
          <p:cNvPr id="4" name="Slide Number Placeholder 3"/>
          <p:cNvSpPr>
            <a:spLocks noGrp="1"/>
          </p:cNvSpPr>
          <p:nvPr>
            <p:ph type="sldNum" sz="quarter" idx="10"/>
          </p:nvPr>
        </p:nvSpPr>
        <p:spPr/>
        <p:txBody>
          <a:bodyPr/>
          <a:lstStyle/>
          <a:p>
            <a:fld id="{017F9296-AA67-4B06-A2EC-12940101E3FB}" type="slidenum">
              <a:rPr lang="en-GB" smtClean="0"/>
              <a:t>10</a:t>
            </a:fld>
            <a:endParaRPr lang="en-GB"/>
          </a:p>
        </p:txBody>
      </p:sp>
    </p:spTree>
    <p:extLst>
      <p:ext uri="{BB962C8B-B14F-4D97-AF65-F5344CB8AC3E}">
        <p14:creationId xmlns:p14="http://schemas.microsoft.com/office/powerpoint/2010/main" val="736171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 stenosis we have pressure</a:t>
            </a:r>
            <a:r>
              <a:rPr lang="en-GB" baseline="0" dirty="0" smtClean="0"/>
              <a:t> losses, increase in resistance and increases in velocity- which is what we can measure, interpret and use to diagnose the degree of stenosis. The main PSV criterion used to grade the degree of stenosis in the artery is the ratio between the velocity at the site of the stenosis and the </a:t>
            </a:r>
            <a:r>
              <a:rPr lang="en-GB" baseline="0" dirty="0" err="1" smtClean="0"/>
              <a:t>prestenotic</a:t>
            </a:r>
            <a:r>
              <a:rPr lang="en-GB" baseline="0" dirty="0" smtClean="0"/>
              <a:t> velocity in a normal segment immediately proximal to the stenosis. </a:t>
            </a:r>
            <a:endParaRPr lang="en-GB" dirty="0"/>
          </a:p>
        </p:txBody>
      </p:sp>
      <p:sp>
        <p:nvSpPr>
          <p:cNvPr id="4" name="Slide Number Placeholder 3"/>
          <p:cNvSpPr>
            <a:spLocks noGrp="1"/>
          </p:cNvSpPr>
          <p:nvPr>
            <p:ph type="sldNum" sz="quarter" idx="10"/>
          </p:nvPr>
        </p:nvSpPr>
        <p:spPr/>
        <p:txBody>
          <a:bodyPr/>
          <a:lstStyle/>
          <a:p>
            <a:fld id="{017F9296-AA67-4B06-A2EC-12940101E3FB}" type="slidenum">
              <a:rPr lang="en-GB" smtClean="0"/>
              <a:t>11</a:t>
            </a:fld>
            <a:endParaRPr lang="en-GB"/>
          </a:p>
        </p:txBody>
      </p:sp>
    </p:spTree>
    <p:extLst>
      <p:ext uri="{BB962C8B-B14F-4D97-AF65-F5344CB8AC3E}">
        <p14:creationId xmlns:p14="http://schemas.microsoft.com/office/powerpoint/2010/main" val="197432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Velocity</a:t>
            </a:r>
            <a:r>
              <a:rPr lang="en-GB" baseline="0" dirty="0" smtClean="0"/>
              <a:t> criteria used to quantify the degree of narrowing have been produced by comparing Doppler velocity measurements with arteriogram results- which is/used to be considered the gold standard.</a:t>
            </a:r>
          </a:p>
          <a:p>
            <a:r>
              <a:rPr lang="en-GB" baseline="0" dirty="0" smtClean="0"/>
              <a:t>So lesions that take up &lt;50% of the vessel lumen are non haemodynamically significant- they do not have much of an impact on velocity/resistance/pressure where as any stenosis 50% or over is deemed haemodynamically significant </a:t>
            </a:r>
            <a:endParaRPr lang="en-GB" dirty="0"/>
          </a:p>
        </p:txBody>
      </p:sp>
      <p:sp>
        <p:nvSpPr>
          <p:cNvPr id="4" name="Slide Number Placeholder 3"/>
          <p:cNvSpPr>
            <a:spLocks noGrp="1"/>
          </p:cNvSpPr>
          <p:nvPr>
            <p:ph type="sldNum" sz="quarter" idx="10"/>
          </p:nvPr>
        </p:nvSpPr>
        <p:spPr/>
        <p:txBody>
          <a:bodyPr/>
          <a:lstStyle/>
          <a:p>
            <a:fld id="{017F9296-AA67-4B06-A2EC-12940101E3FB}" type="slidenum">
              <a:rPr lang="en-GB" smtClean="0"/>
              <a:t>12</a:t>
            </a:fld>
            <a:endParaRPr lang="en-GB"/>
          </a:p>
        </p:txBody>
      </p:sp>
    </p:spTree>
    <p:extLst>
      <p:ext uri="{BB962C8B-B14F-4D97-AF65-F5344CB8AC3E}">
        <p14:creationId xmlns:p14="http://schemas.microsoft.com/office/powerpoint/2010/main" val="96481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7F9296-AA67-4B06-A2EC-12940101E3FB}" type="slidenum">
              <a:rPr lang="en-GB" smtClean="0"/>
              <a:t>2</a:t>
            </a:fld>
            <a:endParaRPr lang="en-GB"/>
          </a:p>
        </p:txBody>
      </p:sp>
    </p:spTree>
    <p:extLst>
      <p:ext uri="{BB962C8B-B14F-4D97-AF65-F5344CB8AC3E}">
        <p14:creationId xmlns:p14="http://schemas.microsoft.com/office/powerpoint/2010/main" val="265182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use spectral </a:t>
            </a:r>
            <a:r>
              <a:rPr lang="en-GB" baseline="0" dirty="0" err="1" smtClean="0"/>
              <a:t>doppler</a:t>
            </a:r>
            <a:r>
              <a:rPr lang="en-GB" baseline="0" dirty="0" smtClean="0"/>
              <a:t> through a sample volume placed within the centre of the artery to take peak systolic velocity measurements (PSV) which is basically when the blood is moving at its fastest in the centre of the vessel, this is measured in cm/s. Many patient specific factors affect the absolute velocity- we don’t use “normal reference PSV values” to make any diagnosis on the arteries- so that’s why individual values don’t actually mean a great deal. However when it comes to looking at </a:t>
            </a:r>
            <a:r>
              <a:rPr lang="en-GB" baseline="0" dirty="0" err="1" smtClean="0"/>
              <a:t>stenoses</a:t>
            </a:r>
            <a:r>
              <a:rPr lang="en-GB" baseline="0" dirty="0" smtClean="0"/>
              <a:t> they are essential! Before going into more detail will explain blood flow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17F9296-AA67-4B06-A2EC-12940101E3FB}" type="slidenum">
              <a:rPr lang="en-GB" smtClean="0"/>
              <a:t>3</a:t>
            </a:fld>
            <a:endParaRPr lang="en-GB"/>
          </a:p>
        </p:txBody>
      </p:sp>
    </p:spTree>
    <p:extLst>
      <p:ext uri="{BB962C8B-B14F-4D97-AF65-F5344CB8AC3E}">
        <p14:creationId xmlns:p14="http://schemas.microsoft.com/office/powerpoint/2010/main" val="303957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blood moves through our arteries due to energy created by the contraction of the heart that forces the blood around.</a:t>
            </a:r>
            <a:endParaRPr lang="en-GB" dirty="0" smtClean="0"/>
          </a:p>
          <a:p>
            <a:r>
              <a:rPr lang="en-GB" dirty="0" smtClean="0"/>
              <a:t>Blood flow in the arteries</a:t>
            </a:r>
            <a:r>
              <a:rPr lang="en-GB" baseline="0" dirty="0" smtClean="0"/>
              <a:t> depends on 2 factors: the energy available to drive blood flow and the resistance to flow presented by the vascular system</a:t>
            </a:r>
          </a:p>
          <a:p>
            <a:endParaRPr lang="en-GB" dirty="0"/>
          </a:p>
        </p:txBody>
      </p:sp>
      <p:sp>
        <p:nvSpPr>
          <p:cNvPr id="4" name="Slide Number Placeholder 3"/>
          <p:cNvSpPr>
            <a:spLocks noGrp="1"/>
          </p:cNvSpPr>
          <p:nvPr>
            <p:ph type="sldNum" sz="quarter" idx="10"/>
          </p:nvPr>
        </p:nvSpPr>
        <p:spPr/>
        <p:txBody>
          <a:bodyPr/>
          <a:lstStyle/>
          <a:p>
            <a:fld id="{017F9296-AA67-4B06-A2EC-12940101E3FB}" type="slidenum">
              <a:rPr lang="en-GB" smtClean="0"/>
              <a:t>4</a:t>
            </a:fld>
            <a:endParaRPr lang="en-GB"/>
          </a:p>
        </p:txBody>
      </p:sp>
    </p:spTree>
    <p:extLst>
      <p:ext uri="{BB962C8B-B14F-4D97-AF65-F5344CB8AC3E}">
        <p14:creationId xmlns:p14="http://schemas.microsoft.com/office/powerpoint/2010/main" val="189037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scientist</a:t>
            </a:r>
            <a:r>
              <a:rPr lang="en-GB" baseline="0" dirty="0" smtClean="0"/>
              <a:t> </a:t>
            </a:r>
            <a:r>
              <a:rPr lang="en-GB" baseline="0" dirty="0" err="1" smtClean="0"/>
              <a:t>bernoulli</a:t>
            </a:r>
            <a:r>
              <a:rPr lang="en-GB" baseline="0" dirty="0" smtClean="0"/>
              <a:t> showed that the total fluid energy, which gives rise to the flow is made of 3 parts</a:t>
            </a:r>
          </a:p>
          <a:p>
            <a:r>
              <a:rPr lang="en-GB" baseline="0" dirty="0" smtClean="0"/>
              <a:t>Pressure energy: pressure in the fluid due to the contraction of the heart</a:t>
            </a:r>
          </a:p>
          <a:p>
            <a:r>
              <a:rPr lang="en-GB" baseline="0" dirty="0" smtClean="0"/>
              <a:t>Kinetic energy: the fact that the fluid is a moving mass</a:t>
            </a:r>
          </a:p>
          <a:p>
            <a:r>
              <a:rPr lang="en-GB" baseline="0" dirty="0" smtClean="0"/>
              <a:t>Gravitational potential energy: ability of a volume of blood to do work due to the effect of gravity (equivalent to hydrostatic pressure)</a:t>
            </a:r>
          </a:p>
        </p:txBody>
      </p:sp>
      <p:sp>
        <p:nvSpPr>
          <p:cNvPr id="4" name="Slide Number Placeholder 3"/>
          <p:cNvSpPr>
            <a:spLocks noGrp="1"/>
          </p:cNvSpPr>
          <p:nvPr>
            <p:ph type="sldNum" sz="quarter" idx="10"/>
          </p:nvPr>
        </p:nvSpPr>
        <p:spPr/>
        <p:txBody>
          <a:bodyPr/>
          <a:lstStyle/>
          <a:p>
            <a:fld id="{017F9296-AA67-4B06-A2EC-12940101E3FB}" type="slidenum">
              <a:rPr lang="en-GB" smtClean="0"/>
              <a:t>5</a:t>
            </a:fld>
            <a:endParaRPr lang="en-GB"/>
          </a:p>
        </p:txBody>
      </p:sp>
    </p:spTree>
    <p:extLst>
      <p:ext uri="{BB962C8B-B14F-4D97-AF65-F5344CB8AC3E}">
        <p14:creationId xmlns:p14="http://schemas.microsoft.com/office/powerpoint/2010/main" val="19595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When fluid flows through a tube with a narrowing- the fluid travels faster through the narrowed section (or stenosis)</a:t>
            </a:r>
            <a:r>
              <a:rPr lang="en-GB" baseline="0" dirty="0" smtClean="0"/>
              <a:t> this means that kinetic energy increases and the potential or pressure energy falls. So the pressure it lower in the narrowed section. Beyond the narrowing, the reverse happens, kinetic energy decreases and is converted into pressure energy. This results in small amounts of energy losses. Through normal arteries, these energy losses are very small with pressure differences between the distal vessels and the aorta being only slight. However in the presence of significant arterial disease/stenosis- the pressure drops are greater than normal and this leads to reduce blood flow and tissue perfusion distally. </a:t>
            </a:r>
            <a:endParaRPr lang="en-GB" dirty="0" smtClean="0"/>
          </a:p>
          <a:p>
            <a:endParaRPr lang="en-GB" dirty="0"/>
          </a:p>
        </p:txBody>
      </p:sp>
      <p:sp>
        <p:nvSpPr>
          <p:cNvPr id="4" name="Slide Number Placeholder 3"/>
          <p:cNvSpPr>
            <a:spLocks noGrp="1"/>
          </p:cNvSpPr>
          <p:nvPr>
            <p:ph type="sldNum" sz="quarter" idx="10"/>
          </p:nvPr>
        </p:nvSpPr>
        <p:spPr/>
        <p:txBody>
          <a:bodyPr/>
          <a:lstStyle/>
          <a:p>
            <a:fld id="{017F9296-AA67-4B06-A2EC-12940101E3FB}" type="slidenum">
              <a:rPr lang="en-GB" smtClean="0"/>
              <a:t>6</a:t>
            </a:fld>
            <a:endParaRPr lang="en-GB"/>
          </a:p>
        </p:txBody>
      </p:sp>
    </p:spTree>
    <p:extLst>
      <p:ext uri="{BB962C8B-B14F-4D97-AF65-F5344CB8AC3E}">
        <p14:creationId xmlns:p14="http://schemas.microsoft.com/office/powerpoint/2010/main" val="213950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Pouiseuilles</a:t>
            </a:r>
            <a:r>
              <a:rPr lang="en-GB" dirty="0" smtClean="0"/>
              <a:t> demonstrates the relationship</a:t>
            </a:r>
            <a:r>
              <a:rPr lang="en-GB" baseline="0" dirty="0" smtClean="0"/>
              <a:t> between flow, the pressure gradient along the tube and the size/dimension of a tube. The take home message from this is that the presence of arterial disease/stenosis can </a:t>
            </a:r>
            <a:r>
              <a:rPr lang="en-GB" baseline="0" dirty="0" err="1" smtClean="0"/>
              <a:t>signficantly</a:t>
            </a:r>
            <a:r>
              <a:rPr lang="en-GB" baseline="0" dirty="0" smtClean="0"/>
              <a:t> alter the resistance to flow with the reduction in vessel diameter having a major impact- as you can see how to the power of 4! So slight changes in size have a change impact </a:t>
            </a:r>
            <a:endParaRPr lang="en-GB" dirty="0"/>
          </a:p>
        </p:txBody>
      </p:sp>
      <p:sp>
        <p:nvSpPr>
          <p:cNvPr id="4" name="Slide Number Placeholder 3"/>
          <p:cNvSpPr>
            <a:spLocks noGrp="1"/>
          </p:cNvSpPr>
          <p:nvPr>
            <p:ph type="sldNum" sz="quarter" idx="10"/>
          </p:nvPr>
        </p:nvSpPr>
        <p:spPr/>
        <p:txBody>
          <a:bodyPr/>
          <a:lstStyle/>
          <a:p>
            <a:fld id="{017F9296-AA67-4B06-A2EC-12940101E3FB}" type="slidenum">
              <a:rPr lang="en-GB" smtClean="0"/>
              <a:t>7</a:t>
            </a:fld>
            <a:endParaRPr lang="en-GB"/>
          </a:p>
        </p:txBody>
      </p:sp>
    </p:spTree>
    <p:extLst>
      <p:ext uri="{BB962C8B-B14F-4D97-AF65-F5344CB8AC3E}">
        <p14:creationId xmlns:p14="http://schemas.microsoft.com/office/powerpoint/2010/main" val="73617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Anyway- that’s the science of the blood flow- where do velocities come in? So a narrowing also leads to an increase in the velocities we see- so as you can see here the velocity goes from 26-324 and according to our criteria this velocity increase suggests the narrowing or stenosis is &gt;90%, so pretty tight! I will just explain why the velocity increases and then explain our grading criteria</a:t>
            </a:r>
            <a:endParaRPr lang="en-GB" dirty="0" smtClean="0"/>
          </a:p>
        </p:txBody>
      </p:sp>
      <p:sp>
        <p:nvSpPr>
          <p:cNvPr id="4" name="Slide Number Placeholder 3"/>
          <p:cNvSpPr>
            <a:spLocks noGrp="1"/>
          </p:cNvSpPr>
          <p:nvPr>
            <p:ph type="sldNum" sz="quarter" idx="10"/>
          </p:nvPr>
        </p:nvSpPr>
        <p:spPr/>
        <p:txBody>
          <a:bodyPr/>
          <a:lstStyle/>
          <a:p>
            <a:fld id="{017F9296-AA67-4B06-A2EC-12940101E3FB}" type="slidenum">
              <a:rPr lang="en-GB" smtClean="0"/>
              <a:t>8</a:t>
            </a:fld>
            <a:endParaRPr lang="en-GB"/>
          </a:p>
        </p:txBody>
      </p:sp>
    </p:spTree>
    <p:extLst>
      <p:ext uri="{BB962C8B-B14F-4D97-AF65-F5344CB8AC3E}">
        <p14:creationId xmlns:p14="http://schemas.microsoft.com/office/powerpoint/2010/main" val="120059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a:t>
            </a:r>
            <a:r>
              <a:rPr lang="en-GB" baseline="0" dirty="0" smtClean="0"/>
              <a:t> why does velocity increase? Back to </a:t>
            </a:r>
            <a:r>
              <a:rPr lang="en-GB" baseline="0" dirty="0" err="1" smtClean="0"/>
              <a:t>bernoulli</a:t>
            </a:r>
            <a:r>
              <a:rPr lang="en-GB" baseline="0" dirty="0" smtClean="0"/>
              <a:t>. Obviously blood flow is complex and we have discussed blood energy, this equation explains volume flow and velocity. Velocity(speed of the blood), volume of flow (amount of blood at that point) and cross sectional area of the tube are all linked by this equation. The volume flow remains constant (because flow cannot be created or destroyed through a tube, some changes at a branch/bifurcation), therefore velocity at any point along the tube is dependent on the area. </a:t>
            </a:r>
            <a:endParaRPr lang="en-GB" dirty="0"/>
          </a:p>
        </p:txBody>
      </p:sp>
      <p:sp>
        <p:nvSpPr>
          <p:cNvPr id="4" name="Slide Number Placeholder 3"/>
          <p:cNvSpPr>
            <a:spLocks noGrp="1"/>
          </p:cNvSpPr>
          <p:nvPr>
            <p:ph type="sldNum" sz="quarter" idx="10"/>
          </p:nvPr>
        </p:nvSpPr>
        <p:spPr/>
        <p:txBody>
          <a:bodyPr/>
          <a:lstStyle/>
          <a:p>
            <a:fld id="{017F9296-AA67-4B06-A2EC-12940101E3FB}" type="slidenum">
              <a:rPr lang="en-GB" smtClean="0"/>
              <a:t>9</a:t>
            </a:fld>
            <a:endParaRPr lang="en-GB"/>
          </a:p>
        </p:txBody>
      </p:sp>
    </p:spTree>
    <p:extLst>
      <p:ext uri="{BB962C8B-B14F-4D97-AF65-F5344CB8AC3E}">
        <p14:creationId xmlns:p14="http://schemas.microsoft.com/office/powerpoint/2010/main" val="402116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5C0917-DBC9-4620-9416-BF19393877B7}"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CED14-B0C6-4030-A7D2-BA274E37612A}" type="slidenum">
              <a:rPr lang="en-GB" smtClean="0"/>
              <a:t>‹#›</a:t>
            </a:fld>
            <a:endParaRPr lang="en-GB"/>
          </a:p>
        </p:txBody>
      </p:sp>
    </p:spTree>
    <p:extLst>
      <p:ext uri="{BB962C8B-B14F-4D97-AF65-F5344CB8AC3E}">
        <p14:creationId xmlns:p14="http://schemas.microsoft.com/office/powerpoint/2010/main" val="302423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5C0917-DBC9-4620-9416-BF19393877B7}"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CED14-B0C6-4030-A7D2-BA274E37612A}" type="slidenum">
              <a:rPr lang="en-GB" smtClean="0"/>
              <a:t>‹#›</a:t>
            </a:fld>
            <a:endParaRPr lang="en-GB"/>
          </a:p>
        </p:txBody>
      </p:sp>
    </p:spTree>
    <p:extLst>
      <p:ext uri="{BB962C8B-B14F-4D97-AF65-F5344CB8AC3E}">
        <p14:creationId xmlns:p14="http://schemas.microsoft.com/office/powerpoint/2010/main" val="398803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5C0917-DBC9-4620-9416-BF19393877B7}"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CED14-B0C6-4030-A7D2-BA274E37612A}" type="slidenum">
              <a:rPr lang="en-GB" smtClean="0"/>
              <a:t>‹#›</a:t>
            </a:fld>
            <a:endParaRPr lang="en-GB"/>
          </a:p>
        </p:txBody>
      </p:sp>
    </p:spTree>
    <p:extLst>
      <p:ext uri="{BB962C8B-B14F-4D97-AF65-F5344CB8AC3E}">
        <p14:creationId xmlns:p14="http://schemas.microsoft.com/office/powerpoint/2010/main" val="327656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5C0917-DBC9-4620-9416-BF19393877B7}"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CED14-B0C6-4030-A7D2-BA274E37612A}" type="slidenum">
              <a:rPr lang="en-GB" smtClean="0"/>
              <a:t>‹#›</a:t>
            </a:fld>
            <a:endParaRPr lang="en-GB"/>
          </a:p>
        </p:txBody>
      </p:sp>
    </p:spTree>
    <p:extLst>
      <p:ext uri="{BB962C8B-B14F-4D97-AF65-F5344CB8AC3E}">
        <p14:creationId xmlns:p14="http://schemas.microsoft.com/office/powerpoint/2010/main" val="74815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C0917-DBC9-4620-9416-BF19393877B7}"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CED14-B0C6-4030-A7D2-BA274E37612A}" type="slidenum">
              <a:rPr lang="en-GB" smtClean="0"/>
              <a:t>‹#›</a:t>
            </a:fld>
            <a:endParaRPr lang="en-GB"/>
          </a:p>
        </p:txBody>
      </p:sp>
    </p:spTree>
    <p:extLst>
      <p:ext uri="{BB962C8B-B14F-4D97-AF65-F5344CB8AC3E}">
        <p14:creationId xmlns:p14="http://schemas.microsoft.com/office/powerpoint/2010/main" val="192007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5C0917-DBC9-4620-9416-BF19393877B7}"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ACED14-B0C6-4030-A7D2-BA274E37612A}" type="slidenum">
              <a:rPr lang="en-GB" smtClean="0"/>
              <a:t>‹#›</a:t>
            </a:fld>
            <a:endParaRPr lang="en-GB"/>
          </a:p>
        </p:txBody>
      </p:sp>
    </p:spTree>
    <p:extLst>
      <p:ext uri="{BB962C8B-B14F-4D97-AF65-F5344CB8AC3E}">
        <p14:creationId xmlns:p14="http://schemas.microsoft.com/office/powerpoint/2010/main" val="137314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5C0917-DBC9-4620-9416-BF19393877B7}" type="datetimeFigureOut">
              <a:rPr lang="en-GB" smtClean="0"/>
              <a:t>03/11/2021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ACED14-B0C6-4030-A7D2-BA274E37612A}" type="slidenum">
              <a:rPr lang="en-GB" smtClean="0"/>
              <a:t>‹#›</a:t>
            </a:fld>
            <a:endParaRPr lang="en-GB"/>
          </a:p>
        </p:txBody>
      </p:sp>
    </p:spTree>
    <p:extLst>
      <p:ext uri="{BB962C8B-B14F-4D97-AF65-F5344CB8AC3E}">
        <p14:creationId xmlns:p14="http://schemas.microsoft.com/office/powerpoint/2010/main" val="54861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5C0917-DBC9-4620-9416-BF19393877B7}" type="datetimeFigureOut">
              <a:rPr lang="en-GB" smtClean="0"/>
              <a:t>03/11/2021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ACED14-B0C6-4030-A7D2-BA274E37612A}" type="slidenum">
              <a:rPr lang="en-GB" smtClean="0"/>
              <a:t>‹#›</a:t>
            </a:fld>
            <a:endParaRPr lang="en-GB"/>
          </a:p>
        </p:txBody>
      </p:sp>
    </p:spTree>
    <p:extLst>
      <p:ext uri="{BB962C8B-B14F-4D97-AF65-F5344CB8AC3E}">
        <p14:creationId xmlns:p14="http://schemas.microsoft.com/office/powerpoint/2010/main" val="59643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C0917-DBC9-4620-9416-BF19393877B7}" type="datetimeFigureOut">
              <a:rPr lang="en-GB" smtClean="0"/>
              <a:t>03/11/2021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ACED14-B0C6-4030-A7D2-BA274E37612A}" type="slidenum">
              <a:rPr lang="en-GB" smtClean="0"/>
              <a:t>‹#›</a:t>
            </a:fld>
            <a:endParaRPr lang="en-GB"/>
          </a:p>
        </p:txBody>
      </p:sp>
    </p:spTree>
    <p:extLst>
      <p:ext uri="{BB962C8B-B14F-4D97-AF65-F5344CB8AC3E}">
        <p14:creationId xmlns:p14="http://schemas.microsoft.com/office/powerpoint/2010/main" val="391328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C0917-DBC9-4620-9416-BF19393877B7}"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ACED14-B0C6-4030-A7D2-BA274E37612A}" type="slidenum">
              <a:rPr lang="en-GB" smtClean="0"/>
              <a:t>‹#›</a:t>
            </a:fld>
            <a:endParaRPr lang="en-GB"/>
          </a:p>
        </p:txBody>
      </p:sp>
    </p:spTree>
    <p:extLst>
      <p:ext uri="{BB962C8B-B14F-4D97-AF65-F5344CB8AC3E}">
        <p14:creationId xmlns:p14="http://schemas.microsoft.com/office/powerpoint/2010/main" val="282056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C0917-DBC9-4620-9416-BF19393877B7}"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ACED14-B0C6-4030-A7D2-BA274E37612A}" type="slidenum">
              <a:rPr lang="en-GB" smtClean="0"/>
              <a:t>‹#›</a:t>
            </a:fld>
            <a:endParaRPr lang="en-GB"/>
          </a:p>
        </p:txBody>
      </p:sp>
    </p:spTree>
    <p:extLst>
      <p:ext uri="{BB962C8B-B14F-4D97-AF65-F5344CB8AC3E}">
        <p14:creationId xmlns:p14="http://schemas.microsoft.com/office/powerpoint/2010/main" val="239791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C0917-DBC9-4620-9416-BF19393877B7}" type="datetimeFigureOut">
              <a:rPr lang="en-GB" smtClean="0"/>
              <a:t>03/11/2021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CED14-B0C6-4030-A7D2-BA274E37612A}" type="slidenum">
              <a:rPr lang="en-GB" smtClean="0"/>
              <a:t>‹#›</a:t>
            </a:fld>
            <a:endParaRPr lang="en-GB"/>
          </a:p>
        </p:txBody>
      </p:sp>
    </p:spTree>
    <p:extLst>
      <p:ext uri="{BB962C8B-B14F-4D97-AF65-F5344CB8AC3E}">
        <p14:creationId xmlns:p14="http://schemas.microsoft.com/office/powerpoint/2010/main" val="1687689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Arterial </a:t>
            </a:r>
            <a:r>
              <a:rPr lang="en-GB" dirty="0" err="1" smtClean="0"/>
              <a:t>haemodynamics</a:t>
            </a:r>
            <a:r>
              <a:rPr lang="en-GB" dirty="0" smtClean="0"/>
              <a:t> and flow through a stenosis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86528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 </a:t>
            </a:r>
            <a:r>
              <a:rPr lang="en-GB" dirty="0" err="1" smtClean="0"/>
              <a:t>Pouiseuilles</a:t>
            </a:r>
            <a:r>
              <a:rPr lang="en-GB" dirty="0" smtClean="0"/>
              <a:t> law</a:t>
            </a:r>
            <a:endParaRPr lang="en-GB" dirty="0"/>
          </a:p>
        </p:txBody>
      </p:sp>
      <p:sp>
        <p:nvSpPr>
          <p:cNvPr id="3" name="Content Placeholder 2"/>
          <p:cNvSpPr>
            <a:spLocks noGrp="1"/>
          </p:cNvSpPr>
          <p:nvPr>
            <p:ph idx="1"/>
          </p:nvPr>
        </p:nvSpPr>
        <p:spPr/>
        <p:txBody>
          <a:bodyPr/>
          <a:lstStyle/>
          <a:p>
            <a:r>
              <a:rPr lang="en-GB" dirty="0" smtClean="0"/>
              <a:t>Resistance to flow= viscosityxlengthx8/πx</a:t>
            </a:r>
            <a:r>
              <a:rPr lang="en-GB" dirty="0" smtClean="0">
                <a:solidFill>
                  <a:srgbClr val="FF0000"/>
                </a:solidFill>
              </a:rPr>
              <a:t>radius</a:t>
            </a:r>
            <a:r>
              <a:rPr lang="en-GB" baseline="30000" dirty="0" smtClean="0">
                <a:solidFill>
                  <a:srgbClr val="FF0000"/>
                </a:solidFill>
              </a:rPr>
              <a:t>4</a:t>
            </a:r>
            <a:endParaRPr lang="en-GB" dirty="0" smtClean="0">
              <a:solidFill>
                <a:srgbClr val="FF0000"/>
              </a:solidFill>
            </a:endParaRPr>
          </a:p>
          <a:p>
            <a:endParaRPr lang="en-GB" dirty="0" smtClean="0"/>
          </a:p>
          <a:p>
            <a:endParaRPr lang="en-GB" dirty="0"/>
          </a:p>
        </p:txBody>
      </p:sp>
    </p:spTree>
    <p:extLst>
      <p:ext uri="{BB962C8B-B14F-4D97-AF65-F5344CB8AC3E}">
        <p14:creationId xmlns:p14="http://schemas.microsoft.com/office/powerpoint/2010/main" val="2740353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 stenosis</a:t>
            </a:r>
            <a:endParaRPr lang="en-GB" dirty="0"/>
          </a:p>
        </p:txBody>
      </p:sp>
      <p:sp>
        <p:nvSpPr>
          <p:cNvPr id="3" name="Content Placeholder 2"/>
          <p:cNvSpPr>
            <a:spLocks noGrp="1"/>
          </p:cNvSpPr>
          <p:nvPr>
            <p:ph idx="1"/>
          </p:nvPr>
        </p:nvSpPr>
        <p:spPr/>
        <p:txBody>
          <a:bodyPr/>
          <a:lstStyle/>
          <a:p>
            <a:r>
              <a:rPr lang="en-GB" dirty="0" smtClean="0"/>
              <a:t>Pressure losses</a:t>
            </a:r>
          </a:p>
          <a:p>
            <a:r>
              <a:rPr lang="en-GB" dirty="0" smtClean="0"/>
              <a:t>Resistance increase</a:t>
            </a:r>
          </a:p>
          <a:p>
            <a:r>
              <a:rPr lang="en-GB" dirty="0" smtClean="0"/>
              <a:t>Velocity increases</a:t>
            </a:r>
          </a:p>
          <a:p>
            <a:r>
              <a:rPr lang="en-GB" dirty="0" smtClean="0"/>
              <a:t>PSV ratio: V1/V2</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32" t="24066" r="74307" b="66194"/>
          <a:stretch/>
        </p:blipFill>
        <p:spPr bwMode="auto">
          <a:xfrm>
            <a:off x="4666835" y="1700808"/>
            <a:ext cx="268829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a:xfrm>
            <a:off x="1440248" y="4746348"/>
            <a:ext cx="6167886" cy="508959"/>
          </a:xfrm>
          <a:custGeom>
            <a:avLst/>
            <a:gdLst>
              <a:gd name="connsiteX0" fmla="*/ 0 w 5357003"/>
              <a:gd name="connsiteY0" fmla="*/ 0 h 508959"/>
              <a:gd name="connsiteX1" fmla="*/ 1086928 w 5357003"/>
              <a:gd name="connsiteY1" fmla="*/ 34506 h 508959"/>
              <a:gd name="connsiteX2" fmla="*/ 1388852 w 5357003"/>
              <a:gd name="connsiteY2" fmla="*/ 508959 h 508959"/>
              <a:gd name="connsiteX3" fmla="*/ 3062377 w 5357003"/>
              <a:gd name="connsiteY3" fmla="*/ 508959 h 508959"/>
              <a:gd name="connsiteX4" fmla="*/ 3295290 w 5357003"/>
              <a:gd name="connsiteY4" fmla="*/ 8627 h 508959"/>
              <a:gd name="connsiteX5" fmla="*/ 5357003 w 5357003"/>
              <a:gd name="connsiteY5" fmla="*/ 17253 h 508959"/>
              <a:gd name="connsiteX0" fmla="*/ 0 w 6167886"/>
              <a:gd name="connsiteY0" fmla="*/ 0 h 508959"/>
              <a:gd name="connsiteX1" fmla="*/ 1897811 w 6167886"/>
              <a:gd name="connsiteY1" fmla="*/ 34506 h 508959"/>
              <a:gd name="connsiteX2" fmla="*/ 2199735 w 6167886"/>
              <a:gd name="connsiteY2" fmla="*/ 508959 h 508959"/>
              <a:gd name="connsiteX3" fmla="*/ 3873260 w 6167886"/>
              <a:gd name="connsiteY3" fmla="*/ 508959 h 508959"/>
              <a:gd name="connsiteX4" fmla="*/ 4106173 w 6167886"/>
              <a:gd name="connsiteY4" fmla="*/ 8627 h 508959"/>
              <a:gd name="connsiteX5" fmla="*/ 6167886 w 6167886"/>
              <a:gd name="connsiteY5" fmla="*/ 17253 h 5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7886" h="508959">
                <a:moveTo>
                  <a:pt x="0" y="0"/>
                </a:moveTo>
                <a:lnTo>
                  <a:pt x="1897811" y="34506"/>
                </a:lnTo>
                <a:lnTo>
                  <a:pt x="2199735" y="508959"/>
                </a:lnTo>
                <a:lnTo>
                  <a:pt x="3873260" y="508959"/>
                </a:lnTo>
                <a:lnTo>
                  <a:pt x="4106173" y="8627"/>
                </a:lnTo>
                <a:lnTo>
                  <a:pt x="6167886" y="1725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rot="10800000">
            <a:off x="1415446" y="5837226"/>
            <a:ext cx="5357003" cy="508959"/>
          </a:xfrm>
          <a:custGeom>
            <a:avLst/>
            <a:gdLst>
              <a:gd name="connsiteX0" fmla="*/ 0 w 5357003"/>
              <a:gd name="connsiteY0" fmla="*/ 0 h 508959"/>
              <a:gd name="connsiteX1" fmla="*/ 1086928 w 5357003"/>
              <a:gd name="connsiteY1" fmla="*/ 34506 h 508959"/>
              <a:gd name="connsiteX2" fmla="*/ 1388852 w 5357003"/>
              <a:gd name="connsiteY2" fmla="*/ 508959 h 508959"/>
              <a:gd name="connsiteX3" fmla="*/ 3062377 w 5357003"/>
              <a:gd name="connsiteY3" fmla="*/ 508959 h 508959"/>
              <a:gd name="connsiteX4" fmla="*/ 3295290 w 5357003"/>
              <a:gd name="connsiteY4" fmla="*/ 8627 h 508959"/>
              <a:gd name="connsiteX5" fmla="*/ 5357003 w 5357003"/>
              <a:gd name="connsiteY5" fmla="*/ 17253 h 5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7003" h="508959">
                <a:moveTo>
                  <a:pt x="0" y="0"/>
                </a:moveTo>
                <a:lnTo>
                  <a:pt x="1086928" y="34506"/>
                </a:lnTo>
                <a:lnTo>
                  <a:pt x="1388852" y="508959"/>
                </a:lnTo>
                <a:lnTo>
                  <a:pt x="3062377" y="508959"/>
                </a:lnTo>
                <a:lnTo>
                  <a:pt x="3295290" y="8627"/>
                </a:lnTo>
                <a:lnTo>
                  <a:pt x="5357003" y="1725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1055406" y="5405178"/>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20151" y="5405178"/>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95936" y="4653136"/>
            <a:ext cx="86409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V1</a:t>
            </a:r>
            <a:endParaRPr lang="en-GB" dirty="0"/>
          </a:p>
        </p:txBody>
      </p:sp>
      <p:sp>
        <p:nvSpPr>
          <p:cNvPr id="10" name="Rectangle 9"/>
          <p:cNvSpPr/>
          <p:nvPr/>
        </p:nvSpPr>
        <p:spPr>
          <a:xfrm>
            <a:off x="2184388" y="4109672"/>
            <a:ext cx="86409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V2</a:t>
            </a:r>
            <a:endParaRPr lang="en-GB" dirty="0"/>
          </a:p>
        </p:txBody>
      </p:sp>
    </p:spTree>
    <p:extLst>
      <p:ext uri="{BB962C8B-B14F-4D97-AF65-F5344CB8AC3E}">
        <p14:creationId xmlns:p14="http://schemas.microsoft.com/office/powerpoint/2010/main" val="4218372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Criteria for the estimation of stenosis</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72684879"/>
              </p:ext>
            </p:extLst>
          </p:nvPr>
        </p:nvGraphicFramePr>
        <p:xfrm>
          <a:off x="539552" y="2060847"/>
          <a:ext cx="7776864" cy="2708880"/>
        </p:xfrm>
        <a:graphic>
          <a:graphicData uri="http://schemas.openxmlformats.org/drawingml/2006/table">
            <a:tbl>
              <a:tblPr firstRow="1" firstCol="1" bandRow="1">
                <a:tableStyleId>{5C22544A-7EE6-4342-B048-85BDC9FD1C3A}</a:tableStyleId>
              </a:tblPr>
              <a:tblGrid>
                <a:gridCol w="3888432"/>
                <a:gridCol w="3888432"/>
              </a:tblGrid>
              <a:tr h="432048">
                <a:tc>
                  <a:txBody>
                    <a:bodyPr/>
                    <a:lstStyle/>
                    <a:p>
                      <a:pPr algn="just">
                        <a:spcAft>
                          <a:spcPts val="0"/>
                        </a:spcAft>
                      </a:pPr>
                      <a:r>
                        <a:rPr lang="en-GB" sz="1800" dirty="0">
                          <a:effectLst/>
                        </a:rPr>
                        <a:t>Diameter reduction</a:t>
                      </a:r>
                      <a:endParaRPr lang="en-GB" sz="1800" dirty="0">
                        <a:effectLst/>
                        <a:latin typeface="Arial"/>
                        <a:ea typeface="Times New Roman"/>
                      </a:endParaRPr>
                    </a:p>
                  </a:txBody>
                  <a:tcPr marL="68580" marR="68580" marT="0" marB="0"/>
                </a:tc>
                <a:tc>
                  <a:txBody>
                    <a:bodyPr/>
                    <a:lstStyle/>
                    <a:p>
                      <a:pPr algn="just">
                        <a:spcAft>
                          <a:spcPts val="0"/>
                        </a:spcAft>
                      </a:pPr>
                      <a:r>
                        <a:rPr lang="en-GB" sz="1800">
                          <a:effectLst/>
                        </a:rPr>
                        <a:t>Velocity ratio</a:t>
                      </a:r>
                      <a:endParaRPr lang="en-GB" sz="1800">
                        <a:effectLst/>
                        <a:latin typeface="Arial"/>
                        <a:ea typeface="Times New Roman"/>
                      </a:endParaRPr>
                    </a:p>
                  </a:txBody>
                  <a:tcPr marL="68580" marR="68580" marT="0" marB="0"/>
                </a:tc>
              </a:tr>
              <a:tr h="432048">
                <a:tc>
                  <a:txBody>
                    <a:bodyPr/>
                    <a:lstStyle/>
                    <a:p>
                      <a:pPr algn="just">
                        <a:spcAft>
                          <a:spcPts val="0"/>
                        </a:spcAft>
                      </a:pPr>
                      <a:r>
                        <a:rPr lang="en-GB" sz="1800" dirty="0">
                          <a:effectLst/>
                        </a:rPr>
                        <a:t>&lt;50</a:t>
                      </a:r>
                      <a:r>
                        <a:rPr lang="en-GB" sz="1800" dirty="0" smtClean="0">
                          <a:effectLst/>
                        </a:rPr>
                        <a:t>% not significant</a:t>
                      </a:r>
                      <a:r>
                        <a:rPr lang="en-GB" sz="1800" baseline="0" dirty="0" smtClean="0">
                          <a:effectLst/>
                        </a:rPr>
                        <a:t> </a:t>
                      </a:r>
                      <a:endParaRPr lang="en-GB" sz="1800" dirty="0">
                        <a:effectLst/>
                        <a:latin typeface="Arial"/>
                        <a:ea typeface="Times New Roman"/>
                      </a:endParaRPr>
                    </a:p>
                  </a:txBody>
                  <a:tcPr marL="68580" marR="68580" marT="0" marB="0"/>
                </a:tc>
                <a:tc>
                  <a:txBody>
                    <a:bodyPr/>
                    <a:lstStyle/>
                    <a:p>
                      <a:pPr algn="just">
                        <a:spcAft>
                          <a:spcPts val="0"/>
                        </a:spcAft>
                      </a:pPr>
                      <a:r>
                        <a:rPr lang="en-GB" sz="1800" dirty="0">
                          <a:effectLst/>
                        </a:rPr>
                        <a:t>&lt;2</a:t>
                      </a:r>
                      <a:endParaRPr lang="en-GB" sz="1800" dirty="0">
                        <a:effectLst/>
                        <a:latin typeface="Arial"/>
                        <a:ea typeface="Times New Roman"/>
                      </a:endParaRPr>
                    </a:p>
                  </a:txBody>
                  <a:tcPr marL="68580" marR="68580" marT="0" marB="0"/>
                </a:tc>
              </a:tr>
              <a:tr h="432048">
                <a:tc>
                  <a:txBody>
                    <a:bodyPr/>
                    <a:lstStyle/>
                    <a:p>
                      <a:pPr algn="l">
                        <a:spcAft>
                          <a:spcPts val="0"/>
                        </a:spcAft>
                      </a:pPr>
                      <a:r>
                        <a:rPr lang="en-GB" sz="1800" dirty="0">
                          <a:effectLst/>
                        </a:rPr>
                        <a:t>50-70</a:t>
                      </a:r>
                      <a:r>
                        <a:rPr lang="en-GB" sz="1800" dirty="0" smtClean="0">
                          <a:effectLst/>
                        </a:rPr>
                        <a:t>%  haemodynamically</a:t>
                      </a:r>
                      <a:r>
                        <a:rPr lang="en-GB" sz="1800" baseline="0" dirty="0" smtClean="0">
                          <a:effectLst/>
                        </a:rPr>
                        <a:t> significant </a:t>
                      </a:r>
                      <a:endParaRPr lang="en-GB" sz="1800" dirty="0">
                        <a:effectLst/>
                        <a:latin typeface="Arial"/>
                        <a:ea typeface="Times New Roman"/>
                      </a:endParaRPr>
                    </a:p>
                  </a:txBody>
                  <a:tcPr marL="68580" marR="68580" marT="0" marB="0"/>
                </a:tc>
                <a:tc>
                  <a:txBody>
                    <a:bodyPr/>
                    <a:lstStyle/>
                    <a:p>
                      <a:pPr algn="just">
                        <a:spcAft>
                          <a:spcPts val="0"/>
                        </a:spcAft>
                      </a:pPr>
                      <a:r>
                        <a:rPr lang="en-GB" sz="1800" dirty="0">
                          <a:effectLst/>
                        </a:rPr>
                        <a:t>2-3.3</a:t>
                      </a:r>
                      <a:endParaRPr lang="en-GB" sz="1800" dirty="0">
                        <a:effectLst/>
                        <a:latin typeface="Arial"/>
                        <a:ea typeface="Times New Roman"/>
                      </a:endParaRPr>
                    </a:p>
                  </a:txBody>
                  <a:tcPr marL="68580" marR="68580" marT="0" marB="0"/>
                </a:tc>
              </a:tr>
              <a:tr h="4320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dirty="0" smtClean="0">
                          <a:effectLst/>
                        </a:rPr>
                        <a:t>70-99% haemodynamically</a:t>
                      </a:r>
                      <a:r>
                        <a:rPr lang="en-GB" sz="1800" baseline="0" dirty="0" smtClean="0">
                          <a:effectLst/>
                        </a:rPr>
                        <a:t> significant </a:t>
                      </a:r>
                      <a:endParaRPr lang="en-GB" sz="1800" dirty="0" smtClean="0">
                        <a:effectLst/>
                        <a:latin typeface="Arial"/>
                        <a:ea typeface="Times New Roman"/>
                      </a:endParaRPr>
                    </a:p>
                    <a:p>
                      <a:pPr algn="just">
                        <a:spcAft>
                          <a:spcPts val="0"/>
                        </a:spcAft>
                      </a:pPr>
                      <a:endParaRPr lang="en-GB" sz="1800" dirty="0">
                        <a:effectLst/>
                        <a:latin typeface="Arial"/>
                        <a:ea typeface="Times New Roman"/>
                      </a:endParaRPr>
                    </a:p>
                  </a:txBody>
                  <a:tcPr marL="68580" marR="68580" marT="0" marB="0"/>
                </a:tc>
                <a:tc>
                  <a:txBody>
                    <a:bodyPr/>
                    <a:lstStyle/>
                    <a:p>
                      <a:pPr algn="just">
                        <a:spcAft>
                          <a:spcPts val="0"/>
                        </a:spcAft>
                      </a:pPr>
                      <a:r>
                        <a:rPr lang="en-GB" sz="1800" dirty="0">
                          <a:effectLst/>
                        </a:rPr>
                        <a:t>3.4≤</a:t>
                      </a:r>
                      <a:endParaRPr lang="en-GB" sz="1800" dirty="0">
                        <a:effectLst/>
                        <a:latin typeface="Arial"/>
                        <a:ea typeface="Times New Roman"/>
                      </a:endParaRPr>
                    </a:p>
                  </a:txBody>
                  <a:tcPr marL="68580" marR="68580" marT="0" marB="0"/>
                </a:tc>
              </a:tr>
              <a:tr h="432048">
                <a:tc>
                  <a:txBody>
                    <a:bodyPr/>
                    <a:lstStyle/>
                    <a:p>
                      <a:pPr algn="just">
                        <a:spcAft>
                          <a:spcPts val="0"/>
                        </a:spcAft>
                      </a:pPr>
                      <a:r>
                        <a:rPr lang="en-GB" sz="1800" dirty="0">
                          <a:effectLst/>
                        </a:rPr>
                        <a:t>Near-occlusion</a:t>
                      </a:r>
                      <a:endParaRPr lang="en-GB" sz="1800" dirty="0">
                        <a:effectLst/>
                        <a:latin typeface="Arial"/>
                        <a:ea typeface="Times New Roman"/>
                      </a:endParaRPr>
                    </a:p>
                  </a:txBody>
                  <a:tcPr marL="68580" marR="68580" marT="0" marB="0"/>
                </a:tc>
                <a:tc>
                  <a:txBody>
                    <a:bodyPr/>
                    <a:lstStyle/>
                    <a:p>
                      <a:pPr algn="just">
                        <a:spcAft>
                          <a:spcPts val="0"/>
                        </a:spcAft>
                      </a:pPr>
                      <a:r>
                        <a:rPr lang="en-GB" sz="1800" dirty="0">
                          <a:effectLst/>
                        </a:rPr>
                        <a:t>High, low – string flow </a:t>
                      </a:r>
                      <a:endParaRPr lang="en-GB" sz="1800" dirty="0">
                        <a:effectLst/>
                        <a:latin typeface="Arial"/>
                        <a:ea typeface="Times New Roman"/>
                      </a:endParaRPr>
                    </a:p>
                  </a:txBody>
                  <a:tcPr marL="68580" marR="68580" marT="0" marB="0"/>
                </a:tc>
              </a:tr>
              <a:tr h="432048">
                <a:tc>
                  <a:txBody>
                    <a:bodyPr/>
                    <a:lstStyle/>
                    <a:p>
                      <a:pPr algn="just">
                        <a:spcAft>
                          <a:spcPts val="0"/>
                        </a:spcAft>
                      </a:pPr>
                      <a:r>
                        <a:rPr lang="en-GB" sz="1800" dirty="0">
                          <a:effectLst/>
                        </a:rPr>
                        <a:t>Occluded</a:t>
                      </a:r>
                      <a:endParaRPr lang="en-GB" sz="1800" dirty="0">
                        <a:effectLst/>
                        <a:latin typeface="Arial"/>
                        <a:ea typeface="Times New Roman"/>
                      </a:endParaRPr>
                    </a:p>
                  </a:txBody>
                  <a:tcPr marL="68580" marR="68580" marT="0" marB="0"/>
                </a:tc>
                <a:tc>
                  <a:txBody>
                    <a:bodyPr/>
                    <a:lstStyle/>
                    <a:p>
                      <a:pPr algn="just">
                        <a:spcAft>
                          <a:spcPts val="0"/>
                        </a:spcAft>
                      </a:pPr>
                      <a:r>
                        <a:rPr lang="en-GB" sz="1800" dirty="0">
                          <a:effectLst/>
                        </a:rPr>
                        <a:t>No flow</a:t>
                      </a:r>
                      <a:endParaRPr lang="en-GB" sz="1800" dirty="0">
                        <a:effectLst/>
                        <a:latin typeface="Arial"/>
                        <a:ea typeface="Times New Roman"/>
                      </a:endParaRPr>
                    </a:p>
                  </a:txBody>
                  <a:tcPr marL="68580" marR="68580" marT="0" marB="0"/>
                </a:tc>
              </a:tr>
            </a:tbl>
          </a:graphicData>
        </a:graphic>
      </p:graphicFrame>
    </p:spTree>
    <p:extLst>
      <p:ext uri="{BB962C8B-B14F-4D97-AF65-F5344CB8AC3E}">
        <p14:creationId xmlns:p14="http://schemas.microsoft.com/office/powerpoint/2010/main" val="220019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86" t="20537" r="66228" b="33333"/>
          <a:stretch/>
        </p:blipFill>
        <p:spPr bwMode="auto">
          <a:xfrm>
            <a:off x="1547664" y="980728"/>
            <a:ext cx="6432331" cy="474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098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86" t="20537" r="66228" b="33333"/>
          <a:stretch/>
        </p:blipFill>
        <p:spPr bwMode="auto">
          <a:xfrm>
            <a:off x="1547664" y="980728"/>
            <a:ext cx="6432331" cy="474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982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000" t="18480" r="55526" b="51644"/>
          <a:stretch/>
        </p:blipFill>
        <p:spPr bwMode="auto">
          <a:xfrm>
            <a:off x="1979712" y="1196752"/>
            <a:ext cx="5293895" cy="3073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5-Point Star 4"/>
          <p:cNvSpPr/>
          <p:nvPr/>
        </p:nvSpPr>
        <p:spPr>
          <a:xfrm>
            <a:off x="4067944" y="3284984"/>
            <a:ext cx="108012" cy="144016"/>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059832" y="4653136"/>
            <a:ext cx="23762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Peak Systolic Velocity</a:t>
            </a:r>
          </a:p>
          <a:p>
            <a:pPr algn="ctr"/>
            <a:r>
              <a:rPr lang="en-GB" dirty="0" smtClean="0"/>
              <a:t>PSV cm/s</a:t>
            </a:r>
            <a:endParaRPr lang="en-GB" dirty="0"/>
          </a:p>
        </p:txBody>
      </p:sp>
    </p:spTree>
    <p:extLst>
      <p:ext uri="{BB962C8B-B14F-4D97-AF65-F5344CB8AC3E}">
        <p14:creationId xmlns:p14="http://schemas.microsoft.com/office/powerpoint/2010/main" val="3023572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Blood flow</a:t>
            </a:r>
            <a:endParaRPr lang="en-GB" dirty="0"/>
          </a:p>
        </p:txBody>
      </p:sp>
      <p:sp>
        <p:nvSpPr>
          <p:cNvPr id="3" name="Content Placeholder 2"/>
          <p:cNvSpPr>
            <a:spLocks noGrp="1"/>
          </p:cNvSpPr>
          <p:nvPr>
            <p:ph idx="1"/>
          </p:nvPr>
        </p:nvSpPr>
        <p:spPr/>
        <p:txBody>
          <a:bodyPr/>
          <a:lstStyle/>
          <a:p>
            <a:r>
              <a:rPr lang="en-GB" dirty="0" smtClean="0"/>
              <a:t>Heart contraction= energy to force blood </a:t>
            </a:r>
          </a:p>
          <a:p>
            <a:r>
              <a:rPr lang="en-GB" dirty="0" smtClean="0"/>
              <a:t>Blood flow depends on:</a:t>
            </a:r>
          </a:p>
          <a:p>
            <a:r>
              <a:rPr lang="en-GB" dirty="0" smtClean="0"/>
              <a:t>Energy</a:t>
            </a:r>
          </a:p>
          <a:p>
            <a:r>
              <a:rPr lang="en-GB" dirty="0" smtClean="0"/>
              <a:t>Resistance to flow</a:t>
            </a:r>
            <a:endParaRPr lang="en-GB" dirty="0"/>
          </a:p>
        </p:txBody>
      </p:sp>
    </p:spTree>
    <p:extLst>
      <p:ext uri="{BB962C8B-B14F-4D97-AF65-F5344CB8AC3E}">
        <p14:creationId xmlns:p14="http://schemas.microsoft.com/office/powerpoint/2010/main" val="777340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Bernoulli</a:t>
            </a:r>
            <a:endParaRPr lang="en-GB" dirty="0"/>
          </a:p>
        </p:txBody>
      </p:sp>
      <p:sp>
        <p:nvSpPr>
          <p:cNvPr id="4" name="Oval 3"/>
          <p:cNvSpPr/>
          <p:nvPr/>
        </p:nvSpPr>
        <p:spPr>
          <a:xfrm>
            <a:off x="2843808" y="2636912"/>
            <a:ext cx="3312368"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TOTAL FLUID ENERGY</a:t>
            </a:r>
            <a:endParaRPr lang="en-GB" sz="2800" dirty="0"/>
          </a:p>
        </p:txBody>
      </p:sp>
      <p:sp>
        <p:nvSpPr>
          <p:cNvPr id="8" name="Rectangle 7"/>
          <p:cNvSpPr/>
          <p:nvPr/>
        </p:nvSpPr>
        <p:spPr>
          <a:xfrm>
            <a:off x="683568" y="1412776"/>
            <a:ext cx="194421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Pressure energy </a:t>
            </a:r>
            <a:endParaRPr lang="en-GB" dirty="0"/>
          </a:p>
        </p:txBody>
      </p:sp>
      <p:cxnSp>
        <p:nvCxnSpPr>
          <p:cNvPr id="10" name="Straight Arrow Connector 9"/>
          <p:cNvCxnSpPr>
            <a:endCxn id="4" idx="1"/>
          </p:cNvCxnSpPr>
          <p:nvPr/>
        </p:nvCxnSpPr>
        <p:spPr>
          <a:xfrm>
            <a:off x="2627784" y="2348880"/>
            <a:ext cx="701109" cy="58330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84168" y="1340768"/>
            <a:ext cx="194421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Kinetic energy</a:t>
            </a:r>
            <a:endParaRPr lang="en-GB" dirty="0"/>
          </a:p>
        </p:txBody>
      </p:sp>
      <p:cxnSp>
        <p:nvCxnSpPr>
          <p:cNvPr id="12" name="Straight Arrow Connector 11"/>
          <p:cNvCxnSpPr/>
          <p:nvPr/>
        </p:nvCxnSpPr>
        <p:spPr>
          <a:xfrm flipH="1">
            <a:off x="6084168" y="2444458"/>
            <a:ext cx="1296144" cy="9144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27884" y="5373216"/>
            <a:ext cx="194421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Gravitational potential energy</a:t>
            </a:r>
            <a:endParaRPr lang="en-GB" dirty="0"/>
          </a:p>
        </p:txBody>
      </p:sp>
      <p:cxnSp>
        <p:nvCxnSpPr>
          <p:cNvPr id="16" name="Straight Arrow Connector 15"/>
          <p:cNvCxnSpPr>
            <a:stCxn id="14" idx="0"/>
          </p:cNvCxnSpPr>
          <p:nvPr/>
        </p:nvCxnSpPr>
        <p:spPr>
          <a:xfrm flipV="1">
            <a:off x="4499992" y="4674961"/>
            <a:ext cx="0" cy="69825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702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663269" y="2122098"/>
            <a:ext cx="5357003" cy="508959"/>
          </a:xfrm>
          <a:custGeom>
            <a:avLst/>
            <a:gdLst>
              <a:gd name="connsiteX0" fmla="*/ 0 w 5357003"/>
              <a:gd name="connsiteY0" fmla="*/ 0 h 508959"/>
              <a:gd name="connsiteX1" fmla="*/ 1086928 w 5357003"/>
              <a:gd name="connsiteY1" fmla="*/ 34506 h 508959"/>
              <a:gd name="connsiteX2" fmla="*/ 1388852 w 5357003"/>
              <a:gd name="connsiteY2" fmla="*/ 508959 h 508959"/>
              <a:gd name="connsiteX3" fmla="*/ 3062377 w 5357003"/>
              <a:gd name="connsiteY3" fmla="*/ 508959 h 508959"/>
              <a:gd name="connsiteX4" fmla="*/ 3295290 w 5357003"/>
              <a:gd name="connsiteY4" fmla="*/ 8627 h 508959"/>
              <a:gd name="connsiteX5" fmla="*/ 5357003 w 5357003"/>
              <a:gd name="connsiteY5" fmla="*/ 17253 h 50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7003" h="508959">
                <a:moveTo>
                  <a:pt x="0" y="0"/>
                </a:moveTo>
                <a:lnTo>
                  <a:pt x="1086928" y="34506"/>
                </a:lnTo>
                <a:lnTo>
                  <a:pt x="1388852" y="508959"/>
                </a:lnTo>
                <a:lnTo>
                  <a:pt x="3062377" y="508959"/>
                </a:lnTo>
                <a:lnTo>
                  <a:pt x="3295290" y="8627"/>
                </a:lnTo>
                <a:lnTo>
                  <a:pt x="5357003" y="1725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rot="10800000">
            <a:off x="1188914" y="3212975"/>
            <a:ext cx="5636060" cy="539208"/>
          </a:xfrm>
          <a:custGeom>
            <a:avLst/>
            <a:gdLst>
              <a:gd name="connsiteX0" fmla="*/ 0 w 5357003"/>
              <a:gd name="connsiteY0" fmla="*/ 0 h 508959"/>
              <a:gd name="connsiteX1" fmla="*/ 1086928 w 5357003"/>
              <a:gd name="connsiteY1" fmla="*/ 34506 h 508959"/>
              <a:gd name="connsiteX2" fmla="*/ 1388852 w 5357003"/>
              <a:gd name="connsiteY2" fmla="*/ 508959 h 508959"/>
              <a:gd name="connsiteX3" fmla="*/ 3062377 w 5357003"/>
              <a:gd name="connsiteY3" fmla="*/ 508959 h 508959"/>
              <a:gd name="connsiteX4" fmla="*/ 3295290 w 5357003"/>
              <a:gd name="connsiteY4" fmla="*/ 8627 h 508959"/>
              <a:gd name="connsiteX5" fmla="*/ 5357003 w 5357003"/>
              <a:gd name="connsiteY5" fmla="*/ 17253 h 508959"/>
              <a:gd name="connsiteX0" fmla="*/ 0 w 5618025"/>
              <a:gd name="connsiteY0" fmla="*/ 26999 h 500332"/>
              <a:gd name="connsiteX1" fmla="*/ 1347950 w 5618025"/>
              <a:gd name="connsiteY1" fmla="*/ 25879 h 500332"/>
              <a:gd name="connsiteX2" fmla="*/ 1649874 w 5618025"/>
              <a:gd name="connsiteY2" fmla="*/ 500332 h 500332"/>
              <a:gd name="connsiteX3" fmla="*/ 3323399 w 5618025"/>
              <a:gd name="connsiteY3" fmla="*/ 500332 h 500332"/>
              <a:gd name="connsiteX4" fmla="*/ 3556312 w 5618025"/>
              <a:gd name="connsiteY4" fmla="*/ 0 h 500332"/>
              <a:gd name="connsiteX5" fmla="*/ 5618025 w 5618025"/>
              <a:gd name="connsiteY5" fmla="*/ 8626 h 500332"/>
              <a:gd name="connsiteX0" fmla="*/ 0 w 4764684"/>
              <a:gd name="connsiteY0" fmla="*/ 65874 h 539207"/>
              <a:gd name="connsiteX1" fmla="*/ 1347950 w 4764684"/>
              <a:gd name="connsiteY1" fmla="*/ 64754 h 539207"/>
              <a:gd name="connsiteX2" fmla="*/ 1649874 w 4764684"/>
              <a:gd name="connsiteY2" fmla="*/ 539207 h 539207"/>
              <a:gd name="connsiteX3" fmla="*/ 3323399 w 4764684"/>
              <a:gd name="connsiteY3" fmla="*/ 539207 h 539207"/>
              <a:gd name="connsiteX4" fmla="*/ 3556312 w 4764684"/>
              <a:gd name="connsiteY4" fmla="*/ 38875 h 539207"/>
              <a:gd name="connsiteX5" fmla="*/ 4764684 w 4764684"/>
              <a:gd name="connsiteY5" fmla="*/ 0 h 53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4684" h="539207">
                <a:moveTo>
                  <a:pt x="0" y="65874"/>
                </a:moveTo>
                <a:lnTo>
                  <a:pt x="1347950" y="64754"/>
                </a:lnTo>
                <a:lnTo>
                  <a:pt x="1649874" y="539207"/>
                </a:lnTo>
                <a:lnTo>
                  <a:pt x="3323399" y="539207"/>
                </a:lnTo>
                <a:lnTo>
                  <a:pt x="3556312" y="38875"/>
                </a:lnTo>
                <a:lnTo>
                  <a:pt x="476468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Arrow Connector 6"/>
          <p:cNvCxnSpPr/>
          <p:nvPr/>
        </p:nvCxnSpPr>
        <p:spPr>
          <a:xfrm>
            <a:off x="467544" y="2780928"/>
            <a:ext cx="144016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32289" y="2780928"/>
            <a:ext cx="144016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31840" y="1844824"/>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K         P</a:t>
            </a:r>
            <a:endParaRPr lang="en-GB" dirty="0"/>
          </a:p>
        </p:txBody>
      </p:sp>
      <p:cxnSp>
        <p:nvCxnSpPr>
          <p:cNvPr id="11" name="Straight Arrow Connector 10"/>
          <p:cNvCxnSpPr/>
          <p:nvPr/>
        </p:nvCxnSpPr>
        <p:spPr>
          <a:xfrm flipV="1">
            <a:off x="3347864" y="1916832"/>
            <a:ext cx="0" cy="36004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23928" y="1916832"/>
            <a:ext cx="0" cy="39454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788024" y="1322286"/>
            <a:ext cx="28803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K         P= energy losses</a:t>
            </a:r>
            <a:endParaRPr lang="en-GB" dirty="0"/>
          </a:p>
        </p:txBody>
      </p:sp>
      <p:cxnSp>
        <p:nvCxnSpPr>
          <p:cNvPr id="17" name="Straight Arrow Connector 16"/>
          <p:cNvCxnSpPr/>
          <p:nvPr/>
        </p:nvCxnSpPr>
        <p:spPr>
          <a:xfrm>
            <a:off x="4987449" y="1413045"/>
            <a:ext cx="0" cy="39454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575486" y="1430298"/>
            <a:ext cx="0" cy="36004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30696" y="2818656"/>
            <a:ext cx="144016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01610" y="3068960"/>
            <a:ext cx="144016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59180" y="2924944"/>
            <a:ext cx="144016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29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Pouiseuilles</a:t>
            </a:r>
            <a:r>
              <a:rPr lang="en-GB" dirty="0" smtClean="0"/>
              <a:t> equation</a:t>
            </a:r>
            <a:endParaRPr lang="en-GB" dirty="0"/>
          </a:p>
        </p:txBody>
      </p:sp>
      <p:sp>
        <p:nvSpPr>
          <p:cNvPr id="3" name="Content Placeholder 2"/>
          <p:cNvSpPr>
            <a:spLocks noGrp="1"/>
          </p:cNvSpPr>
          <p:nvPr>
            <p:ph idx="1"/>
          </p:nvPr>
        </p:nvSpPr>
        <p:spPr/>
        <p:txBody>
          <a:bodyPr/>
          <a:lstStyle/>
          <a:p>
            <a:r>
              <a:rPr lang="en-GB" dirty="0" smtClean="0"/>
              <a:t>Pressure drop= flow x resistance</a:t>
            </a:r>
          </a:p>
          <a:p>
            <a:endParaRPr lang="en-GB" dirty="0"/>
          </a:p>
          <a:p>
            <a:r>
              <a:rPr lang="en-GB" dirty="0" smtClean="0"/>
              <a:t>Resistance to flow= viscosityxlengthx8/πx</a:t>
            </a:r>
            <a:r>
              <a:rPr lang="en-GB" dirty="0" smtClean="0">
                <a:solidFill>
                  <a:srgbClr val="FF0000"/>
                </a:solidFill>
              </a:rPr>
              <a:t>radius</a:t>
            </a:r>
            <a:r>
              <a:rPr lang="en-GB" baseline="30000" dirty="0" smtClean="0">
                <a:solidFill>
                  <a:srgbClr val="FF0000"/>
                </a:solidFill>
              </a:rPr>
              <a:t>4</a:t>
            </a:r>
            <a:endParaRPr lang="en-GB" dirty="0" smtClean="0">
              <a:solidFill>
                <a:srgbClr val="FF0000"/>
              </a:solidFill>
            </a:endParaRPr>
          </a:p>
          <a:p>
            <a:endParaRPr lang="en-GB" dirty="0"/>
          </a:p>
        </p:txBody>
      </p:sp>
    </p:spTree>
    <p:extLst>
      <p:ext uri="{BB962C8B-B14F-4D97-AF65-F5344CB8AC3E}">
        <p14:creationId xmlns:p14="http://schemas.microsoft.com/office/powerpoint/2010/main" val="1682948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32" t="24066" r="74307" b="66194"/>
          <a:stretch/>
        </p:blipFill>
        <p:spPr bwMode="auto">
          <a:xfrm>
            <a:off x="2483768" y="1441399"/>
            <a:ext cx="3456384" cy="222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454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Flow in a tube</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Velocity = volume flow/area</a:t>
            </a:r>
          </a:p>
          <a:p>
            <a:pPr marL="0" indent="0">
              <a:buNone/>
            </a:pPr>
            <a:r>
              <a:rPr lang="en-GB" sz="2800" dirty="0" smtClean="0"/>
              <a:t>V=Q/A</a:t>
            </a:r>
          </a:p>
          <a:p>
            <a:pPr marL="0" indent="0">
              <a:buNone/>
            </a:pPr>
            <a:endParaRPr lang="en-GB" sz="2800" dirty="0"/>
          </a:p>
          <a:p>
            <a:pPr marL="0" indent="0">
              <a:buNone/>
            </a:pPr>
            <a:r>
              <a:rPr lang="en-GB" sz="2800" dirty="0" smtClean="0"/>
              <a:t>For a given constant volume flow, velocity varies inversely with area. </a:t>
            </a:r>
          </a:p>
          <a:p>
            <a:pPr marL="0" indent="0">
              <a:buNone/>
            </a:pPr>
            <a:endParaRPr lang="en-GB" sz="2800" dirty="0"/>
          </a:p>
          <a:p>
            <a:pPr marL="0" indent="0">
              <a:buNone/>
            </a:pPr>
            <a:r>
              <a:rPr lang="en-GB" sz="2800" dirty="0" smtClean="0"/>
              <a:t>If area decreases=velocity increases (stenosis)</a:t>
            </a:r>
          </a:p>
          <a:p>
            <a:pPr marL="0" indent="0">
              <a:buNone/>
            </a:pPr>
            <a:r>
              <a:rPr lang="en-GB" sz="2800" dirty="0" smtClean="0"/>
              <a:t>If area increases=velocity decreases (aneurysm)</a:t>
            </a:r>
            <a:endParaRPr lang="en-GB" sz="2800" dirty="0"/>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2258573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948</Words>
  <Application>Microsoft Office PowerPoint</Application>
  <PresentationFormat>On-screen Show (4:3)</PresentationFormat>
  <Paragraphs>76</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Arterial haemodynamics and flow through a stenosis</vt:lpstr>
      <vt:lpstr>PowerPoint Presentation</vt:lpstr>
      <vt:lpstr>PowerPoint Presentation</vt:lpstr>
      <vt:lpstr>Blood flow</vt:lpstr>
      <vt:lpstr>Bernoulli</vt:lpstr>
      <vt:lpstr>PowerPoint Presentation</vt:lpstr>
      <vt:lpstr>Pouiseuilles equation</vt:lpstr>
      <vt:lpstr>PowerPoint Presentation</vt:lpstr>
      <vt:lpstr>Flow in a tube</vt:lpstr>
      <vt:lpstr>Remember Pouiseuilles law</vt:lpstr>
      <vt:lpstr>At a stenosis</vt:lpstr>
      <vt:lpstr>Criteria for the estimation of stenosis</vt:lpstr>
      <vt:lpstr>PowerPoint Presentation</vt:lpstr>
    </vt:vector>
  </TitlesOfParts>
  <Company>Gloucestershire Hospitals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Arterial haemodynamics</dc:title>
  <dc:creator>Account</dc:creator>
  <cp:lastModifiedBy>Account</cp:lastModifiedBy>
  <cp:revision>18</cp:revision>
  <dcterms:created xsi:type="dcterms:W3CDTF">2021-10-30T12:42:07Z</dcterms:created>
  <dcterms:modified xsi:type="dcterms:W3CDTF">2021-11-03T14:08:02Z</dcterms:modified>
</cp:coreProperties>
</file>