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87" r:id="rId3"/>
    <p:sldId id="288" r:id="rId4"/>
    <p:sldId id="289" r:id="rId5"/>
    <p:sldId id="290" r:id="rId6"/>
    <p:sldId id="292" r:id="rId7"/>
    <p:sldId id="293" r:id="rId8"/>
    <p:sldId id="294" r:id="rId9"/>
    <p:sldId id="295" r:id="rId10"/>
    <p:sldId id="313" r:id="rId11"/>
    <p:sldId id="298" r:id="rId12"/>
    <p:sldId id="300" r:id="rId13"/>
    <p:sldId id="299" r:id="rId14"/>
    <p:sldId id="297" r:id="rId15"/>
    <p:sldId id="302" r:id="rId16"/>
    <p:sldId id="301" r:id="rId17"/>
    <p:sldId id="304" r:id="rId18"/>
    <p:sldId id="305" r:id="rId19"/>
    <p:sldId id="306" r:id="rId20"/>
    <p:sldId id="307" r:id="rId21"/>
    <p:sldId id="308" r:id="rId22"/>
    <p:sldId id="309" r:id="rId23"/>
    <p:sldId id="310" r:id="rId24"/>
    <p:sldId id="314" r:id="rId25"/>
    <p:sldId id="315" r:id="rId26"/>
    <p:sldId id="316" r:id="rId27"/>
    <p:sldId id="311" r:id="rId28"/>
    <p:sldId id="312" r:id="rId29"/>
    <p:sldId id="317" r:id="rId30"/>
    <p:sldId id="318" r:id="rId31"/>
    <p:sldId id="275"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3300"/>
    <a:srgbClr val="00003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02" autoAdjust="0"/>
  </p:normalViewPr>
  <p:slideViewPr>
    <p:cSldViewPr>
      <p:cViewPr varScale="1">
        <p:scale>
          <a:sx n="112" d="100"/>
          <a:sy n="112" d="100"/>
        </p:scale>
        <p:origin x="-90" y="-5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74B55-EA0E-4E33-AC4F-9D0C93EE477F}" type="datetimeFigureOut">
              <a:rPr lang="en-GB" smtClean="0"/>
              <a:pPr/>
              <a:t>20/07/2021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5D48F0-E611-4DDF-9559-F51AFED2259D}" type="slidenum">
              <a:rPr lang="en-GB" smtClean="0"/>
              <a:pPr/>
              <a:t>‹#›</a:t>
            </a:fld>
            <a:endParaRPr lang="en-GB"/>
          </a:p>
        </p:txBody>
      </p:sp>
    </p:spTree>
    <p:extLst>
      <p:ext uri="{BB962C8B-B14F-4D97-AF65-F5344CB8AC3E}">
        <p14:creationId xmlns:p14="http://schemas.microsoft.com/office/powerpoint/2010/main" val="236664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Vascular Ultrasound:</a:t>
            </a:r>
            <a:r>
              <a:rPr lang="en-GB" baseline="0" dirty="0" smtClean="0"/>
              <a:t> How, Why and When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https://socratic.org/questions/blood-vessels-have-a-middle-layer-of-what-kind-of-muscle </a:t>
            </a:r>
          </a:p>
          <a:p>
            <a:endParaRPr lang="en-GB" dirty="0"/>
          </a:p>
        </p:txBody>
      </p:sp>
      <p:sp>
        <p:nvSpPr>
          <p:cNvPr id="4" name="Slide Number Placeholder 3"/>
          <p:cNvSpPr>
            <a:spLocks noGrp="1"/>
          </p:cNvSpPr>
          <p:nvPr>
            <p:ph type="sldNum" sz="quarter" idx="10"/>
          </p:nvPr>
        </p:nvSpPr>
        <p:spPr/>
        <p:txBody>
          <a:bodyPr/>
          <a:lstStyle/>
          <a:p>
            <a:fld id="{BE5D48F0-E611-4DDF-9559-F51AFED2259D}" type="slidenum">
              <a:rPr lang="en-GB" smtClean="0"/>
              <a:pPr/>
              <a:t>2</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https://www.thelancet.com/journals/lancet/article/PIIS0140673608609940/fulltext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https://bestpractice.bmj.com/topics/en-gb/445/aetiology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11</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https://bestpractice.bmj.com/topics/en-gb/445/aetiology</a:t>
            </a:r>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fld id="{BE5D48F0-E611-4DDF-9559-F51AFED2259D}" type="slidenum">
              <a:rPr lang="en-GB" smtClean="0"/>
              <a:pPr/>
              <a:t>12</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http://encyclopedia.lubopitko-bg.com/Systemic_Arteries.html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https://www.thelancet.com/journals/lancet/article/PIIS0140673608609940/fulltext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BE5D48F0-E611-4DDF-9559-F51AFED2259D}" type="slidenum">
              <a:rPr lang="en-GB" smtClean="0"/>
              <a:pPr/>
              <a:t>13</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https://www.sciencedirect.com/science/article/pii/S0140673614610059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https://www.sciencedirect.com/science/article/pii/S0140673608609940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a:t>
            </a:r>
            <a:r>
              <a:rPr lang="en-GB" dirty="0" err="1" smtClean="0"/>
              <a:t>DeBakey</a:t>
            </a:r>
            <a:r>
              <a:rPr lang="en-GB" dirty="0" smtClean="0"/>
              <a:t> classification system categorises dissections on the basis of the origin of the intimal tear and the extent of the dissection, and the Stanford system divides dissections according to whether the ascending aorta is involved (type A) or not (type B) involved.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For the purposes of classification, the ascending aorta refers to the part of the aorta proximal to the brachiocephalic artery and the descending aorta refers to the aorta distal to the left subclavian artery.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https://www.sciencedirect.com/science/article/pii/S0140673614610059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14</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https://www.sciencedirect.com/science/article/pii/S0140673614610059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a:t>
            </a:r>
            <a:r>
              <a:rPr lang="en-GB" dirty="0" err="1" smtClean="0"/>
              <a:t>DeBakey</a:t>
            </a:r>
            <a:r>
              <a:rPr lang="en-GB" dirty="0" smtClean="0"/>
              <a:t> classification system categorises dissections on the basis of the origin of the intimal tear and the extent of the dissection, and the Stanford system divides dissections according to whether the ascending aorta is involved (type A) or not (type B) involved.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For the purposes of classification, the ascending aorta refers to the part of the aorta proximal to the brachiocephalic artery and the descending aorta refers to the aorta distal to the left subclavian artery.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https://www.sciencedirect.com/science/article/pii/S0140673614610059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15</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https://www.sciencedirect.com/science/article/pii/S0140673608609940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https://bestpractice.bmj.com/topics/en-gb/445/diagnosis-approach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Most patients have prior hypertension, often poorly controlled. Younger patients may have a connective-tissue disorder, or a recent history of heavy lifting or cocaine use. Family history may reveal aortic aneurysms, dissection, or a connective-tissue disorder.</a:t>
            </a:r>
          </a:p>
          <a:p>
            <a:r>
              <a:rPr lang="en-GB" dirty="0" smtClean="0"/>
              <a:t>The pain associated with aortic dissection may be located </a:t>
            </a:r>
            <a:r>
              <a:rPr lang="en-GB" dirty="0" err="1" smtClean="0"/>
              <a:t>retrosternally</a:t>
            </a:r>
            <a:r>
              <a:rPr lang="en-GB" dirty="0" smtClean="0"/>
              <a:t>, </a:t>
            </a:r>
            <a:r>
              <a:rPr lang="en-GB" dirty="0" err="1" smtClean="0"/>
              <a:t>interscapularly</a:t>
            </a:r>
            <a:r>
              <a:rPr lang="en-GB" dirty="0" smtClean="0"/>
              <a:t>, or in the lower back. Anterior chest pain is typically associated with an ascending dissection; </a:t>
            </a:r>
            <a:r>
              <a:rPr lang="en-GB" dirty="0" err="1" smtClean="0"/>
              <a:t>interscapular</a:t>
            </a:r>
            <a:r>
              <a:rPr lang="en-GB" dirty="0" smtClean="0"/>
              <a:t> pain usually occurs with a descending dissection. Pain may migrate through the thorax or abdomen, and the location of pain may change with time as the dissection extends. A minority of patients present with syncope or without pain. It is important to recognise that no single symptom of aortic dissection is pathognomonic for the condition, as there is overlap with cardiac, pulmonary, abdominal, and musculoskeletal disorders.</a:t>
            </a:r>
          </a:p>
          <a:p>
            <a:r>
              <a:rPr lang="en-GB" dirty="0" smtClean="0"/>
              <a:t>Patients may be haemodynamically stable or in </a:t>
            </a:r>
            <a:r>
              <a:rPr lang="en-GB" dirty="0" err="1" smtClean="0"/>
              <a:t>hypovolaemic</a:t>
            </a:r>
            <a:r>
              <a:rPr lang="en-GB" dirty="0" smtClean="0"/>
              <a:t> shock. Blood pressure differences in the upper extremities or pulse deficits in the lower extremities should be sought. Neurological deficits may indicate involvement of cerebral or intercostal vessels. There may be depressed mental status, limb pain, paraesthesia, weakness, or paraplegia. Symptoms of visceral ischaemia may be present. Occasionally, a diastolic decrescendo murmur may be discovered, indicating aortic insufficiency. There may be symptoms or signs of heart failure, pericardial tamponade, or a left pleural effusion.</a:t>
            </a:r>
          </a:p>
          <a:p>
            <a:r>
              <a:rPr lang="en-GB" dirty="0" smtClean="0"/>
              <a:t>One systematic review identified neurological deficit, hypotension, and a pulse deficit as the three clinical examination findings with the highest positive likelihood ratios for aortic dissection.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https://bestpractice.bmj.com/topics/en-gb/445/diagnosis-approach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16</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https://bestpractice.bmj.com/topics/en-gb/445/diagnosis-approach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https://www.sciencedirect.com/science/article/pii/S0140673614610059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https://www.sciencedirect.com/science/article/pii/S0140673608609940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Initial work-up includes chest x-ray, ECG, and cardiac enzymes to exclude pneumonia or myocardial infarction.</a:t>
            </a:r>
          </a:p>
          <a:p>
            <a:r>
              <a:rPr lang="en-GB" dirty="0" smtClean="0"/>
              <a:t>Blood tests including a complete metabolic panel and full blood count, including blood type and cross match, should also be requested. Despite a high sensitivity, D-dimer is not recommended as the sole screening tool for acute aortic dissection; while negative D-dimer may be helpful to rule out aortic dissection in low-risk patients, particularly when used within an integrated decision support tool, a positive D-dimer lacks specificity when used in isolation.</a:t>
            </a:r>
            <a:r>
              <a:rPr lang="en-GB" baseline="0" dirty="0" smtClean="0"/>
              <a:t> </a:t>
            </a:r>
            <a:r>
              <a:rPr lang="en-GB" dirty="0" smtClean="0"/>
              <a:t>However, D-dimer will be of value when considering the differential diagnosis (e.g., pulmonary embolus). Other biomarkers with the potential to assist in the diagnosis of aortic dissection include C-reactive protein, elastin degradation products, </a:t>
            </a:r>
            <a:r>
              <a:rPr lang="en-GB" dirty="0" err="1" smtClean="0"/>
              <a:t>calponin</a:t>
            </a:r>
            <a:r>
              <a:rPr lang="en-GB" dirty="0" smtClean="0"/>
              <a:t>, and smooth muscle myosin heavy chain, but none of these have been validated. </a:t>
            </a:r>
          </a:p>
          <a:p>
            <a:r>
              <a:rPr lang="en-GB" dirty="0" smtClean="0"/>
              <a:t>https://bestpractice.bmj.com/topics/en-gb/445/diagnosis-approach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17</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https://bestpractice.bmj.com/topics/en-gb/445/diagnosis-approach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Trans-thoracic echocardiography (TTE) may be used in the emergency department, intensive care unit (ICU), or operating theatre for acute proximal dissections if the patient is clinically unstable and there is any question about the diagnosis, or if CTA is unavailable or contraindicated.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https://bestpractice.bmj.com/topics/en-gb/445/diagnosis-approach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For type A dissections (ascending), trans-oesophageal echocardiography may be done in the ICU or operating theatre to confirm the diagnosis and better evaluate the aortic valve. Sensitivity and specificity are higher than for TTE.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https://bestpractice.bmj.com/topics/en-gb/445/diagnosis-approach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18</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https://bestpractice.bmj.com/topics/en-gb/445/diagnosis-approach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https://www.researchgate.net/figure/Stanford-type-A-aortic-dissection-in-a-55-year-old-man-with-chest-pain-symptom-A-2D_fig2_335760314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Left</a:t>
            </a:r>
            <a:r>
              <a:rPr lang="en-GB" baseline="0" dirty="0" smtClean="0"/>
              <a:t>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Trans-oesophageal echocardiography (transverse aortic section) showing a circumferential dissection of the ascending aorta in a 30-year-old patient with features of </a:t>
            </a:r>
            <a:r>
              <a:rPr lang="en-GB" dirty="0" err="1" smtClean="0"/>
              <a:t>Marfan</a:t>
            </a:r>
            <a:r>
              <a:rPr lang="en-GB" dirty="0" smtClean="0"/>
              <a:t> syndrome.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https://bestpractice.bmj.com/topics/en-gb/445/diagnosis-approach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Right 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effectLst/>
              </a:rPr>
              <a:t>Stanford type A aortic dissection in a 55-year-old man with chest pain symptom. 2D axial image shows dissection in the ascending aorta with high CT attenuation in the true lumen (TL) compared to relatively low attenuation in the false lumen (FL).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https://www.researchgate.net/figure/Stanford-type-A-aortic-dissection-in-a-55-year-old-man-with-chest-pain-symptom-A-2D_fig2_335760314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19</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https://www.sciencedirect.com/science/article/pii/S0735675717304345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https://www.sciencedirect.com/science/article/pii/S0736467906006561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https://www.sciencedirect.com/science/article/pii/S0736467913005246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https://link.springer.com/article/10.1186/2036-7902-4-S1-A14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https://onlinelibrary.wiley.com/doi/full/10.1111/j.1553-2712.2009.00448.x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https://escholarship.org/content/qt0js2h9v8/qt0js2h9v8.pdf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https://www.italjmed.org/index.php/ijm/article/view/itjm.2020.1379/1347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https://cdn.mdedge.com/files/s3fs-public/em049030135.pdf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https://theultrasoundjournal.springeropen.com/articles/10.1007/s13089-009-0010-y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https://www.sciencedirect.com/science/article/pii/S0736467917307175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20</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rPr>
              <a:t>If diagnosed after 14 days, it is deemed a chronic dissection.</a:t>
            </a:r>
            <a:endParaRPr lang="en-GB" dirty="0" smtClean="0"/>
          </a:p>
          <a:p>
            <a:endParaRPr lang="en-GB" dirty="0" smtClean="0"/>
          </a:p>
          <a:p>
            <a:r>
              <a:rPr lang="en-GB" dirty="0" smtClean="0"/>
              <a:t>https://bestpractice.bmj.com/topics/en-gb/445</a:t>
            </a:r>
          </a:p>
          <a:p>
            <a:r>
              <a:rPr lang="en-GB" dirty="0" smtClean="0"/>
              <a:t>https://teachmesurgery.com/vascular/arterial/aortic-dissection/</a:t>
            </a:r>
          </a:p>
        </p:txBody>
      </p:sp>
      <p:sp>
        <p:nvSpPr>
          <p:cNvPr id="4" name="Slide Number Placeholder 3"/>
          <p:cNvSpPr>
            <a:spLocks noGrp="1"/>
          </p:cNvSpPr>
          <p:nvPr>
            <p:ph type="sldNum" sz="quarter" idx="10"/>
          </p:nvPr>
        </p:nvSpPr>
        <p:spPr/>
        <p:txBody>
          <a:bodyPr/>
          <a:lstStyle/>
          <a:p>
            <a:fld id="{BE5D48F0-E611-4DDF-9559-F51AFED2259D}" type="slidenum">
              <a:rPr lang="en-GB" smtClean="0"/>
              <a:pPr/>
              <a:t>3</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rPr>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rPr>
              <a:t>https://www.sciencedirect.com/science/article/pii/S0736467906006561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rPr>
              <a:t>https://link.springer.com/article/10.1186/2036-7902-4-S1-A14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Sullivan et al. concluded that emergency physicians suspected the diagnosis in only 43% of patients that presented with an AD as a result of patients’ non-specific 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rPr>
              <a:t>https://www.sciencedirect.com/science/article/pii/S0736467906006561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Clinical variability contributes to emergency physicians’ suspicion for AD in confirmed cases being at only 43%.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rPr>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prstClr val="black"/>
              </a:solidFill>
            </a:endParaRPr>
          </a:p>
          <a:p>
            <a:r>
              <a:rPr lang="en-GB" sz="1200" kern="1200" dirty="0" smtClean="0">
                <a:solidFill>
                  <a:schemeClr val="tx1"/>
                </a:solidFill>
                <a:effectLst/>
                <a:latin typeface="+mn-lt"/>
                <a:ea typeface="+mn-ea"/>
                <a:cs typeface="+mn-cs"/>
              </a:rPr>
              <a:t>In particular, the mortality rate secondary to thoracic aortic dissection is high and above all time-dependent, increasing from 1% to 1.4% for each hour of delay in treatment, and in any case up to 68% in the first 48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rPr>
              <a:t>https://www.italjmed.org/index.php/ijm/article/view/itjm.2020.1379/1347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Untreated AD mortality rates approach 25% at 24 hours and 75% by two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rPr>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prstClr val="black"/>
              </a:solidFill>
            </a:endParaRPr>
          </a:p>
          <a:p>
            <a:r>
              <a:rPr lang="en-GB" sz="1200" b="0" i="0" u="none" strike="noStrike" kern="1200" baseline="0" dirty="0" smtClean="0">
                <a:solidFill>
                  <a:schemeClr val="tx1"/>
                </a:solidFill>
                <a:latin typeface="+mn-lt"/>
                <a:ea typeface="+mn-ea"/>
                <a:cs typeface="+mn-cs"/>
              </a:rPr>
              <a:t>If untreated, patients with proximal aorta involvement have a two-week mortality rate of approximately 80%.</a:t>
            </a:r>
          </a:p>
          <a:p>
            <a:r>
              <a:rPr lang="en-GB" sz="1200" dirty="0" smtClean="0">
                <a:solidFill>
                  <a:prstClr val="black"/>
                </a:solidFill>
              </a:rPr>
              <a:t>https://escholarship.org/content/qt0js2h9v8/qt0js2h9v8.pdf </a:t>
            </a:r>
          </a:p>
          <a:p>
            <a:endParaRPr lang="en-GB" sz="1200" dirty="0" smtClean="0">
              <a:solidFill>
                <a:prstClr val="black"/>
              </a:solidFill>
            </a:endParaRPr>
          </a:p>
          <a:p>
            <a:r>
              <a:rPr lang="en-GB" dirty="0" smtClean="0">
                <a:effectLst/>
              </a:rPr>
              <a:t>If unrecognized and untreated, aortic dissection results in a 90% mortality with in the first 3 months, usually due to acute aortic insufficiency, major branch vessel occlusion, or rupture into the pericardium, mediastinum, or left hemithorax. </a:t>
            </a:r>
          </a:p>
          <a:p>
            <a:r>
              <a:rPr lang="en-GB" dirty="0" smtClean="0">
                <a:effectLst/>
              </a:rPr>
              <a:t>https://theultrasoundjournal.springeropen.com/articles/10.1007/s13089-009-0010-y </a:t>
            </a:r>
          </a:p>
          <a:p>
            <a:endParaRPr lang="en-GB" dirty="0" smtClean="0">
              <a:effectLst/>
            </a:endParaRPr>
          </a:p>
          <a:p>
            <a:r>
              <a:rPr lang="en-GB" dirty="0" smtClean="0"/>
              <a:t>Differentiating an acute STEMI from an aortic dissection can be extremely difficult in the ED. It is important not to delay reperfusion therapy</a:t>
            </a:r>
            <a:r>
              <a:rPr lang="en-GB" u="none" dirty="0" smtClean="0">
                <a:solidFill>
                  <a:schemeClr val="tx1"/>
                </a:solidFill>
              </a:rPr>
              <a:t> </a:t>
            </a:r>
            <a:r>
              <a:rPr lang="en-GB" dirty="0" smtClean="0"/>
              <a:t>for patients with a true STEMI </a:t>
            </a:r>
            <a:r>
              <a:rPr lang="en-GB" b="0" dirty="0" smtClean="0"/>
              <a:t>(</a:t>
            </a:r>
            <a:r>
              <a:rPr lang="en-GB" sz="1200" b="0" kern="1200" dirty="0" smtClean="0">
                <a:solidFill>
                  <a:schemeClr val="tx1"/>
                </a:solidFill>
                <a:effectLst/>
                <a:latin typeface="+mn-lt"/>
                <a:ea typeface="+mn-ea"/>
                <a:cs typeface="+mn-cs"/>
              </a:rPr>
              <a:t>ST-Elevation Myocardial Infarction)</a:t>
            </a:r>
            <a:r>
              <a:rPr lang="en-GB" dirty="0" smtClean="0"/>
              <a:t>; however, the same treatment can be lethal for patients with aortic dissection. </a:t>
            </a:r>
          </a:p>
          <a:p>
            <a:r>
              <a:rPr lang="en-GB" dirty="0" smtClean="0">
                <a:effectLst/>
              </a:rPr>
              <a:t>https://www.sciencedirect.com/science/article/pii/S0736467917307175 </a:t>
            </a:r>
          </a:p>
          <a:p>
            <a:endParaRPr lang="en-GB" sz="1200" dirty="0" smtClean="0">
              <a:solidFill>
                <a:prstClr val="black"/>
              </a:solidFill>
            </a:endParaRPr>
          </a:p>
        </p:txBody>
      </p:sp>
      <p:sp>
        <p:nvSpPr>
          <p:cNvPr id="4" name="Slide Number Placeholder 3"/>
          <p:cNvSpPr>
            <a:spLocks noGrp="1"/>
          </p:cNvSpPr>
          <p:nvPr>
            <p:ph type="sldNum" sz="quarter" idx="10"/>
          </p:nvPr>
        </p:nvSpPr>
        <p:spPr/>
        <p:txBody>
          <a:bodyPr/>
          <a:lstStyle/>
          <a:p>
            <a:fld id="{BE5D48F0-E611-4DDF-9559-F51AFED2259D}" type="slidenum">
              <a:rPr lang="en-GB" smtClean="0"/>
              <a:pPr/>
              <a:t>21</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https://link.springer.com/article/10.1186/2036-7902-4-S1-A14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sz="1200" kern="1200" dirty="0" smtClean="0">
                <a:solidFill>
                  <a:schemeClr val="tx1"/>
                </a:solidFill>
                <a:effectLst/>
                <a:latin typeface="+mn-lt"/>
                <a:ea typeface="+mn-ea"/>
                <a:cs typeface="+mn-cs"/>
              </a:rPr>
              <a:t>Current imaging techniques, of which computed tomography angiography (CTA) represents the gold standard, can recognize or exclude alterations of the aortic wall with great efficacy; however the patient needs adequate selection.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https://www.italjmed.org/index.php/ijm/article/view/itjm.2020.1379/1347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Emergency ultrasound (EUS) has been shown to be useful in the diagnosis of abdominal aortic aneurysm (AAA). Ultrasound of the aorta is included as a primary study for emergency ultrasound by the American College of Emergency Physicians. As emergency physicians ultrasound the abdominal aorta to evaluate for aneurysm, other pathologies may be found.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https://www.sciencedirect.com/science/article/pii/S0736467906006561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Because one-third of the cases of aortic dissection extend into the abdominal aorta, these would be expected to be seen on transabdominal imaging of the aorta.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https://www.sciencedirect.com/science/article/pii/S0736467906006561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Numerous studies have documented a sensitivity of 67–80% and a specificity of 99–100% for the diagnosis of AD by transthoracic and transabdominal ultrasound when an undulating intimal flap is visualized.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https://www.sciencedirect.com/science/article/pii/S0736467906006561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https://escholarship.org/content/qt0js2h9v8/qt0js2h9v8.pdf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sz="1200" b="0" i="0" u="none" strike="noStrike" kern="1200" baseline="0" dirty="0" smtClean="0">
                <a:solidFill>
                  <a:schemeClr val="tx1"/>
                </a:solidFill>
                <a:latin typeface="+mn-lt"/>
                <a:ea typeface="+mn-ea"/>
                <a:cs typeface="+mn-cs"/>
              </a:rPr>
              <a:t>Evaluation of transthoracic and transabdominal ultrasound for aortic dissection shows that aortic root dilatation has a sensitivity of 77% and</a:t>
            </a:r>
          </a:p>
          <a:p>
            <a:r>
              <a:rPr lang="en-GB" sz="1200" b="0" i="0" u="none" strike="noStrike" kern="1200" baseline="0" dirty="0" smtClean="0">
                <a:solidFill>
                  <a:schemeClr val="tx1"/>
                </a:solidFill>
                <a:latin typeface="+mn-lt"/>
                <a:ea typeface="+mn-ea"/>
                <a:cs typeface="+mn-cs"/>
              </a:rPr>
              <a:t>specificity of 95%, and visualization of an intimal flap has a sensitivity of 67% to 80% and a specificity of 99% to 100%.</a:t>
            </a:r>
          </a:p>
          <a:p>
            <a:r>
              <a:rPr lang="en-GB" dirty="0" smtClean="0"/>
              <a:t>https://cdn.mdedge.com/files/s3fs-public/em049030135.pdf </a:t>
            </a:r>
          </a:p>
          <a:p>
            <a:endParaRPr lang="en-GB" dirty="0" smtClean="0"/>
          </a:p>
          <a:p>
            <a:r>
              <a:rPr lang="en-GB" dirty="0" smtClean="0"/>
              <a:t>Emergency physicians must maintain a high index of suspicion and use available resources, including point-of-care ultrasound (POCUS).</a:t>
            </a:r>
          </a:p>
          <a:p>
            <a:r>
              <a:rPr lang="en-GB" dirty="0" smtClean="0"/>
              <a:t>https://www.ncbi.nlm.nih.gov/pmc/articles/PMC6682226/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22</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POCUS is readily available, provides rapid evaluation and dynamic imaging for emergency physicians, and lacks the need for contrast or ionizing radiation. It is most critical in patients with undifferentiated shock where a protocol exists that includes an evaluation of the heart, lung, and aorta. TTE, lung, and transabdominal aorta POCUS views can show the following sonographic findings diagnostic of, or as a consequence of, AD: intimal flap separating the true and false lumens (sensitivity 67–79%; specificity 99–100%); aorta dilation (sensitivity 95%); intra-aorta thrombus; pericardial effusion (sensitivity 96%, specificity 98%); aortic regurgitation; wall motion abnormalities; and left pleural effusion (accuracy 93%).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23</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https://theultrasoundjournal.springeropen.com/articles/10.1007/s13089-009-0010-y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If unrecognized and untreated, aortic dissection results in a 90% mortality with in the first 3 months, usually due to acute aortic insufficiency, major branch vessel occlusion, or rupture into the pericardium, mediastinum, or left </a:t>
            </a:r>
            <a:r>
              <a:rPr lang="en-GB" dirty="0" err="1" smtClean="0">
                <a:effectLst/>
              </a:rPr>
              <a:t>hemithorax</a:t>
            </a:r>
            <a:r>
              <a:rPr lang="en-GB"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https://theultrasoundjournal.springeropen.com/articles/10.1007/s13089-009-0010-y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Consequently, several studies have shown that the diagnosis of aortic dissection has been missed in up to 38% of patients on initial evaluation.</a:t>
            </a:r>
            <a:r>
              <a:rPr lang="en-GB" baseline="0"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https://theultrasoundjournal.springeropen.com/articles/10.1007/s13089-009-0010-y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Timely lab and imaging tests for AD evaluation have limitations. Some evidence shows that D-dimer may help when matched with the AD detection risk score, while troponin can be an indirect marker for patients with resultant myocardial ischemia. Advanced imaging would still be required.</a:t>
            </a:r>
            <a:r>
              <a:rPr lang="en-GB" baseline="0" dirty="0" smtClean="0"/>
              <a:t> </a:t>
            </a:r>
            <a:r>
              <a:rPr lang="en-GB" dirty="0" smtClean="0"/>
              <a:t>As with our patient, the absence of aortic dilation does not exclude AD diagnosis, with a normal CXR occurring in 12.4% of patients with AD and mostly in those who have a normal aorta size.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24</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https://theultrasoundjournal.springeropen.com/articles/10.1007/s13089-009-0010-y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https://www.sciencedirect.com/science/article/pii/S0736467906006561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 imaging advances, there has been increased utilization of CTA (used as the initial imaging modality in 61% of patients), magnetic resonance imaging (MRI), and echocardiography (</a:t>
            </a:r>
            <a:r>
              <a:rPr lang="en-GB" dirty="0" err="1" smtClean="0"/>
              <a:t>transesophageal</a:t>
            </a:r>
            <a:r>
              <a:rPr lang="en-GB" dirty="0" smtClean="0"/>
              <a:t> [TEE] and/or transthoracic [TTE]), used as the initial imaging modality in 33% of patients. CTA and MRI imaging may not be readily available, while TEE requires mobilizing resources and sedation and cannot assess the abdominal aorta. Ultimately, IRAD </a:t>
            </a:r>
            <a:r>
              <a:rPr lang="en-GB" dirty="0" err="1" smtClean="0"/>
              <a:t>showa</a:t>
            </a:r>
            <a:r>
              <a:rPr lang="en-GB" dirty="0" smtClean="0"/>
              <a:t> that most patients required more than one imaging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POCUS demonstrates the extent of the dissection, with </a:t>
            </a:r>
            <a:r>
              <a:rPr lang="en-GB" dirty="0" err="1" smtClean="0"/>
              <a:t>color</a:t>
            </a:r>
            <a:r>
              <a:rPr lang="en-GB" dirty="0" smtClean="0"/>
              <a:t> Doppler showing differences of blood flow between the true and false lumen, further increasing diagnostic sensitivity. POCUS is distinctly able to visualize an intimal flap, which is required for the definitive diagnosis of AD. The dynamic nature of POCUS allows for flap assessment in several angles and locations to ensure that flap motion is independent of surrounding structures, is pulsatile, and is contained within the aorta. Characterization of the false lumen of AD by POCUS involves visualization of a wedge-like angle where the flap meets the aortic wall (“beak sign”) and strand-like structures in the lumen (“cobwebs”).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POCUS applications, including those needed for AD evaluation, are part of the list of ultrasound applications expected for emergency physician training and privileging under the American College of Emergency Physicians.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Whereas the primary use of abdominal aortic ultrasound by emergency physicians is to establish the diagnosis of acute AAA, other aortic pathology may be seen, including AD. Emergency physicians are also familiar with diagnosing pericardial effusion.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https://www.sciencedirect.com/science/article/pii/S0736467906006561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POCUS has shown promise as a fast and easily accessible screening tool that has a high specificity for the diagnosis of aortic dissection. Because of its low sensitivity, POCUS should not be used in isolation to rule out aortic dissection.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https://www.sciencedirect.com/science/article/pii/S0736467917307175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25</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https://escholarship.org/content/qt0js2h9v8/qt0js2h9v8.pdf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Emergency physicians must maintain a high index of suspicion and use available resources, including point-of-care ultrasound (POCUS).</a:t>
            </a:r>
          </a:p>
          <a:p>
            <a:r>
              <a:rPr lang="en-GB" dirty="0" smtClean="0"/>
              <a:t>https://www.ncbi.nlm.nih.gov/pmc/articles/PMC6682226/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26</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https://theultrasoundjournal.springeropen.com/articles/10.1007/s13089-009-0010-y/figures/1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Transverse (bottom) and longitudinal (top) views of abdominal aortic dissection with intimal flap floating in true lumen.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A flap is seen in the long axis view of the abdominal aorta (</a:t>
            </a:r>
            <a:r>
              <a:rPr lang="en-GB" i="1" dirty="0" smtClean="0">
                <a:effectLst/>
              </a:rPr>
              <a:t>arrows</a:t>
            </a:r>
            <a:r>
              <a:rPr lang="en-GB" dirty="0" smtClean="0">
                <a:effectLst/>
              </a:rPr>
              <a:t>), extending the length of the aorta.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https://theultrasoundjournal.springeropen.com/articles/10.1007/s13089-009-0010-y/figures/1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27</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https://med.emory.edu/departments/emergency-medicine/sections/ultrasound/image-of-the-fortnight/abdominal/aortic-dissection-jan-2018.html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https://www.slideshare.net/shaffar75/doppler-ultrasound-of-lower-limb-arteries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28</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NAAASP </a:t>
            </a:r>
            <a:r>
              <a:rPr lang="en-GB" baseline="0" dirty="0" smtClean="0"/>
              <a:t>– 462 866 7691</a:t>
            </a:r>
            <a:endParaRPr lang="en-GB" dirty="0" smtClean="0"/>
          </a:p>
        </p:txBody>
      </p:sp>
      <p:sp>
        <p:nvSpPr>
          <p:cNvPr id="4" name="Slide Number Placeholder 3"/>
          <p:cNvSpPr>
            <a:spLocks noGrp="1"/>
          </p:cNvSpPr>
          <p:nvPr>
            <p:ph type="sldNum" sz="quarter" idx="10"/>
          </p:nvPr>
        </p:nvSpPr>
        <p:spPr/>
        <p:txBody>
          <a:bodyPr/>
          <a:lstStyle/>
          <a:p>
            <a:fld id="{BE5D48F0-E611-4DDF-9559-F51AFED2259D}" type="slidenum">
              <a:rPr lang="en-GB" smtClean="0"/>
              <a:pPr/>
              <a:t>29</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mtClean="0"/>
              <a:t>NAAASP </a:t>
            </a:r>
            <a:r>
              <a:rPr lang="en-GB" baseline="0" smtClean="0"/>
              <a:t>– </a:t>
            </a:r>
            <a:r>
              <a:rPr lang="en-GB" baseline="0" dirty="0" smtClean="0"/>
              <a:t>462 866 7691</a:t>
            </a:r>
            <a:endParaRPr lang="en-GB" dirty="0" smtClean="0"/>
          </a:p>
        </p:txBody>
      </p:sp>
      <p:sp>
        <p:nvSpPr>
          <p:cNvPr id="4" name="Slide Number Placeholder 3"/>
          <p:cNvSpPr>
            <a:spLocks noGrp="1"/>
          </p:cNvSpPr>
          <p:nvPr>
            <p:ph type="sldNum" sz="quarter" idx="10"/>
          </p:nvPr>
        </p:nvSpPr>
        <p:spPr/>
        <p:txBody>
          <a:bodyPr/>
          <a:lstStyle/>
          <a:p>
            <a:fld id="{BE5D48F0-E611-4DDF-9559-F51AFED2259D}" type="slidenum">
              <a:rPr lang="en-GB" smtClean="0"/>
              <a:pPr/>
              <a:t>30</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https://teachmesurgery.com/vascular/arterial/aortic-dissection/</a:t>
            </a:r>
          </a:p>
        </p:txBody>
      </p:sp>
      <p:sp>
        <p:nvSpPr>
          <p:cNvPr id="4" name="Slide Number Placeholder 3"/>
          <p:cNvSpPr>
            <a:spLocks noGrp="1"/>
          </p:cNvSpPr>
          <p:nvPr>
            <p:ph type="sldNum" sz="quarter" idx="10"/>
          </p:nvPr>
        </p:nvSpPr>
        <p:spPr/>
        <p:txBody>
          <a:bodyPr/>
          <a:lstStyle/>
          <a:p>
            <a:fld id="{BE5D48F0-E611-4DDF-9559-F51AFED2259D}" type="slidenum">
              <a:rPr lang="en-GB" smtClean="0"/>
              <a:pPr/>
              <a:t>4</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a:t>
            </a:r>
            <a:r>
              <a:rPr lang="en-GB" sz="2100" dirty="0" smtClean="0"/>
              <a:t>The maximum AP diameter of the abdominal aorta, stipulating how the aorta was measured.” – </a:t>
            </a:r>
            <a:r>
              <a:rPr lang="en-GB" dirty="0" smtClean="0"/>
              <a:t>Refer to the Abdominal Aorta US Presentation for more details.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a:r>
            <a:r>
              <a:rPr lang="en-GB" sz="1200" dirty="0" smtClean="0"/>
              <a:t>Patency (or lack thereof) of the false lumen.” – Indicate whether the false</a:t>
            </a:r>
            <a:r>
              <a:rPr lang="en-GB" sz="1200" baseline="0" dirty="0" smtClean="0"/>
              <a:t> lumen is patent or thrombosed.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a:t>
            </a:r>
            <a:r>
              <a:rPr lang="en-GB" sz="1200" dirty="0" smtClean="0"/>
              <a:t>The minimum AP diameter of the true lumen.” – It may be difficult</a:t>
            </a:r>
            <a:r>
              <a:rPr lang="en-GB" sz="1200" baseline="0" dirty="0" smtClean="0"/>
              <a:t> to identify which is the true lumen, in which case, this should be indicated in the report. Provide the minimum diameter, as this may be relevant if the reduction in calibre is flow limiting.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a:t>
            </a:r>
            <a:r>
              <a:rPr lang="en-GB" sz="2100" dirty="0" smtClean="0"/>
              <a:t>Any other relevant features, such as the location and extension of the dissection.</a:t>
            </a:r>
            <a:r>
              <a:rPr lang="en-GB" sz="1200" dirty="0" smtClean="0"/>
              <a:t>” – For example,</a:t>
            </a:r>
            <a:r>
              <a:rPr lang="en-GB" sz="1200" baseline="0" dirty="0" smtClean="0"/>
              <a:t> proximal/mid/distal abdominal aorta. </a:t>
            </a:r>
            <a:endParaRPr lang="en-GB" sz="2100" dirty="0" smtClean="0"/>
          </a:p>
        </p:txBody>
      </p:sp>
      <p:sp>
        <p:nvSpPr>
          <p:cNvPr id="4" name="Slide Number Placeholder 3"/>
          <p:cNvSpPr>
            <a:spLocks noGrp="1"/>
          </p:cNvSpPr>
          <p:nvPr>
            <p:ph type="sldNum" sz="quarter" idx="10"/>
          </p:nvPr>
        </p:nvSpPr>
        <p:spPr/>
        <p:txBody>
          <a:bodyPr/>
          <a:lstStyle/>
          <a:p>
            <a:fld id="{BE5D48F0-E611-4DDF-9559-F51AFED2259D}" type="slidenum">
              <a:rPr lang="en-GB" smtClean="0"/>
              <a:pPr/>
              <a:t>31</a:t>
            </a:fld>
            <a:endParaRPr lang="en-GB"/>
          </a:p>
        </p:txBody>
      </p:sp>
    </p:spTree>
    <p:extLst>
      <p:ext uri="{BB962C8B-B14F-4D97-AF65-F5344CB8AC3E}">
        <p14:creationId xmlns:p14="http://schemas.microsoft.com/office/powerpoint/2010/main" val="1947228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https://aircto.com/blog/importance-of-follow-up-questions/</a:t>
            </a:r>
            <a:endParaRPr lang="en-GB" dirty="0"/>
          </a:p>
        </p:txBody>
      </p:sp>
      <p:sp>
        <p:nvSpPr>
          <p:cNvPr id="4" name="Slide Number Placeholder 3"/>
          <p:cNvSpPr>
            <a:spLocks noGrp="1"/>
          </p:cNvSpPr>
          <p:nvPr>
            <p:ph type="sldNum" sz="quarter" idx="10"/>
          </p:nvPr>
        </p:nvSpPr>
        <p:spPr/>
        <p:txBody>
          <a:bodyPr/>
          <a:lstStyle/>
          <a:p>
            <a:fld id="{BE5D48F0-E611-4DDF-9559-F51AFED2259D}" type="slidenum">
              <a:rPr lang="en-GB" smtClean="0"/>
              <a:pPr/>
              <a:t>32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https://bestpractice.bmj.com/topics/en-gb/445/epidemiology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https://www.bmj.com/content/344/bmj.d8290.full.pdf+html</a:t>
            </a:r>
          </a:p>
        </p:txBody>
      </p:sp>
      <p:sp>
        <p:nvSpPr>
          <p:cNvPr id="4" name="Slide Number Placeholder 3"/>
          <p:cNvSpPr>
            <a:spLocks noGrp="1"/>
          </p:cNvSpPr>
          <p:nvPr>
            <p:ph type="sldNum" sz="quarter" idx="10"/>
          </p:nvPr>
        </p:nvSpPr>
        <p:spPr/>
        <p:txBody>
          <a:bodyPr/>
          <a:lstStyle/>
          <a:p>
            <a:fld id="{BE5D48F0-E611-4DDF-9559-F51AFED2259D}" type="slidenum">
              <a:rPr lang="en-GB" smtClean="0"/>
              <a:pPr/>
              <a:t>5</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https://www.sciencedirect.com/science/article/pii/S0140673614610059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https://www.thelancet.com/journals/lancet/article/PIIS0140673608609940/fulltext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https://bestpractice.bmj.com/topics/en-gb/445/aetiology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White men aged over 40 years with hypertension, or those under 40 with Marfan syndrome or bicuspid aortic valves, are at highest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https://www.bmj.com/content/344/bmj.d8290.full.pdf+html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Hypertension, present in up to 72% of patients with AD, is the most important risk factor and causes increased shear forces that propagate the dissection.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https://www.ncbi.nlm.nih.gov/pmc/articles/PMC6682226/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association between mutations in genes encoding the contractile apparatus of vascular smooth muscle cell and aortic dissection suggests that smooth muscle cell tone and function have an important role in the response of the aortic wall to stress. Furthermore, both </a:t>
            </a:r>
            <a:r>
              <a:rPr lang="en-GB" dirty="0" err="1" smtClean="0"/>
              <a:t>annulo</a:t>
            </a:r>
            <a:r>
              <a:rPr lang="en-GB" dirty="0" smtClean="0"/>
              <a:t>-aortic ectasia and bicuspid aortic valve have a genetic basis and are known to predispose to aortic dissection.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https://www.sciencedirect.com/science/article/pii/S0140673614610059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risk factors most probably relate to a combination of inherited and acquired weakening of the aortic media and intimal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https://www.thelancet.com/journals/lancet/article/PIIS0140673608609940/fulltext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BE5D48F0-E611-4DDF-9559-F51AFED2259D}" type="slidenum">
              <a:rPr lang="en-GB" smtClean="0"/>
              <a:pPr/>
              <a:t>6</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https://www.sciencedirect.com/science/article/pii/S0140673614610059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https://www.thelancet.com/journals/lancet/article/PIIS0140673608609940/fulltext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https://bestpractice.bmj.com/topics/en-gb/445/aetiology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7</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https://www.sciencedirect.com/science/article/pii/S0140673614610059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https://www.thelancet.com/journals/lancet/article/PIIS0140673608609940/fulltext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https://bestpractice.bmj.com/topics/en-gb/445/aetiology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Most cases develop without aneurysmal degeneration and therefore factors other than ectasia (vessel dilation) predispose to acute dissection with intimal tearing, which is commonly preceded by medial degeneration or cystic medial necrosis.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https://www.sciencedirect.com/science/article/pii/S0140673614610059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8</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https://www.thelancet.com/journals/lancet/article/PIIS0140673608609940/fulltext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9</a:t>
            </a:fld>
            <a:endParaRPr lang="en-GB"/>
          </a:p>
        </p:txBody>
      </p:sp>
    </p:spTree>
    <p:extLst>
      <p:ext uri="{BB962C8B-B14F-4D97-AF65-F5344CB8AC3E}">
        <p14:creationId xmlns:p14="http://schemas.microsoft.com/office/powerpoint/2010/main" val="99507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https://www.sciencedirect.com/science/article/pii/S1936878X14000692 </a:t>
            </a:r>
          </a:p>
        </p:txBody>
      </p:sp>
      <p:sp>
        <p:nvSpPr>
          <p:cNvPr id="4" name="Slide Number Placeholder 3"/>
          <p:cNvSpPr>
            <a:spLocks noGrp="1"/>
          </p:cNvSpPr>
          <p:nvPr>
            <p:ph type="sldNum" sz="quarter" idx="10"/>
          </p:nvPr>
        </p:nvSpPr>
        <p:spPr/>
        <p:txBody>
          <a:bodyPr/>
          <a:lstStyle/>
          <a:p>
            <a:fld id="{BE5D48F0-E611-4DDF-9559-F51AFED2259D}" type="slidenum">
              <a:rPr lang="en-GB" smtClean="0"/>
              <a:pPr/>
              <a:t>10</a:t>
            </a:fld>
            <a:endParaRPr lang="en-GB"/>
          </a:p>
        </p:txBody>
      </p:sp>
    </p:spTree>
    <p:extLst>
      <p:ext uri="{BB962C8B-B14F-4D97-AF65-F5344CB8AC3E}">
        <p14:creationId xmlns:p14="http://schemas.microsoft.com/office/powerpoint/2010/main" val="99507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21D7794-9E63-4058-801E-BDFFB14CD64E}" type="datetimeFigureOut">
              <a:rPr lang="en-GB" smtClean="0"/>
              <a:pPr/>
              <a:t>20/07/2021</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9D4A234-9FC5-497F-A995-5AD11698DFAE}"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1D7794-9E63-4058-801E-BDFFB14CD64E}" type="datetimeFigureOut">
              <a:rPr lang="en-GB" smtClean="0"/>
              <a:pPr/>
              <a:t>20/07/2021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4A234-9FC5-497F-A995-5AD11698DFA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21D7794-9E63-4058-801E-BDFFB14CD64E}" type="datetimeFigureOut">
              <a:rPr lang="en-GB" smtClean="0"/>
              <a:pPr/>
              <a:t>20/07/2021</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9D4A234-9FC5-497F-A995-5AD11698DFA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21D7794-9E63-4058-801E-BDFFB14CD64E}" type="datetimeFigureOut">
              <a:rPr lang="en-GB" smtClean="0"/>
              <a:pPr/>
              <a:t>20/07/2021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9D4A234-9FC5-497F-A995-5AD11698DFAE}"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21D7794-9E63-4058-801E-BDFFB14CD64E}" type="datetimeFigureOut">
              <a:rPr lang="en-GB" smtClean="0"/>
              <a:pPr/>
              <a:t>20/07/2021</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9D4A234-9FC5-497F-A995-5AD11698DFAE}"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21D7794-9E63-4058-801E-BDFFB14CD64E}" type="datetimeFigureOut">
              <a:rPr lang="en-GB" smtClean="0"/>
              <a:pPr/>
              <a:t>20/07/2021</a:t>
            </a:fld>
            <a:endParaRPr lang="en-GB"/>
          </a:p>
        </p:txBody>
      </p:sp>
      <p:sp>
        <p:nvSpPr>
          <p:cNvPr id="10" name="Slide Number Placeholder 9"/>
          <p:cNvSpPr>
            <a:spLocks noGrp="1"/>
          </p:cNvSpPr>
          <p:nvPr>
            <p:ph type="sldNum" sz="quarter" idx="16"/>
          </p:nvPr>
        </p:nvSpPr>
        <p:spPr/>
        <p:txBody>
          <a:bodyPr rtlCol="0"/>
          <a:lstStyle/>
          <a:p>
            <a:fld id="{E9D4A234-9FC5-497F-A995-5AD11698DFAE}"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21D7794-9E63-4058-801E-BDFFB14CD64E}" type="datetimeFigureOut">
              <a:rPr lang="en-GB" smtClean="0"/>
              <a:pPr/>
              <a:t>20/07/2021</a:t>
            </a:fld>
            <a:endParaRPr lang="en-GB"/>
          </a:p>
        </p:txBody>
      </p:sp>
      <p:sp>
        <p:nvSpPr>
          <p:cNvPr id="12" name="Slide Number Placeholder 11"/>
          <p:cNvSpPr>
            <a:spLocks noGrp="1"/>
          </p:cNvSpPr>
          <p:nvPr>
            <p:ph type="sldNum" sz="quarter" idx="16"/>
          </p:nvPr>
        </p:nvSpPr>
        <p:spPr/>
        <p:txBody>
          <a:bodyPr rtlCol="0"/>
          <a:lstStyle/>
          <a:p>
            <a:fld id="{E9D4A234-9FC5-497F-A995-5AD11698DFAE}"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1D7794-9E63-4058-801E-BDFFB14CD64E}" type="datetimeFigureOut">
              <a:rPr lang="en-GB" smtClean="0"/>
              <a:pPr/>
              <a:t>20/07/2021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9D4A234-9FC5-497F-A995-5AD11698DFA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D7794-9E63-4058-801E-BDFFB14CD64E}" type="datetimeFigureOut">
              <a:rPr lang="en-GB" smtClean="0"/>
              <a:pPr/>
              <a:t>20/07/2021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9D4A234-9FC5-497F-A995-5AD11698DFA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21D7794-9E63-4058-801E-BDFFB14CD64E}" type="datetimeFigureOut">
              <a:rPr lang="en-GB" smtClean="0"/>
              <a:pPr/>
              <a:t>20/07/2021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9D4A234-9FC5-497F-A995-5AD11698DFAE}"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21D7794-9E63-4058-801E-BDFFB14CD64E}" type="datetimeFigureOut">
              <a:rPr lang="en-GB" smtClean="0"/>
              <a:pPr/>
              <a:t>20/07/2021</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9D4A234-9FC5-497F-A995-5AD11698DFAE}"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21D7794-9E63-4058-801E-BDFFB14CD64E}" type="datetimeFigureOut">
              <a:rPr lang="en-GB" smtClean="0"/>
              <a:pPr/>
              <a:t>20/07/2021</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9D4A234-9FC5-497F-A995-5AD11698DFA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orI2W8M3kAhVs6uAKHZqgAQUQjRx6BAgBEAQ&amp;url=http://aircto.com/blog/importance-of-follow-up-questions/&amp;psig=AOvVaw2Er_tZ6Z_l2YebZbGR3byA&amp;ust=156846669968139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Aortic Dissection</a:t>
            </a:r>
            <a:endParaRPr lang="en-GB" dirty="0"/>
          </a:p>
        </p:txBody>
      </p:sp>
      <p:sp>
        <p:nvSpPr>
          <p:cNvPr id="3" name="Subtitle 2"/>
          <p:cNvSpPr>
            <a:spLocks noGrp="1"/>
          </p:cNvSpPr>
          <p:nvPr>
            <p:ph type="subTitle" idx="1"/>
          </p:nvPr>
        </p:nvSpPr>
        <p:spPr/>
        <p:txBody>
          <a:bodyPr>
            <a:normAutofit/>
          </a:bodyPr>
          <a:lstStyle/>
          <a:p>
            <a:r>
              <a:rPr lang="en-GB" dirty="0" smtClean="0"/>
              <a:t>An ultrasound perspective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Aortic Dissection - Pathophysiology</a:t>
            </a:r>
            <a:endParaRPr lang="en-GB" dirty="0"/>
          </a:p>
        </p:txBody>
      </p:sp>
      <p:pic>
        <p:nvPicPr>
          <p:cNvPr id="4098"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1818967"/>
            <a:ext cx="8153400" cy="434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71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Aortic Dissection - Pathophysiology</a:t>
            </a:r>
            <a:endParaRPr lang="en-GB" dirty="0"/>
          </a:p>
        </p:txBody>
      </p:sp>
      <p:sp>
        <p:nvSpPr>
          <p:cNvPr id="3" name="Content Placeholder 2"/>
          <p:cNvSpPr>
            <a:spLocks noGrp="1"/>
          </p:cNvSpPr>
          <p:nvPr>
            <p:ph sz="quarter" idx="1"/>
          </p:nvPr>
        </p:nvSpPr>
        <p:spPr>
          <a:xfrm>
            <a:off x="612648" y="1600200"/>
            <a:ext cx="8153400" cy="5141168"/>
          </a:xfrm>
        </p:spPr>
        <p:txBody>
          <a:bodyPr>
            <a:normAutofit/>
          </a:bodyPr>
          <a:lstStyle/>
          <a:p>
            <a:pPr lvl="0">
              <a:buClr>
                <a:srgbClr val="CCAF0A"/>
              </a:buClr>
            </a:pPr>
            <a:r>
              <a:rPr lang="en-GB" sz="2400" dirty="0" smtClean="0">
                <a:solidFill>
                  <a:prstClr val="black"/>
                </a:solidFill>
              </a:rPr>
              <a:t>Once a dissection path has started, blood then passes through the media, extending distally or proximally (or both) for a variable distance, thus creating a false lumen.</a:t>
            </a:r>
          </a:p>
          <a:p>
            <a:pPr lvl="0">
              <a:buClr>
                <a:srgbClr val="CCAF0A"/>
              </a:buClr>
            </a:pPr>
            <a:r>
              <a:rPr lang="en-GB" sz="2400" dirty="0">
                <a:solidFill>
                  <a:prstClr val="black"/>
                </a:solidFill>
              </a:rPr>
              <a:t>The principle complications of aortic dissection are aortic rupture, cardiac failure (aortic regurgitation, acute myocardial infarction, or tamponade), and end-organ ischaemia.</a:t>
            </a:r>
            <a:endParaRPr lang="en-GB" sz="2400" dirty="0" smtClean="0">
              <a:solidFill>
                <a:prstClr val="black"/>
              </a:solidFill>
            </a:endParaRPr>
          </a:p>
          <a:p>
            <a:pPr lvl="0">
              <a:buClr>
                <a:srgbClr val="CCAF0A"/>
              </a:buClr>
            </a:pPr>
            <a:r>
              <a:rPr lang="en-GB" sz="2400" dirty="0" smtClean="0">
                <a:solidFill>
                  <a:prstClr val="black"/>
                </a:solidFill>
              </a:rPr>
              <a:t>The aorta gives rise to many important branches that supply oxygenated blood to the heart (coronary arteries), arms (subclavian arteries), brain (carotid and vertebral arteries), spinal cord (lumbar arteries), viscera (coeliac and mesenteric arteries), kidneys (renal arteries), and legs (iliac arteries).</a:t>
            </a:r>
          </a:p>
        </p:txBody>
      </p:sp>
    </p:spTree>
    <p:extLst>
      <p:ext uri="{BB962C8B-B14F-4D97-AF65-F5344CB8AC3E}">
        <p14:creationId xmlns:p14="http://schemas.microsoft.com/office/powerpoint/2010/main" val="307361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Aortic Dissection - Pathophysiology</a:t>
            </a:r>
            <a:endParaRPr lang="en-GB" dirty="0"/>
          </a:p>
        </p:txBody>
      </p:sp>
      <p:sp>
        <p:nvSpPr>
          <p:cNvPr id="3" name="Content Placeholder 2"/>
          <p:cNvSpPr>
            <a:spLocks noGrp="1"/>
          </p:cNvSpPr>
          <p:nvPr>
            <p:ph sz="quarter" idx="1"/>
          </p:nvPr>
        </p:nvSpPr>
        <p:spPr>
          <a:xfrm>
            <a:off x="612648" y="1600200"/>
            <a:ext cx="8153400" cy="5141168"/>
          </a:xfrm>
        </p:spPr>
        <p:txBody>
          <a:bodyPr/>
          <a:lstStyle/>
          <a:p>
            <a:pPr>
              <a:buClr>
                <a:srgbClr val="CCAF0A"/>
              </a:buClr>
            </a:pPr>
            <a:r>
              <a:rPr lang="en-GB" sz="2400" dirty="0" smtClean="0">
                <a:solidFill>
                  <a:prstClr val="black"/>
                </a:solidFill>
              </a:rPr>
              <a:t>As </a:t>
            </a:r>
            <a:r>
              <a:rPr lang="en-GB" sz="2400" dirty="0">
                <a:solidFill>
                  <a:prstClr val="black"/>
                </a:solidFill>
              </a:rPr>
              <a:t>the dissection propagates, flow through the false lumen can occlude flow through the branches of the aorta. A number of clinical manifestations may then occur, depending on the extent of the dissection and subsequent organ malperfusion. </a:t>
            </a:r>
          </a:p>
          <a:p>
            <a:pPr lvl="0">
              <a:buClr>
                <a:srgbClr val="CCAF0A"/>
              </a:buClr>
            </a:pPr>
            <a:endParaRPr lang="en-GB" sz="2400" dirty="0" smtClean="0">
              <a:solidFill>
                <a:prstClr val="black"/>
              </a:solidFill>
            </a:endParaRPr>
          </a:p>
        </p:txBody>
      </p:sp>
    </p:spTree>
    <p:extLst>
      <p:ext uri="{BB962C8B-B14F-4D97-AF65-F5344CB8AC3E}">
        <p14:creationId xmlns:p14="http://schemas.microsoft.com/office/powerpoint/2010/main" val="209663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Aortic Dissection - Pathophysiology</a:t>
            </a:r>
            <a:endParaRPr lang="en-GB" dirty="0"/>
          </a:p>
        </p:txBody>
      </p:sp>
      <p:pic>
        <p:nvPicPr>
          <p:cNvPr id="1027" name="Picture 3"/>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844824"/>
            <a:ext cx="2882939"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2276872"/>
            <a:ext cx="4343164"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17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Classification</a:t>
            </a:r>
            <a:endParaRPr lang="en-GB" dirty="0"/>
          </a:p>
        </p:txBody>
      </p:sp>
      <p:sp>
        <p:nvSpPr>
          <p:cNvPr id="3" name="Content Placeholder 2"/>
          <p:cNvSpPr>
            <a:spLocks noGrp="1"/>
          </p:cNvSpPr>
          <p:nvPr>
            <p:ph sz="quarter" idx="1"/>
          </p:nvPr>
        </p:nvSpPr>
        <p:spPr>
          <a:xfrm>
            <a:off x="612648" y="1600200"/>
            <a:ext cx="8153400" cy="4925144"/>
          </a:xfrm>
        </p:spPr>
        <p:txBody>
          <a:bodyPr/>
          <a:lstStyle/>
          <a:p>
            <a:pPr lvl="0">
              <a:buClr>
                <a:srgbClr val="CCAF0A"/>
              </a:buClr>
            </a:pPr>
            <a:r>
              <a:rPr lang="en-GB" sz="2400" dirty="0" smtClean="0">
                <a:solidFill>
                  <a:prstClr val="black"/>
                </a:solidFill>
              </a:rPr>
              <a:t>Aortic dissection can be classified both in terms of its anatomical location (i.e. the site of the intimal tear) and the extent of propagation.</a:t>
            </a:r>
          </a:p>
          <a:p>
            <a:pPr lvl="0">
              <a:buClr>
                <a:srgbClr val="CCAF0A"/>
              </a:buClr>
            </a:pPr>
            <a:r>
              <a:rPr lang="en-GB" sz="2400" dirty="0" smtClean="0">
                <a:solidFill>
                  <a:prstClr val="black"/>
                </a:solidFill>
              </a:rPr>
              <a:t>There are a number of classification systems available, of which Stanford and </a:t>
            </a:r>
            <a:r>
              <a:rPr lang="en-GB" sz="2400" dirty="0" err="1" smtClean="0">
                <a:solidFill>
                  <a:prstClr val="black"/>
                </a:solidFill>
              </a:rPr>
              <a:t>DeBakey</a:t>
            </a:r>
            <a:r>
              <a:rPr lang="en-GB" sz="2400" dirty="0" smtClean="0">
                <a:solidFill>
                  <a:prstClr val="black"/>
                </a:solidFill>
              </a:rPr>
              <a:t> are amongst the most traditional and widely used.</a:t>
            </a:r>
          </a:p>
          <a:p>
            <a:pPr lvl="0">
              <a:buClr>
                <a:srgbClr val="CCAF0A"/>
              </a:buClr>
            </a:pPr>
            <a:r>
              <a:rPr lang="en-GB" sz="2400" dirty="0" smtClean="0">
                <a:solidFill>
                  <a:prstClr val="black"/>
                </a:solidFill>
              </a:rPr>
              <a:t>Decisions regarding surgical vs. non-surgical management are driven by these anatomical classification systems. As such, they are essential to planning treatment and managing patient outcomes. </a:t>
            </a:r>
          </a:p>
        </p:txBody>
      </p:sp>
    </p:spTree>
    <p:extLst>
      <p:ext uri="{BB962C8B-B14F-4D97-AF65-F5344CB8AC3E}">
        <p14:creationId xmlns:p14="http://schemas.microsoft.com/office/powerpoint/2010/main" val="144163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Classification</a:t>
            </a:r>
            <a:endParaRPr lang="en-GB" dirty="0"/>
          </a:p>
        </p:txBody>
      </p:sp>
      <p:pic>
        <p:nvPicPr>
          <p:cNvPr id="1028" name="Picture 4"/>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val="0"/>
              </a:ext>
            </a:extLst>
          </a:blip>
          <a:srcRect l="13047" t="24744" r="66483" b="35161"/>
          <a:stretch/>
        </p:blipFill>
        <p:spPr bwMode="auto">
          <a:xfrm>
            <a:off x="2383367" y="1628801"/>
            <a:ext cx="4377266" cy="48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62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Presentation</a:t>
            </a:r>
            <a:endParaRPr lang="en-GB" dirty="0"/>
          </a:p>
        </p:txBody>
      </p:sp>
      <p:sp>
        <p:nvSpPr>
          <p:cNvPr id="3" name="Content Placeholder 2"/>
          <p:cNvSpPr>
            <a:spLocks noGrp="1"/>
          </p:cNvSpPr>
          <p:nvPr>
            <p:ph sz="quarter" idx="1"/>
          </p:nvPr>
        </p:nvSpPr>
        <p:spPr>
          <a:xfrm>
            <a:off x="612648" y="1600200"/>
            <a:ext cx="8153400" cy="5141168"/>
          </a:xfrm>
        </p:spPr>
        <p:txBody>
          <a:bodyPr>
            <a:normAutofit/>
          </a:bodyPr>
          <a:lstStyle/>
          <a:p>
            <a:pPr lvl="0">
              <a:buClr>
                <a:srgbClr val="CCAF0A"/>
              </a:buClr>
            </a:pPr>
            <a:r>
              <a:rPr lang="en-GB" sz="2400" dirty="0">
                <a:solidFill>
                  <a:prstClr val="black"/>
                </a:solidFill>
              </a:rPr>
              <a:t>A</a:t>
            </a:r>
            <a:r>
              <a:rPr lang="en-GB" sz="2400" dirty="0" smtClean="0">
                <a:solidFill>
                  <a:prstClr val="black"/>
                </a:solidFill>
              </a:rPr>
              <a:t>cute aortic dissection typically presents as an abrupt onset of chest or back pain, which may be described as sharp, tearing, or ripping. However, the presentation can be diverse, and approximately 10% of patients do not complain of pain. </a:t>
            </a:r>
          </a:p>
          <a:p>
            <a:pPr lvl="0">
              <a:buClr>
                <a:srgbClr val="CCAF0A"/>
              </a:buClr>
            </a:pPr>
            <a:r>
              <a:rPr lang="en-GB" sz="2400" dirty="0" smtClean="0">
                <a:solidFill>
                  <a:prstClr val="black"/>
                </a:solidFill>
              </a:rPr>
              <a:t>No single symptom of aortic dissection is pathognomonic for the condition, as there is significant overlap with cardiac, pulmonary, abdominal, and musculoskeletal disorders. As such, diagnosis on the basis of clinical history and examination is not straightforward. </a:t>
            </a:r>
          </a:p>
          <a:p>
            <a:pPr lvl="0">
              <a:buClr>
                <a:srgbClr val="CCAF0A"/>
              </a:buClr>
            </a:pPr>
            <a:r>
              <a:rPr lang="en-GB" sz="2400" dirty="0" smtClean="0">
                <a:solidFill>
                  <a:prstClr val="black"/>
                </a:solidFill>
              </a:rPr>
              <a:t>Rapid, accurate, non-invasive testing is therefore essential to reaching a prompt diagnosis, which is vital as urgent surgical intervention may be needed, and missing the diagnosis can be catastrophic. </a:t>
            </a:r>
          </a:p>
        </p:txBody>
      </p:sp>
    </p:spTree>
    <p:extLst>
      <p:ext uri="{BB962C8B-B14F-4D97-AF65-F5344CB8AC3E}">
        <p14:creationId xmlns:p14="http://schemas.microsoft.com/office/powerpoint/2010/main" val="336839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Diagnosis</a:t>
            </a:r>
            <a:endParaRPr lang="en-GB" dirty="0"/>
          </a:p>
        </p:txBody>
      </p:sp>
      <p:sp>
        <p:nvSpPr>
          <p:cNvPr id="3" name="Content Placeholder 2"/>
          <p:cNvSpPr>
            <a:spLocks noGrp="1"/>
          </p:cNvSpPr>
          <p:nvPr>
            <p:ph sz="quarter" idx="1"/>
          </p:nvPr>
        </p:nvSpPr>
        <p:spPr>
          <a:xfrm>
            <a:off x="612648" y="1600200"/>
            <a:ext cx="8153400" cy="5141168"/>
          </a:xfrm>
        </p:spPr>
        <p:txBody>
          <a:bodyPr/>
          <a:lstStyle/>
          <a:p>
            <a:pPr lvl="0">
              <a:buClr>
                <a:srgbClr val="CCAF0A"/>
              </a:buClr>
            </a:pPr>
            <a:r>
              <a:rPr lang="en-GB" sz="2400" dirty="0" smtClean="0">
                <a:solidFill>
                  <a:prstClr val="black"/>
                </a:solidFill>
              </a:rPr>
              <a:t>Initial work-up often includes a chest x-ray (CXR), electrocardiogram (ECG), and blood tests (including cardiac enzymes and D-dimer).  </a:t>
            </a:r>
          </a:p>
          <a:p>
            <a:pPr lvl="0">
              <a:buClr>
                <a:srgbClr val="CCAF0A"/>
              </a:buClr>
            </a:pPr>
            <a:r>
              <a:rPr lang="en-GB" sz="2400" dirty="0" smtClean="0">
                <a:solidFill>
                  <a:prstClr val="black"/>
                </a:solidFill>
              </a:rPr>
              <a:t>If aortic dissection is suspected on the basis of the patient’s history and/or initial investigations, computed tomography angiography (CTA) is the primary modality used for diagnosis. </a:t>
            </a:r>
          </a:p>
          <a:p>
            <a:pPr lvl="0">
              <a:buClr>
                <a:srgbClr val="CCAF0A"/>
              </a:buClr>
            </a:pPr>
            <a:r>
              <a:rPr lang="en-GB" sz="2400" dirty="0" smtClean="0">
                <a:solidFill>
                  <a:prstClr val="black"/>
                </a:solidFill>
              </a:rPr>
              <a:t>CTA has a sensitivity greater than 90% and a specificity greater than 85%. </a:t>
            </a:r>
          </a:p>
          <a:p>
            <a:pPr lvl="0">
              <a:buClr>
                <a:srgbClr val="CCAF0A"/>
              </a:buClr>
            </a:pPr>
            <a:r>
              <a:rPr lang="en-GB" sz="2400" dirty="0" smtClean="0">
                <a:solidFill>
                  <a:prstClr val="black"/>
                </a:solidFill>
              </a:rPr>
              <a:t>CTA is fast, widely available, and relatively non-invasive. It provides important information about the extent of the dissection, the relationship between the true and false lumen, and the presence of aortic branch compromise. </a:t>
            </a:r>
          </a:p>
        </p:txBody>
      </p:sp>
    </p:spTree>
    <p:extLst>
      <p:ext uri="{BB962C8B-B14F-4D97-AF65-F5344CB8AC3E}">
        <p14:creationId xmlns:p14="http://schemas.microsoft.com/office/powerpoint/2010/main" val="2419026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Diagnosis</a:t>
            </a:r>
            <a:endParaRPr lang="en-GB" dirty="0"/>
          </a:p>
        </p:txBody>
      </p:sp>
      <p:sp>
        <p:nvSpPr>
          <p:cNvPr id="3" name="Content Placeholder 2"/>
          <p:cNvSpPr>
            <a:spLocks noGrp="1"/>
          </p:cNvSpPr>
          <p:nvPr>
            <p:ph sz="quarter" idx="1"/>
          </p:nvPr>
        </p:nvSpPr>
        <p:spPr>
          <a:xfrm>
            <a:off x="612648" y="1600200"/>
            <a:ext cx="8153400" cy="5141168"/>
          </a:xfrm>
        </p:spPr>
        <p:txBody>
          <a:bodyPr/>
          <a:lstStyle/>
          <a:p>
            <a:pPr lvl="0">
              <a:buClr>
                <a:srgbClr val="CCAF0A"/>
              </a:buClr>
            </a:pPr>
            <a:r>
              <a:rPr lang="en-GB" sz="2400" dirty="0" smtClean="0">
                <a:solidFill>
                  <a:prstClr val="black"/>
                </a:solidFill>
              </a:rPr>
              <a:t>For type A dissections, transoesophageal echocardiography (TOE) may be useful to confirm the diagnosis and to better evaluate the aortic valve. </a:t>
            </a:r>
          </a:p>
          <a:p>
            <a:pPr lvl="0">
              <a:buClr>
                <a:srgbClr val="CCAF0A"/>
              </a:buClr>
            </a:pPr>
            <a:r>
              <a:rPr lang="en-GB" sz="2400" dirty="0"/>
              <a:t>Magnetic resonance </a:t>
            </a:r>
            <a:r>
              <a:rPr lang="en-GB" sz="2400" dirty="0" smtClean="0"/>
              <a:t>angiogram (MRA) </a:t>
            </a:r>
            <a:r>
              <a:rPr lang="en-GB" sz="2400" dirty="0"/>
              <a:t>is the most accurate, sensitive, and specific test for aortic dissection, but is rarely used in the acute setting because it is more difficult to obtain than CTA</a:t>
            </a:r>
            <a:r>
              <a:rPr lang="en-GB" sz="2400" dirty="0" smtClean="0"/>
              <a:t>.</a:t>
            </a:r>
          </a:p>
          <a:p>
            <a:pPr>
              <a:buClr>
                <a:srgbClr val="CCAF0A"/>
              </a:buClr>
            </a:pPr>
            <a:r>
              <a:rPr lang="en-GB" sz="2400" dirty="0">
                <a:solidFill>
                  <a:prstClr val="black"/>
                </a:solidFill>
              </a:rPr>
              <a:t>Transthoracic echocardiography (TTE) may be used in certain scenarios if the patient is clinically unstable and there is any question about the diagnosis, or if CTA is unavailable or contraindicated. </a:t>
            </a:r>
            <a:endParaRPr lang="en-GB" sz="2400" dirty="0" smtClean="0">
              <a:solidFill>
                <a:prstClr val="black"/>
              </a:solidFill>
            </a:endParaRPr>
          </a:p>
          <a:p>
            <a:pPr lvl="0">
              <a:buClr>
                <a:srgbClr val="CCAF0A"/>
              </a:buClr>
            </a:pPr>
            <a:endParaRPr lang="en-GB" sz="2400" dirty="0" smtClean="0">
              <a:solidFill>
                <a:prstClr val="black"/>
              </a:solidFill>
            </a:endParaRPr>
          </a:p>
        </p:txBody>
      </p:sp>
    </p:spTree>
    <p:extLst>
      <p:ext uri="{BB962C8B-B14F-4D97-AF65-F5344CB8AC3E}">
        <p14:creationId xmlns:p14="http://schemas.microsoft.com/office/powerpoint/2010/main" val="293582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Diagnosis</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564904"/>
            <a:ext cx="428625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8960" y="2563404"/>
            <a:ext cx="3815480" cy="278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5422223"/>
            <a:ext cx="720080" cy="461665"/>
          </a:xfrm>
          <a:prstGeom prst="rect">
            <a:avLst/>
          </a:prstGeom>
          <a:noFill/>
        </p:spPr>
        <p:txBody>
          <a:bodyPr wrap="square" rtlCol="0">
            <a:spAutoFit/>
          </a:bodyPr>
          <a:lstStyle/>
          <a:p>
            <a:r>
              <a:rPr lang="en-GB" sz="2400" dirty="0" smtClean="0"/>
              <a:t>TOE</a:t>
            </a:r>
            <a:endParaRPr lang="en-GB" sz="2400" dirty="0"/>
          </a:p>
        </p:txBody>
      </p:sp>
      <p:sp>
        <p:nvSpPr>
          <p:cNvPr id="8" name="TextBox 7"/>
          <p:cNvSpPr txBox="1"/>
          <p:nvPr/>
        </p:nvSpPr>
        <p:spPr>
          <a:xfrm>
            <a:off x="4942656" y="5422222"/>
            <a:ext cx="720000" cy="461665"/>
          </a:xfrm>
          <a:prstGeom prst="rect">
            <a:avLst/>
          </a:prstGeom>
          <a:noFill/>
        </p:spPr>
        <p:txBody>
          <a:bodyPr wrap="square" rtlCol="0">
            <a:spAutoFit/>
          </a:bodyPr>
          <a:lstStyle/>
          <a:p>
            <a:r>
              <a:rPr lang="en-GB" sz="2400" dirty="0" smtClean="0"/>
              <a:t>CTA</a:t>
            </a:r>
            <a:endParaRPr lang="en-GB" sz="2400" dirty="0"/>
          </a:p>
        </p:txBody>
      </p:sp>
    </p:spTree>
    <p:extLst>
      <p:ext uri="{BB962C8B-B14F-4D97-AF65-F5344CB8AC3E}">
        <p14:creationId xmlns:p14="http://schemas.microsoft.com/office/powerpoint/2010/main" val="412645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Anatomy -</a:t>
            </a:r>
            <a:r>
              <a:rPr lang="en-GB" dirty="0" smtClean="0"/>
              <a:t> Arterial Walls</a:t>
            </a:r>
            <a:endParaRPr lang="en-GB" dirty="0"/>
          </a:p>
        </p:txBody>
      </p:sp>
      <p:sp>
        <p:nvSpPr>
          <p:cNvPr id="3" name="Content Placeholder 2"/>
          <p:cNvSpPr>
            <a:spLocks noGrp="1"/>
          </p:cNvSpPr>
          <p:nvPr>
            <p:ph sz="quarter" idx="1"/>
          </p:nvPr>
        </p:nvSpPr>
        <p:spPr>
          <a:xfrm>
            <a:off x="612648" y="1600200"/>
            <a:ext cx="8153400" cy="2764904"/>
          </a:xfrm>
        </p:spPr>
        <p:txBody>
          <a:bodyPr/>
          <a:lstStyle/>
          <a:p>
            <a:pPr lvl="0">
              <a:buClr>
                <a:srgbClr val="CCAF0A"/>
              </a:buClr>
            </a:pPr>
            <a:r>
              <a:rPr lang="en-GB" sz="2400" dirty="0" smtClean="0">
                <a:solidFill>
                  <a:prstClr val="black"/>
                </a:solidFill>
              </a:rPr>
              <a:t>Arteries are composed of three different layers of tissue:</a:t>
            </a:r>
            <a:endParaRPr lang="en-GB" sz="2400" dirty="0">
              <a:solidFill>
                <a:prstClr val="black"/>
              </a:solidFill>
            </a:endParaRPr>
          </a:p>
          <a:p>
            <a:pPr lvl="1">
              <a:buClr>
                <a:srgbClr val="ECCEFA"/>
              </a:buClr>
            </a:pPr>
            <a:r>
              <a:rPr lang="en-GB" sz="2100" dirty="0">
                <a:solidFill>
                  <a:prstClr val="black"/>
                </a:solidFill>
              </a:rPr>
              <a:t>The </a:t>
            </a:r>
            <a:r>
              <a:rPr lang="en-GB" sz="2100" dirty="0" smtClean="0">
                <a:solidFill>
                  <a:prstClr val="black"/>
                </a:solidFill>
              </a:rPr>
              <a:t>adventitia is the outer layer. It is predominantly composed of connective tissue with collagen and elastin.</a:t>
            </a:r>
          </a:p>
          <a:p>
            <a:pPr lvl="1">
              <a:buClr>
                <a:srgbClr val="ECCEFA"/>
              </a:buClr>
            </a:pPr>
            <a:r>
              <a:rPr lang="en-GB" sz="2100" dirty="0" smtClean="0">
                <a:solidFill>
                  <a:prstClr val="black"/>
                </a:solidFill>
              </a:rPr>
              <a:t>The media is the middle layer. It is the thickest layer, and composed of smooth muscle fibres and elastic tissue. </a:t>
            </a:r>
          </a:p>
          <a:p>
            <a:pPr lvl="1">
              <a:buClr>
                <a:srgbClr val="ECCEFA"/>
              </a:buClr>
            </a:pPr>
            <a:r>
              <a:rPr lang="en-GB" sz="2100" dirty="0" smtClean="0">
                <a:solidFill>
                  <a:prstClr val="black"/>
                </a:solidFill>
              </a:rPr>
              <a:t>The intima is the inner layer. It consists of a thin layer of endothelium overlying an elastic membrane.</a:t>
            </a:r>
            <a:r>
              <a:rPr lang="en-GB" sz="2400" dirty="0" smtClean="0">
                <a:solidFill>
                  <a:prstClr val="black"/>
                </a:solidFill>
              </a:rPr>
              <a:t> </a:t>
            </a:r>
          </a:p>
          <a:p>
            <a:endParaRPr lang="en-GB"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52"/>
          <a:stretch/>
        </p:blipFill>
        <p:spPr bwMode="auto">
          <a:xfrm>
            <a:off x="5076056" y="4023733"/>
            <a:ext cx="3449960" cy="257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86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Diagnosis</a:t>
            </a:r>
            <a:endParaRPr lang="en-GB" dirty="0"/>
          </a:p>
        </p:txBody>
      </p:sp>
      <p:sp>
        <p:nvSpPr>
          <p:cNvPr id="3" name="Content Placeholder 2"/>
          <p:cNvSpPr>
            <a:spLocks noGrp="1"/>
          </p:cNvSpPr>
          <p:nvPr>
            <p:ph sz="quarter" idx="1"/>
          </p:nvPr>
        </p:nvSpPr>
        <p:spPr>
          <a:xfrm>
            <a:off x="612648" y="1600200"/>
            <a:ext cx="8153400" cy="5141168"/>
          </a:xfrm>
        </p:spPr>
        <p:txBody>
          <a:bodyPr>
            <a:normAutofit/>
          </a:bodyPr>
          <a:lstStyle/>
          <a:p>
            <a:pPr marL="0" indent="0" algn="ctr">
              <a:buClr>
                <a:srgbClr val="CCAF0A"/>
              </a:buClr>
              <a:buNone/>
            </a:pPr>
            <a:r>
              <a:rPr lang="en-GB" sz="4000" dirty="0">
                <a:solidFill>
                  <a:prstClr val="black"/>
                </a:solidFill>
              </a:rPr>
              <a:t>I</a:t>
            </a:r>
            <a:r>
              <a:rPr lang="en-GB" sz="4000" dirty="0" smtClean="0">
                <a:solidFill>
                  <a:prstClr val="black"/>
                </a:solidFill>
              </a:rPr>
              <a:t>s there a role for transabdominal ultrasound?</a:t>
            </a:r>
          </a:p>
        </p:txBody>
      </p:sp>
      <p:pic>
        <p:nvPicPr>
          <p:cNvPr id="1028" name="Picture 4" descr="modern question mark line icon animation on white background - question mark stock videos &amp; royalty-free foot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952328"/>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19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Ultrasound</a:t>
            </a:r>
            <a:endParaRPr lang="en-GB" dirty="0"/>
          </a:p>
        </p:txBody>
      </p:sp>
      <p:sp>
        <p:nvSpPr>
          <p:cNvPr id="3" name="Content Placeholder 2"/>
          <p:cNvSpPr>
            <a:spLocks noGrp="1"/>
          </p:cNvSpPr>
          <p:nvPr>
            <p:ph sz="quarter" idx="1"/>
          </p:nvPr>
        </p:nvSpPr>
        <p:spPr>
          <a:xfrm>
            <a:off x="612648" y="1600200"/>
            <a:ext cx="8153400" cy="5141168"/>
          </a:xfrm>
        </p:spPr>
        <p:txBody>
          <a:bodyPr/>
          <a:lstStyle/>
          <a:p>
            <a:pPr>
              <a:buClr>
                <a:srgbClr val="CCAF0A"/>
              </a:buClr>
            </a:pPr>
            <a:r>
              <a:rPr lang="en-GB" sz="2400" dirty="0" smtClean="0">
                <a:solidFill>
                  <a:prstClr val="black"/>
                </a:solidFill>
              </a:rPr>
              <a:t>In the context of the emergency department (ED), there are numerous case studies to support the use of point-of-care ultrasound (POCUS) for the rapid detection of aortic dissection. </a:t>
            </a:r>
          </a:p>
          <a:p>
            <a:pPr>
              <a:buClr>
                <a:srgbClr val="CCAF0A"/>
              </a:buClr>
            </a:pPr>
            <a:r>
              <a:rPr lang="en-GB" sz="2400" dirty="0" smtClean="0">
                <a:solidFill>
                  <a:prstClr val="black"/>
                </a:solidFill>
              </a:rPr>
              <a:t>Aortic dissection often presents a diagnostic dilemma for emergency clinicians, due to its variable, non-specific, and occasionally subtle presentation. </a:t>
            </a:r>
          </a:p>
          <a:p>
            <a:pPr>
              <a:buClr>
                <a:srgbClr val="CCAF0A"/>
              </a:buClr>
            </a:pPr>
            <a:r>
              <a:rPr lang="en-GB" sz="2400" dirty="0" smtClean="0">
                <a:solidFill>
                  <a:prstClr val="black"/>
                </a:solidFill>
              </a:rPr>
              <a:t>While CTA remains the primary imaging modality in such cases, patient instability or low clinical suspicion may prevent or delay this course of action.</a:t>
            </a:r>
          </a:p>
          <a:p>
            <a:pPr>
              <a:buClr>
                <a:srgbClr val="CCAF0A"/>
              </a:buClr>
            </a:pPr>
            <a:r>
              <a:rPr lang="en-GB" sz="2400" dirty="0">
                <a:solidFill>
                  <a:prstClr val="black"/>
                </a:solidFill>
              </a:rPr>
              <a:t>To further compound the issue, there is an estimated </a:t>
            </a:r>
            <a:r>
              <a:rPr lang="en-GB" sz="2400" dirty="0" smtClean="0">
                <a:solidFill>
                  <a:prstClr val="black"/>
                </a:solidFill>
              </a:rPr>
              <a:t>1-2% </a:t>
            </a:r>
            <a:r>
              <a:rPr lang="en-GB" sz="2400" dirty="0">
                <a:solidFill>
                  <a:prstClr val="black"/>
                </a:solidFill>
              </a:rPr>
              <a:t>increase in mortality for every hour the diagnosis is delayed</a:t>
            </a:r>
            <a:r>
              <a:rPr lang="en-GB" sz="2400" dirty="0" smtClean="0">
                <a:solidFill>
                  <a:prstClr val="black"/>
                </a:solidFill>
              </a:rPr>
              <a:t>. Timely diagnosis is, therefore, pivotal.   </a:t>
            </a:r>
          </a:p>
        </p:txBody>
      </p:sp>
    </p:spTree>
    <p:extLst>
      <p:ext uri="{BB962C8B-B14F-4D97-AF65-F5344CB8AC3E}">
        <p14:creationId xmlns:p14="http://schemas.microsoft.com/office/powerpoint/2010/main" val="401240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Ultrasound</a:t>
            </a:r>
            <a:endParaRPr lang="en-GB" dirty="0"/>
          </a:p>
        </p:txBody>
      </p:sp>
      <p:sp>
        <p:nvSpPr>
          <p:cNvPr id="3" name="Content Placeholder 2"/>
          <p:cNvSpPr>
            <a:spLocks noGrp="1"/>
          </p:cNvSpPr>
          <p:nvPr>
            <p:ph sz="quarter" idx="1"/>
          </p:nvPr>
        </p:nvSpPr>
        <p:spPr>
          <a:xfrm>
            <a:off x="612648" y="1600200"/>
            <a:ext cx="8153400" cy="5141168"/>
          </a:xfrm>
        </p:spPr>
        <p:txBody>
          <a:bodyPr>
            <a:normAutofit/>
          </a:bodyPr>
          <a:lstStyle/>
          <a:p>
            <a:pPr>
              <a:buClr>
                <a:srgbClr val="CCAF0A"/>
              </a:buClr>
            </a:pPr>
            <a:r>
              <a:rPr lang="en-GB" sz="2400" dirty="0" smtClean="0">
                <a:solidFill>
                  <a:prstClr val="black"/>
                </a:solidFill>
              </a:rPr>
              <a:t>Increasingly, POCUS is being used as part of the initial ED work-up for aortic dissection, especially in haemodynamically unstable patients, or patients with an atypical clinical presentation. </a:t>
            </a:r>
          </a:p>
          <a:p>
            <a:pPr>
              <a:buClr>
                <a:srgbClr val="CCAF0A"/>
              </a:buClr>
            </a:pPr>
            <a:r>
              <a:rPr lang="en-GB" sz="2400" dirty="0" smtClean="0">
                <a:solidFill>
                  <a:prstClr val="black"/>
                </a:solidFill>
              </a:rPr>
              <a:t>The key benefit of POCUS is that it can be performed rapidly and non-invasively at the patient’s bedside. It is an effective tool for narrowing the list of differential diagnoses, thus directing and optimising further investigations and, by extension, the patient’s management. </a:t>
            </a:r>
          </a:p>
          <a:p>
            <a:pPr>
              <a:buClr>
                <a:srgbClr val="CCAF0A"/>
              </a:buClr>
            </a:pPr>
            <a:r>
              <a:rPr lang="en-GB" sz="2400" dirty="0" smtClean="0"/>
              <a:t>There are numerous </a:t>
            </a:r>
            <a:r>
              <a:rPr lang="en-GB" sz="2400" dirty="0"/>
              <a:t>sonographic signs </a:t>
            </a:r>
            <a:r>
              <a:rPr lang="en-GB" sz="2400" dirty="0" smtClean="0"/>
              <a:t>for aortic dissection and, when </a:t>
            </a:r>
            <a:r>
              <a:rPr lang="en-GB" sz="2400" dirty="0"/>
              <a:t>multiple views are obtained </a:t>
            </a:r>
            <a:r>
              <a:rPr lang="en-GB" sz="2400" dirty="0" smtClean="0"/>
              <a:t>via transthoracic and transabdominal ultrasound, POCUS has the potential to </a:t>
            </a:r>
            <a:r>
              <a:rPr lang="en-GB" sz="2400" dirty="0"/>
              <a:t>accurately </a:t>
            </a:r>
            <a:r>
              <a:rPr lang="en-GB" sz="2400" dirty="0" smtClean="0"/>
              <a:t>diagnose this condition.</a:t>
            </a:r>
            <a:endParaRPr lang="en-GB" sz="2400" dirty="0" smtClean="0">
              <a:solidFill>
                <a:prstClr val="black"/>
              </a:solidFill>
            </a:endParaRPr>
          </a:p>
        </p:txBody>
      </p:sp>
    </p:spTree>
    <p:extLst>
      <p:ext uri="{BB962C8B-B14F-4D97-AF65-F5344CB8AC3E}">
        <p14:creationId xmlns:p14="http://schemas.microsoft.com/office/powerpoint/2010/main" val="340806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Ultrasound</a:t>
            </a:r>
            <a:endParaRPr lang="en-GB" dirty="0"/>
          </a:p>
        </p:txBody>
      </p:sp>
      <p:pic>
        <p:nvPicPr>
          <p:cNvPr id="1027" name="Picture 3"/>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1916832"/>
            <a:ext cx="8153400" cy="40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276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Summary</a:t>
            </a:r>
            <a:endParaRPr lang="en-GB" dirty="0"/>
          </a:p>
        </p:txBody>
      </p:sp>
      <p:sp>
        <p:nvSpPr>
          <p:cNvPr id="3" name="Content Placeholder 2"/>
          <p:cNvSpPr>
            <a:spLocks noGrp="1"/>
          </p:cNvSpPr>
          <p:nvPr>
            <p:ph sz="quarter" idx="1"/>
          </p:nvPr>
        </p:nvSpPr>
        <p:spPr>
          <a:xfrm>
            <a:off x="612648" y="1600200"/>
            <a:ext cx="8153400" cy="5141168"/>
          </a:xfrm>
        </p:spPr>
        <p:txBody>
          <a:bodyPr>
            <a:normAutofit/>
          </a:bodyPr>
          <a:lstStyle/>
          <a:p>
            <a:pPr>
              <a:buClr>
                <a:srgbClr val="CCAF0A"/>
              </a:buClr>
            </a:pPr>
            <a:r>
              <a:rPr lang="en-GB" sz="2400" dirty="0" smtClean="0">
                <a:solidFill>
                  <a:prstClr val="black"/>
                </a:solidFill>
              </a:rPr>
              <a:t>In summary:</a:t>
            </a:r>
          </a:p>
          <a:p>
            <a:pPr lvl="1">
              <a:buClr>
                <a:srgbClr val="CCAF0A"/>
              </a:buClr>
            </a:pPr>
            <a:r>
              <a:rPr lang="en-GB" sz="2100" dirty="0" smtClean="0">
                <a:solidFill>
                  <a:prstClr val="black"/>
                </a:solidFill>
              </a:rPr>
              <a:t>Aortic dissection is a condition with a relatively low incidence, but a relatively high mortality rate. </a:t>
            </a:r>
          </a:p>
          <a:p>
            <a:pPr lvl="1">
              <a:buClr>
                <a:srgbClr val="CCAF0A"/>
              </a:buClr>
            </a:pPr>
            <a:r>
              <a:rPr lang="en-GB" sz="2100" dirty="0" smtClean="0">
                <a:solidFill>
                  <a:prstClr val="black"/>
                </a:solidFill>
              </a:rPr>
              <a:t>Indeed, the risk of mortality increases over time, so the need for prompt diagnosis and treatment (whether that be medical, surgical, or endovascular) is self-evident. </a:t>
            </a:r>
          </a:p>
          <a:p>
            <a:pPr lvl="1">
              <a:buClr>
                <a:srgbClr val="CCAF0A"/>
              </a:buClr>
            </a:pPr>
            <a:r>
              <a:rPr lang="en-GB" sz="2100" dirty="0" smtClean="0">
                <a:solidFill>
                  <a:prstClr val="black"/>
                </a:solidFill>
              </a:rPr>
              <a:t>Unfortunately, the presenting signs and symptoms are highly variable and non-specific, so the diagnosis of aortic dissection is often missed during the initial evaluation. </a:t>
            </a:r>
          </a:p>
          <a:p>
            <a:pPr lvl="1">
              <a:buClr>
                <a:srgbClr val="CCAF0A"/>
              </a:buClr>
            </a:pPr>
            <a:r>
              <a:rPr lang="en-GB" sz="2100" dirty="0" smtClean="0">
                <a:solidFill>
                  <a:prstClr val="black"/>
                </a:solidFill>
              </a:rPr>
              <a:t>The initial work-up is often comprised of a physical examination, </a:t>
            </a:r>
            <a:r>
              <a:rPr lang="en-GB" sz="2100" dirty="0" smtClean="0"/>
              <a:t>blood tests</a:t>
            </a:r>
            <a:r>
              <a:rPr lang="en-GB" sz="2100" dirty="0" smtClean="0">
                <a:solidFill>
                  <a:prstClr val="black"/>
                </a:solidFill>
              </a:rPr>
              <a:t>, and CXR. Though sometimes helpful, these tests are limited, and often prove to be unreliable. </a:t>
            </a:r>
          </a:p>
          <a:p>
            <a:pPr lvl="1">
              <a:buClr>
                <a:srgbClr val="CCAF0A"/>
              </a:buClr>
            </a:pPr>
            <a:r>
              <a:rPr lang="en-GB" sz="2100" dirty="0" smtClean="0">
                <a:solidFill>
                  <a:prstClr val="black"/>
                </a:solidFill>
              </a:rPr>
              <a:t>By comparison, the sensitivity of CTA, MRI, and TOE is far greater. Indeed, CTA is deemed the primary imaging modality in such cases. </a:t>
            </a:r>
          </a:p>
          <a:p>
            <a:pPr>
              <a:buClr>
                <a:srgbClr val="CCAF0A"/>
              </a:buClr>
            </a:pPr>
            <a:endParaRPr lang="en-GB" sz="2400" dirty="0" smtClean="0">
              <a:solidFill>
                <a:prstClr val="black"/>
              </a:solidFill>
            </a:endParaRPr>
          </a:p>
          <a:p>
            <a:pPr>
              <a:buClr>
                <a:srgbClr val="CCAF0A"/>
              </a:buClr>
            </a:pPr>
            <a:endParaRPr lang="en-GB" sz="2400" dirty="0" smtClean="0">
              <a:solidFill>
                <a:prstClr val="black"/>
              </a:solidFill>
            </a:endParaRPr>
          </a:p>
        </p:txBody>
      </p:sp>
    </p:spTree>
    <p:extLst>
      <p:ext uri="{BB962C8B-B14F-4D97-AF65-F5344CB8AC3E}">
        <p14:creationId xmlns:p14="http://schemas.microsoft.com/office/powerpoint/2010/main" val="2691772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Summary</a:t>
            </a:r>
            <a:endParaRPr lang="en-GB" dirty="0"/>
          </a:p>
        </p:txBody>
      </p:sp>
      <p:sp>
        <p:nvSpPr>
          <p:cNvPr id="3" name="Content Placeholder 2"/>
          <p:cNvSpPr>
            <a:spLocks noGrp="1"/>
          </p:cNvSpPr>
          <p:nvPr>
            <p:ph sz="quarter" idx="1"/>
          </p:nvPr>
        </p:nvSpPr>
        <p:spPr>
          <a:xfrm>
            <a:off x="612648" y="1600200"/>
            <a:ext cx="8153400" cy="5257800"/>
          </a:xfrm>
        </p:spPr>
        <p:txBody>
          <a:bodyPr>
            <a:normAutofit/>
          </a:bodyPr>
          <a:lstStyle/>
          <a:p>
            <a:pPr lvl="1">
              <a:buClr>
                <a:srgbClr val="CCAF0A"/>
              </a:buClr>
            </a:pPr>
            <a:r>
              <a:rPr lang="en-GB" sz="2100" dirty="0" smtClean="0">
                <a:solidFill>
                  <a:prstClr val="black"/>
                </a:solidFill>
              </a:rPr>
              <a:t>However, these tests may not be readily available in the emergent setting, or the patient may be too unstable. Furthermore, low clinical suspicion may keep the patient from receiving the right test at the right time. </a:t>
            </a:r>
          </a:p>
          <a:p>
            <a:pPr lvl="1">
              <a:buClr>
                <a:srgbClr val="CCAF0A"/>
              </a:buClr>
            </a:pPr>
            <a:r>
              <a:rPr lang="en-GB" sz="2100" dirty="0" smtClean="0">
                <a:solidFill>
                  <a:prstClr val="black"/>
                </a:solidFill>
              </a:rPr>
              <a:t>POCUS can be performed quickly and non-invasively at the patient’s bedside, which represents a distinct advantage. Furthermore, POCUS is dynamic and does not require </a:t>
            </a:r>
            <a:r>
              <a:rPr lang="en-GB" sz="2100" dirty="0">
                <a:solidFill>
                  <a:prstClr val="black"/>
                </a:solidFill>
              </a:rPr>
              <a:t>ionising </a:t>
            </a:r>
            <a:r>
              <a:rPr lang="en-GB" sz="2100" dirty="0" smtClean="0">
                <a:solidFill>
                  <a:prstClr val="black"/>
                </a:solidFill>
              </a:rPr>
              <a:t>radiation or contrast agents. </a:t>
            </a:r>
          </a:p>
          <a:p>
            <a:pPr lvl="1">
              <a:buClr>
                <a:srgbClr val="CCAF0A"/>
              </a:buClr>
            </a:pPr>
            <a:r>
              <a:rPr lang="en-GB" sz="2100" dirty="0" smtClean="0">
                <a:solidFill>
                  <a:prstClr val="black"/>
                </a:solidFill>
              </a:rPr>
              <a:t>Since POCUS is already used in the emergency department on a routine basis,</a:t>
            </a:r>
            <a:r>
              <a:rPr lang="en-GB" sz="2100" dirty="0">
                <a:solidFill>
                  <a:prstClr val="black"/>
                </a:solidFill>
              </a:rPr>
              <a:t> it</a:t>
            </a:r>
            <a:r>
              <a:rPr lang="en-GB" sz="2100" dirty="0" smtClean="0">
                <a:solidFill>
                  <a:prstClr val="black"/>
                </a:solidFill>
              </a:rPr>
              <a:t> is well-established in this context.</a:t>
            </a:r>
          </a:p>
          <a:p>
            <a:pPr lvl="1">
              <a:buClr>
                <a:srgbClr val="CCAF0A"/>
              </a:buClr>
            </a:pPr>
            <a:r>
              <a:rPr lang="en-GB" sz="2100" dirty="0" smtClean="0">
                <a:solidFill>
                  <a:prstClr val="black"/>
                </a:solidFill>
              </a:rPr>
              <a:t>Though the sensitivity of POCUS (using a combined transthoracic and transabdominal approach) is comparatively modest, it nonetheless represents a valuable screening tool. </a:t>
            </a:r>
          </a:p>
          <a:p>
            <a:pPr lvl="1">
              <a:buClr>
                <a:srgbClr val="CCAF0A"/>
              </a:buClr>
            </a:pPr>
            <a:r>
              <a:rPr lang="en-GB" sz="2100" dirty="0">
                <a:solidFill>
                  <a:prstClr val="black"/>
                </a:solidFill>
              </a:rPr>
              <a:t>POCUS can be used to narrow the list of differential diagnoses and, if an aortic dissection is discovered, the patient can then be managed quickly and accordingly. </a:t>
            </a:r>
          </a:p>
          <a:p>
            <a:pPr lvl="1">
              <a:buClr>
                <a:srgbClr val="CCAF0A"/>
              </a:buClr>
            </a:pPr>
            <a:endParaRPr lang="en-GB" sz="2100" dirty="0" smtClean="0">
              <a:solidFill>
                <a:prstClr val="black"/>
              </a:solidFill>
            </a:endParaRPr>
          </a:p>
        </p:txBody>
      </p:sp>
    </p:spTree>
    <p:extLst>
      <p:ext uri="{BB962C8B-B14F-4D97-AF65-F5344CB8AC3E}">
        <p14:creationId xmlns:p14="http://schemas.microsoft.com/office/powerpoint/2010/main" val="1823195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Summary</a:t>
            </a:r>
            <a:endParaRPr lang="en-GB" dirty="0"/>
          </a:p>
        </p:txBody>
      </p:sp>
      <p:sp>
        <p:nvSpPr>
          <p:cNvPr id="3" name="Content Placeholder 2"/>
          <p:cNvSpPr>
            <a:spLocks noGrp="1"/>
          </p:cNvSpPr>
          <p:nvPr>
            <p:ph sz="quarter" idx="1"/>
          </p:nvPr>
        </p:nvSpPr>
        <p:spPr>
          <a:xfrm>
            <a:off x="612648" y="1600200"/>
            <a:ext cx="8153400" cy="5213176"/>
          </a:xfrm>
        </p:spPr>
        <p:txBody>
          <a:bodyPr/>
          <a:lstStyle/>
          <a:p>
            <a:pPr lvl="1">
              <a:buClr>
                <a:srgbClr val="CCAF0A"/>
              </a:buClr>
            </a:pPr>
            <a:r>
              <a:rPr lang="en-GB" sz="2100" dirty="0" smtClean="0">
                <a:solidFill>
                  <a:prstClr val="black"/>
                </a:solidFill>
              </a:rPr>
              <a:t>If </a:t>
            </a:r>
            <a:r>
              <a:rPr lang="en-GB" sz="2100" dirty="0">
                <a:solidFill>
                  <a:prstClr val="black"/>
                </a:solidFill>
              </a:rPr>
              <a:t>the best outcome is to be achieved for the patient, emergency clinicians must maintain a high index of </a:t>
            </a:r>
            <a:r>
              <a:rPr lang="en-GB" sz="2100" dirty="0" smtClean="0">
                <a:solidFill>
                  <a:prstClr val="black"/>
                </a:solidFill>
              </a:rPr>
              <a:t>suspicion, </a:t>
            </a:r>
            <a:r>
              <a:rPr lang="en-GB" sz="2100" dirty="0">
                <a:solidFill>
                  <a:prstClr val="black"/>
                </a:solidFill>
              </a:rPr>
              <a:t>and make the best use of available </a:t>
            </a:r>
            <a:r>
              <a:rPr lang="en-GB" sz="2100" dirty="0" smtClean="0">
                <a:solidFill>
                  <a:prstClr val="black"/>
                </a:solidFill>
              </a:rPr>
              <a:t>resources, including POCUS. </a:t>
            </a:r>
            <a:r>
              <a:rPr lang="en-GB" sz="2100" dirty="0">
                <a:solidFill>
                  <a:prstClr val="black"/>
                </a:solidFill>
              </a:rPr>
              <a:t>This rapid, non-invasive </a:t>
            </a:r>
            <a:r>
              <a:rPr lang="en-GB" sz="2100" dirty="0" smtClean="0">
                <a:solidFill>
                  <a:prstClr val="black"/>
                </a:solidFill>
              </a:rPr>
              <a:t>technique may aid </a:t>
            </a:r>
            <a:r>
              <a:rPr lang="en-GB" sz="2100" dirty="0">
                <a:solidFill>
                  <a:prstClr val="black"/>
                </a:solidFill>
              </a:rPr>
              <a:t>in the early detection and treatment of this </a:t>
            </a:r>
            <a:r>
              <a:rPr lang="en-GB" sz="2100" dirty="0" smtClean="0">
                <a:solidFill>
                  <a:prstClr val="black"/>
                </a:solidFill>
              </a:rPr>
              <a:t>complex (and often deadly) condition. </a:t>
            </a:r>
            <a:endParaRPr lang="en-GB" sz="2400" dirty="0">
              <a:solidFill>
                <a:prstClr val="black"/>
              </a:solidFill>
            </a:endParaRPr>
          </a:p>
          <a:p>
            <a:pPr lvl="1">
              <a:buClr>
                <a:srgbClr val="CCAF0A"/>
              </a:buClr>
            </a:pPr>
            <a:endParaRPr lang="en-GB" sz="2100" dirty="0" smtClean="0">
              <a:solidFill>
                <a:prstClr val="black"/>
              </a:solidFill>
            </a:endParaRPr>
          </a:p>
        </p:txBody>
      </p:sp>
    </p:spTree>
    <p:extLst>
      <p:ext uri="{BB962C8B-B14F-4D97-AF65-F5344CB8AC3E}">
        <p14:creationId xmlns:p14="http://schemas.microsoft.com/office/powerpoint/2010/main" val="170580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Ultrasound</a:t>
            </a:r>
            <a:endParaRPr lang="en-GB" dirty="0"/>
          </a:p>
        </p:txBody>
      </p:sp>
      <p:pic>
        <p:nvPicPr>
          <p:cNvPr id="2050"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530184" y="1772816"/>
            <a:ext cx="375378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5321" y="1772816"/>
            <a:ext cx="413912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36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Ultrasound</a:t>
            </a:r>
            <a:endParaRPr lang="en-GB"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65" y="1772816"/>
            <a:ext cx="433387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475" t="27546" r="7087" b="31257"/>
          <a:stretch/>
        </p:blipFill>
        <p:spPr bwMode="auto">
          <a:xfrm>
            <a:off x="5189134" y="1772816"/>
            <a:ext cx="3343306" cy="309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910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Ultrasound</a:t>
            </a:r>
            <a:endParaRPr lang="en-GB"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104" y="1805925"/>
            <a:ext cx="5729792" cy="471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81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a:t>
            </a:r>
            <a:r>
              <a:rPr lang="en-GB" dirty="0"/>
              <a:t>-</a:t>
            </a:r>
            <a:r>
              <a:rPr lang="en-GB" dirty="0" smtClean="0"/>
              <a:t> Overview</a:t>
            </a:r>
            <a:endParaRPr lang="en-GB" dirty="0"/>
          </a:p>
        </p:txBody>
      </p:sp>
      <p:sp>
        <p:nvSpPr>
          <p:cNvPr id="3" name="Content Placeholder 2"/>
          <p:cNvSpPr>
            <a:spLocks noGrp="1"/>
          </p:cNvSpPr>
          <p:nvPr>
            <p:ph sz="quarter" idx="1"/>
          </p:nvPr>
        </p:nvSpPr>
        <p:spPr>
          <a:xfrm>
            <a:off x="612648" y="1600200"/>
            <a:ext cx="8153400" cy="4925144"/>
          </a:xfrm>
        </p:spPr>
        <p:txBody>
          <a:bodyPr>
            <a:normAutofit/>
          </a:bodyPr>
          <a:lstStyle/>
          <a:p>
            <a:pPr lvl="0">
              <a:buClr>
                <a:srgbClr val="CCAF0A"/>
              </a:buClr>
            </a:pPr>
            <a:r>
              <a:rPr lang="en-GB" sz="2400" dirty="0" smtClean="0">
                <a:solidFill>
                  <a:prstClr val="black"/>
                </a:solidFill>
              </a:rPr>
              <a:t>When a separation occurs in the intima of the aortic wall, causing blood to flow into a new false channel composed of the inner and outer layers of the media, this is known as an aortic dissection. </a:t>
            </a:r>
          </a:p>
          <a:p>
            <a:pPr lvl="0">
              <a:buClr>
                <a:srgbClr val="CCAF0A"/>
              </a:buClr>
            </a:pPr>
            <a:r>
              <a:rPr lang="en-GB" sz="2400" dirty="0" smtClean="0">
                <a:solidFill>
                  <a:prstClr val="black"/>
                </a:solidFill>
              </a:rPr>
              <a:t>An aortic dissection is considered acute if the process is less than, or equal to, 14 days old. </a:t>
            </a:r>
          </a:p>
          <a:p>
            <a:pPr>
              <a:buClr>
                <a:srgbClr val="CCAF0A"/>
              </a:buClr>
            </a:pPr>
            <a:r>
              <a:rPr lang="en-GB" sz="2400" dirty="0" smtClean="0">
                <a:solidFill>
                  <a:prstClr val="black"/>
                </a:solidFill>
              </a:rPr>
              <a:t>Dissection most commonly occurs with a discrete intimal tear, but can occur without one. </a:t>
            </a:r>
          </a:p>
          <a:p>
            <a:pPr>
              <a:buClr>
                <a:srgbClr val="CCAF0A"/>
              </a:buClr>
            </a:pPr>
            <a:r>
              <a:rPr lang="en-GB" sz="2400" dirty="0" smtClean="0">
                <a:solidFill>
                  <a:prstClr val="black"/>
                </a:solidFill>
              </a:rPr>
              <a:t>From the initial intimal tear, aortic dissections can propagate distally towards the iliac arteries (antegrade dissection), proximally towards the aortic valve (retrograde dissection), or in both directions from the point of origin.</a:t>
            </a:r>
            <a:endParaRPr lang="en-GB" sz="2400" dirty="0">
              <a:solidFill>
                <a:prstClr val="black"/>
              </a:solidFill>
            </a:endParaRPr>
          </a:p>
          <a:p>
            <a:pPr lvl="0">
              <a:buClr>
                <a:srgbClr val="CCAF0A"/>
              </a:buClr>
            </a:pPr>
            <a:endParaRPr lang="en-GB" sz="2400" dirty="0" smtClean="0">
              <a:solidFill>
                <a:prstClr val="black"/>
              </a:solidFill>
            </a:endParaRPr>
          </a:p>
          <a:p>
            <a:pPr lvl="0">
              <a:buClr>
                <a:srgbClr val="CCAF0A"/>
              </a:buClr>
            </a:pPr>
            <a:endParaRPr lang="en-GB" sz="2400" dirty="0">
              <a:solidFill>
                <a:prstClr val="black"/>
              </a:solidFill>
            </a:endParaRPr>
          </a:p>
        </p:txBody>
      </p:sp>
    </p:spTree>
    <p:extLst>
      <p:ext uri="{BB962C8B-B14F-4D97-AF65-F5344CB8AC3E}">
        <p14:creationId xmlns:p14="http://schemas.microsoft.com/office/powerpoint/2010/main" val="221664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 Ultrasound</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634" y="1805744"/>
            <a:ext cx="5736732" cy="47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525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Report</a:t>
            </a:r>
            <a:endParaRPr lang="en-GB" dirty="0"/>
          </a:p>
        </p:txBody>
      </p:sp>
      <p:sp>
        <p:nvSpPr>
          <p:cNvPr id="3" name="Content Placeholder 2"/>
          <p:cNvSpPr>
            <a:spLocks noGrp="1"/>
          </p:cNvSpPr>
          <p:nvPr>
            <p:ph sz="quarter" idx="1"/>
          </p:nvPr>
        </p:nvSpPr>
        <p:spPr/>
        <p:txBody>
          <a:bodyPr>
            <a:normAutofit/>
          </a:bodyPr>
          <a:lstStyle/>
          <a:p>
            <a:r>
              <a:rPr lang="en-GB" sz="2400" dirty="0" smtClean="0"/>
              <a:t>The ultrasound report should include the following:</a:t>
            </a:r>
          </a:p>
          <a:p>
            <a:pPr lvl="1"/>
            <a:r>
              <a:rPr lang="en-GB" sz="2100" dirty="0"/>
              <a:t>The maximum AP diameter of the </a:t>
            </a:r>
            <a:r>
              <a:rPr lang="en-GB" sz="2100" dirty="0" smtClean="0"/>
              <a:t>abdominal aorta, </a:t>
            </a:r>
            <a:r>
              <a:rPr lang="en-GB" sz="2100" dirty="0"/>
              <a:t>stipulating how the </a:t>
            </a:r>
            <a:r>
              <a:rPr lang="en-GB" sz="2100" dirty="0" smtClean="0"/>
              <a:t>aorta </a:t>
            </a:r>
            <a:r>
              <a:rPr lang="en-GB" sz="2100" dirty="0"/>
              <a:t>was measured. </a:t>
            </a:r>
            <a:endParaRPr lang="en-GB" sz="2100" dirty="0" smtClean="0"/>
          </a:p>
          <a:p>
            <a:pPr lvl="1"/>
            <a:r>
              <a:rPr lang="en-GB" sz="2100" dirty="0" smtClean="0"/>
              <a:t>Patency (or lack thereof) of the false lumen.</a:t>
            </a:r>
          </a:p>
          <a:p>
            <a:pPr lvl="1"/>
            <a:r>
              <a:rPr lang="en-GB" sz="2100" dirty="0" smtClean="0"/>
              <a:t>The minimum AP diameter of the true lumen. </a:t>
            </a:r>
          </a:p>
          <a:p>
            <a:pPr lvl="1"/>
            <a:r>
              <a:rPr lang="en-GB" sz="2100" dirty="0" smtClean="0"/>
              <a:t>Any other relevant features, such as the location and extension of the dissection.</a:t>
            </a:r>
            <a:endParaRPr lang="en-GB" sz="2100" dirty="0"/>
          </a:p>
          <a:p>
            <a:pPr lvl="1"/>
            <a:r>
              <a:rPr lang="en-GB" sz="2100" dirty="0"/>
              <a:t>The scan limitations, where applicable.</a:t>
            </a:r>
          </a:p>
          <a:p>
            <a:pPr lvl="1"/>
            <a:endParaRPr lang="en-GB" sz="2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5300" y="1600200"/>
            <a:ext cx="8153400" cy="4495800"/>
          </a:xfrm>
        </p:spPr>
        <p:txBody>
          <a:bodyPr anchor="t">
            <a:normAutofit/>
          </a:bodyPr>
          <a:lstStyle/>
          <a:p>
            <a:pPr marL="0" indent="0" algn="ctr">
              <a:buNone/>
            </a:pPr>
            <a:r>
              <a:rPr lang="en-GB" sz="8000" dirty="0" smtClean="0"/>
              <a:t>Any questions?</a:t>
            </a:r>
            <a:endParaRPr lang="en-GB" sz="8000" dirty="0"/>
          </a:p>
        </p:txBody>
      </p:sp>
      <p:pic>
        <p:nvPicPr>
          <p:cNvPr id="1026" name="Picture 2" descr="Image result for question">
            <a:hlinkClick r:id="rId3"/>
          </p:cNvPr>
          <p:cNvPicPr>
            <a:picLocks noChangeAspect="1" noChangeArrowheads="1"/>
          </p:cNvPicPr>
          <p:nvPr/>
        </p:nvPicPr>
        <p:blipFill>
          <a:blip r:embed="rId4" cstate="print"/>
          <a:srcRect/>
          <a:stretch>
            <a:fillRect/>
          </a:stretch>
        </p:blipFill>
        <p:spPr bwMode="auto">
          <a:xfrm>
            <a:off x="2428875" y="3212976"/>
            <a:ext cx="4286250" cy="27432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Aortic Dissection </a:t>
            </a:r>
            <a:r>
              <a:rPr lang="en-GB" dirty="0"/>
              <a:t>-</a:t>
            </a:r>
            <a:r>
              <a:rPr lang="en-GB" dirty="0" smtClean="0"/>
              <a:t> Overview</a:t>
            </a:r>
            <a:endParaRPr lang="en-GB" dirty="0"/>
          </a:p>
        </p:txBody>
      </p:sp>
      <p:pic>
        <p:nvPicPr>
          <p:cNvPr id="1026" name="Picture 2"/>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val="0"/>
              </a:ext>
            </a:extLst>
          </a:blip>
          <a:srcRect l="1655" r="4766"/>
          <a:stretch/>
        </p:blipFill>
        <p:spPr bwMode="auto">
          <a:xfrm>
            <a:off x="1388533" y="1992633"/>
            <a:ext cx="6366934" cy="39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58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Aortic Dissection </a:t>
            </a:r>
            <a:r>
              <a:rPr lang="en-GB" dirty="0"/>
              <a:t>-</a:t>
            </a:r>
            <a:r>
              <a:rPr lang="en-GB" dirty="0" smtClean="0"/>
              <a:t> Epidemiology</a:t>
            </a:r>
            <a:endParaRPr lang="en-GB" dirty="0"/>
          </a:p>
        </p:txBody>
      </p:sp>
      <p:sp>
        <p:nvSpPr>
          <p:cNvPr id="3" name="Content Placeholder 2"/>
          <p:cNvSpPr>
            <a:spLocks noGrp="1"/>
          </p:cNvSpPr>
          <p:nvPr>
            <p:ph sz="quarter" idx="1"/>
          </p:nvPr>
        </p:nvSpPr>
        <p:spPr>
          <a:xfrm>
            <a:off x="612648" y="1600200"/>
            <a:ext cx="8153400" cy="4925144"/>
          </a:xfrm>
        </p:spPr>
        <p:txBody>
          <a:bodyPr/>
          <a:lstStyle/>
          <a:p>
            <a:pPr lvl="0">
              <a:buClr>
                <a:srgbClr val="CCAF0A"/>
              </a:buClr>
            </a:pPr>
            <a:r>
              <a:rPr lang="en-GB" sz="2400" dirty="0" smtClean="0">
                <a:solidFill>
                  <a:prstClr val="black"/>
                </a:solidFill>
              </a:rPr>
              <a:t>The worldwide incidence of aortic dissection is between 0.5-2.95 cases per 100,000 people per year. </a:t>
            </a:r>
          </a:p>
          <a:p>
            <a:pPr lvl="0">
              <a:buClr>
                <a:srgbClr val="CCAF0A"/>
              </a:buClr>
            </a:pPr>
            <a:r>
              <a:rPr lang="en-GB" sz="2400" dirty="0" smtClean="0">
                <a:solidFill>
                  <a:prstClr val="black"/>
                </a:solidFill>
              </a:rPr>
              <a:t>However, one prospective UK-based population study derived an incidence of 6 cases per 100,000 when out-of-hospital deaths were included.   </a:t>
            </a:r>
          </a:p>
          <a:p>
            <a:pPr lvl="0">
              <a:buClr>
                <a:srgbClr val="CCAF0A"/>
              </a:buClr>
            </a:pPr>
            <a:r>
              <a:rPr lang="en-GB" sz="2400" dirty="0" smtClean="0">
                <a:solidFill>
                  <a:prstClr val="black"/>
                </a:solidFill>
              </a:rPr>
              <a:t>Men are predominantly affected, typically those aged 50 or above.</a:t>
            </a:r>
          </a:p>
          <a:p>
            <a:pPr lvl="0">
              <a:buClr>
                <a:srgbClr val="CCAF0A"/>
              </a:buClr>
            </a:pPr>
            <a:r>
              <a:rPr lang="en-GB" sz="2400" dirty="0" smtClean="0">
                <a:solidFill>
                  <a:prstClr val="black"/>
                </a:solidFill>
              </a:rPr>
              <a:t>The prognosis is grave, with 20% pre-admission mortality, and 30% in-hospital mortality. </a:t>
            </a:r>
          </a:p>
        </p:txBody>
      </p:sp>
    </p:spTree>
    <p:extLst>
      <p:ext uri="{BB962C8B-B14F-4D97-AF65-F5344CB8AC3E}">
        <p14:creationId xmlns:p14="http://schemas.microsoft.com/office/powerpoint/2010/main" val="2686923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Aortic Dissection </a:t>
            </a:r>
            <a:r>
              <a:rPr lang="en-GB" dirty="0"/>
              <a:t>-</a:t>
            </a:r>
            <a:r>
              <a:rPr lang="en-GB" dirty="0" smtClean="0"/>
              <a:t> Contributing Factors</a:t>
            </a:r>
            <a:endParaRPr lang="en-GB" dirty="0"/>
          </a:p>
        </p:txBody>
      </p:sp>
      <p:sp>
        <p:nvSpPr>
          <p:cNvPr id="3" name="Content Placeholder 2"/>
          <p:cNvSpPr>
            <a:spLocks noGrp="1"/>
          </p:cNvSpPr>
          <p:nvPr>
            <p:ph sz="quarter" idx="1"/>
          </p:nvPr>
        </p:nvSpPr>
        <p:spPr>
          <a:xfrm>
            <a:off x="612648" y="1600200"/>
            <a:ext cx="8153400" cy="5141168"/>
          </a:xfrm>
        </p:spPr>
        <p:txBody>
          <a:bodyPr>
            <a:normAutofit/>
          </a:bodyPr>
          <a:lstStyle/>
          <a:p>
            <a:pPr lvl="0">
              <a:buClr>
                <a:srgbClr val="CCAF0A"/>
              </a:buClr>
            </a:pPr>
            <a:r>
              <a:rPr lang="en-GB" sz="2400" dirty="0" smtClean="0">
                <a:solidFill>
                  <a:prstClr val="black"/>
                </a:solidFill>
              </a:rPr>
              <a:t>Long-term arterial hypertension</a:t>
            </a:r>
          </a:p>
          <a:p>
            <a:pPr lvl="0">
              <a:buClr>
                <a:srgbClr val="CCAF0A"/>
              </a:buClr>
            </a:pPr>
            <a:r>
              <a:rPr lang="en-GB" sz="2400" dirty="0" smtClean="0">
                <a:solidFill>
                  <a:prstClr val="black"/>
                </a:solidFill>
              </a:rPr>
              <a:t>Atherosclerosis</a:t>
            </a:r>
          </a:p>
          <a:p>
            <a:pPr lvl="0">
              <a:buClr>
                <a:srgbClr val="CCAF0A"/>
              </a:buClr>
            </a:pPr>
            <a:r>
              <a:rPr lang="en-GB" sz="2400" dirty="0" smtClean="0">
                <a:solidFill>
                  <a:prstClr val="black"/>
                </a:solidFill>
              </a:rPr>
              <a:t>Dyslipidaemia</a:t>
            </a:r>
          </a:p>
          <a:p>
            <a:pPr lvl="0">
              <a:buClr>
                <a:srgbClr val="CCAF0A"/>
              </a:buClr>
            </a:pPr>
            <a:r>
              <a:rPr lang="en-GB" sz="2400" dirty="0" smtClean="0">
                <a:solidFill>
                  <a:prstClr val="black"/>
                </a:solidFill>
              </a:rPr>
              <a:t>Smoking, drug abuse (cocaine / crack cocaine / amphetamine)</a:t>
            </a:r>
          </a:p>
          <a:p>
            <a:pPr lvl="0">
              <a:buClr>
                <a:srgbClr val="CCAF0A"/>
              </a:buClr>
            </a:pPr>
            <a:r>
              <a:rPr lang="en-GB" sz="2400" dirty="0" smtClean="0">
                <a:solidFill>
                  <a:prstClr val="black"/>
                </a:solidFill>
              </a:rPr>
              <a:t>Hereditary connective tissue disorders:</a:t>
            </a:r>
          </a:p>
          <a:p>
            <a:pPr lvl="1">
              <a:buClr>
                <a:srgbClr val="ECCEFA"/>
              </a:buClr>
            </a:pPr>
            <a:r>
              <a:rPr lang="en-GB" sz="2100" dirty="0" err="1" smtClean="0">
                <a:solidFill>
                  <a:prstClr val="black"/>
                </a:solidFill>
              </a:rPr>
              <a:t>Marfan</a:t>
            </a:r>
            <a:r>
              <a:rPr lang="en-GB" sz="2100" dirty="0" smtClean="0">
                <a:solidFill>
                  <a:prstClr val="black"/>
                </a:solidFill>
              </a:rPr>
              <a:t> syndrome</a:t>
            </a:r>
          </a:p>
          <a:p>
            <a:pPr lvl="1">
              <a:buClr>
                <a:srgbClr val="ECCEFA"/>
              </a:buClr>
            </a:pPr>
            <a:r>
              <a:rPr lang="en-GB" sz="2100" dirty="0" err="1" smtClean="0">
                <a:solidFill>
                  <a:prstClr val="black"/>
                </a:solidFill>
              </a:rPr>
              <a:t>Loeys</a:t>
            </a:r>
            <a:r>
              <a:rPr lang="en-GB" sz="2100" dirty="0" smtClean="0">
                <a:solidFill>
                  <a:prstClr val="black"/>
                </a:solidFill>
              </a:rPr>
              <a:t>-Dietz syndrome</a:t>
            </a:r>
          </a:p>
          <a:p>
            <a:pPr lvl="1">
              <a:buClr>
                <a:srgbClr val="ECCEFA"/>
              </a:buClr>
            </a:pPr>
            <a:r>
              <a:rPr lang="en-GB" sz="2100" dirty="0" smtClean="0">
                <a:solidFill>
                  <a:prstClr val="black"/>
                </a:solidFill>
              </a:rPr>
              <a:t>Ehlers-</a:t>
            </a:r>
            <a:r>
              <a:rPr lang="en-GB" sz="2100" dirty="0" err="1" smtClean="0">
                <a:solidFill>
                  <a:prstClr val="black"/>
                </a:solidFill>
              </a:rPr>
              <a:t>Danlos</a:t>
            </a:r>
            <a:r>
              <a:rPr lang="en-GB" sz="2100" dirty="0" smtClean="0">
                <a:solidFill>
                  <a:prstClr val="black"/>
                </a:solidFill>
              </a:rPr>
              <a:t> syndrome</a:t>
            </a:r>
          </a:p>
          <a:p>
            <a:pPr lvl="1">
              <a:buClr>
                <a:srgbClr val="ECCEFA"/>
              </a:buClr>
            </a:pPr>
            <a:r>
              <a:rPr lang="en-GB" sz="2100" dirty="0" smtClean="0">
                <a:solidFill>
                  <a:prstClr val="black"/>
                </a:solidFill>
              </a:rPr>
              <a:t>Turner syndrome</a:t>
            </a:r>
          </a:p>
          <a:p>
            <a:pPr lvl="0">
              <a:buClr>
                <a:srgbClr val="CCAF0A"/>
              </a:buClr>
            </a:pPr>
            <a:r>
              <a:rPr lang="en-GB" sz="2400" dirty="0" smtClean="0">
                <a:solidFill>
                  <a:prstClr val="black"/>
                </a:solidFill>
              </a:rPr>
              <a:t>Hereditary vascular diseases:</a:t>
            </a:r>
            <a:endParaRPr lang="en-GB" sz="2400" dirty="0">
              <a:solidFill>
                <a:prstClr val="black"/>
              </a:solidFill>
            </a:endParaRPr>
          </a:p>
          <a:p>
            <a:pPr lvl="1">
              <a:buClr>
                <a:srgbClr val="ECCEFA"/>
              </a:buClr>
            </a:pPr>
            <a:r>
              <a:rPr lang="en-GB" sz="2100" dirty="0" smtClean="0">
                <a:solidFill>
                  <a:prstClr val="black"/>
                </a:solidFill>
              </a:rPr>
              <a:t>Bicuspid aortic valve</a:t>
            </a:r>
          </a:p>
          <a:p>
            <a:pPr lvl="1">
              <a:buClr>
                <a:srgbClr val="ECCEFA"/>
              </a:buClr>
            </a:pPr>
            <a:r>
              <a:rPr lang="en-GB" sz="2100" dirty="0" err="1" smtClean="0">
                <a:solidFill>
                  <a:prstClr val="black"/>
                </a:solidFill>
              </a:rPr>
              <a:t>Coarctation</a:t>
            </a:r>
            <a:endParaRPr lang="en-GB" sz="2100" dirty="0">
              <a:solidFill>
                <a:prstClr val="black"/>
              </a:solidFill>
            </a:endParaRPr>
          </a:p>
          <a:p>
            <a:pPr lvl="0">
              <a:buClr>
                <a:srgbClr val="CCAF0A"/>
              </a:buClr>
            </a:pPr>
            <a:endParaRPr lang="en-GB" sz="2400" dirty="0" smtClean="0">
              <a:solidFill>
                <a:prstClr val="black"/>
              </a:solidFill>
            </a:endParaRPr>
          </a:p>
        </p:txBody>
      </p:sp>
    </p:spTree>
    <p:extLst>
      <p:ext uri="{BB962C8B-B14F-4D97-AF65-F5344CB8AC3E}">
        <p14:creationId xmlns:p14="http://schemas.microsoft.com/office/powerpoint/2010/main" val="396431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Aortic Dissection </a:t>
            </a:r>
            <a:r>
              <a:rPr lang="en-GB" dirty="0"/>
              <a:t>-</a:t>
            </a:r>
            <a:r>
              <a:rPr lang="en-GB" dirty="0" smtClean="0"/>
              <a:t> Contributing Factors</a:t>
            </a:r>
            <a:endParaRPr lang="en-GB" dirty="0"/>
          </a:p>
        </p:txBody>
      </p:sp>
      <p:sp>
        <p:nvSpPr>
          <p:cNvPr id="3" name="Content Placeholder 2"/>
          <p:cNvSpPr>
            <a:spLocks noGrp="1"/>
          </p:cNvSpPr>
          <p:nvPr>
            <p:ph sz="quarter" idx="1"/>
          </p:nvPr>
        </p:nvSpPr>
        <p:spPr>
          <a:xfrm>
            <a:off x="612648" y="1600200"/>
            <a:ext cx="8153400" cy="5141168"/>
          </a:xfrm>
        </p:spPr>
        <p:txBody>
          <a:bodyPr/>
          <a:lstStyle/>
          <a:p>
            <a:pPr lvl="0">
              <a:buClr>
                <a:srgbClr val="CCAF0A"/>
              </a:buClr>
            </a:pPr>
            <a:r>
              <a:rPr lang="en-GB" sz="2400" dirty="0" smtClean="0">
                <a:solidFill>
                  <a:prstClr val="black"/>
                </a:solidFill>
              </a:rPr>
              <a:t>Vascular inflammation:</a:t>
            </a:r>
          </a:p>
          <a:p>
            <a:pPr lvl="1">
              <a:buClr>
                <a:srgbClr val="ECCEFA"/>
              </a:buClr>
            </a:pPr>
            <a:r>
              <a:rPr lang="en-GB" sz="2100" dirty="0" smtClean="0">
                <a:solidFill>
                  <a:prstClr val="black"/>
                </a:solidFill>
              </a:rPr>
              <a:t>Autoimmune disorders –</a:t>
            </a:r>
          </a:p>
          <a:p>
            <a:pPr lvl="2">
              <a:buClr>
                <a:srgbClr val="ECCEFA"/>
              </a:buClr>
            </a:pPr>
            <a:r>
              <a:rPr lang="en-GB" sz="1800" dirty="0" smtClean="0">
                <a:solidFill>
                  <a:prstClr val="black"/>
                </a:solidFill>
              </a:rPr>
              <a:t>Giant-cell arteritis</a:t>
            </a:r>
          </a:p>
          <a:p>
            <a:pPr lvl="2">
              <a:buClr>
                <a:srgbClr val="ECCEFA"/>
              </a:buClr>
            </a:pPr>
            <a:r>
              <a:rPr lang="en-GB" sz="1800" dirty="0" err="1" smtClean="0">
                <a:solidFill>
                  <a:prstClr val="black"/>
                </a:solidFill>
              </a:rPr>
              <a:t>Takayasu’s</a:t>
            </a:r>
            <a:r>
              <a:rPr lang="en-GB" sz="1800" dirty="0" smtClean="0">
                <a:solidFill>
                  <a:prstClr val="black"/>
                </a:solidFill>
              </a:rPr>
              <a:t> arteritis</a:t>
            </a:r>
          </a:p>
          <a:p>
            <a:pPr lvl="2">
              <a:buClr>
                <a:srgbClr val="ECCEFA"/>
              </a:buClr>
            </a:pPr>
            <a:r>
              <a:rPr lang="en-GB" sz="1800" dirty="0" err="1" smtClean="0"/>
              <a:t>Behçet's</a:t>
            </a:r>
            <a:r>
              <a:rPr lang="en-GB" sz="1800" dirty="0" smtClean="0"/>
              <a:t> disease</a:t>
            </a:r>
          </a:p>
          <a:p>
            <a:pPr lvl="2">
              <a:buClr>
                <a:srgbClr val="ECCEFA"/>
              </a:buClr>
            </a:pPr>
            <a:r>
              <a:rPr lang="en-GB" sz="1800" dirty="0" smtClean="0">
                <a:solidFill>
                  <a:prstClr val="black"/>
                </a:solidFill>
              </a:rPr>
              <a:t>Ormond’s disease</a:t>
            </a:r>
          </a:p>
          <a:p>
            <a:pPr lvl="1">
              <a:buClr>
                <a:srgbClr val="ECCEFA"/>
              </a:buClr>
            </a:pPr>
            <a:r>
              <a:rPr lang="en-GB" sz="2100" dirty="0" smtClean="0">
                <a:solidFill>
                  <a:prstClr val="black"/>
                </a:solidFill>
              </a:rPr>
              <a:t>Infection – </a:t>
            </a:r>
          </a:p>
          <a:p>
            <a:pPr lvl="2">
              <a:buClr>
                <a:srgbClr val="ECCEFA"/>
              </a:buClr>
            </a:pPr>
            <a:r>
              <a:rPr lang="en-GB" sz="1800" dirty="0" smtClean="0">
                <a:solidFill>
                  <a:prstClr val="black"/>
                </a:solidFill>
              </a:rPr>
              <a:t>Syphilis</a:t>
            </a:r>
          </a:p>
          <a:p>
            <a:pPr lvl="2">
              <a:buClr>
                <a:srgbClr val="ECCEFA"/>
              </a:buClr>
            </a:pPr>
            <a:r>
              <a:rPr lang="en-GB" sz="1800" dirty="0" smtClean="0">
                <a:solidFill>
                  <a:prstClr val="black"/>
                </a:solidFill>
              </a:rPr>
              <a:t>Tuberculosis</a:t>
            </a:r>
          </a:p>
          <a:p>
            <a:pPr lvl="0">
              <a:buClr>
                <a:srgbClr val="CCAF0A"/>
              </a:buClr>
            </a:pPr>
            <a:r>
              <a:rPr lang="en-GB" sz="2400" dirty="0" smtClean="0">
                <a:solidFill>
                  <a:prstClr val="black"/>
                </a:solidFill>
              </a:rPr>
              <a:t>Deceleration trauma</a:t>
            </a:r>
            <a:endParaRPr lang="en-GB" sz="2400" dirty="0">
              <a:solidFill>
                <a:prstClr val="black"/>
              </a:solidFill>
            </a:endParaRPr>
          </a:p>
          <a:p>
            <a:pPr lvl="1">
              <a:buClr>
                <a:srgbClr val="ECCEFA"/>
              </a:buClr>
            </a:pPr>
            <a:r>
              <a:rPr lang="en-GB" sz="2100" dirty="0" smtClean="0">
                <a:solidFill>
                  <a:prstClr val="black"/>
                </a:solidFill>
              </a:rPr>
              <a:t>Car accident</a:t>
            </a:r>
          </a:p>
          <a:p>
            <a:pPr lvl="1">
              <a:buClr>
                <a:srgbClr val="ECCEFA"/>
              </a:buClr>
            </a:pPr>
            <a:r>
              <a:rPr lang="en-GB" sz="2100" dirty="0" smtClean="0">
                <a:solidFill>
                  <a:prstClr val="black"/>
                </a:solidFill>
              </a:rPr>
              <a:t>Fall from height </a:t>
            </a:r>
          </a:p>
          <a:p>
            <a:pPr lvl="0">
              <a:buClr>
                <a:srgbClr val="CCAF0A"/>
              </a:buClr>
            </a:pPr>
            <a:endParaRPr lang="en-GB" sz="2400" dirty="0" smtClean="0">
              <a:solidFill>
                <a:prstClr val="black"/>
              </a:solidFill>
            </a:endParaRPr>
          </a:p>
        </p:txBody>
      </p:sp>
    </p:spTree>
    <p:extLst>
      <p:ext uri="{BB962C8B-B14F-4D97-AF65-F5344CB8AC3E}">
        <p14:creationId xmlns:p14="http://schemas.microsoft.com/office/powerpoint/2010/main" val="412641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Aortic Dissection </a:t>
            </a:r>
            <a:r>
              <a:rPr lang="en-GB" dirty="0"/>
              <a:t>-</a:t>
            </a:r>
            <a:r>
              <a:rPr lang="en-GB" dirty="0" smtClean="0"/>
              <a:t> Contributing Factors</a:t>
            </a:r>
            <a:endParaRPr lang="en-GB" dirty="0"/>
          </a:p>
        </p:txBody>
      </p:sp>
      <p:sp>
        <p:nvSpPr>
          <p:cNvPr id="3" name="Content Placeholder 2"/>
          <p:cNvSpPr>
            <a:spLocks noGrp="1"/>
          </p:cNvSpPr>
          <p:nvPr>
            <p:ph sz="quarter" idx="1"/>
          </p:nvPr>
        </p:nvSpPr>
        <p:spPr>
          <a:xfrm>
            <a:off x="612648" y="1600200"/>
            <a:ext cx="8153400" cy="5141168"/>
          </a:xfrm>
        </p:spPr>
        <p:txBody>
          <a:bodyPr/>
          <a:lstStyle/>
          <a:p>
            <a:pPr lvl="0">
              <a:buClr>
                <a:srgbClr val="CCAF0A"/>
              </a:buClr>
            </a:pPr>
            <a:r>
              <a:rPr lang="en-GB" sz="2400" dirty="0" smtClean="0">
                <a:solidFill>
                  <a:prstClr val="black"/>
                </a:solidFill>
              </a:rPr>
              <a:t>Iatrogenic factors:</a:t>
            </a:r>
          </a:p>
          <a:p>
            <a:pPr lvl="1">
              <a:buClr>
                <a:srgbClr val="ECCEFA"/>
              </a:buClr>
            </a:pPr>
            <a:r>
              <a:rPr lang="en-GB" sz="2100" dirty="0" smtClean="0">
                <a:solidFill>
                  <a:prstClr val="black"/>
                </a:solidFill>
              </a:rPr>
              <a:t>Catheter or instrument intervention</a:t>
            </a:r>
          </a:p>
          <a:p>
            <a:pPr lvl="1">
              <a:buClr>
                <a:srgbClr val="ECCEFA"/>
              </a:buClr>
            </a:pPr>
            <a:r>
              <a:rPr lang="en-GB" sz="2100" dirty="0" smtClean="0">
                <a:solidFill>
                  <a:prstClr val="black"/>
                </a:solidFill>
              </a:rPr>
              <a:t>Valvular or aortic surgery –</a:t>
            </a:r>
          </a:p>
          <a:p>
            <a:pPr lvl="2">
              <a:buClr>
                <a:srgbClr val="ECCEFA"/>
              </a:buClr>
            </a:pPr>
            <a:r>
              <a:rPr lang="en-GB" sz="1800" dirty="0" smtClean="0">
                <a:solidFill>
                  <a:prstClr val="black"/>
                </a:solidFill>
              </a:rPr>
              <a:t>Side-clamping / cross-clamping / aortotomy</a:t>
            </a:r>
          </a:p>
          <a:p>
            <a:pPr lvl="2">
              <a:buClr>
                <a:srgbClr val="ECCEFA"/>
              </a:buClr>
            </a:pPr>
            <a:r>
              <a:rPr lang="en-GB" sz="1800" dirty="0" smtClean="0">
                <a:solidFill>
                  <a:prstClr val="black"/>
                </a:solidFill>
              </a:rPr>
              <a:t>Graft anastomosis</a:t>
            </a:r>
          </a:p>
          <a:p>
            <a:pPr lvl="2">
              <a:buClr>
                <a:srgbClr val="ECCEFA"/>
              </a:buClr>
            </a:pPr>
            <a:r>
              <a:rPr lang="en-GB" sz="1800" dirty="0" smtClean="0">
                <a:solidFill>
                  <a:prstClr val="black"/>
                </a:solidFill>
              </a:rPr>
              <a:t>Patch aortoplasty</a:t>
            </a:r>
          </a:p>
          <a:p>
            <a:pPr lvl="0">
              <a:buClr>
                <a:srgbClr val="CCAF0A"/>
              </a:buClr>
            </a:pPr>
            <a:r>
              <a:rPr lang="en-GB" sz="2400" dirty="0" smtClean="0">
                <a:solidFill>
                  <a:prstClr val="black"/>
                </a:solidFill>
              </a:rPr>
              <a:t>Since pre-existing medial degeneration is an important risk factor in both conditions, patients may have an aneurysm prior to dissection. </a:t>
            </a:r>
          </a:p>
          <a:p>
            <a:pPr lvl="0">
              <a:buClr>
                <a:srgbClr val="CCAF0A"/>
              </a:buClr>
            </a:pPr>
            <a:r>
              <a:rPr lang="en-GB" sz="2400" dirty="0" smtClean="0">
                <a:solidFill>
                  <a:prstClr val="black"/>
                </a:solidFill>
              </a:rPr>
              <a:t>However, most cases of acute </a:t>
            </a:r>
            <a:r>
              <a:rPr lang="en-GB" sz="2400" dirty="0">
                <a:solidFill>
                  <a:prstClr val="black"/>
                </a:solidFill>
              </a:rPr>
              <a:t>dissection (&gt;80</a:t>
            </a:r>
            <a:r>
              <a:rPr lang="en-GB" sz="2400" dirty="0" smtClean="0">
                <a:solidFill>
                  <a:prstClr val="black"/>
                </a:solidFill>
              </a:rPr>
              <a:t>%) develop in the absence of aneurysmal degeneration.</a:t>
            </a:r>
          </a:p>
          <a:p>
            <a:pPr lvl="0">
              <a:buClr>
                <a:srgbClr val="CCAF0A"/>
              </a:buClr>
            </a:pPr>
            <a:r>
              <a:rPr lang="en-GB" sz="2400" dirty="0" smtClean="0">
                <a:solidFill>
                  <a:prstClr val="black"/>
                </a:solidFill>
              </a:rPr>
              <a:t>As </a:t>
            </a:r>
            <a:r>
              <a:rPr lang="en-GB" sz="2400" dirty="0">
                <a:solidFill>
                  <a:prstClr val="black"/>
                </a:solidFill>
              </a:rPr>
              <a:t>a complication of </a:t>
            </a:r>
            <a:r>
              <a:rPr lang="en-GB" sz="2400" dirty="0" smtClean="0">
                <a:solidFill>
                  <a:prstClr val="black"/>
                </a:solidFill>
              </a:rPr>
              <a:t>acute dissection, the false lumen may later expand to form an aneurysm. </a:t>
            </a:r>
          </a:p>
        </p:txBody>
      </p:sp>
    </p:spTree>
    <p:extLst>
      <p:ext uri="{BB962C8B-B14F-4D97-AF65-F5344CB8AC3E}">
        <p14:creationId xmlns:p14="http://schemas.microsoft.com/office/powerpoint/2010/main" val="183578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Aortic Dissection - Pathophysiology</a:t>
            </a:r>
            <a:endParaRPr lang="en-GB" dirty="0"/>
          </a:p>
        </p:txBody>
      </p:sp>
      <p:sp>
        <p:nvSpPr>
          <p:cNvPr id="3" name="Content Placeholder 2"/>
          <p:cNvSpPr>
            <a:spLocks noGrp="1"/>
          </p:cNvSpPr>
          <p:nvPr>
            <p:ph sz="quarter" idx="1"/>
          </p:nvPr>
        </p:nvSpPr>
        <p:spPr>
          <a:xfrm>
            <a:off x="612648" y="1600200"/>
            <a:ext cx="8153400" cy="4925144"/>
          </a:xfrm>
        </p:spPr>
        <p:txBody>
          <a:bodyPr>
            <a:normAutofit/>
          </a:bodyPr>
          <a:lstStyle/>
          <a:p>
            <a:pPr lvl="0">
              <a:buClr>
                <a:srgbClr val="CCAF0A"/>
              </a:buClr>
            </a:pPr>
            <a:r>
              <a:rPr lang="en-GB" sz="2400" dirty="0" smtClean="0">
                <a:solidFill>
                  <a:prstClr val="black"/>
                </a:solidFill>
              </a:rPr>
              <a:t>Studies suggest that aortic dissection is the end process of an array of different pathological processes, many of which promote weakening of, or increased stress on, the aortic wall (or both), causing a cycle of increasing wall stress.</a:t>
            </a:r>
          </a:p>
          <a:p>
            <a:pPr lvl="0">
              <a:buClr>
                <a:srgbClr val="CCAF0A"/>
              </a:buClr>
            </a:pPr>
            <a:r>
              <a:rPr lang="en-GB" sz="2400" dirty="0" smtClean="0">
                <a:solidFill>
                  <a:prstClr val="black"/>
                </a:solidFill>
              </a:rPr>
              <a:t>The </a:t>
            </a:r>
            <a:r>
              <a:rPr lang="en-GB" sz="2400" dirty="0">
                <a:solidFill>
                  <a:prstClr val="black"/>
                </a:solidFill>
              </a:rPr>
              <a:t>sequence of events might begin with a tear in a damaged </a:t>
            </a:r>
            <a:r>
              <a:rPr lang="en-GB" sz="2400" dirty="0" smtClean="0">
                <a:solidFill>
                  <a:prstClr val="black"/>
                </a:solidFill>
              </a:rPr>
              <a:t>intima.</a:t>
            </a:r>
            <a:endParaRPr lang="en-GB" sz="2400" dirty="0">
              <a:solidFill>
                <a:prstClr val="black"/>
              </a:solidFill>
            </a:endParaRPr>
          </a:p>
          <a:p>
            <a:pPr lvl="1">
              <a:buClr>
                <a:srgbClr val="ECCEFA"/>
              </a:buClr>
            </a:pPr>
            <a:r>
              <a:rPr lang="en-GB" sz="2100" dirty="0" smtClean="0">
                <a:solidFill>
                  <a:prstClr val="black"/>
                </a:solidFill>
              </a:rPr>
              <a:t>Atherosclerotic ulcers could potentially be an evolving stage in the development of such a tear.  </a:t>
            </a:r>
          </a:p>
          <a:p>
            <a:pPr lvl="1">
              <a:buClr>
                <a:srgbClr val="ECCEFA"/>
              </a:buClr>
            </a:pPr>
            <a:r>
              <a:rPr lang="en-GB" sz="2100" dirty="0" smtClean="0">
                <a:solidFill>
                  <a:prstClr val="black"/>
                </a:solidFill>
              </a:rPr>
              <a:t>Alternatively, disruption of a vasa vasorum might result in an intramural haematoma, which could later rupture into the aortic lumen. </a:t>
            </a:r>
          </a:p>
          <a:p>
            <a:pPr lvl="1">
              <a:buClr>
                <a:srgbClr val="ECCEFA"/>
              </a:buClr>
            </a:pPr>
            <a:r>
              <a:rPr lang="en-GB" sz="2100" dirty="0" smtClean="0">
                <a:solidFill>
                  <a:prstClr val="black"/>
                </a:solidFill>
              </a:rPr>
              <a:t>However, many dissections probably develop without involvement of an intimal ulcer or intramural haematoma. </a:t>
            </a:r>
            <a:endParaRPr lang="en-GB" sz="2400" dirty="0" smtClean="0">
              <a:solidFill>
                <a:prstClr val="black"/>
              </a:solidFill>
            </a:endParaRPr>
          </a:p>
        </p:txBody>
      </p:sp>
    </p:spTree>
    <p:extLst>
      <p:ext uri="{BB962C8B-B14F-4D97-AF65-F5344CB8AC3E}">
        <p14:creationId xmlns:p14="http://schemas.microsoft.com/office/powerpoint/2010/main" val="29381818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00003A"/>
      </a:dk2>
      <a:lt2>
        <a:srgbClr val="D4D2D0"/>
      </a:lt2>
      <a:accent1>
        <a:srgbClr val="ECCEFA"/>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3073</TotalTime>
  <Words>4193</Words>
  <Application>Microsoft Office PowerPoint</Application>
  <PresentationFormat>On-screen Show (4:3)</PresentationFormat>
  <Paragraphs>356</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Median</vt:lpstr>
      <vt:lpstr>Aortic Dissection</vt:lpstr>
      <vt:lpstr>Anatomy - Arterial Walls</vt:lpstr>
      <vt:lpstr>Aortic Dissection - Overview</vt:lpstr>
      <vt:lpstr>Aortic Dissection - Overview</vt:lpstr>
      <vt:lpstr>Aortic Dissection - Epidemiology</vt:lpstr>
      <vt:lpstr>Aortic Dissection - Contributing Factors</vt:lpstr>
      <vt:lpstr>Aortic Dissection - Contributing Factors</vt:lpstr>
      <vt:lpstr>Aortic Dissection - Contributing Factors</vt:lpstr>
      <vt:lpstr>Aortic Dissection - Pathophysiology</vt:lpstr>
      <vt:lpstr>Aortic Dissection - Pathophysiology</vt:lpstr>
      <vt:lpstr>Aortic Dissection - Pathophysiology</vt:lpstr>
      <vt:lpstr>Aortic Dissection - Pathophysiology</vt:lpstr>
      <vt:lpstr>Aortic Dissection - Pathophysiology</vt:lpstr>
      <vt:lpstr>Aortic Dissection - Classification</vt:lpstr>
      <vt:lpstr>Aortic Dissection - Classification</vt:lpstr>
      <vt:lpstr>Aortic Dissection - Presentation</vt:lpstr>
      <vt:lpstr>Aortic Dissection - Diagnosis</vt:lpstr>
      <vt:lpstr>Aortic Dissection - Diagnosis</vt:lpstr>
      <vt:lpstr>Aortic Dissection - Diagnosis</vt:lpstr>
      <vt:lpstr>Aortic Dissection - Diagnosis</vt:lpstr>
      <vt:lpstr>Aortic Dissection - Ultrasound</vt:lpstr>
      <vt:lpstr>Aortic Dissection - Ultrasound</vt:lpstr>
      <vt:lpstr>Aortic Dissection - Ultrasound</vt:lpstr>
      <vt:lpstr>Aortic Dissection - Summary</vt:lpstr>
      <vt:lpstr>Aortic Dissection - Summary</vt:lpstr>
      <vt:lpstr>Aortic Dissection - Summary</vt:lpstr>
      <vt:lpstr>Aortic Dissection - Ultrasound</vt:lpstr>
      <vt:lpstr>Aortic Dissection - Ultrasound</vt:lpstr>
      <vt:lpstr>Aortic Dissection - Ultrasound</vt:lpstr>
      <vt:lpstr>Aortic Dissection - Ultrasound</vt:lpstr>
      <vt:lpstr>The Report</vt:lpstr>
      <vt:lpstr>PowerPoint Presentation</vt:lpstr>
    </vt:vector>
  </TitlesOfParts>
  <Company>UHS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Spencer, Holly</dc:creator>
  <cp:lastModifiedBy>Spencer, Holly</cp:lastModifiedBy>
  <cp:revision>632</cp:revision>
  <dcterms:created xsi:type="dcterms:W3CDTF">2019-08-13T10:24:30Z</dcterms:created>
  <dcterms:modified xsi:type="dcterms:W3CDTF">2021-07-20T14:34:54Z</dcterms:modified>
</cp:coreProperties>
</file>