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77" r:id="rId7"/>
    <p:sldId id="262" r:id="rId8"/>
    <p:sldId id="270" r:id="rId9"/>
    <p:sldId id="275" r:id="rId10"/>
    <p:sldId id="276" r:id="rId11"/>
    <p:sldId id="271" r:id="rId12"/>
    <p:sldId id="272" r:id="rId13"/>
    <p:sldId id="273" r:id="rId14"/>
    <p:sldId id="274" r:id="rId15"/>
    <p:sldId id="263" r:id="rId16"/>
    <p:sldId id="264" r:id="rId17"/>
    <p:sldId id="265" r:id="rId18"/>
    <p:sldId id="268" r:id="rId19"/>
    <p:sldId id="266" r:id="rId20"/>
    <p:sldId id="267" r:id="rId21"/>
    <p:sldId id="269" r:id="rId22"/>
  </p:sldIdLst>
  <p:sldSz cx="9144000" cy="6858000" type="screen4x3"/>
  <p:notesSz cx="6648450" cy="9850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F9914-1F71-4AA8-A385-77E48C7D8A6E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90E2F-EB59-47D2-990D-A56A88424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40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3111F4-4FD0-430B-8AC7-4C1C831D9474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6724CED-7E0A-41E0-972B-7AD029814D4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20880" cy="2520279"/>
          </a:xfrm>
        </p:spPr>
        <p:txBody>
          <a:bodyPr/>
          <a:lstStyle/>
          <a:p>
            <a:r>
              <a:rPr lang="en-GB" dirty="0" smtClean="0"/>
              <a:t>Aneurysms:</a:t>
            </a:r>
            <a:br>
              <a:rPr lang="en-GB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SCANNING pitfalls and repair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04656"/>
            <a:ext cx="2520280" cy="274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460387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Inflammatory aneurysms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617175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150760"/>
            <a:ext cx="5085666" cy="3375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4127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October 2014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61572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October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Popliteal aneurysms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512"/>
            <a:ext cx="8229600" cy="4876800"/>
          </a:xfrm>
        </p:spPr>
        <p:txBody>
          <a:bodyPr/>
          <a:lstStyle/>
          <a:p>
            <a:r>
              <a:rPr lang="en-GB" dirty="0" smtClean="0"/>
              <a:t>Increased incidence in patients with aortic aneurysms</a:t>
            </a:r>
          </a:p>
          <a:p>
            <a:r>
              <a:rPr lang="en-GB" dirty="0" smtClean="0"/>
              <a:t>Bilateral in about half of patients</a:t>
            </a:r>
          </a:p>
          <a:p>
            <a:r>
              <a:rPr lang="en-GB" dirty="0" smtClean="0"/>
              <a:t>Complications include acute occlusion, embolisation (trash foot), occasionally rupture, DVT caused by compression of popliteal vein by the aneurysm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01008"/>
            <a:ext cx="4885968" cy="3084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14543"/>
          <a:stretch/>
        </p:blipFill>
        <p:spPr>
          <a:xfrm>
            <a:off x="307255" y="3513379"/>
            <a:ext cx="3544665" cy="30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Iliac aneurysms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Usually occur as an extension of, or in association with, aortic aneurysm</a:t>
            </a:r>
          </a:p>
          <a:p>
            <a:r>
              <a:rPr lang="en-GB" dirty="0" smtClean="0"/>
              <a:t>Can get isolated iliac aneurysms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839981" cy="3348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422108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8.6cm right internal iliac artery aneurysm – previously ligated.  Now increasing in size and filling via deep branches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82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SFA aneurysm…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b="12536"/>
          <a:stretch/>
        </p:blipFill>
        <p:spPr>
          <a:xfrm>
            <a:off x="467544" y="4005064"/>
            <a:ext cx="3854985" cy="252692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b="11168"/>
          <a:stretch/>
        </p:blipFill>
        <p:spPr>
          <a:xfrm>
            <a:off x="5004048" y="980728"/>
            <a:ext cx="3690437" cy="2569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4615"/>
          <a:stretch/>
        </p:blipFill>
        <p:spPr>
          <a:xfrm>
            <a:off x="4972075" y="3933056"/>
            <a:ext cx="3722410" cy="25893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155679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Venous ulcer – attended for venous insufficiency duplex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19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SFA aneurysm…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7276"/>
            <a:ext cx="4443235" cy="5402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20716"/>
            <a:ext cx="4358849" cy="24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Aneurysm Repair - Open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97" y="1628800"/>
            <a:ext cx="5040591" cy="4056112"/>
          </a:xfrm>
        </p:spPr>
        <p:txBody>
          <a:bodyPr>
            <a:normAutofit/>
          </a:bodyPr>
          <a:lstStyle/>
          <a:p>
            <a:pPr lvl="1"/>
            <a:r>
              <a:rPr lang="en-GB" sz="2400" dirty="0" smtClean="0"/>
              <a:t>Straight tube graft stitched into position and aneurysm sac closed around the graft</a:t>
            </a:r>
          </a:p>
          <a:p>
            <a:pPr lvl="1"/>
            <a:r>
              <a:rPr lang="en-GB" sz="2400" dirty="0" smtClean="0"/>
              <a:t>Ultrasound appearance post op: slight dilatation at anastomosis is normal</a:t>
            </a:r>
          </a:p>
          <a:p>
            <a:pPr lvl="1"/>
            <a:r>
              <a:rPr lang="en-GB" sz="2400" dirty="0" smtClean="0"/>
              <a:t>No need for surveillance scans post op.</a:t>
            </a:r>
          </a:p>
          <a:p>
            <a:pPr lvl="1"/>
            <a:r>
              <a:rPr lang="en-GB" sz="2400" dirty="0" smtClean="0"/>
              <a:t>Aorta can become aneurysm proximal to graft anastomosis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477041" cy="38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Aneurysm </a:t>
            </a:r>
            <a:r>
              <a:rPr lang="en-GB" dirty="0" smtClean="0"/>
              <a:t>Repair – EVAR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58" y="1484784"/>
            <a:ext cx="5410944" cy="52131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Prosthetic stent graft deployed in the aorta via the femoral artery</a:t>
            </a:r>
          </a:p>
          <a:p>
            <a:r>
              <a:rPr lang="en-GB" dirty="0" smtClean="0"/>
              <a:t>Excludes flow into the aneurysm sac</a:t>
            </a:r>
          </a:p>
          <a:p>
            <a:r>
              <a:rPr lang="en-GB" dirty="0" smtClean="0"/>
              <a:t>Residual aneurysm sac should decrease in size</a:t>
            </a:r>
          </a:p>
          <a:p>
            <a:r>
              <a:rPr lang="en-GB" dirty="0" smtClean="0"/>
              <a:t>Requires ongoing surveillance to monitor sac size and assess for leaks</a:t>
            </a:r>
          </a:p>
          <a:p>
            <a:r>
              <a:rPr lang="en-GB" dirty="0" smtClean="0"/>
              <a:t>Reduced risk of complications during and post procedure than open repair and faster recovery</a:t>
            </a:r>
          </a:p>
          <a:p>
            <a:r>
              <a:rPr lang="en-GB" dirty="0" smtClean="0"/>
              <a:t>Greater rates of re-intervention due to stent migration, endoleak, kinking, occlusion, fracture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958243" cy="51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476672"/>
            <a:ext cx="8229600" cy="990600"/>
          </a:xfrm>
        </p:spPr>
        <p:txBody>
          <a:bodyPr/>
          <a:lstStyle/>
          <a:p>
            <a:r>
              <a:rPr lang="en-GB" dirty="0" smtClean="0"/>
              <a:t>EVAR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934411" cy="36876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442034" cy="33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EVAR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797533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18" y="3429000"/>
            <a:ext cx="5301997" cy="32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3951"/>
            <a:ext cx="8229600" cy="990600"/>
          </a:xfrm>
        </p:spPr>
        <p:txBody>
          <a:bodyPr/>
          <a:lstStyle/>
          <a:p>
            <a:r>
              <a:rPr lang="en-GB" dirty="0" smtClean="0"/>
              <a:t>EVAR - endoleak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5083039" cy="31168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320480" cy="30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Aorta/IVC</a:t>
            </a:r>
            <a:endParaRPr lang="en-GB" dirty="0"/>
          </a:p>
        </p:txBody>
      </p:sp>
      <p:pic>
        <p:nvPicPr>
          <p:cNvPr id="1026" name="Picture 2" descr="\\xpbh-tr.nhs.uk\Users\Home\cooperm\Desktop\Aorta\IVC-aorta\patient 1 i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7992888" cy="43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Nellix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628800"/>
            <a:ext cx="5915000" cy="4876800"/>
          </a:xfrm>
        </p:spPr>
        <p:txBody>
          <a:bodyPr/>
          <a:lstStyle/>
          <a:p>
            <a:r>
              <a:rPr lang="en-GB" dirty="0" smtClean="0"/>
              <a:t>Type of endovascular repair which seals the aneurysm sac</a:t>
            </a:r>
          </a:p>
          <a:p>
            <a:r>
              <a:rPr lang="en-GB" dirty="0" smtClean="0"/>
              <a:t>Bilateral stents inserted</a:t>
            </a:r>
          </a:p>
          <a:p>
            <a:r>
              <a:rPr lang="en-GB" dirty="0" err="1" smtClean="0"/>
              <a:t>Endobags</a:t>
            </a:r>
            <a:r>
              <a:rPr lang="en-GB" dirty="0" smtClean="0"/>
              <a:t> filled with polymer</a:t>
            </a:r>
          </a:p>
          <a:p>
            <a:r>
              <a:rPr lang="en-GB" dirty="0" smtClean="0"/>
              <a:t>Reduced secondary interventions</a:t>
            </a:r>
          </a:p>
          <a:p>
            <a:r>
              <a:rPr lang="en-GB" dirty="0" smtClean="0"/>
              <a:t>Can still get leaks if insufficient polymer is used</a:t>
            </a:r>
          </a:p>
          <a:p>
            <a:r>
              <a:rPr lang="en-GB" dirty="0" smtClean="0"/>
              <a:t>Residual aneurysm sac will not reduce  in size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5"/>
          <a:stretch/>
        </p:blipFill>
        <p:spPr>
          <a:xfrm>
            <a:off x="6804868" y="548680"/>
            <a:ext cx="2161416" cy="368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"/>
          <a:stretch/>
        </p:blipFill>
        <p:spPr>
          <a:xfrm>
            <a:off x="5796136" y="4407446"/>
            <a:ext cx="3180958" cy="22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Nellix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5060663" cy="35283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07043"/>
            <a:ext cx="5191472" cy="33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xpbh-tr.nhs.uk\Users\Home\cooperm\Desktop\Aorta\IVC-aorta\patient 1 ao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0" y="548680"/>
            <a:ext cx="52343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xpbh-tr.nhs.uk\Users\Home\cooperm\Desktop\Aorta\IVC-aorta\patient 1 ivc v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51" y="3429000"/>
            <a:ext cx="539221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11967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1.9cm aorta max. diameter (OTO)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4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xpbh-tr.nhs.uk\Users\Home\cooperm\Desktop\Aorta\IVC-aorta\patient 2 i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752529" cy="30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xpbh-tr.nhs.uk\Users\Home\cooperm\Desktop\Aorta\IVC-aorta\patient 2 aorta v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74" y="3356992"/>
            <a:ext cx="5359806" cy="34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106754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? IVC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67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Aorta vs IVC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176495"/>
              </p:ext>
            </p:extLst>
          </p:nvPr>
        </p:nvGraphicFramePr>
        <p:xfrm>
          <a:off x="323528" y="1268760"/>
          <a:ext cx="8229600" cy="518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1139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Aorta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IVC</a:t>
                      </a:r>
                      <a:endParaRPr lang="en-GB" sz="2800" dirty="0"/>
                    </a:p>
                  </a:txBody>
                  <a:tcPr/>
                </a:tc>
              </a:tr>
              <a:tr h="711398">
                <a:tc>
                  <a:txBody>
                    <a:bodyPr/>
                    <a:lstStyle/>
                    <a:p>
                      <a:r>
                        <a:rPr lang="en-GB" dirty="0" smtClean="0"/>
                        <a:t>Thicker walls, rounded profile (transverse)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Thinner walls and more flattened/elliptical profile</a:t>
                      </a:r>
                      <a:endParaRPr lang="en-GB" dirty="0"/>
                    </a:p>
                  </a:txBody>
                  <a:tcPr/>
                </a:tc>
              </a:tr>
              <a:tr h="711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 change with respiration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Lumen</a:t>
                      </a:r>
                      <a:r>
                        <a:rPr lang="en-GB" baseline="0" dirty="0" smtClean="0"/>
                        <a:t> alters with changing abdominal pressure – respiration</a:t>
                      </a:r>
                      <a:endParaRPr lang="en-GB" dirty="0" smtClean="0"/>
                    </a:p>
                  </a:txBody>
                  <a:tcPr/>
                </a:tc>
              </a:tr>
              <a:tr h="711398">
                <a:tc>
                  <a:txBody>
                    <a:bodyPr/>
                    <a:lstStyle/>
                    <a:p>
                      <a:r>
                        <a:rPr lang="en-GB" dirty="0" smtClean="0"/>
                        <a:t>Pulsatile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Flow</a:t>
                      </a:r>
                      <a:r>
                        <a:rPr lang="en-GB" baseline="0" dirty="0" smtClean="0"/>
                        <a:t> profile affected by distance from right atrium (may be pulsatile proximally) and respiration</a:t>
                      </a:r>
                      <a:endParaRPr lang="en-GB" dirty="0"/>
                    </a:p>
                  </a:txBody>
                  <a:tcPr/>
                </a:tc>
              </a:tr>
              <a:tr h="711398">
                <a:tc>
                  <a:txBody>
                    <a:bodyPr/>
                    <a:lstStyle/>
                    <a:p>
                      <a:r>
                        <a:rPr lang="en-GB" dirty="0" smtClean="0"/>
                        <a:t>Non-compressible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Compressible </a:t>
                      </a:r>
                      <a:endParaRPr lang="en-GB" dirty="0"/>
                    </a:p>
                  </a:txBody>
                  <a:tcPr/>
                </a:tc>
              </a:tr>
              <a:tr h="711398">
                <a:tc>
                  <a:txBody>
                    <a:bodyPr/>
                    <a:lstStyle/>
                    <a:p>
                      <a:r>
                        <a:rPr lang="en-GB" dirty="0" smtClean="0"/>
                        <a:t>Located to the right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Located to the left</a:t>
                      </a:r>
                      <a:endParaRPr lang="en-GB" dirty="0"/>
                    </a:p>
                  </a:txBody>
                  <a:tcPr/>
                </a:tc>
              </a:tr>
              <a:tr h="711398">
                <a:tc>
                  <a:txBody>
                    <a:bodyPr/>
                    <a:lstStyle/>
                    <a:p>
                      <a:r>
                        <a:rPr lang="en-GB" dirty="0" smtClean="0"/>
                        <a:t>Landmarks:  SMA, coeliac axis, renal</a:t>
                      </a:r>
                      <a:r>
                        <a:rPr lang="en-GB" baseline="0" dirty="0" smtClean="0"/>
                        <a:t> arteries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Landmarks:  hepatic veins, right renal</a:t>
                      </a:r>
                      <a:r>
                        <a:rPr lang="en-GB" baseline="0" dirty="0" smtClean="0"/>
                        <a:t> artery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3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AAA repair…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6408712" cy="4736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51664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Repair graft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27984" y="3789040"/>
            <a:ext cx="144016" cy="13774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1493" y="51664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5.5cm supra-renal AAA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Pitfalls in aorta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- Aorta or IVC?</a:t>
            </a:r>
          </a:p>
          <a:p>
            <a:r>
              <a:rPr lang="en-GB" dirty="0" smtClean="0"/>
              <a:t>- Entire length seen into bifurcation?</a:t>
            </a:r>
          </a:p>
          <a:p>
            <a:r>
              <a:rPr lang="en-GB" dirty="0" smtClean="0"/>
              <a:t>- Accurate measurement placement to avoid measuring an oblique section</a:t>
            </a:r>
          </a:p>
          <a:p>
            <a:r>
              <a:rPr lang="en-GB" dirty="0" smtClean="0"/>
              <a:t>- Inner or outer wall measurements?</a:t>
            </a:r>
          </a:p>
          <a:p>
            <a:r>
              <a:rPr lang="en-GB" dirty="0" smtClean="0"/>
              <a:t>- Spine!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true aneurysms and pathology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Aneurysmal common iliacs, internal iliacs, common femorals, popliteals…</a:t>
            </a:r>
            <a:r>
              <a:rPr lang="en-GB" dirty="0" err="1" smtClean="0"/>
              <a:t>etc</a:t>
            </a:r>
            <a:r>
              <a:rPr lang="en-GB" dirty="0" smtClean="0"/>
              <a:t>!</a:t>
            </a:r>
          </a:p>
          <a:p>
            <a:r>
              <a:rPr lang="en-GB" dirty="0"/>
              <a:t>Dissection</a:t>
            </a:r>
          </a:p>
          <a:p>
            <a:r>
              <a:rPr lang="en-GB" dirty="0"/>
              <a:t>Inflammatory aneurysm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0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Dissection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549636" cy="28083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76" y="3068960"/>
            <a:ext cx="4967844" cy="3362124"/>
          </a:xfrm>
        </p:spPr>
      </p:pic>
    </p:spTree>
    <p:extLst>
      <p:ext uri="{BB962C8B-B14F-4D97-AF65-F5344CB8AC3E}">
        <p14:creationId xmlns:p14="http://schemas.microsoft.com/office/powerpoint/2010/main" val="34976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884</TotalTime>
  <Words>408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Aneurysms:  SCANNING pitfalls and repair</vt:lpstr>
      <vt:lpstr>Aorta/IVC</vt:lpstr>
      <vt:lpstr>PowerPoint Presentation</vt:lpstr>
      <vt:lpstr>PowerPoint Presentation</vt:lpstr>
      <vt:lpstr>Aorta vs IVC</vt:lpstr>
      <vt:lpstr>Previous AAA repair…</vt:lpstr>
      <vt:lpstr>Pitfalls in aorta assessment</vt:lpstr>
      <vt:lpstr>Other true aneurysms and pathology</vt:lpstr>
      <vt:lpstr>Dissection</vt:lpstr>
      <vt:lpstr>Inflammatory aneurysms</vt:lpstr>
      <vt:lpstr>Popliteal aneurysms</vt:lpstr>
      <vt:lpstr>Iliac aneurysms</vt:lpstr>
      <vt:lpstr>SFA aneurysm…</vt:lpstr>
      <vt:lpstr>SFA aneurysm…</vt:lpstr>
      <vt:lpstr>Aneurysm Repair - Open</vt:lpstr>
      <vt:lpstr>Aneurysm Repair – EVAR</vt:lpstr>
      <vt:lpstr>EVAR</vt:lpstr>
      <vt:lpstr>EVAR</vt:lpstr>
      <vt:lpstr>EVAR - endoleak</vt:lpstr>
      <vt:lpstr>Nellix</vt:lpstr>
      <vt:lpstr>Nellix</vt:lpstr>
    </vt:vector>
  </TitlesOfParts>
  <Company>Peterborough 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Aneurysms</dc:title>
  <dc:creator>Cooper, Michelle</dc:creator>
  <cp:lastModifiedBy>Cooper, Michelle</cp:lastModifiedBy>
  <cp:revision>30</cp:revision>
  <cp:lastPrinted>2017-10-31T13:58:39Z</cp:lastPrinted>
  <dcterms:created xsi:type="dcterms:W3CDTF">2016-03-11T10:16:57Z</dcterms:created>
  <dcterms:modified xsi:type="dcterms:W3CDTF">2018-06-14T14:10:35Z</dcterms:modified>
</cp:coreProperties>
</file>