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261" r:id="rId4"/>
    <p:sldId id="268" r:id="rId5"/>
    <p:sldId id="273" r:id="rId6"/>
    <p:sldId id="267" r:id="rId7"/>
    <p:sldId id="274" r:id="rId8"/>
    <p:sldId id="270" r:id="rId9"/>
    <p:sldId id="260" r:id="rId10"/>
    <p:sldId id="259" r:id="rId11"/>
    <p:sldId id="262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3" autoAdjust="0"/>
    <p:restoredTop sz="86369" autoAdjust="0"/>
  </p:normalViewPr>
  <p:slideViewPr>
    <p:cSldViewPr snapToGrid="0">
      <p:cViewPr varScale="1">
        <p:scale>
          <a:sx n="67" d="100"/>
          <a:sy n="67" d="100"/>
        </p:scale>
        <p:origin x="-108" y="-6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79849B-3A5A-4861-BD07-824CBB40395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D054F-A523-4215-B234-0C3547FCAB9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9904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Specifically focusing on Band 8 and above.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D054F-A523-4215-B234-0C3547FCAB9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654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Specifically focusing on Band 8 and above.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D054F-A523-4215-B234-0C3547FCAB9B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654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Specifically focusing on Band 8 and above.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D054F-A523-4215-B234-0C3547FCAB9B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6541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Promoting  all professional groups by annual celebration day (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larger professional group has the biggest opportunity to celebrate their successes)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D054F-A523-4215-B234-0C3547FCAB9B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34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Specifically focusing on Band 8 and above.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D054F-A523-4215-B234-0C3547FCAB9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4654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Promoting  all professional groups by annual celebration day (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larger professional group has the biggest opportunity to celebrate their successes)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D054F-A523-4215-B234-0C3547FCAB9B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34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Promoting  all professional groups by annual celebration day ( </a:t>
            </a:r>
            <a:r>
              <a:rPr lang="en-US" sz="1200" dirty="0">
                <a:solidFill>
                  <a:schemeClr val="accent2">
                    <a:lumMod val="75000"/>
                  </a:schemeClr>
                </a:solidFill>
              </a:rPr>
              <a:t>larger professional group has the biggest opportunity to celebrate their successes)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8D054F-A523-4215-B234-0C3547FCAB9B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563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8D054F-A523-4215-B234-0C3547FCAB9B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203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B0934-A5B8-4055-902B-B2FBA3103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6B7FE06-1D59-4C51-A484-338E11E2D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3320AB-2A24-49D0-ADDF-68A7BE39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7EB600-A1B3-4070-B6F3-51684A9F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656090-ECB9-4B8A-A5B3-908A58AE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8397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AE9E0-E402-4446-A243-70451DFE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405ED4-115C-4175-A8EF-87F406D66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0B087D-DC6C-4A61-B539-19B8D797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8453EA-8373-462F-B1E0-91FC6099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FA11B7-D55B-4A71-9861-BD0532A5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34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3FEE20-D1C4-4384-B43D-8766ECBB2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67813A-25E4-44EE-A336-B81AC4DCE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620B0E-AB21-445B-B7C5-5B212F05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CEBF22-09F4-452A-BD09-CC2B6C5F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3D842D-C390-449E-B4E5-05F47DD8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5172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25B0934-A5B8-4055-902B-B2FBA3103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6B7FE06-1D59-4C51-A484-338E11E2DC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63320AB-2A24-49D0-ADDF-68A7BE391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97EB600-A1B3-4070-B6F3-51684A9F8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656090-ECB9-4B8A-A5B3-908A58AE6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0576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1F0F6-54DE-479C-B35A-ACE9126E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2BE19D-BE48-4A80-80A1-147BF1B3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7F059-344A-465C-B3C9-3932F205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B3C577-7091-45CF-8346-2E9E0DB9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F71D30-058A-43B9-946B-861A60D5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674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9FC4D-021F-417A-A267-7F7E9F4C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561375-4930-4658-BC7A-8C7CFCB21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7C6EC-B085-46B7-9D08-BE6EBF53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44E91E-F163-4B4E-8B7A-F0886D4F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D749C-7DC4-4644-8AA2-8D0C5802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3524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54240-254E-4879-811A-DD91793E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EBA4AD-8968-4BC8-B8A9-7E76251CD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CAC005-DA19-4EEE-AEEE-3AC0AA5CF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D1035C-1562-4D92-B935-2FAD8E62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A4F757-28CA-4231-B115-2EF8ECA0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49264A-29BD-4BA0-9ADA-32286823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42383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7B08F1-A69B-461F-A334-9AFAB0B3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827A1F-6F45-47B0-A9E9-36BE77F37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33824D-821A-4E25-94A2-A6EFCE07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2B7756-413A-4B05-97A6-FF7DD45BD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16F5C4A-D1C9-4FE8-81F3-3F5EF729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DE570F-D2FB-4238-9BC8-9D00373A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1FF609-73A0-4141-8F13-8E0BFDA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8D67D1-66E1-4603-82DB-5D315B9A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99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9BB16-A85C-4087-8ED1-B80CC456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FA4B9F-AB18-4BAB-BD9D-77ED6346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DAB2E6-8E18-4994-B921-BD63E027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FC56BA-C40E-4E6E-A7E1-21C3300F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3005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961A6A0-C2FA-49CC-8250-3A6319D3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A6246D-08E2-479C-8385-5F4651F1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7FA2CC-895D-4497-AEE1-09BDEC68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0586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264F6-B76B-47F0-9621-CC4D8D58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60F5BB-5D3B-4D27-B299-C73938AC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B3580C-5EAE-492B-90EC-0B8AE74FA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E3A170-EAD6-448A-BCFD-75D6AFB1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957FF2-3C44-4D8C-AAE3-2CD8F76B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2E0C5D-08F4-49C9-9F0E-4F03B0C2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2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01F0F6-54DE-479C-B35A-ACE9126EB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02BE19D-BE48-4A80-80A1-147BF1B34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67F059-344A-465C-B3C9-3932F205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B3C577-7091-45CF-8346-2E9E0DB91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F71D30-058A-43B9-946B-861A60D57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920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8D88C-D4B5-4819-B388-2A474D4B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12FFC8-FD24-4F0E-B7CE-9BFF4A2B0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4F5AF1-493C-4708-9A42-9BDDFAF4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C4BDFB-0D23-4B57-8657-66845599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728529-00C6-4C2A-B30D-1F13E8DF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F7B3C1-765A-4CA5-83CA-174FB1DA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858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DAE9E0-E402-4446-A243-70451DFE3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1405ED4-115C-4175-A8EF-87F406D66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00B087D-DC6C-4A61-B539-19B8D7978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C8453EA-8373-462F-B1E0-91FC6099D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0FA11B7-D55B-4A71-9861-BD0532A5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194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B3FEE20-D1C4-4384-B43D-8766ECBB20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467813A-25E4-44EE-A336-B81AC4DCE2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620B0E-AB21-445B-B7C5-5B212F05D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CEBF22-09F4-452A-BD09-CC2B6C5F9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73D842D-C390-449E-B4E5-05F47DD81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35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79FC4D-021F-417A-A267-7F7E9F4CA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3561375-4930-4658-BC7A-8C7CFCB217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AA7C6EC-B085-46B7-9D08-BE6EBF536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44E91E-F163-4B4E-8B7A-F0886D4F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D749C-7DC4-4644-8AA2-8D0C5802E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5347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354240-254E-4879-811A-DD91793E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EBA4AD-8968-4BC8-B8A9-7E76251CD0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5CAC005-DA19-4EEE-AEEE-3AC0AA5CF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D1035C-1562-4D92-B935-2FAD8E62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6A4F757-28CA-4231-B115-2EF8ECA0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49264A-29BD-4BA0-9ADA-322868233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284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7B08F1-A69B-461F-A334-9AFAB0B38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827A1F-6F45-47B0-A9E9-36BE77F37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D33824D-821A-4E25-94A2-A6EFCE07C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32B7756-413A-4B05-97A6-FF7DD45BDE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16F5C4A-D1C9-4FE8-81F3-3F5EF729FF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ADE570F-D2FB-4238-9BC8-9D00373AA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81FF609-73A0-4141-8F13-8E0BFDA08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58D67D1-66E1-4603-82DB-5D315B9A1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1391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9BB16-A85C-4087-8ED1-B80CC4566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7FA4B9F-AB18-4BAB-BD9D-77ED63461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DAB2E6-8E18-4994-B921-BD63E0277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1FC56BA-C40E-4E6E-A7E1-21C3300F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0154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961A6A0-C2FA-49CC-8250-3A6319D36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6A6246D-08E2-479C-8385-5F4651F1C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17FA2CC-895D-4497-AEE1-09BDEC687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9399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C264F6-B76B-47F0-9621-CC4D8D58E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160F5BB-5D3B-4D27-B299-C73938ACEF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EB3580C-5EAE-492B-90EC-0B8AE74FA8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E3A170-EAD6-448A-BCFD-75D6AFB17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4957FF2-3C44-4D8C-AAE3-2CD8F76BD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EA2E0C5D-08F4-49C9-9F0E-4F03B0C2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230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8D88C-D4B5-4819-B388-2A474D4BA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212FFC8-FD24-4F0E-B7CE-9BFF4A2B02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4F5AF1-493C-4708-9A42-9BDDFAF488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8C4BDFB-0D23-4B57-8657-668455998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5728529-00C6-4C2A-B30D-1F13E8DF5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EF7B3C1-765A-4CA5-83CA-174FB1DA4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14547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2E765E-E2A5-4BD1-8CC6-FC8787C4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4BCEAF-BCDA-492F-B9A3-0EEC9101F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80AC50-3B36-418F-AB2D-7AEA3048F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0CA05-8C44-48CA-BCD4-3402E70265A4}" type="datetimeFigureOut">
              <a:rPr lang="en-GB" smtClean="0"/>
              <a:t>05/08/2021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8AC9C-A8E1-4F95-8F8E-2500D7232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59943-3D19-4604-91F1-A7ADDD3F9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B1BB-8230-4DDC-B54A-6E90A17D1C2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403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2E765E-E2A5-4BD1-8CC6-FC8787C4F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54BCEAF-BCDA-492F-B9A3-0EEC9101F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80AC50-3B36-418F-AB2D-7AEA3048F3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C0CA05-8C44-48CA-BCD4-3402E70265A4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05/08/2021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778AC9C-A8E1-4F95-8F8E-2500D7232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4559943-3D19-4604-91F1-A7ADDD3F9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8B1BB-8230-4DDC-B54A-6E90A17D1C29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749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Microsoft_Excel_Worksheet1.xlsx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B9528-99FB-4E78-8FD5-4EC70714F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579119"/>
            <a:ext cx="5782716" cy="5678805"/>
          </a:xfrm>
          <a:noFill/>
        </p:spPr>
        <p:txBody>
          <a:bodyPr anchor="ctr">
            <a:normAutofit fontScale="90000"/>
          </a:bodyPr>
          <a:lstStyle/>
          <a:p>
            <a:r>
              <a:rPr lang="en-GB" sz="3600" b="1" dirty="0">
                <a:solidFill>
                  <a:srgbClr val="080808"/>
                </a:solidFill>
              </a:rPr>
              <a:t/>
            </a:r>
            <a:br>
              <a:rPr lang="en-GB" sz="3600" b="1" dirty="0">
                <a:solidFill>
                  <a:srgbClr val="080808"/>
                </a:solidFill>
              </a:rPr>
            </a:br>
            <a:r>
              <a:rPr lang="en-GB" sz="3600" b="1" dirty="0">
                <a:solidFill>
                  <a:srgbClr val="080808"/>
                </a:solidFill>
              </a:rPr>
              <a:t/>
            </a:r>
            <a:br>
              <a:rPr lang="en-GB" sz="3600" b="1" dirty="0">
                <a:solidFill>
                  <a:srgbClr val="080808"/>
                </a:solidFill>
              </a:rPr>
            </a:br>
            <a:r>
              <a:rPr lang="en-GB" sz="4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Enhancing Inclusivity and Recognition of all Registered Health Professionals in UHS by Facilitating Opportunities for Senior Leadership Roles</a:t>
            </a:r>
            <a:r>
              <a:rPr lang="en-GB" sz="3600" b="1" dirty="0">
                <a:solidFill>
                  <a:srgbClr val="080808"/>
                </a:solidFill>
              </a:rPr>
              <a:t/>
            </a:r>
            <a:br>
              <a:rPr lang="en-GB" sz="3600" b="1" dirty="0">
                <a:solidFill>
                  <a:srgbClr val="080808"/>
                </a:solidFill>
              </a:rPr>
            </a:br>
            <a:r>
              <a:rPr lang="en-GB" sz="3600" b="1" dirty="0">
                <a:solidFill>
                  <a:srgbClr val="080808"/>
                </a:solidFill>
              </a:rPr>
              <a:t/>
            </a:r>
            <a:br>
              <a:rPr lang="en-GB" sz="3600" b="1" dirty="0">
                <a:solidFill>
                  <a:srgbClr val="080808"/>
                </a:solidFill>
              </a:rPr>
            </a:br>
            <a:r>
              <a:rPr lang="en-GB" sz="2700" b="1" i="1">
                <a:solidFill>
                  <a:schemeClr val="accent2">
                    <a:lumMod val="75000"/>
                  </a:schemeClr>
                </a:solidFill>
              </a:rPr>
              <a:t>Orange </a:t>
            </a:r>
            <a:r>
              <a:rPr lang="en-GB" sz="2700" b="1" i="1" smtClean="0">
                <a:solidFill>
                  <a:schemeClr val="accent2">
                    <a:lumMod val="75000"/>
                  </a:schemeClr>
                </a:solidFill>
              </a:rPr>
              <a:t>Group</a:t>
            </a:r>
            <a:br>
              <a:rPr lang="en-GB" sz="2700" b="1" i="1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700" b="1" i="1" smtClean="0">
                <a:solidFill>
                  <a:schemeClr val="accent2">
                    <a:lumMod val="75000"/>
                  </a:schemeClr>
                </a:solidFill>
              </a:rPr>
              <a:t>Puja Patel</a:t>
            </a:r>
            <a: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  <a:t>Jacob Jisha</a:t>
            </a:r>
            <a:b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  <a:t>Laura Herbert</a:t>
            </a:r>
            <a:b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  <a:t>Kudakwashe Mhundwa</a:t>
            </a:r>
            <a:b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  <a:t>Marianne Mackenzie-Brown</a:t>
            </a:r>
            <a:b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  <a:t>Maria James</a:t>
            </a:r>
            <a:br>
              <a:rPr lang="en-GB" sz="27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2700" b="1" i="1">
                <a:solidFill>
                  <a:schemeClr val="accent2">
                    <a:lumMod val="75000"/>
                  </a:schemeClr>
                </a:solidFill>
              </a:rPr>
              <a:t>Jeorge </a:t>
            </a:r>
            <a:r>
              <a:rPr lang="en-GB" sz="2700" b="1" i="1" smtClean="0">
                <a:solidFill>
                  <a:schemeClr val="accent2">
                    <a:lumMod val="75000"/>
                  </a:schemeClr>
                </a:solidFill>
              </a:rPr>
              <a:t>Duldulao</a:t>
            </a:r>
            <a:r>
              <a:rPr lang="en-GB" sz="2900" b="1" i="1" dirty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en-GB" sz="2900" b="1" i="1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GB" sz="1600" b="1" i="1" dirty="0">
                <a:solidFill>
                  <a:schemeClr val="accent2">
                    <a:lumMod val="75000"/>
                  </a:schemeClr>
                </a:solidFill>
              </a:rPr>
              <a:t>14/07/2021</a:t>
            </a:r>
            <a:r>
              <a:rPr lang="en-GB" sz="3600" b="1" dirty="0">
                <a:solidFill>
                  <a:srgbClr val="080808"/>
                </a:solidFill>
              </a:rPr>
              <a:t/>
            </a:r>
            <a:br>
              <a:rPr lang="en-GB" sz="3600" b="1" dirty="0">
                <a:solidFill>
                  <a:srgbClr val="080808"/>
                </a:solidFill>
              </a:rPr>
            </a:br>
            <a:endParaRPr lang="en-GB" sz="3600" b="1" dirty="0">
              <a:solidFill>
                <a:srgbClr val="080808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35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D5189306-04D9-4982-9EBE-938B344A111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102C4642-2AB4-49A1-89D9-3E5C01E99D5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82EAAEF9-78E9-4B67-93B4-CD09F75703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xmlns="" id="{2CE23D09-8BA3-4FEE-892D-ACE847DC08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5707F116-8EC0-4822-9067-186AC8C96E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6BFBE7AA-40DE-4FE5-B385-5CA874501B0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D3F2CD5-6E7B-46F1-8F34-694EA7658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7440" y="1795301"/>
            <a:ext cx="4248318" cy="273383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Kuda’s</a:t>
            </a:r>
            <a:br>
              <a:rPr lang="en-US" sz="60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Success</a:t>
            </a:r>
            <a:br>
              <a:rPr lang="en-US" sz="60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en-US" sz="60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S</a:t>
            </a:r>
            <a:r>
              <a:rPr lang="en-US" sz="6000" b="1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tory!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xmlns="" id="{41ACE746-85D5-45EE-8944-61B542B392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xmlns="" id="{00BB3E03-CC38-4FA6-9A99-701C62D05A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61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8294908-8B00-4F58-BBBA-20F71A40AA9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xmlns="" id="{4364C879-1404-4203-8E9D-CC5DE0A621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84617302-4B0D-4351-A6BB-6F0930D943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DA2C7802-C2E0-4218-8F89-8DD7CCD2CD1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A6D7111A-21E5-4EE9-8A78-10E5530F01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A3969E80-A77B-49FC-9122-D89AFD5EE1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1849CA57-76BD-4CF2-80BA-D7A46A01B7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5E9085E-E730-4768-83D4-6CB7E98971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xmlns="" id="{973272FE-A474-4CAE-8CA2-BCC8B476C3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AB9528-99FB-4E78-8FD5-4EC70714F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4500" y="0"/>
            <a:ext cx="9031220" cy="1220211"/>
          </a:xfrm>
          <a:noFill/>
        </p:spPr>
        <p:txBody>
          <a:bodyPr anchor="ctr">
            <a:normAutofit fontScale="90000"/>
          </a:bodyPr>
          <a:lstStyle/>
          <a:p>
            <a:r>
              <a:rPr lang="en-GB" sz="3600" b="1" dirty="0">
                <a:solidFill>
                  <a:srgbClr val="080808"/>
                </a:solidFill>
              </a:rPr>
              <a:t/>
            </a:r>
            <a:br>
              <a:rPr lang="en-GB" sz="3600" b="1" dirty="0">
                <a:solidFill>
                  <a:srgbClr val="080808"/>
                </a:solidFill>
              </a:rPr>
            </a:br>
            <a:r>
              <a:rPr lang="en-GB" sz="3600" b="1" dirty="0">
                <a:solidFill>
                  <a:srgbClr val="080808"/>
                </a:solidFill>
              </a:rPr>
              <a:t/>
            </a:r>
            <a:br>
              <a:rPr lang="en-GB" sz="3600" b="1" dirty="0">
                <a:solidFill>
                  <a:srgbClr val="080808"/>
                </a:solidFill>
              </a:rPr>
            </a:br>
            <a:r>
              <a:rPr lang="en-GB" sz="6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 for listening…</a:t>
            </a:r>
            <a:br>
              <a:rPr lang="en-GB" sz="67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</a:br>
            <a:r>
              <a:rPr lang="en-GB" sz="3100" u="sng" dirty="0">
                <a:solidFill>
                  <a:srgbClr val="0A1A9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https://youtu.be/2g88Ju6nkcg</a:t>
            </a:r>
            <a:r>
              <a:rPr lang="en-GB" sz="5300" b="1" dirty="0">
                <a:solidFill>
                  <a:srgbClr val="080808"/>
                </a:solidFill>
              </a:rPr>
              <a:t/>
            </a:r>
            <a:br>
              <a:rPr lang="en-GB" sz="5300" b="1" dirty="0">
                <a:solidFill>
                  <a:srgbClr val="080808"/>
                </a:solidFill>
              </a:rPr>
            </a:br>
            <a:r>
              <a:rPr lang="en-GB" sz="3600" b="1" dirty="0">
                <a:solidFill>
                  <a:srgbClr val="080808"/>
                </a:solidFill>
              </a:rPr>
              <a:t/>
            </a:r>
            <a:br>
              <a:rPr lang="en-GB" sz="3600" b="1" dirty="0">
                <a:solidFill>
                  <a:srgbClr val="080808"/>
                </a:solidFill>
              </a:rPr>
            </a:br>
            <a:endParaRPr lang="en-GB" sz="3600" b="1" dirty="0">
              <a:solidFill>
                <a:srgbClr val="080808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E07981EA-05A6-437C-88D7-B377B92B031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15E3C750-986E-4769-B1AE-49289FBEE7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4" name="Picture 2" descr="H:\Lead healthcare scientist\Professional Leads meeting\pic 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7249" y="1046603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" descr="H:\Lead healthcare scientist\Professional Leads meeting\pic 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49" y="3989043"/>
            <a:ext cx="2880000" cy="2741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H:\Lead healthcare scientist\Professional Leads meeting\pic 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7689" y="1213238"/>
            <a:ext cx="2880000" cy="254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:\Lead healthcare scientist\Professional Leads meeting\pic 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754" y="3889041"/>
            <a:ext cx="2877084" cy="288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7" descr="H:\Lead healthcare scientist\Professional Leads meeting\pic 6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9352" y="1769595"/>
            <a:ext cx="3029486" cy="345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0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12FB12AE-71D1-47FD-9AC3-EE2C074245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A43B592-1465-4116-9BF8-C98677FE4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21792"/>
            <a:ext cx="4989890" cy="54132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Objectives</a:t>
            </a:r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xmlns="" id="{64853C7E-3CBA-4464-865F-6044D94B1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55EFEC59-B929-4851-9DEF-9106F27979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6C132392-D5FF-4588-8FA1-5BAD77BF6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C7EAC045-695C-4E73-9B7C-AFD6FB22D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404A7A3A-BEAE-4BC6-A163-5D0E5F8C4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2ED3B7D-405D-4DFA-8608-B6DE74671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5892668-3C95-48AB-B651-0E63671DC5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643466"/>
            <a:ext cx="5452532" cy="5571065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To explore any disparity between different professional roles in senior leadership positions- Identify the barriers to progression.</a:t>
            </a:r>
          </a:p>
          <a:p>
            <a:pPr marL="114300" algn="l"/>
            <a:endParaRPr lang="en-US" sz="2800" dirty="0"/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Suggest proposals for change in job descriptions and interviewing.</a:t>
            </a:r>
          </a:p>
        </p:txBody>
      </p:sp>
    </p:spTree>
    <p:extLst>
      <p:ext uri="{BB962C8B-B14F-4D97-AF65-F5344CB8AC3E}">
        <p14:creationId xmlns:p14="http://schemas.microsoft.com/office/powerpoint/2010/main" val="146784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xmlns="" id="{12FB12AE-71D1-47FD-9AC3-EE2C074245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we have discovered</a:t>
            </a:r>
            <a:endParaRPr lang="en-GB" sz="6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300" u="sng" dirty="0"/>
              <a:t>Information requested from HR</a:t>
            </a:r>
          </a:p>
          <a:p>
            <a:pPr marL="0" indent="0">
              <a:buNone/>
            </a:pPr>
            <a:endParaRPr lang="en-GB" sz="3000" u="sng" dirty="0"/>
          </a:p>
          <a:p>
            <a:pPr lvl="2"/>
            <a:r>
              <a:rPr lang="en-GB" sz="3300" dirty="0"/>
              <a:t>JD/ PS reviewed</a:t>
            </a:r>
          </a:p>
          <a:p>
            <a:pPr marL="914400" lvl="2" indent="0">
              <a:buNone/>
            </a:pPr>
            <a:endParaRPr lang="en-GB" sz="3300" dirty="0"/>
          </a:p>
          <a:p>
            <a:pPr lvl="2"/>
            <a:r>
              <a:rPr lang="en-GB" sz="3300" dirty="0"/>
              <a:t>Unable to identify if specific skills were required for the  post or could be potentially open to wider health professionals?</a:t>
            </a:r>
          </a:p>
          <a:p>
            <a:pPr marL="914400" lvl="2" indent="0">
              <a:buNone/>
            </a:pPr>
            <a:endParaRPr lang="en-GB" sz="3300" dirty="0"/>
          </a:p>
          <a:p>
            <a:pPr lvl="2"/>
            <a:r>
              <a:rPr lang="en-GB" sz="3300" dirty="0"/>
              <a:t>Noted some disparity in certain roles</a:t>
            </a:r>
            <a:endParaRPr lang="en-GB" sz="33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94946" cy="435133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n-GB" sz="3300" u="sng" dirty="0"/>
              <a:t>Data reviewed with workforce team</a:t>
            </a:r>
          </a:p>
          <a:p>
            <a:pPr lvl="2"/>
            <a:endParaRPr lang="en-GB" sz="1700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en-GB" sz="1700" dirty="0">
              <a:solidFill>
                <a:schemeClr val="accent2">
                  <a:lumMod val="75000"/>
                </a:schemeClr>
              </a:solidFill>
            </a:endParaRPr>
          </a:p>
          <a:p>
            <a:pPr lvl="2"/>
            <a:endParaRPr lang="en-GB" sz="3300" dirty="0"/>
          </a:p>
          <a:p>
            <a:pPr lvl="2"/>
            <a:r>
              <a:rPr lang="en-GB" sz="3300" dirty="0"/>
              <a:t>Data did not provide enough information to differentiate whether these roles were related to clinical or leadership roles</a:t>
            </a:r>
          </a:p>
          <a:p>
            <a:endParaRPr lang="en-GB" dirty="0"/>
          </a:p>
        </p:txBody>
      </p:sp>
      <p:sp>
        <p:nvSpPr>
          <p:cNvPr id="21" name="Freeform: Shape 9">
            <a:extLst>
              <a:ext uri="{FF2B5EF4-FFF2-40B4-BE49-F238E27FC236}">
                <a16:creationId xmlns:a16="http://schemas.microsoft.com/office/drawing/2014/main" xmlns="" id="{64853C7E-3CBA-4464-865F-6044D94B1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55EFEC59-B929-4851-9DEF-9106F27979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6C132392-D5FF-4588-8FA1-5BAD77BF6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C7EAC045-695C-4E73-9B7C-AFD6FB22D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404A7A3A-BEAE-4BC6-A163-5D0E5F8C4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2ED3B7D-405D-4DFA-8608-B6DE74671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810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9">
            <a:extLst>
              <a:ext uri="{FF2B5EF4-FFF2-40B4-BE49-F238E27FC236}">
                <a16:creationId xmlns:a16="http://schemas.microsoft.com/office/drawing/2014/main" xmlns="" id="{64853C7E-3CBA-4464-865F-6044D94B1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55EFEC59-B929-4851-9DEF-9106F27979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6C132392-D5FF-4588-8FA1-5BAD77BF6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C7EAC045-695C-4E73-9B7C-AFD6FB22D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404A7A3A-BEAE-4BC6-A163-5D0E5F8C4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2ED3B7D-405D-4DFA-8608-B6DE74671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xmlns="" id="{428DE763-26DD-4FC8-BAA3-6F461CB18D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120868"/>
              </p:ext>
            </p:extLst>
          </p:nvPr>
        </p:nvGraphicFramePr>
        <p:xfrm>
          <a:off x="1371615" y="249338"/>
          <a:ext cx="9344707" cy="60023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5" imgW="8610551" imgH="5530938" progId="Excel.Sheet.12">
                  <p:embed/>
                </p:oleObj>
              </mc:Choice>
              <mc:Fallback>
                <p:oleObj name="Worksheet" r:id="rId5" imgW="8610551" imgH="5530938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15" y="249338"/>
                        <a:ext cx="9344707" cy="60023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31674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23DEB-6D76-4AB6-AC5E-388721DE2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Barriers for change</a:t>
            </a:r>
            <a:endParaRPr lang="en-US" b="1" kern="1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2A11F7-90B4-4F38-BCCA-655B0AE68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1782981"/>
            <a:ext cx="10905066" cy="453187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EDA24171-916C-4F11-9D6D-650434EE3271}"/>
              </a:ext>
            </a:extLst>
          </p:cNvPr>
          <p:cNvSpPr txBox="1">
            <a:spLocks/>
          </p:cNvSpPr>
          <p:nvPr/>
        </p:nvSpPr>
        <p:spPr>
          <a:xfrm>
            <a:off x="802038" y="1862383"/>
            <a:ext cx="2428068" cy="178038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Professional Group</a:t>
            </a:r>
          </a:p>
          <a:p>
            <a:r>
              <a:rPr lang="en-GB" sz="2800" dirty="0"/>
              <a:t> Visibility &amp; opinion 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AB6BA073-F7D8-4C39-9674-FE67D7B57245}"/>
              </a:ext>
            </a:extLst>
          </p:cNvPr>
          <p:cNvSpPr txBox="1">
            <a:spLocks/>
          </p:cNvSpPr>
          <p:nvPr/>
        </p:nvSpPr>
        <p:spPr>
          <a:xfrm>
            <a:off x="4759742" y="2277261"/>
            <a:ext cx="2428068" cy="10922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Interview panel selection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xmlns="" id="{95ABD3B3-5341-45D1-976D-C66B653A52D9}"/>
              </a:ext>
            </a:extLst>
          </p:cNvPr>
          <p:cNvSpPr txBox="1">
            <a:spLocks/>
          </p:cNvSpPr>
          <p:nvPr/>
        </p:nvSpPr>
        <p:spPr>
          <a:xfrm>
            <a:off x="8870454" y="1812938"/>
            <a:ext cx="2428068" cy="15589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IT technical difficulties- search filters etc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xmlns="" id="{7CEA561C-604E-48CB-B289-9E55E34A4A64}"/>
              </a:ext>
            </a:extLst>
          </p:cNvPr>
          <p:cNvSpPr txBox="1">
            <a:spLocks/>
          </p:cNvSpPr>
          <p:nvPr/>
        </p:nvSpPr>
        <p:spPr>
          <a:xfrm>
            <a:off x="8961895" y="4553472"/>
            <a:ext cx="2428067" cy="126820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Personal psychological barriers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xmlns="" id="{DFEA1FA1-A5D2-432D-AD3E-5DBC54D836A6}"/>
              </a:ext>
            </a:extLst>
          </p:cNvPr>
          <p:cNvSpPr txBox="1">
            <a:spLocks/>
          </p:cNvSpPr>
          <p:nvPr/>
        </p:nvSpPr>
        <p:spPr>
          <a:xfrm>
            <a:off x="802038" y="4428574"/>
            <a:ext cx="2428068" cy="162947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Public and patient perception of job role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xmlns="" id="{F9D302AC-8847-4427-9BDA-DF99ADA368F9}"/>
              </a:ext>
            </a:extLst>
          </p:cNvPr>
          <p:cNvSpPr txBox="1">
            <a:spLocks/>
          </p:cNvSpPr>
          <p:nvPr/>
        </p:nvSpPr>
        <p:spPr>
          <a:xfrm>
            <a:off x="4536148" y="4000297"/>
            <a:ext cx="2875257" cy="124301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/>
              <a:t>Current opinion of  peers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7713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9">
            <a:extLst>
              <a:ext uri="{FF2B5EF4-FFF2-40B4-BE49-F238E27FC236}">
                <a16:creationId xmlns:a16="http://schemas.microsoft.com/office/drawing/2014/main" xmlns="" id="{64853C7E-3CBA-4464-865F-6044D94B1BE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xmlns="" id="{55EFEC59-B929-4851-9DEF-9106F27979A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xmlns="" id="{6C132392-D5FF-4588-8FA1-5BAD77BF646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xmlns="" id="{C7EAC045-695C-4E73-9B7C-AFD6FB22DA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xmlns="" id="{404A7A3A-BEAE-4BC6-A163-5D0E5F8C46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12ED3B7D-405D-4DFA-8608-B6DE746718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364" y="3235166"/>
            <a:ext cx="6875664" cy="343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7" y="547688"/>
            <a:ext cx="7897725" cy="2717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3300413" y="6206049"/>
            <a:ext cx="1514476" cy="0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4900613" y="5472112"/>
            <a:ext cx="3182849" cy="120015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28686" y="5732685"/>
            <a:ext cx="3114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             </a:t>
            </a:r>
            <a:r>
              <a:rPr lang="en-GB" sz="2800" b="1" dirty="0"/>
              <a:t>NHS Job Application Form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083462" y="1387471"/>
            <a:ext cx="3978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   </a:t>
            </a:r>
            <a:r>
              <a:rPr lang="en-GB" sz="2800" b="1" dirty="0"/>
              <a:t>NHS Job Advert Portal</a:t>
            </a:r>
          </a:p>
        </p:txBody>
      </p:sp>
    </p:spTree>
    <p:extLst>
      <p:ext uri="{BB962C8B-B14F-4D97-AF65-F5344CB8AC3E}">
        <p14:creationId xmlns:p14="http://schemas.microsoft.com/office/powerpoint/2010/main" val="3047508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23DEB-6D76-4AB6-AC5E-388721DE2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b="1" u="sng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Work in progress</a:t>
            </a:r>
            <a:endParaRPr lang="en-US" b="1" kern="1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2A11F7-90B4-4F38-BCCA-655B0AE68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2192618"/>
            <a:ext cx="10905066" cy="3417669"/>
          </a:xfrm>
        </p:spPr>
        <p:txBody>
          <a:bodyPr vert="horz" lIns="91440" tIns="45720" rIns="91440" bIns="45720" rtlCol="0">
            <a:normAutofit/>
          </a:bodyPr>
          <a:lstStyle/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Board level representation - Development of new roles (Associate Director post)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Review of Job Descriptions/Person Specifications by HR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Providing various leadership training opportunities </a:t>
            </a:r>
          </a:p>
          <a:p>
            <a:pPr marL="228600" lvl="0" indent="-228600"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prstClr val="black"/>
                </a:solidFill>
              </a:rPr>
              <a:t>Inclusive Leadership Programme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682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2B566528-1B12-4246-9431-5C2D7D08116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F23DEB-6D76-4AB6-AC5E-388721DE2B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ea typeface="+mj-ea"/>
                <a:cs typeface="+mj-cs"/>
              </a:rPr>
              <a:t>Proposals for successful change</a:t>
            </a:r>
            <a:endParaRPr lang="en-US" b="1" kern="120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ea typeface="+mj-ea"/>
              <a:cs typeface="+mj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52A11F7-90B4-4F38-BCCA-655B0AE68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1327" y="1782981"/>
            <a:ext cx="10429346" cy="4531872"/>
          </a:xfrm>
        </p:spPr>
        <p:txBody>
          <a:bodyPr vert="horz" lIns="91440" tIns="45720" rIns="91440" bIns="45720" rtlCol="0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Increase the awareness  and benefits of Mentorship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Promoting  all professional groups by annual celebration day 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Exploration of transferrable skills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Equitable distribution of resources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Independent panel member selected by HR in all interviews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Wider publicity of roles within the Trust: </a:t>
            </a:r>
          </a:p>
          <a:p>
            <a:pPr marL="800100" lvl="1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e.g. job of the week / poster displays / staffnet / workplace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Jobs advertised in all portals relevant to post</a:t>
            </a:r>
            <a:endParaRPr lang="en-US" sz="2800" dirty="0">
              <a:solidFill>
                <a:srgbClr val="FF0000"/>
              </a:solidFill>
            </a:endParaRPr>
          </a:p>
          <a:p>
            <a:pPr marL="342900" indent="-228600" algn="l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xmlns="" id="{A580F890-B085-4E95-96AA-55AEBEC5CE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xmlns="" id="{D3F51FEB-38FB-4F6C-9F7B-2F2AFAB654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1E547BA6-BAE0-43BB-A7CA-60F69CE252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060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9A297797-5C89-4791-8204-AB071FA1FB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9B8519B-16E5-4604-8648-0116969C4E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8" y="643467"/>
            <a:ext cx="4804064" cy="557106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u="sng" kern="1200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+mj-lt"/>
                <a:ea typeface="+mj-ea"/>
                <a:cs typeface="+mj-cs"/>
              </a:rPr>
              <a:t>Desired outcomes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569BBA9B-8F4E-4D2B-BEFA-41A4754433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-415188" y="-231223"/>
            <a:ext cx="1409491" cy="1876653"/>
          </a:xfrm>
          <a:custGeom>
            <a:avLst/>
            <a:gdLst>
              <a:gd name="connsiteX0" fmla="*/ 0 w 1409491"/>
              <a:gd name="connsiteY0" fmla="*/ 643075 h 1876653"/>
              <a:gd name="connsiteX1" fmla="*/ 643075 w 1409491"/>
              <a:gd name="connsiteY1" fmla="*/ 0 h 1876653"/>
              <a:gd name="connsiteX2" fmla="*/ 1409491 w 1409491"/>
              <a:gd name="connsiteY2" fmla="*/ 0 h 1876653"/>
              <a:gd name="connsiteX3" fmla="*/ 1409491 w 1409491"/>
              <a:gd name="connsiteY3" fmla="*/ 1876653 h 1876653"/>
              <a:gd name="connsiteX4" fmla="*/ 1233578 w 1409491"/>
              <a:gd name="connsiteY4" fmla="*/ 1876653 h 187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9491" h="1876653">
                <a:moveTo>
                  <a:pt x="0" y="643075"/>
                </a:moveTo>
                <a:lnTo>
                  <a:pt x="643075" y="0"/>
                </a:lnTo>
                <a:lnTo>
                  <a:pt x="1409491" y="0"/>
                </a:lnTo>
                <a:lnTo>
                  <a:pt x="1409491" y="1876653"/>
                </a:lnTo>
                <a:lnTo>
                  <a:pt x="1233578" y="1876653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851012D1-8033-40B1-9EC0-91390FFC74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301285" y="128278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5262480-4DFC-43C7-9FE6-23C7D32CA3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0998" y="643467"/>
            <a:ext cx="5457533" cy="557106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Creating a more diverse workforce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More equitable opportunities</a:t>
            </a:r>
          </a:p>
          <a:p>
            <a:pPr marL="342900" indent="-228600" algn="l">
              <a:buFont typeface="Arial" panose="020B0604020202020204" pitchFamily="34" charset="0"/>
              <a:buChar char="•"/>
            </a:pPr>
            <a:r>
              <a:rPr lang="en-US" sz="2800" dirty="0"/>
              <a:t>Sustainable career (improved wellbeing)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2E80C965-DB6D-4F81-9E9E-B027384D0BD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700000">
            <a:off x="880943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xmlns="" id="{D291F021-C45C-4D44-A2B8-A789E386CC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603444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89972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562</TotalTime>
  <Words>349</Words>
  <Application>Microsoft Office PowerPoint</Application>
  <PresentationFormat>Custom</PresentationFormat>
  <Paragraphs>63</Paragraphs>
  <Slides>11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Office Theme</vt:lpstr>
      <vt:lpstr>1_Office Theme</vt:lpstr>
      <vt:lpstr>Worksheet</vt:lpstr>
      <vt:lpstr>  Enhancing Inclusivity and Recognition of all Registered Health Professionals in UHS by Facilitating Opportunities for Senior Leadership Roles  Orange Group Puja Patel Jacob Jisha Laura Herbert Kudakwashe Mhundwa Marianne Mackenzie-Brown Maria James Jeorge Duldulao 14/07/2021 </vt:lpstr>
      <vt:lpstr>Objectives</vt:lpstr>
      <vt:lpstr>What we have discovered</vt:lpstr>
      <vt:lpstr>PowerPoint Presentation</vt:lpstr>
      <vt:lpstr>Barriers for change</vt:lpstr>
      <vt:lpstr>PowerPoint Presentation</vt:lpstr>
      <vt:lpstr>Work in progress</vt:lpstr>
      <vt:lpstr>Proposals for successful change</vt:lpstr>
      <vt:lpstr>Desired outcomes</vt:lpstr>
      <vt:lpstr>Kuda’s Success Story!</vt:lpstr>
      <vt:lpstr>  Thank you for listening… https://youtu.be/2g88Ju6nkcg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Inclusivity and Recognition of all Health Professional Workforce in UHS in Senior Leadership Roles</dc:title>
  <dc:creator>Laura Herbert</dc:creator>
  <cp:lastModifiedBy>Patel, Puja</cp:lastModifiedBy>
  <cp:revision>47</cp:revision>
  <dcterms:created xsi:type="dcterms:W3CDTF">2021-05-17T10:55:48Z</dcterms:created>
  <dcterms:modified xsi:type="dcterms:W3CDTF">2021-08-05T17:02:37Z</dcterms:modified>
</cp:coreProperties>
</file>