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9" r:id="rId3"/>
    <p:sldId id="270" r:id="rId4"/>
    <p:sldId id="272" r:id="rId5"/>
    <p:sldId id="271" r:id="rId6"/>
    <p:sldId id="273" r:id="rId7"/>
    <p:sldId id="275" r:id="rId8"/>
    <p:sldId id="274" r:id="rId9"/>
    <p:sldId id="276" r:id="rId10"/>
    <p:sldId id="277" r:id="rId11"/>
    <p:sldId id="278" r:id="rId12"/>
    <p:sldId id="257" r:id="rId13"/>
    <p:sldId id="258" r:id="rId14"/>
    <p:sldId id="259" r:id="rId15"/>
    <p:sldId id="264" r:id="rId16"/>
    <p:sldId id="265" r:id="rId17"/>
    <p:sldId id="260" r:id="rId18"/>
    <p:sldId id="266" r:id="rId19"/>
    <p:sldId id="267" r:id="rId20"/>
    <p:sldId id="282" r:id="rId21"/>
    <p:sldId id="280" r:id="rId22"/>
    <p:sldId id="279" r:id="rId23"/>
    <p:sldId id="283" r:id="rId24"/>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98" autoAdjust="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2166"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883BF7E3-7799-49A4-876B-9CCDA9EB4E59}" type="datetimeFigureOut">
              <a:rPr lang="en-GB" smtClean="0"/>
              <a:t>26/10/2016</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F74EF9D7-F947-46E9-8B25-ADEB187CDD4C}" type="slidenum">
              <a:rPr lang="en-GB" smtClean="0"/>
              <a:t>‹#›</a:t>
            </a:fld>
            <a:endParaRPr lang="en-GB"/>
          </a:p>
        </p:txBody>
      </p:sp>
    </p:spTree>
    <p:extLst>
      <p:ext uri="{BB962C8B-B14F-4D97-AF65-F5344CB8AC3E}">
        <p14:creationId xmlns:p14="http://schemas.microsoft.com/office/powerpoint/2010/main" val="149785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hindawi.com/96903701/" TargetMode="External"/><Relationship Id="rId3" Type="http://schemas.openxmlformats.org/officeDocument/2006/relationships/hyperlink" Target="https://www.hindawi.com/23196787/" TargetMode="External"/><Relationship Id="rId7" Type="http://schemas.openxmlformats.org/officeDocument/2006/relationships/hyperlink" Target="https://www.hindawi.com/65812059/"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hindawi.com/91685280/" TargetMode="External"/><Relationship Id="rId5" Type="http://schemas.openxmlformats.org/officeDocument/2006/relationships/hyperlink" Target="https://www.hindawi.com/92714852/" TargetMode="External"/><Relationship Id="rId4" Type="http://schemas.openxmlformats.org/officeDocument/2006/relationships/hyperlink" Target="https://www.hindawi.com/8618109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ncbi.nlm.nih.gov/pubmed/?term=Girish%20G%5bAuthor%5d&amp;cauthor=true&amp;cauthor_uid=17901135" TargetMode="External"/><Relationship Id="rId3" Type="http://schemas.openxmlformats.org/officeDocument/2006/relationships/hyperlink" Target="http://www.physio-pedia.com/Osteoarthritis" TargetMode="External"/><Relationship Id="rId7" Type="http://schemas.openxmlformats.org/officeDocument/2006/relationships/hyperlink" Target="http://www.ncbi.nlm.nih.gov/pubmed/?term=Feng%20FY%5bAuthor%5d&amp;cauthor=true&amp;cauthor_uid=17901135"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ncbi.nlm.nih.gov/pubmed/?term=Jacobson%20JA%5bAuthor%5d&amp;cauthor=true&amp;cauthor_uid=17901135" TargetMode="External"/><Relationship Id="rId5" Type="http://schemas.openxmlformats.org/officeDocument/2006/relationships/hyperlink" Target="http://www.ncbi.nlm.nih.gov/pubmed/?term=Wang%20G%5bAuthor%5d&amp;cauthor=true&amp;cauthor_uid=17901135" TargetMode="External"/><Relationship Id="rId10" Type="http://schemas.openxmlformats.org/officeDocument/2006/relationships/hyperlink" Target="http://www.ncbi.nlm.nih.gov/pubmed/?term=Brandon%20C%5bAuthor%5d&amp;cauthor=true&amp;cauthor_uid=17901135" TargetMode="External"/><Relationship Id="rId4" Type="http://schemas.openxmlformats.org/officeDocument/2006/relationships/hyperlink" Target="#comments"/><Relationship Id="rId9" Type="http://schemas.openxmlformats.org/officeDocument/2006/relationships/hyperlink" Target="http://www.ncbi.nlm.nih.gov/pubmed/?term=Caoili%20EM%5bAuthor%5d&amp;cauthor=true&amp;cauthor_uid=1790113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a:t>
            </a:r>
            <a:r>
              <a:rPr lang="en-GB" baseline="0" dirty="0" smtClean="0"/>
              <a:t> decided that I would like to go to General ultrasound and observe some different scans. I was mainly interested in seeing a transplant kidney scan but thought it would be a nice opportunity to see some more general scans too. </a:t>
            </a:r>
          </a:p>
          <a:p>
            <a:r>
              <a:rPr lang="en-GB" baseline="0" dirty="0" smtClean="0"/>
              <a:t>So on the first visit, I had organised to go down at a specific time to see a transplant kidney scan that was booked in. These are usually booked in ad hoc as these requests are quite sporadic. </a:t>
            </a:r>
          </a:p>
          <a:p>
            <a:r>
              <a:rPr lang="en-GB" baseline="0" dirty="0" smtClean="0"/>
              <a:t>The second session, I decided to go down when I had a free session and ask the one of the sonographers that was scanning if I could sit in and observe. That session that I sat in on was an MSK list.</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1</a:t>
            </a:fld>
            <a:endParaRPr lang="en-GB"/>
          </a:p>
        </p:txBody>
      </p:sp>
    </p:spTree>
    <p:extLst>
      <p:ext uri="{BB962C8B-B14F-4D97-AF65-F5344CB8AC3E}">
        <p14:creationId xmlns:p14="http://schemas.microsoft.com/office/powerpoint/2010/main" val="2870107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last patient was a simple bakers cyst but I thought that it was interesting to show you their images and how they report it. So this was reported as:</a:t>
            </a:r>
            <a:endParaRPr lang="en-GB" dirty="0" smtClean="0"/>
          </a:p>
          <a:p>
            <a:endParaRPr lang="en-GB" baseline="0" dirty="0" smtClean="0"/>
          </a:p>
          <a:p>
            <a:r>
              <a:rPr lang="en-GB" baseline="0" dirty="0" smtClean="0"/>
              <a:t>They start in the distal calf and scan up the medial gastrocnemius muscle. Apparently this is the semi-membranous tendon and the cyst usually pops up </a:t>
            </a:r>
            <a:r>
              <a:rPr lang="en-GB" baseline="0" dirty="0" err="1" smtClean="0"/>
              <a:t>up</a:t>
            </a:r>
            <a:r>
              <a:rPr lang="en-GB" baseline="0" dirty="0" smtClean="0"/>
              <a:t> between this and the medial </a:t>
            </a:r>
            <a:r>
              <a:rPr lang="en-GB" baseline="0" dirty="0" err="1" smtClean="0"/>
              <a:t>gastroc</a:t>
            </a:r>
            <a:r>
              <a:rPr lang="en-GB" baseline="0" dirty="0" smtClean="0"/>
              <a:t> muscle. </a:t>
            </a:r>
          </a:p>
          <a:p>
            <a:r>
              <a:rPr lang="en-GB" baseline="0" dirty="0" smtClean="0"/>
              <a:t>She also used panoramic imaging so that she could obtain an accurate measurement of its length. </a:t>
            </a:r>
            <a:endParaRPr lang="en-GB" dirty="0" smtClean="0"/>
          </a:p>
        </p:txBody>
      </p:sp>
      <p:sp>
        <p:nvSpPr>
          <p:cNvPr id="4" name="Slide Number Placeholder 3"/>
          <p:cNvSpPr>
            <a:spLocks noGrp="1"/>
          </p:cNvSpPr>
          <p:nvPr>
            <p:ph type="sldNum" sz="quarter" idx="10"/>
          </p:nvPr>
        </p:nvSpPr>
        <p:spPr/>
        <p:txBody>
          <a:bodyPr/>
          <a:lstStyle/>
          <a:p>
            <a:fld id="{F74EF9D7-F947-46E9-8B25-ADEB187CDD4C}" type="slidenum">
              <a:rPr lang="en-GB" smtClean="0"/>
              <a:t>10</a:t>
            </a:fld>
            <a:endParaRPr lang="en-GB"/>
          </a:p>
        </p:txBody>
      </p:sp>
    </p:spTree>
    <p:extLst>
      <p:ext uri="{BB962C8B-B14F-4D97-AF65-F5344CB8AC3E}">
        <p14:creationId xmlns:p14="http://schemas.microsoft.com/office/powerpoint/2010/main" val="250482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now</a:t>
            </a:r>
            <a:r>
              <a:rPr lang="en-GB" baseline="0" dirty="0" smtClean="0"/>
              <a:t> I am going to go onto the transplant kidney scan that I saw.</a:t>
            </a:r>
            <a:endParaRPr lang="en-GB" dirty="0" smtClean="0"/>
          </a:p>
          <a:p>
            <a:endParaRPr lang="en-GB" dirty="0" smtClean="0"/>
          </a:p>
          <a:p>
            <a:r>
              <a:rPr lang="en-GB" dirty="0" smtClean="0"/>
              <a:t>I</a:t>
            </a:r>
            <a:r>
              <a:rPr lang="en-GB" baseline="0" dirty="0" smtClean="0"/>
              <a:t> went back to general ultrasound to specifically see a transplant Kidney scan. Which they get on an ad-hoc basis either down in A&amp;E, or booked into an outpatient clinic. </a:t>
            </a:r>
          </a:p>
          <a:p>
            <a:endParaRPr lang="en-GB" baseline="0" dirty="0" smtClean="0"/>
          </a:p>
          <a:p>
            <a:endParaRPr lang="en-GB" dirty="0" smtClean="0"/>
          </a:p>
          <a:p>
            <a:r>
              <a:rPr lang="en-GB" baseline="0" dirty="0" smtClean="0"/>
              <a:t>I thought I would show you briefly the basic anatomy of the kidney; Ill point out of few things; I won’t go into too much detail as they really are quite complicated. You have the Cortex round the outside and then the medulla and then the central, more echogenic complex which is the collecting system and renal vasculature together with any sinus fat. </a:t>
            </a:r>
            <a:endParaRPr lang="en-GB" dirty="0" smtClean="0"/>
          </a:p>
          <a:p>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11</a:t>
            </a:fld>
            <a:endParaRPr lang="en-GB"/>
          </a:p>
        </p:txBody>
      </p:sp>
    </p:spTree>
    <p:extLst>
      <p:ext uri="{BB962C8B-B14F-4D97-AF65-F5344CB8AC3E}">
        <p14:creationId xmlns:p14="http://schemas.microsoft.com/office/powerpoint/2010/main" val="3164588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Firstly</a:t>
            </a:r>
            <a:r>
              <a:rPr lang="en-GB" baseline="0" dirty="0" smtClean="0"/>
              <a:t> I thought I would give you a </a:t>
            </a:r>
            <a:r>
              <a:rPr lang="en-GB" dirty="0" smtClean="0"/>
              <a:t>brief</a:t>
            </a:r>
            <a:r>
              <a:rPr lang="en-GB" baseline="0" dirty="0" smtClean="0"/>
              <a:t> background on kidney transplants. </a:t>
            </a:r>
          </a:p>
          <a:p>
            <a:r>
              <a:rPr lang="en-GB" baseline="0" dirty="0" smtClean="0"/>
              <a:t>So a transplant increases life expectancy when you compare it to dialysis. A 30 year old with a transplant is 100 times less likely to die than on dialysis. (From Dr </a:t>
            </a:r>
            <a:r>
              <a:rPr lang="en-GB" baseline="0" dirty="0" err="1" smtClean="0"/>
              <a:t>Ravanan</a:t>
            </a:r>
            <a:r>
              <a:rPr lang="en-GB" baseline="0" dirty="0" smtClean="0"/>
              <a:t> slides, audit 2015)</a:t>
            </a:r>
          </a:p>
          <a:p>
            <a:r>
              <a:rPr lang="en-GB" baseline="0" dirty="0" smtClean="0"/>
              <a:t>It also improves quality of life. </a:t>
            </a:r>
          </a:p>
          <a:p>
            <a:r>
              <a:rPr lang="en-GB" baseline="0" dirty="0" smtClean="0"/>
              <a:t>There is a reduction in financial burden. </a:t>
            </a:r>
          </a:p>
          <a:p>
            <a:r>
              <a:rPr lang="en-GB" baseline="0" dirty="0" smtClean="0"/>
              <a:t>Patients are free from restrictions in things like diet and fluid on top of the huge time investment that dialysing produces.</a:t>
            </a:r>
          </a:p>
          <a:p>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12</a:t>
            </a:fld>
            <a:endParaRPr lang="en-GB"/>
          </a:p>
        </p:txBody>
      </p:sp>
    </p:spTree>
    <p:extLst>
      <p:ext uri="{BB962C8B-B14F-4D97-AF65-F5344CB8AC3E}">
        <p14:creationId xmlns:p14="http://schemas.microsoft.com/office/powerpoint/2010/main" val="402454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Usually, the kidney is transplanted</a:t>
            </a:r>
            <a:r>
              <a:rPr lang="en-GB" baseline="0" dirty="0" smtClean="0"/>
              <a:t> in the retroperitoneal space of the iliac fossa. An end to side anastomoses is used to join the </a:t>
            </a:r>
            <a:r>
              <a:rPr lang="en-GB" baseline="0" dirty="0" err="1" smtClean="0"/>
              <a:t>txP</a:t>
            </a:r>
            <a:r>
              <a:rPr lang="en-GB" baseline="0" dirty="0" smtClean="0"/>
              <a:t> renal vessels to the iliac system. </a:t>
            </a:r>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13</a:t>
            </a:fld>
            <a:endParaRPr lang="en-GB"/>
          </a:p>
        </p:txBody>
      </p:sp>
    </p:spTree>
    <p:extLst>
      <p:ext uri="{BB962C8B-B14F-4D97-AF65-F5344CB8AC3E}">
        <p14:creationId xmlns:p14="http://schemas.microsoft.com/office/powerpoint/2010/main" val="49578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Ultrasound</a:t>
            </a:r>
            <a:r>
              <a:rPr lang="en-GB" sz="1200" kern="1200" baseline="0" dirty="0" smtClean="0">
                <a:solidFill>
                  <a:schemeClr val="tx1"/>
                </a:solidFill>
                <a:effectLst/>
                <a:latin typeface="+mn-lt"/>
                <a:ea typeface="+mn-ea"/>
                <a:cs typeface="+mn-cs"/>
              </a:rPr>
              <a:t> can be invaluable as the first initial imaging as often clinical features of graft failure are absent. </a:t>
            </a:r>
          </a:p>
          <a:p>
            <a:r>
              <a:rPr lang="en-GB" sz="1200" kern="1200" baseline="0" dirty="0" smtClean="0">
                <a:solidFill>
                  <a:schemeClr val="tx1"/>
                </a:solidFill>
                <a:effectLst/>
                <a:latin typeface="+mn-lt"/>
                <a:ea typeface="+mn-ea"/>
                <a:cs typeface="+mn-cs"/>
              </a:rPr>
              <a:t>The superficial nature of the transplants means that they are easy to scan. I’d say much easier than scanning a native kidney – has anyone tried to do that?</a:t>
            </a:r>
          </a:p>
          <a:p>
            <a:r>
              <a:rPr lang="en-GB" sz="1200" kern="1200" baseline="0" dirty="0" smtClean="0">
                <a:solidFill>
                  <a:schemeClr val="tx1"/>
                </a:solidFill>
                <a:effectLst/>
                <a:latin typeface="+mn-lt"/>
                <a:ea typeface="+mn-ea"/>
                <a:cs typeface="+mn-cs"/>
              </a:rPr>
              <a:t>It is a good first line modality to detect a functional complication however is relatively non-specific on reasons for failure, such as infection, delayed graft function, acute rejection, extrinsic compression, drug toxicity, perioperative ischemia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So the main role would be to look at any surgical complications :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Ultrasound plays a pivotal role in identifying and quantifying vascular complications of renal transplants Which include arterial and venous stenosis and occlusion, kinking which I will talk about in a later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While vascular complications occur in less than 10% of transplant recipients, they are an important, and often correctable, source of morbidity and mortality in renal transplantation</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While ultrasound is useful in the detection of a </a:t>
            </a:r>
            <a:r>
              <a:rPr lang="en-GB" sz="800" kern="1200" dirty="0" err="1" smtClean="0">
                <a:solidFill>
                  <a:schemeClr val="tx1"/>
                </a:solidFill>
                <a:effectLst/>
                <a:latin typeface="+mn-lt"/>
                <a:ea typeface="+mn-ea"/>
                <a:cs typeface="+mn-cs"/>
              </a:rPr>
              <a:t>funcitonal</a:t>
            </a:r>
            <a:r>
              <a:rPr lang="en-GB" sz="800" kern="1200" dirty="0" smtClean="0">
                <a:solidFill>
                  <a:schemeClr val="tx1"/>
                </a:solidFill>
                <a:effectLst/>
                <a:latin typeface="+mn-lt"/>
                <a:ea typeface="+mn-ea"/>
                <a:cs typeface="+mn-cs"/>
              </a:rPr>
              <a:t> abnormality, the specificity is poor as cases of rejection, drug toxicity, </a:t>
            </a:r>
            <a:r>
              <a:rPr lang="en-GB" sz="800" kern="1200" dirty="0" err="1" smtClean="0">
                <a:solidFill>
                  <a:schemeClr val="tx1"/>
                </a:solidFill>
                <a:effectLst/>
                <a:latin typeface="+mn-lt"/>
                <a:ea typeface="+mn-ea"/>
                <a:cs typeface="+mn-cs"/>
              </a:rPr>
              <a:t>peri</a:t>
            </a:r>
            <a:r>
              <a:rPr lang="en-GB" sz="800" kern="1200" dirty="0" smtClean="0">
                <a:solidFill>
                  <a:schemeClr val="tx1"/>
                </a:solidFill>
                <a:effectLst/>
                <a:latin typeface="+mn-lt"/>
                <a:ea typeface="+mn-ea"/>
                <a:cs typeface="+mn-cs"/>
              </a:rPr>
              <a:t>-operative ischemia and acute tubular necrosis are difficult to distinguish from one another by imaging criteria alone. </a:t>
            </a:r>
          </a:p>
          <a:p>
            <a:r>
              <a:rPr lang="en-GB" sz="800" kern="1200" dirty="0" smtClean="0">
                <a:solidFill>
                  <a:schemeClr val="tx1"/>
                </a:solidFill>
                <a:effectLst/>
                <a:latin typeface="+mn-lt"/>
                <a:ea typeface="+mn-ea"/>
                <a:cs typeface="+mn-cs"/>
              </a:rPr>
              <a:t>In cases of severe acute rejection, the transplanted kidney becomes </a:t>
            </a:r>
            <a:r>
              <a:rPr lang="en-GB" sz="800" kern="1200" dirty="0" err="1" smtClean="0">
                <a:solidFill>
                  <a:schemeClr val="tx1"/>
                </a:solidFill>
                <a:effectLst/>
                <a:latin typeface="+mn-lt"/>
                <a:ea typeface="+mn-ea"/>
                <a:cs typeface="+mn-cs"/>
              </a:rPr>
              <a:t>edematous</a:t>
            </a:r>
            <a:r>
              <a:rPr lang="en-GB" sz="800" kern="1200" dirty="0" smtClean="0">
                <a:solidFill>
                  <a:schemeClr val="tx1"/>
                </a:solidFill>
                <a:effectLst/>
                <a:latin typeface="+mn-lt"/>
                <a:ea typeface="+mn-ea"/>
                <a:cs typeface="+mn-cs"/>
              </a:rPr>
              <a:t> and manifests as a globular, </a:t>
            </a:r>
            <a:r>
              <a:rPr lang="en-GB" sz="800" kern="1200" dirty="0" err="1" smtClean="0">
                <a:solidFill>
                  <a:schemeClr val="tx1"/>
                </a:solidFill>
                <a:effectLst/>
                <a:latin typeface="+mn-lt"/>
                <a:ea typeface="+mn-ea"/>
                <a:cs typeface="+mn-cs"/>
              </a:rPr>
              <a:t>hypoechoic</a:t>
            </a:r>
            <a:r>
              <a:rPr lang="en-GB" sz="800" kern="1200" dirty="0" smtClean="0">
                <a:solidFill>
                  <a:schemeClr val="tx1"/>
                </a:solidFill>
                <a:effectLst/>
                <a:latin typeface="+mn-lt"/>
                <a:ea typeface="+mn-ea"/>
                <a:cs typeface="+mn-cs"/>
              </a:rPr>
              <a:t> mass with poor differentiation of the central renal sinus fat (Figure 9). The </a:t>
            </a:r>
            <a:r>
              <a:rPr lang="en-GB" sz="800" kern="1200" dirty="0" err="1" smtClean="0">
                <a:solidFill>
                  <a:schemeClr val="tx1"/>
                </a:solidFill>
                <a:effectLst/>
                <a:latin typeface="+mn-lt"/>
                <a:ea typeface="+mn-ea"/>
                <a:cs typeface="+mn-cs"/>
              </a:rPr>
              <a:t>edema</a:t>
            </a:r>
            <a:r>
              <a:rPr lang="en-GB" sz="800" kern="1200" dirty="0" smtClean="0">
                <a:solidFill>
                  <a:schemeClr val="tx1"/>
                </a:solidFill>
                <a:effectLst/>
                <a:latin typeface="+mn-lt"/>
                <a:ea typeface="+mn-ea"/>
                <a:cs typeface="+mn-cs"/>
              </a:rPr>
              <a:t> leads to increased </a:t>
            </a:r>
            <a:r>
              <a:rPr lang="en-GB" sz="800" kern="1200" dirty="0" err="1" smtClean="0">
                <a:solidFill>
                  <a:schemeClr val="tx1"/>
                </a:solidFill>
                <a:effectLst/>
                <a:latin typeface="+mn-lt"/>
                <a:ea typeface="+mn-ea"/>
                <a:cs typeface="+mn-cs"/>
              </a:rPr>
              <a:t>vascluar</a:t>
            </a:r>
            <a:r>
              <a:rPr lang="en-GB" sz="800" kern="1200" dirty="0" smtClean="0">
                <a:solidFill>
                  <a:schemeClr val="tx1"/>
                </a:solidFill>
                <a:effectLst/>
                <a:latin typeface="+mn-lt"/>
                <a:ea typeface="+mn-ea"/>
                <a:cs typeface="+mn-cs"/>
              </a:rPr>
              <a:t> resistance and elevation of the resistive index (Figure 10). </a:t>
            </a:r>
          </a:p>
          <a:p>
            <a:r>
              <a:rPr lang="en-GB" sz="800" kern="1200" dirty="0" smtClean="0">
                <a:solidFill>
                  <a:schemeClr val="tx1"/>
                </a:solidFill>
                <a:effectLst/>
                <a:latin typeface="+mn-lt"/>
                <a:ea typeface="+mn-ea"/>
                <a:cs typeface="+mn-cs"/>
              </a:rPr>
              <a:t>However, the finding of increased resistive index is a non-specific finding which can also be seen in the setting of infection, acute tubular necrosis, perioperative ischemia, </a:t>
            </a:r>
            <a:r>
              <a:rPr lang="en-GB" sz="800" kern="1200" dirty="0" err="1" smtClean="0">
                <a:solidFill>
                  <a:schemeClr val="tx1"/>
                </a:solidFill>
                <a:effectLst/>
                <a:latin typeface="+mn-lt"/>
                <a:ea typeface="+mn-ea"/>
                <a:cs typeface="+mn-cs"/>
              </a:rPr>
              <a:t>hydronephrosis</a:t>
            </a:r>
            <a:r>
              <a:rPr lang="en-GB" sz="800" kern="1200" dirty="0" smtClean="0">
                <a:solidFill>
                  <a:schemeClr val="tx1"/>
                </a:solidFill>
                <a:effectLst/>
                <a:latin typeface="+mn-lt"/>
                <a:ea typeface="+mn-ea"/>
                <a:cs typeface="+mn-cs"/>
              </a:rPr>
              <a:t> and extrinsic compression (Figure 11). Differentiation of these entities often requires ultrasound-guided biopsy</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4EF9D7-F947-46E9-8B25-ADEB187CDD4C}" type="slidenum">
              <a:rPr lang="en-GB" smtClean="0"/>
              <a:t>14</a:t>
            </a:fld>
            <a:endParaRPr lang="en-GB"/>
          </a:p>
        </p:txBody>
      </p:sp>
    </p:spTree>
    <p:extLst>
      <p:ext uri="{BB962C8B-B14F-4D97-AF65-F5344CB8AC3E}">
        <p14:creationId xmlns:p14="http://schemas.microsoft.com/office/powerpoint/2010/main" val="358351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So usually only need to use the high frequency probe. Minimal pressure should be used as you could accidently affect the diastolic flow. </a:t>
            </a:r>
          </a:p>
          <a:p>
            <a:r>
              <a:rPr lang="en-GB" sz="1200" b="0" i="0" u="none" strike="noStrike" kern="1200" baseline="0" dirty="0" smtClean="0">
                <a:solidFill>
                  <a:schemeClr val="tx1"/>
                </a:solidFill>
                <a:latin typeface="+mn-lt"/>
                <a:ea typeface="+mn-ea"/>
                <a:cs typeface="+mn-cs"/>
              </a:rPr>
              <a:t>You usually find that the anatomic detail of the transplant kidney is much clearer and the cortex is more echogenic, basically because of the superficial nature of the kidney.</a:t>
            </a:r>
          </a:p>
          <a:p>
            <a:r>
              <a:rPr lang="en-GB" sz="1200" b="0" i="0" u="none" strike="noStrike" kern="1200" baseline="0" dirty="0" smtClean="0">
                <a:solidFill>
                  <a:schemeClr val="tx1"/>
                </a:solidFill>
                <a:latin typeface="+mn-lt"/>
                <a:ea typeface="+mn-ea"/>
                <a:cs typeface="+mn-cs"/>
              </a:rPr>
              <a:t>Transplant kidneys usually enlarge over a period of several months an average of 30% but the increase can be as big as 200%.</a:t>
            </a:r>
          </a:p>
          <a:p>
            <a:r>
              <a:rPr lang="en-GB" sz="1200" b="0" i="0" u="none" strike="noStrike" kern="1200" baseline="0" dirty="0" smtClean="0">
                <a:solidFill>
                  <a:schemeClr val="tx1"/>
                </a:solidFill>
                <a:latin typeface="+mn-lt"/>
                <a:ea typeface="+mn-ea"/>
                <a:cs typeface="+mn-cs"/>
              </a:rPr>
              <a:t>It is normal to have a slightly dilated collecting system in a well functioning transplant. This is thought to be mainly due to an increased volume of urine produced (as it is acting as the sole kidney). However the filling should be minor and confined to the renal pelvis. This is an ultrasound image of an abnormally dilated collecting system which is termed </a:t>
            </a:r>
            <a:r>
              <a:rPr lang="en-GB" sz="1200" b="0" i="0" u="none" strike="noStrike" kern="1200" baseline="0" dirty="0" err="1" smtClean="0">
                <a:solidFill>
                  <a:schemeClr val="tx1"/>
                </a:solidFill>
                <a:latin typeface="+mn-lt"/>
                <a:ea typeface="+mn-ea"/>
                <a:cs typeface="+mn-cs"/>
              </a:rPr>
              <a:t>Hydrophrenosis</a:t>
            </a:r>
            <a:r>
              <a:rPr lang="en-GB" sz="1200" b="0" i="0" u="none" strike="noStrike" kern="1200" baseline="0" dirty="0" smtClean="0">
                <a:solidFill>
                  <a:schemeClr val="tx1"/>
                </a:solidFill>
                <a:latin typeface="+mn-lt"/>
                <a:ea typeface="+mn-ea"/>
                <a:cs typeface="+mn-cs"/>
              </a:rPr>
              <a:t> of the kidney – swelling due to build up of urine for one reason or another.</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 is advisable to do a scan within the first two days after surgery and then again at around 3 months. This was published in an imaging article in radiology in 2013.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t>
            </a:r>
          </a:p>
          <a:p>
            <a:r>
              <a:rPr lang="en-GB" b="1" dirty="0" err="1" smtClean="0">
                <a:effectLst/>
              </a:rPr>
              <a:t>Ultrasonographic</a:t>
            </a:r>
            <a:r>
              <a:rPr lang="en-GB" b="1" dirty="0" smtClean="0">
                <a:effectLst/>
              </a:rPr>
              <a:t> Features of Kidney Transplants and Their Complications: An Imaging Review</a:t>
            </a:r>
          </a:p>
          <a:p>
            <a:r>
              <a:rPr lang="en-GB" dirty="0" err="1" smtClean="0">
                <a:effectLst/>
                <a:hlinkClick r:id="rId3" action="ppaction://hlinkfile"/>
              </a:rPr>
              <a:t>Chrysafoula</a:t>
            </a:r>
            <a:r>
              <a:rPr lang="en-GB" dirty="0" smtClean="0">
                <a:effectLst/>
                <a:hlinkClick r:id="rId3" action="ppaction://hlinkfile"/>
              </a:rPr>
              <a:t> Kolofousi</a:t>
            </a:r>
            <a:r>
              <a:rPr lang="en-GB" dirty="0" smtClean="0">
                <a:effectLst/>
              </a:rPr>
              <a:t>,</a:t>
            </a:r>
            <a:r>
              <a:rPr lang="en-GB" baseline="30000" dirty="0" smtClean="0">
                <a:effectLst/>
              </a:rPr>
              <a:t>1</a:t>
            </a:r>
            <a:r>
              <a:rPr lang="en-GB" dirty="0" smtClean="0">
                <a:effectLst/>
              </a:rPr>
              <a:t> </a:t>
            </a:r>
            <a:r>
              <a:rPr lang="en-GB" dirty="0" smtClean="0">
                <a:effectLst/>
                <a:hlinkClick r:id="rId4" action="ppaction://hlinkfile"/>
              </a:rPr>
              <a:t>Konstantinos Stefanidis</a:t>
            </a:r>
            <a:r>
              <a:rPr lang="en-GB" dirty="0" smtClean="0">
                <a:effectLst/>
              </a:rPr>
              <a:t>,</a:t>
            </a:r>
            <a:r>
              <a:rPr lang="en-GB" baseline="30000" dirty="0" smtClean="0">
                <a:effectLst/>
              </a:rPr>
              <a:t>1</a:t>
            </a:r>
            <a:r>
              <a:rPr lang="en-GB" dirty="0" smtClean="0">
                <a:effectLst/>
              </a:rPr>
              <a:t> </a:t>
            </a:r>
            <a:r>
              <a:rPr lang="en-GB" dirty="0" smtClean="0">
                <a:effectLst/>
                <a:hlinkClick r:id="rId5" action="ppaction://hlinkfile"/>
              </a:rPr>
              <a:t>Demosthenes D. Cokkinos</a:t>
            </a:r>
            <a:r>
              <a:rPr lang="en-GB" dirty="0" smtClean="0">
                <a:effectLst/>
              </a:rPr>
              <a:t>,</a:t>
            </a:r>
            <a:r>
              <a:rPr lang="en-GB" baseline="30000" dirty="0" smtClean="0">
                <a:effectLst/>
              </a:rPr>
              <a:t>1</a:t>
            </a:r>
            <a:r>
              <a:rPr lang="en-GB" dirty="0" smtClean="0">
                <a:effectLst/>
              </a:rPr>
              <a:t> </a:t>
            </a:r>
            <a:r>
              <a:rPr lang="en-GB" dirty="0" err="1" smtClean="0">
                <a:effectLst/>
                <a:hlinkClick r:id="rId6" action="ppaction://hlinkfile"/>
              </a:rPr>
              <a:t>Dimitrios</a:t>
            </a:r>
            <a:r>
              <a:rPr lang="en-GB" dirty="0" smtClean="0">
                <a:effectLst/>
                <a:hlinkClick r:id="rId6" action="ppaction://hlinkfile"/>
              </a:rPr>
              <a:t> Karakitsos</a:t>
            </a:r>
            <a:r>
              <a:rPr lang="en-GB" dirty="0" smtClean="0">
                <a:effectLst/>
              </a:rPr>
              <a:t>,</a:t>
            </a:r>
            <a:r>
              <a:rPr lang="en-GB" baseline="30000" dirty="0" smtClean="0">
                <a:effectLst/>
              </a:rPr>
              <a:t>2</a:t>
            </a:r>
            <a:r>
              <a:rPr lang="en-GB" dirty="0" smtClean="0">
                <a:effectLst/>
              </a:rPr>
              <a:t> </a:t>
            </a:r>
            <a:r>
              <a:rPr lang="en-GB" dirty="0" err="1" smtClean="0">
                <a:effectLst/>
                <a:hlinkClick r:id="rId7" action="ppaction://hlinkfile"/>
              </a:rPr>
              <a:t>Eleni</a:t>
            </a:r>
            <a:r>
              <a:rPr lang="en-GB" dirty="0" smtClean="0">
                <a:effectLst/>
                <a:hlinkClick r:id="rId7" action="ppaction://hlinkfile"/>
              </a:rPr>
              <a:t> Antypa</a:t>
            </a:r>
            <a:r>
              <a:rPr lang="en-GB" dirty="0" smtClean="0">
                <a:effectLst/>
              </a:rPr>
              <a:t>,</a:t>
            </a:r>
            <a:r>
              <a:rPr lang="en-GB" baseline="30000" dirty="0" smtClean="0">
                <a:effectLst/>
              </a:rPr>
              <a:t>1</a:t>
            </a:r>
            <a:r>
              <a:rPr lang="en-GB" dirty="0" smtClean="0">
                <a:effectLst/>
              </a:rPr>
              <a:t> and </a:t>
            </a:r>
            <a:r>
              <a:rPr lang="en-GB" dirty="0" err="1" smtClean="0">
                <a:effectLst/>
                <a:hlinkClick r:id="rId8" action="ppaction://hlinkfile"/>
              </a:rPr>
              <a:t>Ploutarhos</a:t>
            </a:r>
            <a:r>
              <a:rPr lang="en-GB" dirty="0" smtClean="0">
                <a:effectLst/>
                <a:hlinkClick r:id="rId8" action="ppaction://hlinkfile"/>
              </a:rPr>
              <a:t> Piperopoulos</a:t>
            </a:r>
            <a:r>
              <a:rPr lang="en-GB" baseline="30000" dirty="0" smtClean="0">
                <a:effectLst/>
              </a:rPr>
              <a:t>1</a:t>
            </a:r>
            <a:endParaRPr lang="en-GB" dirty="0" smtClean="0">
              <a:effectLst/>
            </a:endParaRPr>
          </a:p>
          <a:p>
            <a:r>
              <a:rPr lang="fr-FR" dirty="0" err="1" smtClean="0">
                <a:effectLst/>
              </a:rPr>
              <a:t>Radiology</a:t>
            </a:r>
            <a:r>
              <a:rPr lang="fr-FR" dirty="0" smtClean="0">
                <a:effectLst/>
              </a:rPr>
              <a:t/>
            </a:r>
            <a:br>
              <a:rPr lang="fr-FR" dirty="0" smtClean="0">
                <a:effectLst/>
              </a:rPr>
            </a:br>
            <a:r>
              <a:rPr lang="fr-FR" dirty="0" smtClean="0">
                <a:effectLst/>
              </a:rPr>
              <a:t>Volume 2013 (2013), Article ID 480862, 12 pages</a:t>
            </a:r>
            <a:br>
              <a:rPr lang="fr-FR" dirty="0" smtClean="0">
                <a:effectLst/>
              </a:rPr>
            </a:b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15</a:t>
            </a:fld>
            <a:endParaRPr lang="en-GB"/>
          </a:p>
        </p:txBody>
      </p:sp>
    </p:spTree>
    <p:extLst>
      <p:ext uri="{BB962C8B-B14F-4D97-AF65-F5344CB8AC3E}">
        <p14:creationId xmlns:p14="http://schemas.microsoft.com/office/powerpoint/2010/main" val="3704828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this is what a well perfused</a:t>
            </a:r>
            <a:r>
              <a:rPr lang="en-GB" baseline="0" dirty="0" smtClean="0"/>
              <a:t> transplant kidney looks like. You should use a relatively low colour scale with increased colour gain. Generally looking to see if it is well perfused, so assessing it globally.</a:t>
            </a:r>
          </a:p>
          <a:p>
            <a:r>
              <a:rPr lang="en-GB" baseline="0" dirty="0" smtClean="0"/>
              <a:t>It is possible to get segmental infarction which I think would be quite easy to spot. </a:t>
            </a:r>
          </a:p>
          <a:p>
            <a:r>
              <a:rPr lang="en-GB" baseline="0" dirty="0" smtClean="0"/>
              <a:t>You should then assess the intrarenal vessels of the parenchyma to assess the kidney function (functioning part of the kidney that filters the blood and makes urine). This picture shows a normal trace for one of the interlobular arteries. </a:t>
            </a:r>
          </a:p>
          <a:p>
            <a:r>
              <a:rPr lang="en-GB" dirty="0" smtClean="0"/>
              <a:t>The trace</a:t>
            </a:r>
            <a:r>
              <a:rPr lang="en-GB" baseline="0" dirty="0" smtClean="0"/>
              <a:t> shows</a:t>
            </a:r>
            <a:r>
              <a:rPr lang="en-GB" dirty="0" smtClean="0"/>
              <a:t> good diastolic flow, which</a:t>
            </a:r>
            <a:r>
              <a:rPr lang="en-GB" baseline="0" dirty="0" smtClean="0"/>
              <a:t> should be </a:t>
            </a:r>
            <a:r>
              <a:rPr lang="en-GB" dirty="0" smtClean="0"/>
              <a:t>approximately a third</a:t>
            </a:r>
            <a:r>
              <a:rPr lang="en-GB" baseline="0" dirty="0" smtClean="0"/>
              <a:t> of the systolic flow. It should have a sharp upstroke.</a:t>
            </a:r>
          </a:p>
          <a:p>
            <a:r>
              <a:rPr lang="en-GB" baseline="0" dirty="0" smtClean="0"/>
              <a:t>The resistive index is a useful indicator and should be between 0.56 and 0.7. *this was taken from slides presented by Simon Freeman at the BMUS summer school.</a:t>
            </a:r>
          </a:p>
          <a:p>
            <a:r>
              <a:rPr lang="en-GB" baseline="0" dirty="0" smtClean="0"/>
              <a:t>RI = PSV – EDV / PSV.</a:t>
            </a:r>
          </a:p>
          <a:p>
            <a:r>
              <a:rPr lang="en-GB" baseline="0" dirty="0" smtClean="0"/>
              <a:t>The acceleration time should be &lt;90m/s. </a:t>
            </a:r>
          </a:p>
          <a:p>
            <a:r>
              <a:rPr lang="en-GB" baseline="0" dirty="0" smtClean="0"/>
              <a:t>If you have a reversal of diastolic flow, it would indicate a severe problem which I will talk about later (renal </a:t>
            </a:r>
            <a:r>
              <a:rPr lang="en-GB" baseline="0" dirty="0" err="1" smtClean="0"/>
              <a:t>TxP</a:t>
            </a:r>
            <a:r>
              <a:rPr lang="en-GB" baseline="0" dirty="0" smtClean="0"/>
              <a:t> vein thrombosis).</a:t>
            </a:r>
          </a:p>
          <a:p>
            <a:endParaRPr lang="en-GB" baseline="0" dirty="0" smtClean="0"/>
          </a:p>
          <a:p>
            <a:endParaRPr lang="en-GB" baseline="0" dirty="0" smtClean="0"/>
          </a:p>
          <a:p>
            <a:r>
              <a:rPr lang="en-GB" sz="1200" dirty="0" smtClean="0"/>
              <a:t>RI –  gives an assessment of parenchymal pressure</a:t>
            </a:r>
          </a:p>
          <a:p>
            <a:endParaRPr lang="en-GB" baseline="0" dirty="0" smtClean="0"/>
          </a:p>
        </p:txBody>
      </p:sp>
      <p:sp>
        <p:nvSpPr>
          <p:cNvPr id="4" name="Slide Number Placeholder 3"/>
          <p:cNvSpPr>
            <a:spLocks noGrp="1"/>
          </p:cNvSpPr>
          <p:nvPr>
            <p:ph type="sldNum" sz="quarter" idx="10"/>
          </p:nvPr>
        </p:nvSpPr>
        <p:spPr/>
        <p:txBody>
          <a:bodyPr/>
          <a:lstStyle/>
          <a:p>
            <a:fld id="{F74EF9D7-F947-46E9-8B25-ADEB187CDD4C}" type="slidenum">
              <a:rPr lang="en-GB" smtClean="0"/>
              <a:t>16</a:t>
            </a:fld>
            <a:endParaRPr lang="en-GB"/>
          </a:p>
        </p:txBody>
      </p:sp>
    </p:spTree>
    <p:extLst>
      <p:ext uri="{BB962C8B-B14F-4D97-AF65-F5344CB8AC3E}">
        <p14:creationId xmlns:p14="http://schemas.microsoft.com/office/powerpoint/2010/main" val="599563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to show</a:t>
            </a:r>
            <a:r>
              <a:rPr lang="en-GB" baseline="0" dirty="0" smtClean="0"/>
              <a:t> how intricate and complex the kidney is. When I see this, I have flash backs to Higher Biology. </a:t>
            </a:r>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17</a:t>
            </a:fld>
            <a:endParaRPr lang="en-GB"/>
          </a:p>
        </p:txBody>
      </p:sp>
    </p:spTree>
    <p:extLst>
      <p:ext uri="{BB962C8B-B14F-4D97-AF65-F5344CB8AC3E}">
        <p14:creationId xmlns:p14="http://schemas.microsoft.com/office/powerpoint/2010/main" val="1514510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Early complications</a:t>
            </a:r>
            <a:r>
              <a:rPr lang="en-GB" sz="1200" kern="1200" baseline="0" dirty="0" smtClean="0">
                <a:solidFill>
                  <a:schemeClr val="tx1"/>
                </a:solidFill>
                <a:effectLst/>
                <a:latin typeface="+mn-lt"/>
                <a:ea typeface="+mn-ea"/>
                <a:cs typeface="+mn-cs"/>
              </a:rPr>
              <a:t> are divided into four types.</a:t>
            </a:r>
          </a:p>
          <a:p>
            <a:r>
              <a:rPr lang="en-GB" sz="1200" kern="1200" baseline="0" dirty="0" smtClean="0">
                <a:solidFill>
                  <a:schemeClr val="tx1"/>
                </a:solidFill>
                <a:effectLst/>
                <a:latin typeface="+mn-lt"/>
                <a:ea typeface="+mn-ea"/>
                <a:cs typeface="+mn-cs"/>
              </a:rPr>
              <a:t>Vascular actually accounts for relatively small percentage of complications, </a:t>
            </a:r>
            <a:r>
              <a:rPr lang="en-GB" sz="1200" kern="1200" baseline="0" dirty="0" err="1" smtClean="0">
                <a:solidFill>
                  <a:schemeClr val="tx1"/>
                </a:solidFill>
                <a:effectLst/>
                <a:latin typeface="+mn-lt"/>
                <a:ea typeface="+mn-ea"/>
                <a:cs typeface="+mn-cs"/>
              </a:rPr>
              <a:t>approx</a:t>
            </a:r>
            <a:r>
              <a:rPr lang="en-GB" sz="1200" kern="1200" baseline="0" dirty="0" smtClean="0">
                <a:solidFill>
                  <a:schemeClr val="tx1"/>
                </a:solidFill>
                <a:effectLst/>
                <a:latin typeface="+mn-lt"/>
                <a:ea typeface="+mn-ea"/>
                <a:cs typeface="+mn-cs"/>
              </a:rPr>
              <a:t> 10%. Having said that they are relatively easily rectified so they are important to pick up in that subset of patients. </a:t>
            </a:r>
          </a:p>
          <a:p>
            <a:r>
              <a:rPr lang="en-GB" sz="1200" kern="1200" baseline="0" dirty="0" smtClean="0">
                <a:solidFill>
                  <a:schemeClr val="tx1"/>
                </a:solidFill>
                <a:effectLst/>
                <a:latin typeface="+mn-lt"/>
                <a:ea typeface="+mn-ea"/>
                <a:cs typeface="+mn-cs"/>
              </a:rPr>
              <a:t>Thrombosis if the most common complication, usually in the first week. Relatively rare &lt;5% of patients. Usually after surgical difficulty at the venous anastomosis. Might present as swelling and tenderness of the graft, or abrupt cessation of urinary function. The kidney may look large and hypoechoic with loss of differentiation. Might see thrombus in main renal vein and no flow. Or increased venous PSV in partial thrombus. </a:t>
            </a:r>
          </a:p>
          <a:p>
            <a:r>
              <a:rPr lang="en-GB" sz="1200" kern="1200" baseline="0" dirty="0" smtClean="0">
                <a:solidFill>
                  <a:schemeClr val="tx1"/>
                </a:solidFill>
                <a:effectLst/>
                <a:latin typeface="+mn-lt"/>
                <a:ea typeface="+mn-ea"/>
                <a:cs typeface="+mn-cs"/>
              </a:rPr>
              <a:t>Might be able to perform a </a:t>
            </a:r>
            <a:r>
              <a:rPr lang="en-GB" sz="1200" kern="1200" baseline="0" dirty="0" err="1" smtClean="0">
                <a:solidFill>
                  <a:schemeClr val="tx1"/>
                </a:solidFill>
                <a:effectLst/>
                <a:latin typeface="+mn-lt"/>
                <a:ea typeface="+mn-ea"/>
                <a:cs typeface="+mn-cs"/>
              </a:rPr>
              <a:t>thrombectomy</a:t>
            </a:r>
            <a:r>
              <a:rPr lang="en-GB" sz="1200" kern="1200" baseline="0" dirty="0" smtClean="0">
                <a:solidFill>
                  <a:schemeClr val="tx1"/>
                </a:solidFill>
                <a:effectLst/>
                <a:latin typeface="+mn-lt"/>
                <a:ea typeface="+mn-ea"/>
                <a:cs typeface="+mn-cs"/>
              </a:rPr>
              <a: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There might be a kink in the vascular system in either the artery or vein.</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Might get an AVF. These are a well recognised complication of renal biopsies (up to 16%). Biopsy needle strikes both the arterial and venous walls. You would see an area of turbulent flow and aliasing with very high velocities and low Resistive index of the </a:t>
            </a:r>
            <a:r>
              <a:rPr lang="en-GB" sz="1200" kern="1200" baseline="0" dirty="0" err="1" smtClean="0">
                <a:solidFill>
                  <a:schemeClr val="tx1"/>
                </a:solidFill>
                <a:effectLst/>
                <a:latin typeface="+mn-lt"/>
                <a:ea typeface="+mn-ea"/>
                <a:cs typeface="+mn-cs"/>
              </a:rPr>
              <a:t>feedling</a:t>
            </a:r>
            <a:r>
              <a:rPr lang="en-GB" sz="1200" kern="1200" baseline="0" dirty="0" smtClean="0">
                <a:solidFill>
                  <a:schemeClr val="tx1"/>
                </a:solidFill>
                <a:effectLst/>
                <a:latin typeface="+mn-lt"/>
                <a:ea typeface="+mn-ea"/>
                <a:cs typeface="+mn-cs"/>
              </a:rPr>
              <a:t> artery </a:t>
            </a:r>
            <a:r>
              <a:rPr lang="en-GB" sz="1200" kern="1200" baseline="0" dirty="0" err="1" smtClean="0">
                <a:solidFill>
                  <a:schemeClr val="tx1"/>
                </a:solidFill>
                <a:effectLst/>
                <a:latin typeface="+mn-lt"/>
                <a:ea typeface="+mn-ea"/>
                <a:cs typeface="+mn-cs"/>
              </a:rPr>
              <a:t>aswell</a:t>
            </a:r>
            <a:r>
              <a:rPr lang="en-GB" sz="1200" kern="1200" baseline="0" dirty="0" smtClean="0">
                <a:solidFill>
                  <a:schemeClr val="tx1"/>
                </a:solidFill>
                <a:effectLst/>
                <a:latin typeface="+mn-lt"/>
                <a:ea typeface="+mn-ea"/>
                <a:cs typeface="+mn-cs"/>
              </a:rPr>
              <a:t> as arterialised flow in the draining vein. They are usually not haemodynamically significant and can resolve spontaneously. If becomes a problem </a:t>
            </a:r>
            <a:r>
              <a:rPr lang="en-GB" sz="1200" kern="1200" baseline="0" dirty="0" err="1" smtClean="0">
                <a:solidFill>
                  <a:schemeClr val="tx1"/>
                </a:solidFill>
                <a:effectLst/>
                <a:latin typeface="+mn-lt"/>
                <a:ea typeface="+mn-ea"/>
                <a:cs typeface="+mn-cs"/>
              </a:rPr>
              <a:t>ie</a:t>
            </a:r>
            <a:r>
              <a:rPr lang="en-GB" sz="1200" kern="1200" baseline="0" dirty="0" smtClean="0">
                <a:solidFill>
                  <a:schemeClr val="tx1"/>
                </a:solidFill>
                <a:effectLst/>
                <a:latin typeface="+mn-lt"/>
                <a:ea typeface="+mn-ea"/>
                <a:cs typeface="+mn-cs"/>
              </a:rPr>
              <a:t> steal, they can be </a:t>
            </a:r>
            <a:r>
              <a:rPr lang="en-GB" sz="1200" kern="1200" baseline="0" dirty="0" err="1" smtClean="0">
                <a:solidFill>
                  <a:schemeClr val="tx1"/>
                </a:solidFill>
                <a:effectLst/>
                <a:latin typeface="+mn-lt"/>
                <a:ea typeface="+mn-ea"/>
                <a:cs typeface="+mn-cs"/>
              </a:rPr>
              <a:t>embolised</a:t>
            </a:r>
            <a:r>
              <a:rPr lang="en-GB" sz="1200" kern="1200" baseline="0" dirty="0" smtClean="0">
                <a:solidFill>
                  <a:schemeClr val="tx1"/>
                </a:solidFill>
                <a:effectLst/>
                <a:latin typeface="+mn-lt"/>
                <a:ea typeface="+mn-ea"/>
                <a:cs typeface="+mn-cs"/>
              </a:rPr>
              <a:t>. </a:t>
            </a:r>
          </a:p>
          <a:p>
            <a:endParaRPr lang="en-GB" sz="1200" kern="1200" baseline="0" dirty="0" smtClean="0">
              <a:solidFill>
                <a:schemeClr val="tx1"/>
              </a:solidFill>
              <a:effectLst/>
              <a:latin typeface="+mn-lt"/>
              <a:ea typeface="+mn-ea"/>
              <a:cs typeface="+mn-cs"/>
            </a:endParaRPr>
          </a:p>
          <a:p>
            <a:r>
              <a:rPr lang="en-GB" sz="1200" kern="1200" baseline="0" dirty="0" err="1" smtClean="0">
                <a:solidFill>
                  <a:schemeClr val="tx1"/>
                </a:solidFill>
                <a:effectLst/>
                <a:latin typeface="+mn-lt"/>
                <a:ea typeface="+mn-ea"/>
                <a:cs typeface="+mn-cs"/>
              </a:rPr>
              <a:t>Pseudoaneurysms</a:t>
            </a:r>
            <a:r>
              <a:rPr lang="en-GB" sz="1200" kern="1200" baseline="0" dirty="0" smtClean="0">
                <a:solidFill>
                  <a:schemeClr val="tx1"/>
                </a:solidFill>
                <a:effectLst/>
                <a:latin typeface="+mn-lt"/>
                <a:ea typeface="+mn-ea"/>
                <a:cs typeface="+mn-cs"/>
              </a:rPr>
              <a:t> are rare complications of biopsies and due to arterial wall injuries. Appears as a cystic structure on ultrasound with turbulent flow. Most thrombose spontaneously. If become troublesome they could consider embolization. Extra renal PA very rare, usually at the arterial anastomosis.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So there are early urological complications. </a:t>
            </a:r>
          </a:p>
          <a:p>
            <a:r>
              <a:rPr lang="en-GB" sz="1200" kern="1200" baseline="0" dirty="0" smtClean="0">
                <a:solidFill>
                  <a:schemeClr val="tx1"/>
                </a:solidFill>
                <a:effectLst/>
                <a:latin typeface="+mn-lt"/>
                <a:ea typeface="+mn-ea"/>
                <a:cs typeface="+mn-cs"/>
              </a:rPr>
              <a:t>You may get urine leak from the renal pelvis, ureter or the re-implantation site into the bladder due to surgical technique or ureter necrosis. You will get a collection of urine, urinoma and they usually appear in the first two weeks after transplantation between graft and bladder. On ultrasound it looks like an anechoic structure with well defined borders. Patients might present with decreased urine output and pain/ tenderness around the graft. To confirm, US guided aspiration would reveal increased levels of </a:t>
            </a:r>
            <a:r>
              <a:rPr lang="en-GB" sz="1200" kern="1200" baseline="0" dirty="0" err="1" smtClean="0">
                <a:solidFill>
                  <a:schemeClr val="tx1"/>
                </a:solidFill>
                <a:effectLst/>
                <a:latin typeface="+mn-lt"/>
                <a:ea typeface="+mn-ea"/>
                <a:cs typeface="+mn-cs"/>
              </a:rPr>
              <a:t>creatine</a:t>
            </a:r>
            <a:r>
              <a:rPr lang="en-GB" sz="1200" kern="1200" baseline="0" dirty="0" smtClean="0">
                <a:solidFill>
                  <a:schemeClr val="tx1"/>
                </a:solidFill>
                <a:effectLst/>
                <a:latin typeface="+mn-lt"/>
                <a:ea typeface="+mn-ea"/>
                <a:cs typeface="+mn-cs"/>
              </a:rPr>
              <a:t>. Differentiates it from a seroma of lymphocele.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So collections are an early complication. We’ve already talked about urinomas. As a whole, perinephric collections (capsule of connective tissue that envelops the kidney) are seen in about half of transplants and include..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Lymphoceles are the most</a:t>
            </a:r>
            <a:r>
              <a:rPr lang="en-GB" sz="1200" kern="1200" baseline="0" dirty="0" smtClean="0">
                <a:solidFill>
                  <a:schemeClr val="tx1"/>
                </a:solidFill>
                <a:effectLst/>
                <a:latin typeface="+mn-lt"/>
                <a:ea typeface="+mn-ea"/>
                <a:cs typeface="+mn-cs"/>
              </a:rPr>
              <a:t> common affecting up to 20%. Due to surgical disruption of the </a:t>
            </a:r>
            <a:r>
              <a:rPr lang="en-GB" sz="1200" kern="1200" baseline="0" dirty="0" err="1" smtClean="0">
                <a:solidFill>
                  <a:schemeClr val="tx1"/>
                </a:solidFill>
                <a:effectLst/>
                <a:latin typeface="+mn-lt"/>
                <a:ea typeface="+mn-ea"/>
                <a:cs typeface="+mn-cs"/>
              </a:rPr>
              <a:t>lumphatic</a:t>
            </a:r>
            <a:r>
              <a:rPr lang="en-GB" sz="1200" kern="1200" baseline="0" dirty="0" smtClean="0">
                <a:solidFill>
                  <a:schemeClr val="tx1"/>
                </a:solidFill>
                <a:effectLst/>
                <a:latin typeface="+mn-lt"/>
                <a:ea typeface="+mn-ea"/>
                <a:cs typeface="+mn-cs"/>
              </a:rPr>
              <a:t> channels along the iliac vessels. Require simple monitoring. Can potentially compress the vascular system or affect the collecting system resulting in </a:t>
            </a:r>
            <a:r>
              <a:rPr lang="en-GB" sz="1200" kern="1200" baseline="0" dirty="0" err="1" smtClean="0">
                <a:solidFill>
                  <a:schemeClr val="tx1"/>
                </a:solidFill>
                <a:effectLst/>
                <a:latin typeface="+mn-lt"/>
                <a:ea typeface="+mn-ea"/>
                <a:cs typeface="+mn-cs"/>
              </a:rPr>
              <a:t>hydronephrosis</a:t>
            </a:r>
            <a:r>
              <a:rPr lang="en-GB" sz="1200" kern="1200" baseline="0" dirty="0" smtClean="0">
                <a:solidFill>
                  <a:schemeClr val="tx1"/>
                </a:solidFill>
                <a:effectLst/>
                <a:latin typeface="+mn-lt"/>
                <a:ea typeface="+mn-ea"/>
                <a:cs typeface="+mn-cs"/>
              </a:rPr>
              <a:t>. They appear anechoic but can have </a:t>
            </a:r>
            <a:r>
              <a:rPr lang="en-GB" sz="1200" kern="1200" baseline="0" dirty="0" err="1" smtClean="0">
                <a:solidFill>
                  <a:schemeClr val="tx1"/>
                </a:solidFill>
                <a:effectLst/>
                <a:latin typeface="+mn-lt"/>
                <a:ea typeface="+mn-ea"/>
                <a:cs typeface="+mn-cs"/>
              </a:rPr>
              <a:t>sepations</a:t>
            </a:r>
            <a:r>
              <a:rPr lang="en-GB" sz="1200" kern="1200" baseline="0" dirty="0" smtClean="0">
                <a:solidFill>
                  <a:schemeClr val="tx1"/>
                </a:solidFill>
                <a:effectLst/>
                <a:latin typeface="+mn-lt"/>
                <a:ea typeface="+mn-ea"/>
                <a:cs typeface="+mn-cs"/>
              </a:rPr>
              <a:t> present.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Haematomas common. They are usually located within the subcutaneous tissue or around the transplant, most resolve. Large ones could potentially displace the graft, produce </a:t>
            </a:r>
            <a:r>
              <a:rPr lang="en-GB" sz="1200" kern="1200" baseline="0" dirty="0" err="1" smtClean="0">
                <a:solidFill>
                  <a:schemeClr val="tx1"/>
                </a:solidFill>
                <a:effectLst/>
                <a:latin typeface="+mn-lt"/>
                <a:ea typeface="+mn-ea"/>
                <a:cs typeface="+mn-cs"/>
              </a:rPr>
              <a:t>hydronephrosis</a:t>
            </a:r>
            <a:r>
              <a:rPr lang="en-GB" sz="1200" kern="1200" baseline="0" dirty="0" smtClean="0">
                <a:solidFill>
                  <a:schemeClr val="tx1"/>
                </a:solidFill>
                <a:effectLst/>
                <a:latin typeface="+mn-lt"/>
                <a:ea typeface="+mn-ea"/>
                <a:cs typeface="+mn-cs"/>
              </a:rPr>
              <a:t> or compromise the vascular supply. Appear complex and echogenic. </a:t>
            </a:r>
          </a:p>
          <a:p>
            <a:endParaRPr lang="en-GB" sz="1200" kern="1200" baseline="0" dirty="0" smtClean="0">
              <a:solidFill>
                <a:schemeClr val="tx1"/>
              </a:solidFill>
              <a:effectLst/>
              <a:latin typeface="+mn-lt"/>
              <a:ea typeface="+mn-ea"/>
              <a:cs typeface="+mn-cs"/>
            </a:endParaRPr>
          </a:p>
          <a:p>
            <a:r>
              <a:rPr lang="en-GB" sz="1200" kern="1200" baseline="0" dirty="0" err="1" smtClean="0">
                <a:solidFill>
                  <a:schemeClr val="tx1"/>
                </a:solidFill>
                <a:effectLst/>
                <a:latin typeface="+mn-lt"/>
                <a:ea typeface="+mn-ea"/>
                <a:cs typeface="+mn-cs"/>
              </a:rPr>
              <a:t>Absesses</a:t>
            </a:r>
            <a:r>
              <a:rPr lang="en-GB" sz="1200" kern="1200" baseline="0" dirty="0" smtClean="0">
                <a:solidFill>
                  <a:schemeClr val="tx1"/>
                </a:solidFill>
                <a:effectLst/>
                <a:latin typeface="+mn-lt"/>
                <a:ea typeface="+mn-ea"/>
                <a:cs typeface="+mn-cs"/>
              </a:rPr>
              <a:t> rare. So any of these perinephric collections can become infected and turn into an </a:t>
            </a:r>
            <a:r>
              <a:rPr lang="en-GB" sz="1200" kern="1200" baseline="0" dirty="0" err="1" smtClean="0">
                <a:solidFill>
                  <a:schemeClr val="tx1"/>
                </a:solidFill>
                <a:effectLst/>
                <a:latin typeface="+mn-lt"/>
                <a:ea typeface="+mn-ea"/>
                <a:cs typeface="+mn-cs"/>
              </a:rPr>
              <a:t>absess</a:t>
            </a:r>
            <a:r>
              <a:rPr lang="en-GB" sz="1200" kern="1200" baseline="0" dirty="0" smtClean="0">
                <a:solidFill>
                  <a:schemeClr val="tx1"/>
                </a:solidFill>
                <a:effectLst/>
                <a:latin typeface="+mn-lt"/>
                <a:ea typeface="+mn-ea"/>
                <a:cs typeface="+mn-cs"/>
              </a:rPr>
              <a:t>. They can be difficult to distinguish from a haematoma. The typical image of a low echogenic structure with a thick irregular wall is rarely found. If gas is seen then an abscess is possible.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Acute tubular necrosis is one of the diseases of the parenchyma. Although its name is confusing, it is a common cause of early </a:t>
            </a:r>
            <a:r>
              <a:rPr lang="en-GB" sz="1200" kern="1200" baseline="0" dirty="0" err="1" smtClean="0">
                <a:solidFill>
                  <a:schemeClr val="tx1"/>
                </a:solidFill>
                <a:effectLst/>
                <a:latin typeface="+mn-lt"/>
                <a:ea typeface="+mn-ea"/>
                <a:cs typeface="+mn-cs"/>
              </a:rPr>
              <a:t>posttransplantation</a:t>
            </a:r>
            <a:r>
              <a:rPr lang="en-GB" sz="1200" kern="1200" baseline="0" dirty="0" smtClean="0">
                <a:solidFill>
                  <a:schemeClr val="tx1"/>
                </a:solidFill>
                <a:effectLst/>
                <a:latin typeface="+mn-lt"/>
                <a:ea typeface="+mn-ea"/>
                <a:cs typeface="+mn-cs"/>
              </a:rPr>
              <a:t> renal function impairment. Usually resolves within two weeks. It is caused by donor kidney ischemia during transplantation and reperfusion injury. US cannot distinguish between this and other causes of graft dysfunction such as acute rejection. You might see renal enlargement, altered echogenicity of the parenchyma, increased size of the renal pyramids and altered resistive indices and reduced or absent diastolic flow. But as I’ve said, these appearances are not exclusive to ATN.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18</a:t>
            </a:fld>
            <a:endParaRPr lang="en-GB"/>
          </a:p>
        </p:txBody>
      </p:sp>
    </p:spTree>
    <p:extLst>
      <p:ext uri="{BB962C8B-B14F-4D97-AF65-F5344CB8AC3E}">
        <p14:creationId xmlns:p14="http://schemas.microsoft.com/office/powerpoint/2010/main" val="4060317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are three main types of late complications. Vascular</a:t>
            </a:r>
            <a:r>
              <a:rPr lang="en-GB" sz="1200" kern="1200" baseline="0" dirty="0" smtClean="0">
                <a:solidFill>
                  <a:schemeClr val="tx1"/>
                </a:solidFill>
                <a:effectLst/>
                <a:latin typeface="+mn-lt"/>
                <a:ea typeface="+mn-ea"/>
                <a:cs typeface="+mn-cs"/>
              </a:rPr>
              <a:t>, urological and also medical.</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Renal artery stenosis</a:t>
            </a:r>
            <a:r>
              <a:rPr lang="en-GB" sz="1200" kern="1200" baseline="0" dirty="0" smtClean="0">
                <a:solidFill>
                  <a:schemeClr val="tx1"/>
                </a:solidFill>
                <a:effectLst/>
                <a:latin typeface="+mn-lt"/>
                <a:ea typeface="+mn-ea"/>
                <a:cs typeface="+mn-cs"/>
              </a:rPr>
              <a:t> is the most common, up to 10%. They usually occur in the first 3 months but can be longer.</a:t>
            </a:r>
            <a:r>
              <a:rPr lang="en-GB" sz="1200" kern="1200" dirty="0" smtClean="0">
                <a:solidFill>
                  <a:schemeClr val="tx1"/>
                </a:solidFill>
                <a:effectLst/>
                <a:latin typeface="+mn-lt"/>
                <a:ea typeface="+mn-ea"/>
                <a:cs typeface="+mn-cs"/>
              </a:rPr>
              <a:t> Usually at anastomosis but</a:t>
            </a:r>
            <a:r>
              <a:rPr lang="en-GB" sz="1200" kern="1200" baseline="0" dirty="0" smtClean="0">
                <a:solidFill>
                  <a:schemeClr val="tx1"/>
                </a:solidFill>
                <a:effectLst/>
                <a:latin typeface="+mn-lt"/>
                <a:ea typeface="+mn-ea"/>
                <a:cs typeface="+mn-cs"/>
              </a:rPr>
              <a:t> also possible but uncommon in the iliac artery just proximal to the anastomosis or in the proximal renal artery. </a:t>
            </a:r>
            <a:r>
              <a:rPr lang="en-GB" sz="1200" kern="1200" dirty="0" smtClean="0">
                <a:solidFill>
                  <a:schemeClr val="tx1"/>
                </a:solidFill>
                <a:effectLst/>
                <a:latin typeface="+mn-lt"/>
                <a:ea typeface="+mn-ea"/>
                <a:cs typeface="+mn-cs"/>
              </a:rPr>
              <a:t>Long segment, distal stenosis is usually a later complication that usually results from intimal hyperplasia or scarring</a:t>
            </a:r>
          </a:p>
          <a:p>
            <a:r>
              <a:rPr lang="en-GB" sz="1200" kern="1200" dirty="0" smtClean="0">
                <a:solidFill>
                  <a:schemeClr val="tx1"/>
                </a:solidFill>
                <a:effectLst/>
                <a:latin typeface="+mn-lt"/>
                <a:ea typeface="+mn-ea"/>
                <a:cs typeface="+mn-cs"/>
              </a:rPr>
              <a:t>The criteria for a significant</a:t>
            </a:r>
            <a:r>
              <a:rPr lang="en-GB" sz="1200" kern="1200" baseline="0" dirty="0" smtClean="0">
                <a:solidFill>
                  <a:schemeClr val="tx1"/>
                </a:solidFill>
                <a:effectLst/>
                <a:latin typeface="+mn-lt"/>
                <a:ea typeface="+mn-ea"/>
                <a:cs typeface="+mn-cs"/>
              </a:rPr>
              <a:t> stenosis is usually a </a:t>
            </a:r>
            <a:r>
              <a:rPr lang="en-GB" sz="1200" kern="1200" dirty="0" smtClean="0">
                <a:solidFill>
                  <a:schemeClr val="tx1"/>
                </a:solidFill>
                <a:effectLst/>
                <a:latin typeface="+mn-lt"/>
                <a:ea typeface="+mn-ea"/>
                <a:cs typeface="+mn-cs"/>
              </a:rPr>
              <a:t>PSV&gt; 250cm/s. RAR &gt;3.5 (direct indicators). </a:t>
            </a:r>
            <a:r>
              <a:rPr lang="en-GB" sz="1200" kern="1200" dirty="0" err="1" smtClean="0">
                <a:solidFill>
                  <a:schemeClr val="tx1"/>
                </a:solidFill>
                <a:effectLst/>
                <a:latin typeface="+mn-lt"/>
                <a:ea typeface="+mn-ea"/>
                <a:cs typeface="+mn-cs"/>
              </a:rPr>
              <a:t>Parvus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tardus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wavefrom</a:t>
            </a:r>
            <a:r>
              <a:rPr lang="en-GB" sz="1200" kern="1200" dirty="0" smtClean="0">
                <a:solidFill>
                  <a:schemeClr val="tx1"/>
                </a:solidFill>
                <a:effectLst/>
                <a:latin typeface="+mn-lt"/>
                <a:ea typeface="+mn-ea"/>
                <a:cs typeface="+mn-cs"/>
              </a:rPr>
              <a:t>. AT &gt;90ms (In direct indicator). If both direct and indirect signs present then US 95% accurate. </a:t>
            </a:r>
          </a:p>
          <a:p>
            <a:r>
              <a:rPr lang="en-GB" sz="1200" kern="1200" dirty="0" smtClean="0">
                <a:solidFill>
                  <a:schemeClr val="tx1"/>
                </a:solidFill>
                <a:effectLst/>
                <a:latin typeface="+mn-lt"/>
                <a:ea typeface="+mn-ea"/>
                <a:cs typeface="+mn-cs"/>
              </a:rPr>
              <a:t>Normal flow parameters:</a:t>
            </a:r>
          </a:p>
          <a:p>
            <a:r>
              <a:rPr lang="en-GB" sz="1200" kern="1200" dirty="0" smtClean="0">
                <a:solidFill>
                  <a:schemeClr val="tx1"/>
                </a:solidFill>
                <a:effectLst/>
                <a:latin typeface="+mn-lt"/>
                <a:ea typeface="+mn-ea"/>
                <a:cs typeface="+mn-cs"/>
              </a:rPr>
              <a:t>80-118cm/s, Volume flow 346-422ml/min.</a:t>
            </a:r>
          </a:p>
          <a:p>
            <a:r>
              <a:rPr lang="en-GB" sz="1200" kern="1200" dirty="0" smtClean="0">
                <a:solidFill>
                  <a:schemeClr val="tx1"/>
                </a:solidFill>
                <a:effectLst/>
                <a:latin typeface="+mn-lt"/>
                <a:ea typeface="+mn-ea"/>
                <a:cs typeface="+mn-cs"/>
              </a:rPr>
              <a:t>Parameters for stenosis exceeding 50/60% - SV &gt;190cm/s, ≥250cm/s, Systolic ratio &gt;3.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you</a:t>
            </a:r>
            <a:r>
              <a:rPr lang="en-GB" sz="1200" kern="1200" baseline="0" dirty="0" smtClean="0">
                <a:solidFill>
                  <a:schemeClr val="tx1"/>
                </a:solidFill>
                <a:effectLst/>
                <a:latin typeface="+mn-lt"/>
                <a:ea typeface="+mn-ea"/>
                <a:cs typeface="+mn-cs"/>
              </a:rPr>
              <a:t> clinically had hypertension without any explained graft dysfunction or hypertension with an audible bruit, it may be worth performing a scan to look for a renal artery stenosis.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Renal vein stenosis – Anywhere along transplanted vein. Ultrasound findings</a:t>
            </a:r>
          </a:p>
          <a:p>
            <a:r>
              <a:rPr lang="en-GB" sz="1200" kern="1200" dirty="0" smtClean="0">
                <a:solidFill>
                  <a:schemeClr val="tx1"/>
                </a:solidFill>
                <a:effectLst/>
                <a:latin typeface="+mn-lt"/>
                <a:ea typeface="+mn-ea"/>
                <a:cs typeface="+mn-cs"/>
              </a:rPr>
              <a:t>Increased flow velocities. No absolute values. Focal stenosis velocity &gt; than 2-3 fold considered haemodynamically significant.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Late urological problems include</a:t>
            </a:r>
            <a:r>
              <a:rPr lang="en-GB" sz="1200" kern="1200" baseline="0" dirty="0" smtClean="0">
                <a:solidFill>
                  <a:schemeClr val="tx1"/>
                </a:solidFill>
                <a:effectLst/>
                <a:latin typeface="+mn-lt"/>
                <a:ea typeface="+mn-ea"/>
                <a:cs typeface="+mn-cs"/>
              </a:rPr>
              <a:t> ureteric stenosis although this is rare (2%). Usually occur within the distal third. Usually at he </a:t>
            </a:r>
            <a:r>
              <a:rPr lang="en-GB" sz="1200" kern="1200" baseline="0" dirty="0" err="1" smtClean="0">
                <a:solidFill>
                  <a:schemeClr val="tx1"/>
                </a:solidFill>
                <a:effectLst/>
                <a:latin typeface="+mn-lt"/>
                <a:ea typeface="+mn-ea"/>
                <a:cs typeface="+mn-cs"/>
              </a:rPr>
              <a:t>uterovesical</a:t>
            </a:r>
            <a:r>
              <a:rPr lang="en-GB" sz="1200" kern="1200" baseline="0" dirty="0" smtClean="0">
                <a:solidFill>
                  <a:schemeClr val="tx1"/>
                </a:solidFill>
                <a:effectLst/>
                <a:latin typeface="+mn-lt"/>
                <a:ea typeface="+mn-ea"/>
                <a:cs typeface="+mn-cs"/>
              </a:rPr>
              <a:t> junction and may be due to scarring from </a:t>
            </a:r>
            <a:r>
              <a:rPr lang="en-GB" sz="1200" kern="1200" baseline="0" dirty="0" err="1" smtClean="0">
                <a:solidFill>
                  <a:schemeClr val="tx1"/>
                </a:solidFill>
                <a:effectLst/>
                <a:latin typeface="+mn-lt"/>
                <a:ea typeface="+mn-ea"/>
                <a:cs typeface="+mn-cs"/>
              </a:rPr>
              <a:t>ischemia.Very</a:t>
            </a:r>
            <a:r>
              <a:rPr lang="en-GB" sz="1200" kern="1200" baseline="0" dirty="0" smtClean="0">
                <a:solidFill>
                  <a:schemeClr val="tx1"/>
                </a:solidFill>
                <a:effectLst/>
                <a:latin typeface="+mn-lt"/>
                <a:ea typeface="+mn-ea"/>
                <a:cs typeface="+mn-cs"/>
              </a:rPr>
              <a:t> rarely, collections may compress the ureter. Obstruction manifests itself by elevated serum creatinine but a differential diagnosis may be chronic rejection. Difficult to diagnose with ultrasound as you have a certain dilation of the collecting system due to increased flow through the functioning kidney and loss of tonicity. </a:t>
            </a:r>
            <a:endParaRPr lang="en-GB" sz="1200" kern="1200" dirty="0" smtClean="0">
              <a:solidFill>
                <a:schemeClr val="tx1"/>
              </a:solidFill>
              <a:effectLst/>
              <a:latin typeface="+mn-lt"/>
              <a:ea typeface="+mn-ea"/>
              <a:cs typeface="+mn-cs"/>
            </a:endParaRPr>
          </a:p>
          <a:p>
            <a:endParaRPr lang="en-GB" dirty="0" smtClean="0"/>
          </a:p>
          <a:p>
            <a:r>
              <a:rPr lang="en-GB" dirty="0" smtClean="0"/>
              <a:t>The cause may be medical, so acute and</a:t>
            </a:r>
            <a:r>
              <a:rPr lang="en-GB" baseline="0" dirty="0" smtClean="0"/>
              <a:t> chronic rejection, drug toxicity or recurrent disease. </a:t>
            </a:r>
          </a:p>
          <a:p>
            <a:r>
              <a:rPr lang="en-GB" baseline="0" dirty="0" smtClean="0"/>
              <a:t>Acute rejection is the most common (up to 37%), usually within 3 weeks. They might by asymptomatic but also may have flu like symptoms, pyrexia or graft tenderness. Ultrasound might reveal high RI values (&gt;0.9). In very severe cases might have reversed diastolic flow but it may hard to differentiate it from ATN. </a:t>
            </a:r>
          </a:p>
          <a:p>
            <a:r>
              <a:rPr lang="en-GB" baseline="0" dirty="0" smtClean="0"/>
              <a:t>Chronic rejection is the most common late graft failure. Renal function progressively declines. Main predisposing factor is previous episodes of acute rejection. Diagnosis is usually made histologically. US appearance is not typical and cannot accurately diagnose. </a:t>
            </a:r>
          </a:p>
          <a:p>
            <a:endParaRPr lang="en-GB" baseline="0" dirty="0" smtClean="0"/>
          </a:p>
          <a:p>
            <a:r>
              <a:rPr lang="en-GB" baseline="0" dirty="0" smtClean="0"/>
              <a:t>Drug toxicity may be an issue. Immunosuppressive agents that are given to avoid acute rejection may toxic to the </a:t>
            </a:r>
            <a:r>
              <a:rPr lang="en-GB" baseline="0" dirty="0" err="1" smtClean="0"/>
              <a:t>kindey</a:t>
            </a:r>
            <a:r>
              <a:rPr lang="en-GB" baseline="0" dirty="0" smtClean="0"/>
              <a:t>, causing vasoconstriction on the glomerular arterioles and interstitial fibrosis.</a:t>
            </a:r>
          </a:p>
          <a:p>
            <a:endParaRPr lang="en-GB" baseline="0" dirty="0" smtClean="0"/>
          </a:p>
          <a:p>
            <a:r>
              <a:rPr lang="en-GB" baseline="0" dirty="0" smtClean="0"/>
              <a:t>Patients may also get recurrent disease if they have a long term graft, so the grafts become susceptible to the diseases of the native kidney.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19</a:t>
            </a:fld>
            <a:endParaRPr lang="en-GB"/>
          </a:p>
        </p:txBody>
      </p:sp>
    </p:spTree>
    <p:extLst>
      <p:ext uri="{BB962C8B-B14F-4D97-AF65-F5344CB8AC3E}">
        <p14:creationId xmlns:p14="http://schemas.microsoft.com/office/powerpoint/2010/main" val="79021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first</a:t>
            </a:r>
            <a:r>
              <a:rPr lang="en-GB" baseline="0" dirty="0" smtClean="0"/>
              <a:t> impressions of their department is that it appears a good set up. The scanning rooms some off a central area that has a reception desk and seats (looks like a sub wait). Good size scanning rooms equipped with computers that they report on. </a:t>
            </a:r>
          </a:p>
          <a:p>
            <a:r>
              <a:rPr lang="en-GB" baseline="0" dirty="0" smtClean="0"/>
              <a:t>They appear to have for the most part focussed lists. So the session I was observing was MSK. I believe she had a colleague that was doing a </a:t>
            </a:r>
            <a:r>
              <a:rPr lang="en-GB" baseline="0" dirty="0" err="1" smtClean="0"/>
              <a:t>gyne</a:t>
            </a:r>
            <a:r>
              <a:rPr lang="en-GB" baseline="0" dirty="0" smtClean="0"/>
              <a:t> list etc.</a:t>
            </a:r>
          </a:p>
          <a:p>
            <a:r>
              <a:rPr lang="en-GB" baseline="0" dirty="0" smtClean="0"/>
              <a:t>My impression from that session is that they get quite a lot of G.P referrals. The majority that I saw were from G.P’s. </a:t>
            </a:r>
          </a:p>
          <a:p>
            <a:r>
              <a:rPr lang="en-GB" baseline="0" dirty="0" smtClean="0"/>
              <a:t>Also they seem to have a quick turnaround between patients. Their images seem to be automatically saved to PACS. The sonographer made good use of pre determined reporting templates that have been set up on CRIS.  Which is something I need to do!</a:t>
            </a:r>
          </a:p>
          <a:p>
            <a:endParaRPr lang="en-GB" dirty="0" smtClean="0"/>
          </a:p>
        </p:txBody>
      </p:sp>
      <p:sp>
        <p:nvSpPr>
          <p:cNvPr id="4" name="Slide Number Placeholder 3"/>
          <p:cNvSpPr>
            <a:spLocks noGrp="1"/>
          </p:cNvSpPr>
          <p:nvPr>
            <p:ph type="sldNum" sz="quarter" idx="10"/>
          </p:nvPr>
        </p:nvSpPr>
        <p:spPr/>
        <p:txBody>
          <a:bodyPr/>
          <a:lstStyle/>
          <a:p>
            <a:fld id="{F74EF9D7-F947-46E9-8B25-ADEB187CDD4C}" type="slidenum">
              <a:rPr lang="en-GB" smtClean="0"/>
              <a:t>2</a:t>
            </a:fld>
            <a:endParaRPr lang="en-GB"/>
          </a:p>
        </p:txBody>
      </p:sp>
    </p:spTree>
    <p:extLst>
      <p:ext uri="{BB962C8B-B14F-4D97-AF65-F5344CB8AC3E}">
        <p14:creationId xmlns:p14="http://schemas.microsoft.com/office/powerpoint/2010/main" val="3264745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back to the scanning. </a:t>
            </a:r>
          </a:p>
          <a:p>
            <a:r>
              <a:rPr lang="en-GB" baseline="0" dirty="0" smtClean="0"/>
              <a:t>This patient was referred as her kidney function had declined. </a:t>
            </a:r>
          </a:p>
          <a:p>
            <a:r>
              <a:rPr lang="en-GB" baseline="0" dirty="0" smtClean="0"/>
              <a:t>The first thing that the sonographer did was to image the bladder. </a:t>
            </a:r>
          </a:p>
          <a:p>
            <a:r>
              <a:rPr lang="en-GB" baseline="0" dirty="0" smtClean="0"/>
              <a:t>She then imaged the transplant kidney in B-mode. Looking at the cortex and looking for any </a:t>
            </a:r>
            <a:r>
              <a:rPr lang="en-GB" baseline="0" dirty="0" err="1" smtClean="0"/>
              <a:t>hydronephrosis</a:t>
            </a:r>
            <a:r>
              <a:rPr lang="en-GB" baseline="0" dirty="0" smtClean="0"/>
              <a:t>. She then measured the length, in this case it was 13.2 cm. Apparently anything under 9 cm would be concerning. </a:t>
            </a:r>
          </a:p>
          <a:p>
            <a:r>
              <a:rPr lang="en-GB" baseline="0" dirty="0" smtClean="0"/>
              <a:t>She then went straight to power </a:t>
            </a:r>
            <a:r>
              <a:rPr lang="en-GB" baseline="0" dirty="0" err="1" smtClean="0"/>
              <a:t>doppler</a:t>
            </a:r>
            <a:r>
              <a:rPr lang="en-GB" baseline="0" dirty="0" smtClean="0"/>
              <a:t> to look at the global perfusion in the lower, middle and upper poles. </a:t>
            </a:r>
          </a:p>
          <a:p>
            <a:r>
              <a:rPr lang="en-GB" baseline="0" dirty="0" smtClean="0"/>
              <a:t>She then put on colour </a:t>
            </a:r>
            <a:r>
              <a:rPr lang="en-GB" baseline="0" dirty="0" err="1" smtClean="0"/>
              <a:t>doppler</a:t>
            </a:r>
            <a:r>
              <a:rPr lang="en-GB" baseline="0" dirty="0" smtClean="0"/>
              <a:t> and </a:t>
            </a:r>
            <a:r>
              <a:rPr lang="en-GB" baseline="0" dirty="0" err="1" smtClean="0"/>
              <a:t>perfomed</a:t>
            </a:r>
            <a:r>
              <a:rPr lang="en-GB" baseline="0" dirty="0" smtClean="0"/>
              <a:t> spectral analysis on an interlobular artery in each pole, specifically the resistive index. </a:t>
            </a:r>
          </a:p>
          <a:p>
            <a:endParaRPr lang="en-GB" dirty="0" smtClean="0"/>
          </a:p>
          <a:p>
            <a:endParaRPr lang="en-GB"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20</a:t>
            </a:fld>
            <a:endParaRPr lang="en-GB"/>
          </a:p>
        </p:txBody>
      </p:sp>
    </p:spTree>
    <p:extLst>
      <p:ext uri="{BB962C8B-B14F-4D97-AF65-F5344CB8AC3E}">
        <p14:creationId xmlns:p14="http://schemas.microsoft.com/office/powerpoint/2010/main" val="2309394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some of the images that the sonographer saved for this patient. </a:t>
            </a:r>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21</a:t>
            </a:fld>
            <a:endParaRPr lang="en-GB"/>
          </a:p>
        </p:txBody>
      </p:sp>
    </p:spTree>
    <p:extLst>
      <p:ext uri="{BB962C8B-B14F-4D97-AF65-F5344CB8AC3E}">
        <p14:creationId xmlns:p14="http://schemas.microsoft.com/office/powerpoint/2010/main" val="954600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general ultrasounds kidney transplant protocol which is basic. </a:t>
            </a:r>
          </a:p>
          <a:p>
            <a:r>
              <a:rPr lang="en-GB" baseline="0" dirty="0" smtClean="0"/>
              <a:t>With the post-op scan there is no deviation from the above protocol. They do not specifically look at the </a:t>
            </a:r>
            <a:r>
              <a:rPr lang="en-GB" baseline="0" dirty="0" err="1" smtClean="0"/>
              <a:t>txp</a:t>
            </a:r>
            <a:r>
              <a:rPr lang="en-GB" baseline="0" dirty="0" smtClean="0"/>
              <a:t> renal artery/vein and the anastomoses to the iliac system. </a:t>
            </a:r>
          </a:p>
          <a:p>
            <a:r>
              <a:rPr lang="en-GB" baseline="0" dirty="0" smtClean="0"/>
              <a:t>What about surgical complications? Would that be useful. </a:t>
            </a:r>
          </a:p>
          <a:p>
            <a:r>
              <a:rPr lang="en-GB" baseline="0" dirty="0" smtClean="0"/>
              <a:t>Timings of scans?</a:t>
            </a:r>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22</a:t>
            </a:fld>
            <a:endParaRPr lang="en-GB"/>
          </a:p>
        </p:txBody>
      </p:sp>
    </p:spTree>
    <p:extLst>
      <p:ext uri="{BB962C8B-B14F-4D97-AF65-F5344CB8AC3E}">
        <p14:creationId xmlns:p14="http://schemas.microsoft.com/office/powerpoint/2010/main" val="4081338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trust have appointed a couple of new transplant surgeons which </a:t>
            </a:r>
            <a:r>
              <a:rPr lang="en-GB" baseline="0" dirty="0" err="1" smtClean="0"/>
              <a:t>lila</a:t>
            </a:r>
            <a:r>
              <a:rPr lang="en-GB" baseline="0" dirty="0" smtClean="0"/>
              <a:t>, Simon and I were involved with.</a:t>
            </a:r>
          </a:p>
          <a:p>
            <a:r>
              <a:rPr lang="en-GB" baseline="0" dirty="0" smtClean="0"/>
              <a:t>It would be interesting if they bring any changes or recommendations to the surveillance of transplant kidney scans.</a:t>
            </a:r>
          </a:p>
          <a:p>
            <a:r>
              <a:rPr lang="en-GB" baseline="0" dirty="0" smtClean="0"/>
              <a:t>Also it is a thought that potentially we could have some kind of future involvement in the scanning of transplant kidneys. Maybe looking at potential vascular surgical complications?</a:t>
            </a:r>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23</a:t>
            </a:fld>
            <a:endParaRPr lang="en-GB"/>
          </a:p>
        </p:txBody>
      </p:sp>
    </p:spTree>
    <p:extLst>
      <p:ext uri="{BB962C8B-B14F-4D97-AF65-F5344CB8AC3E}">
        <p14:creationId xmlns:p14="http://schemas.microsoft.com/office/powerpoint/2010/main" val="228456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Patient 1 was a G.P referral.</a:t>
            </a:r>
            <a:r>
              <a:rPr lang="en-GB" baseline="0" dirty="0" smtClean="0"/>
              <a:t> History was a swelling on the dorsum of the foot, query </a:t>
            </a:r>
            <a:r>
              <a:rPr lang="en-GB" baseline="0" dirty="0" err="1" smtClean="0"/>
              <a:t>Lipima</a:t>
            </a:r>
            <a:r>
              <a:rPr lang="en-GB" baseline="0" dirty="0" smtClean="0"/>
              <a:t>.</a:t>
            </a:r>
          </a:p>
          <a:p>
            <a:r>
              <a:rPr lang="en-GB" baseline="0" dirty="0" smtClean="0"/>
              <a:t>The first thing the sonographer did was to physically examine the lump. Check to see whether it moves under the skin. If it does, more likely to not to anything sinister. </a:t>
            </a:r>
          </a:p>
          <a:p>
            <a:r>
              <a:rPr lang="en-GB" baseline="0" dirty="0" smtClean="0"/>
              <a:t>She then scanned the lump which had the following features;</a:t>
            </a:r>
          </a:p>
          <a:p>
            <a:r>
              <a:rPr lang="en-GB" baseline="0" dirty="0" smtClean="0"/>
              <a:t>It was hyperechoic, non- vascularised when she checked with colour,  and had a neck which dived between the bones.</a:t>
            </a:r>
          </a:p>
          <a:p>
            <a:r>
              <a:rPr lang="en-GB" baseline="0" dirty="0" smtClean="0"/>
              <a:t>Before I go on to show you the scan image, this was the conclusion taken from the report on CRIS. </a:t>
            </a:r>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3</a:t>
            </a:fld>
            <a:endParaRPr lang="en-GB"/>
          </a:p>
        </p:txBody>
      </p:sp>
    </p:spTree>
    <p:extLst>
      <p:ext uri="{BB962C8B-B14F-4D97-AF65-F5344CB8AC3E}">
        <p14:creationId xmlns:p14="http://schemas.microsoft.com/office/powerpoint/2010/main" val="402763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So</a:t>
            </a:r>
            <a:r>
              <a:rPr lang="en-GB" baseline="0" dirty="0" smtClean="0">
                <a:effectLst/>
              </a:rPr>
              <a:t> this was one of the images taken by the sonographer.  It does appear anechoic structure. Many also display acoustic enhancement on the lateral borders, which you can easily seen here. The sonographer at the time did suggest that you could see an extension to the joint, but I’m not sure that I can see it on this image. Maybe not obvious to the untrained eye. </a:t>
            </a:r>
            <a:endParaRPr lang="en-GB" dirty="0" smtClean="0">
              <a:effectLst/>
            </a:endParaRPr>
          </a:p>
          <a:p>
            <a:endParaRPr lang="en-GB" dirty="0" smtClean="0">
              <a:effectLst/>
            </a:endParaRPr>
          </a:p>
        </p:txBody>
      </p:sp>
      <p:sp>
        <p:nvSpPr>
          <p:cNvPr id="4" name="Slide Number Placeholder 3"/>
          <p:cNvSpPr>
            <a:spLocks noGrp="1"/>
          </p:cNvSpPr>
          <p:nvPr>
            <p:ph type="sldNum" sz="quarter" idx="10"/>
          </p:nvPr>
        </p:nvSpPr>
        <p:spPr/>
        <p:txBody>
          <a:bodyPr/>
          <a:lstStyle/>
          <a:p>
            <a:fld id="{F74EF9D7-F947-46E9-8B25-ADEB187CDD4C}" type="slidenum">
              <a:rPr lang="en-GB" smtClean="0"/>
              <a:t>4</a:t>
            </a:fld>
            <a:endParaRPr lang="en-GB"/>
          </a:p>
        </p:txBody>
      </p:sp>
    </p:spTree>
    <p:extLst>
      <p:ext uri="{BB962C8B-B14F-4D97-AF65-F5344CB8AC3E}">
        <p14:creationId xmlns:p14="http://schemas.microsoft.com/office/powerpoint/2010/main" val="232055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So I thought I would give you a bit more background information on ganglion cysts.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Ganglion cysts are the most common type of soft tissue mass, most commonly found on the wrist. They are a mucin filled hernia of the synovial tissues surrounded by fibrous tissue. They Develop in relation to joints or tendon sheaths.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a:t>
            </a:r>
            <a:r>
              <a:rPr lang="en-GB" sz="1200" b="0" i="0" u="none" strike="noStrike" kern="1200" baseline="0" dirty="0" err="1" smtClean="0">
                <a:solidFill>
                  <a:schemeClr val="tx1"/>
                </a:solidFill>
                <a:latin typeface="+mn-lt"/>
                <a:ea typeface="+mn-ea"/>
                <a:cs typeface="+mn-cs"/>
              </a:rPr>
              <a:t>etiology</a:t>
            </a:r>
            <a:r>
              <a:rPr lang="en-GB" sz="1200" b="0" i="0" u="none" strike="noStrike" kern="1200" baseline="0" dirty="0" smtClean="0">
                <a:solidFill>
                  <a:schemeClr val="tx1"/>
                </a:solidFill>
                <a:latin typeface="+mn-lt"/>
                <a:ea typeface="+mn-ea"/>
                <a:cs typeface="+mn-cs"/>
              </a:rPr>
              <a:t> of ganglion cysts is unclear. A prevalent theory is that trauma causes inflammation of the associated connective tissues, which </a:t>
            </a:r>
            <a:r>
              <a:rPr lang="en-GB" dirty="0" smtClean="0"/>
              <a:t>then degenerate or liquefy into “ganglionic jelly.” The remaining connective tissue forms the cystic capsule to enclose this fluid, thus creating the ganglion cyst.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The cyst expand in size and the fluid cannot flow freely back into the synovial cavity.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They</a:t>
            </a:r>
            <a:r>
              <a:rPr lang="en-GB" baseline="0" dirty="0" smtClean="0">
                <a:effectLst/>
              </a:rPr>
              <a:t> can be spontaneous</a:t>
            </a:r>
            <a:r>
              <a:rPr lang="en-GB" dirty="0" smtClean="0">
                <a:effectLst/>
              </a:rPr>
              <a:t> without any particular cause.[19] Anyone can be affected by ganglion cysts, but they occur 3 times as often in women as they do in men. </a:t>
            </a:r>
            <a:br>
              <a:rPr lang="en-GB" dirty="0" smtClean="0">
                <a:effectLst/>
              </a:rPr>
            </a:br>
            <a:r>
              <a:rPr lang="en-GB" dirty="0" smtClean="0">
                <a:effectLst/>
              </a:rPr>
              <a:t>The occurrence of a ganglion cyst is related with </a:t>
            </a:r>
            <a:r>
              <a:rPr lang="en-GB" dirty="0" smtClean="0">
                <a:effectLst/>
                <a:hlinkClick r:id="rId3"/>
              </a:rPr>
              <a:t>osteoarthritis</a:t>
            </a:r>
            <a:r>
              <a:rPr lang="en-GB" dirty="0" smtClean="0">
                <a:effectLst/>
              </a:rPr>
              <a:t>, and therefore most commonly seen in older patients. Ganglion cysts are predominantly seen in young adults and are rare in children [3].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Many,</a:t>
            </a:r>
            <a:r>
              <a:rPr lang="en-GB" baseline="0" dirty="0" smtClean="0">
                <a:effectLst/>
              </a:rPr>
              <a:t> up to 50% can disappear without any treatment at all. If they are treated, they can be aspirated and then a steroid compound is injected into the empty cavity. So that acts as an inflammatory agent. Or they can be surgically excised. </a:t>
            </a: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
            </a:r>
            <a:br>
              <a:rPr lang="en-GB" dirty="0" smtClean="0">
                <a:effectLst/>
              </a:rPr>
            </a:br>
            <a:r>
              <a:rPr lang="en-GB" dirty="0" smtClean="0">
                <a:hlinkClick r:id="rId4" action="ppaction://hlinkfile"/>
              </a:rPr>
              <a:t>See comment in PubMed Commons below</a:t>
            </a:r>
            <a:r>
              <a:rPr lang="en-GB" dirty="0" smtClean="0"/>
              <a:t> </a:t>
            </a:r>
            <a:r>
              <a:rPr lang="en-GB" dirty="0" smtClean="0">
                <a:hlinkClick r:id="" action="ppaction://hlinkfile" tooltip="Journal of ultrasound in medicine : official journal of the American Institute of Ultrasound in Medicine."/>
              </a:rPr>
              <a:t>J Ultrasound Med.</a:t>
            </a:r>
            <a:r>
              <a:rPr lang="en-GB" dirty="0" smtClean="0"/>
              <a:t> 2007 Oct;26(10):1323-8; quiz 1330-1</a:t>
            </a:r>
          </a:p>
          <a:p>
            <a:endParaRPr lang="en-GB" dirty="0" smtClean="0"/>
          </a:p>
          <a:p>
            <a:r>
              <a:rPr lang="en-GB" b="1" dirty="0" smtClean="0"/>
              <a:t>Sonography of wrist ganglion cysts: variable and </a:t>
            </a:r>
            <a:r>
              <a:rPr lang="en-GB" b="1" dirty="0" err="1" smtClean="0"/>
              <a:t>noncystic</a:t>
            </a:r>
            <a:r>
              <a:rPr lang="en-GB" b="1" dirty="0" smtClean="0"/>
              <a:t> appearances.</a:t>
            </a:r>
          </a:p>
          <a:p>
            <a:r>
              <a:rPr lang="en-GB" dirty="0" smtClean="0">
                <a:hlinkClick r:id="rId5" action="ppaction://hlinkfile"/>
              </a:rPr>
              <a:t>Wang G</a:t>
            </a:r>
            <a:r>
              <a:rPr lang="en-GB" baseline="30000" dirty="0" smtClean="0"/>
              <a:t>1</a:t>
            </a:r>
            <a:r>
              <a:rPr lang="en-GB" dirty="0" smtClean="0"/>
              <a:t>, </a:t>
            </a:r>
            <a:r>
              <a:rPr lang="en-GB" dirty="0" smtClean="0">
                <a:hlinkClick r:id="rId6" action="ppaction://hlinkfile"/>
              </a:rPr>
              <a:t>Jacobson JA</a:t>
            </a:r>
            <a:r>
              <a:rPr lang="en-GB" dirty="0" smtClean="0"/>
              <a:t>, </a:t>
            </a:r>
            <a:r>
              <a:rPr lang="en-GB" dirty="0" smtClean="0">
                <a:hlinkClick r:id="rId7" action="ppaction://hlinkfile"/>
              </a:rPr>
              <a:t>Feng FY</a:t>
            </a:r>
            <a:r>
              <a:rPr lang="en-GB" dirty="0" smtClean="0"/>
              <a:t>, </a:t>
            </a:r>
            <a:r>
              <a:rPr lang="en-GB" dirty="0" smtClean="0">
                <a:hlinkClick r:id="rId8" action="ppaction://hlinkfile"/>
              </a:rPr>
              <a:t>Girish G</a:t>
            </a:r>
            <a:r>
              <a:rPr lang="en-GB" dirty="0" smtClean="0"/>
              <a:t>, </a:t>
            </a:r>
            <a:r>
              <a:rPr lang="en-GB" dirty="0" err="1" smtClean="0">
                <a:hlinkClick r:id="rId9" action="ppaction://hlinkfile"/>
              </a:rPr>
              <a:t>Caoili</a:t>
            </a:r>
            <a:r>
              <a:rPr lang="en-GB" dirty="0" smtClean="0">
                <a:hlinkClick r:id="rId9" action="ppaction://hlinkfile"/>
              </a:rPr>
              <a:t> EM</a:t>
            </a:r>
            <a:r>
              <a:rPr lang="en-GB" dirty="0" smtClean="0"/>
              <a:t>, </a:t>
            </a:r>
            <a:r>
              <a:rPr lang="en-GB" dirty="0" smtClean="0">
                <a:hlinkClick r:id="rId10" action="ppaction://hlinkfile"/>
              </a:rPr>
              <a:t>Brandon C</a:t>
            </a:r>
            <a:r>
              <a:rPr lang="en-GB" dirty="0" smtClean="0"/>
              <a:t>.</a:t>
            </a:r>
          </a:p>
          <a:p>
            <a:r>
              <a:rPr lang="en-GB" b="1" dirty="0" smtClean="0">
                <a:hlinkClick r:id="" action="ppaction://hlinkfile" tooltip="Open/close author information list"/>
              </a:rPr>
              <a:t>Author information</a:t>
            </a:r>
            <a:endParaRPr lang="en-GB" b="1"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5</a:t>
            </a:fld>
            <a:endParaRPr lang="en-GB"/>
          </a:p>
        </p:txBody>
      </p:sp>
    </p:spTree>
    <p:extLst>
      <p:ext uri="{BB962C8B-B14F-4D97-AF65-F5344CB8AC3E}">
        <p14:creationId xmlns:p14="http://schemas.microsoft.com/office/powerpoint/2010/main" val="111733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was patient 2.</a:t>
            </a:r>
          </a:p>
          <a:p>
            <a:r>
              <a:rPr lang="en-GB" baseline="0" dirty="0" smtClean="0"/>
              <a:t>Another G.P referral. This patient had a… So the scan was to check the nature of the lump.</a:t>
            </a:r>
          </a:p>
          <a:p>
            <a:r>
              <a:rPr lang="en-GB" baseline="0" dirty="0" smtClean="0"/>
              <a:t>So again the sonographer did a physical examination of the lump before starting the scan. This examination did not reveal any physically obvious lump. </a:t>
            </a:r>
          </a:p>
          <a:p>
            <a:r>
              <a:rPr lang="en-GB" baseline="0" dirty="0" smtClean="0"/>
              <a:t>The sonographer then performed a b-mode scan of the area, looking at the subcutaneous tissue, looking at the lobular quality of the tissue (which is normal) and checking for any cysts or collections. None was revealed with the linear probe so she checked with the abdominal probe and also compared the other buttock for any differences.</a:t>
            </a:r>
          </a:p>
          <a:p>
            <a:r>
              <a:rPr lang="en-GB" baseline="0" dirty="0" smtClean="0"/>
              <a:t>She concluded with…</a:t>
            </a:r>
          </a:p>
          <a:p>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6</a:t>
            </a:fld>
            <a:endParaRPr lang="en-GB"/>
          </a:p>
        </p:txBody>
      </p:sp>
    </p:spTree>
    <p:extLst>
      <p:ext uri="{BB962C8B-B14F-4D97-AF65-F5344CB8AC3E}">
        <p14:creationId xmlns:p14="http://schemas.microsoft.com/office/powerpoint/2010/main" val="31117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these</a:t>
            </a:r>
            <a:r>
              <a:rPr lang="en-GB" baseline="0" dirty="0" smtClean="0"/>
              <a:t> are a couple of saved images from the scan. The sonographer compared the right side of the buttock with the left (which was the side that was being investigated) Actually, looking at the images there doesn’t seem to be any major differences between each side, even to the untrained eye. There certainly isn’t any obvious structure or collection. </a:t>
            </a:r>
          </a:p>
          <a:p>
            <a:endParaRPr lang="en-GB" baseline="0" dirty="0" smtClean="0"/>
          </a:p>
          <a:p>
            <a:r>
              <a:rPr lang="en-GB" baseline="0" dirty="0" smtClean="0"/>
              <a:t>Talking to the sonographer after the scan, she hinted that this lady might have some asymmetrical fat deposition which can happen when you get fat necrosis, usually following an injury. You can end up with a deficit in the subcutaneous tissue which can feel like a lump. Looking closer at the images, there may be subtle differences in the </a:t>
            </a:r>
            <a:r>
              <a:rPr lang="en-GB" baseline="0" dirty="0" err="1" smtClean="0"/>
              <a:t>lobulation</a:t>
            </a:r>
            <a:r>
              <a:rPr lang="en-GB" baseline="0" dirty="0" smtClean="0"/>
              <a:t> of the tissue with the right side looking slightly different to the left.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lady suffers from back problems so maybe it is more back related, maybe nerve problems. Interestingly, when I looked her up on synapse, this patient has been referred to the department for the same complaint 8 years ago. The scan then also didn’t reveal anything. </a:t>
            </a:r>
          </a:p>
          <a:p>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7</a:t>
            </a:fld>
            <a:endParaRPr lang="en-GB"/>
          </a:p>
        </p:txBody>
      </p:sp>
    </p:spTree>
    <p:extLst>
      <p:ext uri="{BB962C8B-B14F-4D97-AF65-F5344CB8AC3E}">
        <p14:creationId xmlns:p14="http://schemas.microsoft.com/office/powerpoint/2010/main" val="315035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Patient 3 was another</a:t>
            </a:r>
            <a:r>
              <a:rPr lang="en-GB" baseline="0" dirty="0" smtClean="0"/>
              <a:t> G.P referral. This man had a long history of a painful lump on his lateral malleolus which was thought to be a </a:t>
            </a:r>
            <a:r>
              <a:rPr lang="en-GB" baseline="0" dirty="0" err="1" smtClean="0"/>
              <a:t>cornified</a:t>
            </a:r>
            <a:r>
              <a:rPr lang="en-GB" baseline="0" dirty="0" smtClean="0"/>
              <a:t> lesion. On top of this was..</a:t>
            </a:r>
          </a:p>
          <a:p>
            <a:r>
              <a:rPr lang="en-GB" baseline="0" dirty="0" smtClean="0"/>
              <a:t>Again she started with a physical examination. Then the scan in b-mode and then colour to check for any vascularisation. </a:t>
            </a:r>
            <a:endParaRPr lang="en-GB" dirty="0" smtClean="0"/>
          </a:p>
          <a:p>
            <a:r>
              <a:rPr lang="en-GB" dirty="0" smtClean="0"/>
              <a:t>She used a gel pad on the malleolus</a:t>
            </a:r>
            <a:r>
              <a:rPr lang="en-GB" baseline="0" dirty="0" smtClean="0"/>
              <a:t> which apparently aids visualisation and acts as a scanning platform. Not seen this before. She also looked at the tendons, I have to admit that at this point I got quite lost!</a:t>
            </a:r>
            <a:endParaRPr lang="en-GB" dirty="0" smtClean="0"/>
          </a:p>
          <a:p>
            <a:endParaRPr lang="en-GB" dirty="0" smtClean="0"/>
          </a:p>
          <a:p>
            <a:r>
              <a:rPr lang="en-GB" dirty="0" smtClean="0"/>
              <a:t>The</a:t>
            </a:r>
            <a:r>
              <a:rPr lang="en-GB" baseline="0" dirty="0" smtClean="0"/>
              <a:t> sonographer thought that visually it looked like a chronic bony extension of the lateral malleolus.  On this one, the sonographer sought a second opinion from one of the consultant radiologists who was doing a scanning list next door. He ordered an x-ray to check for bone erosion. </a:t>
            </a:r>
            <a:endParaRPr lang="en-GB" dirty="0" smtClean="0"/>
          </a:p>
          <a:p>
            <a:endParaRPr lang="en-GB" dirty="0" smtClean="0"/>
          </a:p>
          <a:p>
            <a:r>
              <a:rPr lang="en-GB" dirty="0" smtClean="0"/>
              <a:t>The</a:t>
            </a:r>
            <a:r>
              <a:rPr lang="en-GB" baseline="0" dirty="0" smtClean="0"/>
              <a:t> patient received an x-ray within about 30 </a:t>
            </a:r>
            <a:r>
              <a:rPr lang="en-GB" baseline="0" dirty="0" err="1" smtClean="0"/>
              <a:t>mins</a:t>
            </a:r>
            <a:r>
              <a:rPr lang="en-GB" baseline="0" dirty="0" smtClean="0"/>
              <a:t> on the same day which I thought was a good service. </a:t>
            </a:r>
          </a:p>
        </p:txBody>
      </p:sp>
      <p:sp>
        <p:nvSpPr>
          <p:cNvPr id="4" name="Slide Number Placeholder 3"/>
          <p:cNvSpPr>
            <a:spLocks noGrp="1"/>
          </p:cNvSpPr>
          <p:nvPr>
            <p:ph type="sldNum" sz="quarter" idx="10"/>
          </p:nvPr>
        </p:nvSpPr>
        <p:spPr/>
        <p:txBody>
          <a:bodyPr/>
          <a:lstStyle/>
          <a:p>
            <a:fld id="{F74EF9D7-F947-46E9-8B25-ADEB187CDD4C}" type="slidenum">
              <a:rPr lang="en-GB" smtClean="0"/>
              <a:t>8</a:t>
            </a:fld>
            <a:endParaRPr lang="en-GB"/>
          </a:p>
        </p:txBody>
      </p:sp>
    </p:spTree>
    <p:extLst>
      <p:ext uri="{BB962C8B-B14F-4D97-AF65-F5344CB8AC3E}">
        <p14:creationId xmlns:p14="http://schemas.microsoft.com/office/powerpoint/2010/main" val="557650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These are a couple of images taken from synapse. The ultrasound on the left where you can clearly see the calcification and acoustic shadowing it produces. </a:t>
            </a:r>
          </a:p>
          <a:p>
            <a:r>
              <a:rPr lang="en-GB" baseline="0" dirty="0" smtClean="0"/>
              <a:t>On the right is the x-ray, where they have annotated “lump”.</a:t>
            </a:r>
          </a:p>
          <a:p>
            <a:endParaRPr lang="en-GB" baseline="0" dirty="0" smtClean="0"/>
          </a:p>
          <a:p>
            <a:r>
              <a:rPr lang="en-GB" baseline="0" dirty="0" smtClean="0"/>
              <a:t>So really, it looks like they have not conclusively said what it is but I guess they have ruled out bone erosion. </a:t>
            </a:r>
          </a:p>
          <a:p>
            <a:r>
              <a:rPr lang="en-GB" dirty="0" err="1" smtClean="0"/>
              <a:t>Periarthritis</a:t>
            </a:r>
            <a:r>
              <a:rPr lang="en-GB" dirty="0" smtClean="0"/>
              <a:t> (I googled)</a:t>
            </a:r>
            <a:r>
              <a:rPr lang="en-GB" baseline="0" dirty="0" smtClean="0"/>
              <a:t> is :</a:t>
            </a:r>
            <a:r>
              <a:rPr lang="en-GB" dirty="0" smtClean="0"/>
              <a:t>inflammation of tissues around a joint capsule, including tendons and </a:t>
            </a:r>
            <a:r>
              <a:rPr lang="en-GB" dirty="0" err="1" smtClean="0"/>
              <a:t>bursae</a:t>
            </a:r>
            <a:endParaRPr lang="en-GB" dirty="0"/>
          </a:p>
        </p:txBody>
      </p:sp>
      <p:sp>
        <p:nvSpPr>
          <p:cNvPr id="4" name="Slide Number Placeholder 3"/>
          <p:cNvSpPr>
            <a:spLocks noGrp="1"/>
          </p:cNvSpPr>
          <p:nvPr>
            <p:ph type="sldNum" sz="quarter" idx="10"/>
          </p:nvPr>
        </p:nvSpPr>
        <p:spPr/>
        <p:txBody>
          <a:bodyPr/>
          <a:lstStyle/>
          <a:p>
            <a:fld id="{F74EF9D7-F947-46E9-8B25-ADEB187CDD4C}" type="slidenum">
              <a:rPr lang="en-GB" smtClean="0"/>
              <a:t>9</a:t>
            </a:fld>
            <a:endParaRPr lang="en-GB"/>
          </a:p>
        </p:txBody>
      </p:sp>
    </p:spTree>
    <p:extLst>
      <p:ext uri="{BB962C8B-B14F-4D97-AF65-F5344CB8AC3E}">
        <p14:creationId xmlns:p14="http://schemas.microsoft.com/office/powerpoint/2010/main" val="25783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992D47C-AD6B-487B-A3BF-40B7D813C408}" type="datetimeFigureOut">
              <a:rPr lang="en-GB" smtClean="0"/>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12121B-BA86-42DC-B502-5C012D8CDDEE}" type="slidenum">
              <a:rPr lang="en-GB" smtClean="0"/>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92D47C-AD6B-487B-A3BF-40B7D813C408}" type="datetimeFigureOut">
              <a:rPr lang="en-GB" smtClean="0"/>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12121B-BA86-42DC-B502-5C012D8CDDE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92D47C-AD6B-487B-A3BF-40B7D813C408}" type="datetimeFigureOut">
              <a:rPr lang="en-GB" smtClean="0"/>
              <a:t>26/10/2016</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DB12121B-BA86-42DC-B502-5C012D8CDDE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92D47C-AD6B-487B-A3BF-40B7D813C408}" type="datetimeFigureOut">
              <a:rPr lang="en-GB" smtClean="0"/>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12121B-BA86-42DC-B502-5C012D8CDDE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92D47C-AD6B-487B-A3BF-40B7D813C408}" type="datetimeFigureOut">
              <a:rPr lang="en-GB" smtClean="0"/>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12121B-BA86-42DC-B502-5C012D8CDDE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92D47C-AD6B-487B-A3BF-40B7D813C408}" type="datetimeFigureOut">
              <a:rPr lang="en-GB" smtClean="0"/>
              <a:t>26/10/2016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12121B-BA86-42DC-B502-5C012D8CDDE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92D47C-AD6B-487B-A3BF-40B7D813C408}" type="datetimeFigureOut">
              <a:rPr lang="en-GB" smtClean="0"/>
              <a:t>26/10/2016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12121B-BA86-42DC-B502-5C012D8CDDE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92D47C-AD6B-487B-A3BF-40B7D813C408}" type="datetimeFigureOut">
              <a:rPr lang="en-GB" smtClean="0"/>
              <a:t>26/10/2016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12121B-BA86-42DC-B502-5C012D8CDDE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2D47C-AD6B-487B-A3BF-40B7D813C408}" type="datetimeFigureOut">
              <a:rPr lang="en-GB" smtClean="0"/>
              <a:t>26/10/2016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12121B-BA86-42DC-B502-5C012D8CDDE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92D47C-AD6B-487B-A3BF-40B7D813C408}" type="datetimeFigureOut">
              <a:rPr lang="en-GB" smtClean="0"/>
              <a:t>26/10/2016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12121B-BA86-42DC-B502-5C012D8CDDEE}" type="slidenum">
              <a:rPr lang="en-GB" smtClean="0"/>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992D47C-AD6B-487B-A3BF-40B7D813C408}" type="datetimeFigureOut">
              <a:rPr lang="en-GB" smtClean="0"/>
              <a:t>26/10/2016</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DB12121B-BA86-42DC-B502-5C012D8CDDEE}"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992D47C-AD6B-487B-A3BF-40B7D813C408}" type="datetimeFigureOut">
              <a:rPr lang="en-GB" smtClean="0"/>
              <a:t>26/10/2016</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B12121B-BA86-42DC-B502-5C012D8CDDE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ame.com/online/ultrasound_evaluation_of_renal_transplant/images/Picture5.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iz8Iz6w-HPAhXH7RQKHZOZBbYQjRwIBw&amp;url=https://www.youtube.com/watch?v%3Dh94f2_5zOJg&amp;psig=AFQjCNFybnmv2Jl8NO3iUlmMjL4hTfzZkQ&amp;ust=1476783046598088"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session with General Ultrasound</a:t>
            </a:r>
            <a:endParaRPr lang="en-GB" dirty="0"/>
          </a:p>
        </p:txBody>
      </p:sp>
      <p:sp>
        <p:nvSpPr>
          <p:cNvPr id="3" name="Subtitle 2"/>
          <p:cNvSpPr>
            <a:spLocks noGrp="1"/>
          </p:cNvSpPr>
          <p:nvPr>
            <p:ph type="subTitle" idx="1"/>
          </p:nvPr>
        </p:nvSpPr>
        <p:spPr/>
        <p:txBody>
          <a:bodyPr/>
          <a:lstStyle/>
          <a:p>
            <a:r>
              <a:rPr lang="en-GB" dirty="0" smtClean="0"/>
              <a:t>Louise Fearnside</a:t>
            </a:r>
            <a:endParaRPr lang="en-GB" dirty="0"/>
          </a:p>
        </p:txBody>
      </p:sp>
    </p:spTree>
    <p:extLst>
      <p:ext uri="{BB962C8B-B14F-4D97-AF65-F5344CB8AC3E}">
        <p14:creationId xmlns:p14="http://schemas.microsoft.com/office/powerpoint/2010/main" val="2912407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4 </a:t>
            </a:r>
            <a:endParaRPr lang="en-GB" dirty="0"/>
          </a:p>
        </p:txBody>
      </p:sp>
      <p:pic>
        <p:nvPicPr>
          <p:cNvPr id="4" name="Content Placeholder 3"/>
          <p:cNvPicPr>
            <a:picLocks noGrp="1"/>
          </p:cNvPicPr>
          <p:nvPr>
            <p:ph idx="1"/>
          </p:nvPr>
        </p:nvPicPr>
        <p:blipFill rotWithShape="1">
          <a:blip r:embed="rId3"/>
          <a:srcRect l="25542" t="16993" r="1352" b="15563"/>
          <a:stretch/>
        </p:blipFill>
        <p:spPr bwMode="auto">
          <a:xfrm>
            <a:off x="4788024" y="3439277"/>
            <a:ext cx="4122040" cy="291388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8889" t="18576" r="1804" b="26215"/>
          <a:stretch/>
        </p:blipFill>
        <p:spPr bwMode="auto">
          <a:xfrm>
            <a:off x="287524" y="1604070"/>
            <a:ext cx="4248472" cy="291297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95536" y="4537283"/>
            <a:ext cx="4032448" cy="1815882"/>
          </a:xfrm>
          <a:prstGeom prst="rect">
            <a:avLst/>
          </a:prstGeom>
          <a:noFill/>
        </p:spPr>
        <p:txBody>
          <a:bodyPr wrap="square" rtlCol="0">
            <a:spAutoFit/>
          </a:bodyPr>
          <a:lstStyle/>
          <a:p>
            <a:r>
              <a:rPr lang="en-GB" sz="1400" dirty="0"/>
              <a:t>There is a 7.4 x 3.5 x 2.5 cm anechoic cystic structure demonstrated in the popliteal fossa.  A fluid filled neck is seen arising from between the medial head of gastrocnemius muscle and semimembranosus tendon.</a:t>
            </a:r>
          </a:p>
          <a:p>
            <a:r>
              <a:rPr lang="en-GB" sz="1400" dirty="0"/>
              <a:t>There is no vascularity with colour Doppler.</a:t>
            </a:r>
          </a:p>
          <a:p>
            <a:r>
              <a:rPr lang="en-GB" sz="1400" dirty="0"/>
              <a:t>The popliteal vein and artery are patent.</a:t>
            </a:r>
          </a:p>
          <a:p>
            <a:r>
              <a:rPr lang="en-GB" sz="1400" dirty="0"/>
              <a:t>The appearances are consistent with a Baker’s cyst.</a:t>
            </a:r>
          </a:p>
        </p:txBody>
      </p:sp>
    </p:spTree>
    <p:extLst>
      <p:ext uri="{BB962C8B-B14F-4D97-AF65-F5344CB8AC3E}">
        <p14:creationId xmlns:p14="http://schemas.microsoft.com/office/powerpoint/2010/main" val="3574125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Transplant Kidney Scan</a:t>
            </a:r>
            <a:endParaRPr lang="en-GB"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6056" y="2204864"/>
            <a:ext cx="3220390" cy="397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1.bp.blogspot.com/_NDw_XebDkYI/S7BCECIKq1I/AAAAAAAAAQY/mkOU5W1dCxY/s1600/kidn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470024"/>
            <a:ext cx="4392488" cy="329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7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Transplant?</a:t>
            </a:r>
            <a:endParaRPr lang="en-GB" dirty="0"/>
          </a:p>
        </p:txBody>
      </p:sp>
      <p:sp>
        <p:nvSpPr>
          <p:cNvPr id="3" name="Content Placeholder 2"/>
          <p:cNvSpPr>
            <a:spLocks noGrp="1"/>
          </p:cNvSpPr>
          <p:nvPr>
            <p:ph idx="1"/>
          </p:nvPr>
        </p:nvSpPr>
        <p:spPr/>
        <p:txBody>
          <a:bodyPr/>
          <a:lstStyle/>
          <a:p>
            <a:r>
              <a:rPr lang="en-GB" dirty="0" smtClean="0"/>
              <a:t>Increases life expectancy vs Dialysis </a:t>
            </a:r>
          </a:p>
          <a:p>
            <a:pPr marL="118872" indent="0">
              <a:buNone/>
            </a:pPr>
            <a:endParaRPr lang="en-GB" sz="800" dirty="0" smtClean="0"/>
          </a:p>
          <a:p>
            <a:endParaRPr lang="en-GB" sz="800" dirty="0" smtClean="0"/>
          </a:p>
          <a:p>
            <a:r>
              <a:rPr lang="en-GB" dirty="0" smtClean="0"/>
              <a:t>Improves quality of life </a:t>
            </a:r>
          </a:p>
          <a:p>
            <a:endParaRPr lang="en-GB" sz="800" dirty="0" smtClean="0"/>
          </a:p>
          <a:p>
            <a:endParaRPr lang="en-GB" sz="800" dirty="0" smtClean="0"/>
          </a:p>
          <a:p>
            <a:r>
              <a:rPr lang="en-GB" dirty="0" smtClean="0"/>
              <a:t>Reduction in Financial burden</a:t>
            </a:r>
          </a:p>
          <a:p>
            <a:pPr marL="0" indent="0">
              <a:buNone/>
            </a:pPr>
            <a:r>
              <a:rPr lang="en-GB" sz="2400" dirty="0" smtClean="0"/>
              <a:t>     - 1</a:t>
            </a:r>
            <a:r>
              <a:rPr lang="en-GB" sz="2400" baseline="30000" dirty="0" smtClean="0"/>
              <a:t>st</a:t>
            </a:r>
            <a:r>
              <a:rPr lang="en-GB" sz="2400" dirty="0" smtClean="0"/>
              <a:t> year 20,000              £6000 thereafter</a:t>
            </a:r>
          </a:p>
          <a:p>
            <a:pPr marL="0" indent="0">
              <a:buNone/>
            </a:pPr>
            <a:r>
              <a:rPr lang="en-GB" sz="2400" dirty="0" smtClean="0"/>
              <a:t>       Vs £30,000 p/y Dialysis</a:t>
            </a:r>
          </a:p>
          <a:p>
            <a:pPr marL="0" indent="0">
              <a:buNone/>
            </a:pPr>
            <a:endParaRPr lang="en-GB" sz="800" dirty="0" smtClean="0"/>
          </a:p>
          <a:p>
            <a:pPr marL="0" indent="0">
              <a:buNone/>
            </a:pPr>
            <a:endParaRPr lang="en-GB" sz="800" dirty="0" smtClean="0"/>
          </a:p>
          <a:p>
            <a:r>
              <a:rPr lang="en-GB" dirty="0" smtClean="0"/>
              <a:t>Free from restrictions – diet and fluid</a:t>
            </a:r>
          </a:p>
          <a:p>
            <a:pPr marL="0" indent="0">
              <a:buNone/>
            </a:pPr>
            <a:endParaRPr lang="en-GB" dirty="0"/>
          </a:p>
        </p:txBody>
      </p:sp>
      <p:sp>
        <p:nvSpPr>
          <p:cNvPr id="4" name="Right Arrow 3"/>
          <p:cNvSpPr/>
          <p:nvPr/>
        </p:nvSpPr>
        <p:spPr>
          <a:xfrm>
            <a:off x="2915816" y="3895352"/>
            <a:ext cx="648072"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628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
                                        </p:tgtEl>
                                        <p:attrNameLst>
                                          <p:attrName>ppt_c</p:attrName>
                                        </p:attrNameLst>
                                      </p:cBhvr>
                                      <p:to>
                                        <a:schemeClr val="bg2"/>
                                      </p:to>
                                    </p:animClr>
                                  </p:sub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1000"/>
                                        <p:tgtEl>
                                          <p:spTgt spid="3">
                                            <p:txEl>
                                              <p:pRg st="11" end="11"/>
                                            </p:txEl>
                                          </p:spTgt>
                                        </p:tgtEl>
                                      </p:cBhvr>
                                    </p:animEffect>
                                    <p:anim calcmode="lin" valueType="num">
                                      <p:cBhvr>
                                        <p:cTn id="4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Transplant Site</a:t>
            </a:r>
            <a:endParaRPr lang="en-GB" dirty="0"/>
          </a:p>
        </p:txBody>
      </p:sp>
      <p:sp>
        <p:nvSpPr>
          <p:cNvPr id="3" name="Content Placeholder 2"/>
          <p:cNvSpPr>
            <a:spLocks noGrp="1"/>
          </p:cNvSpPr>
          <p:nvPr>
            <p:ph idx="1"/>
          </p:nvPr>
        </p:nvSpPr>
        <p:spPr/>
        <p:txBody>
          <a:bodyPr/>
          <a:lstStyle/>
          <a:p>
            <a:pPr algn="ctr"/>
            <a:r>
              <a:rPr lang="en-GB" dirty="0" smtClean="0"/>
              <a:t>Retroperitoneal Space of Iliac Fossa</a:t>
            </a:r>
          </a:p>
          <a:p>
            <a:endParaRPr lang="en-GB" dirty="0"/>
          </a:p>
          <a:p>
            <a:pPr marL="0" indent="0">
              <a:buNone/>
            </a:pPr>
            <a:r>
              <a:rPr lang="en-GB" sz="2800" dirty="0" smtClean="0"/>
              <a:t>End to side anastomoses</a:t>
            </a:r>
          </a:p>
          <a:p>
            <a:pPr marL="0" indent="0">
              <a:buNone/>
            </a:pPr>
            <a:r>
              <a:rPr lang="en-GB" sz="2800" dirty="0" smtClean="0"/>
              <a:t>transplant renal vessels</a:t>
            </a:r>
          </a:p>
          <a:p>
            <a:pPr marL="0" indent="0">
              <a:buNone/>
            </a:pPr>
            <a:r>
              <a:rPr lang="en-GB" sz="2800" dirty="0"/>
              <a:t>t</a:t>
            </a:r>
            <a:r>
              <a:rPr lang="en-GB" sz="2800" dirty="0" smtClean="0"/>
              <a:t>o Common/External iliac</a:t>
            </a:r>
          </a:p>
          <a:p>
            <a:pPr marL="0" indent="0">
              <a:buNone/>
            </a:pPr>
            <a:r>
              <a:rPr lang="en-GB" sz="2800" dirty="0"/>
              <a:t>a</a:t>
            </a:r>
            <a:r>
              <a:rPr lang="en-GB" sz="2800" dirty="0" smtClean="0"/>
              <a:t>rtery/veins</a:t>
            </a:r>
            <a:endParaRPr lang="en-GB" sz="28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92896"/>
            <a:ext cx="3528392" cy="3047120"/>
          </a:xfrm>
          <a:prstGeom prst="rect">
            <a:avLst/>
          </a:prstGeom>
          <a:noFill/>
          <a:ln>
            <a:noFill/>
          </a:ln>
        </p:spPr>
      </p:pic>
    </p:spTree>
    <p:extLst>
      <p:ext uri="{BB962C8B-B14F-4D97-AF65-F5344CB8AC3E}">
        <p14:creationId xmlns:p14="http://schemas.microsoft.com/office/powerpoint/2010/main" val="1970183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Ultrasound</a:t>
            </a:r>
            <a:endParaRPr lang="en-GB" dirty="0"/>
          </a:p>
        </p:txBody>
      </p:sp>
      <p:sp>
        <p:nvSpPr>
          <p:cNvPr id="3" name="Content Placeholder 2"/>
          <p:cNvSpPr>
            <a:spLocks noGrp="1"/>
          </p:cNvSpPr>
          <p:nvPr>
            <p:ph idx="1"/>
          </p:nvPr>
        </p:nvSpPr>
        <p:spPr/>
        <p:txBody>
          <a:bodyPr/>
          <a:lstStyle/>
          <a:p>
            <a:r>
              <a:rPr lang="en-GB" dirty="0" smtClean="0"/>
              <a:t>Invaluable initial imaging modality</a:t>
            </a:r>
          </a:p>
          <a:p>
            <a:pPr marL="0" indent="0">
              <a:buNone/>
            </a:pPr>
            <a:r>
              <a:rPr lang="en-GB" dirty="0"/>
              <a:t> </a:t>
            </a:r>
            <a:r>
              <a:rPr lang="en-GB" sz="2400" dirty="0" smtClean="0"/>
              <a:t>-  Clinical features graft failure often absent/non specific</a:t>
            </a:r>
          </a:p>
          <a:p>
            <a:pPr marL="0" indent="0">
              <a:buNone/>
            </a:pPr>
            <a:endParaRPr lang="en-GB" sz="800" dirty="0" smtClean="0"/>
          </a:p>
          <a:p>
            <a:pPr marL="0" indent="0">
              <a:buNone/>
            </a:pPr>
            <a:endParaRPr lang="en-GB" sz="800" dirty="0"/>
          </a:p>
          <a:p>
            <a:r>
              <a:rPr lang="en-GB" dirty="0" smtClean="0"/>
              <a:t>Superficial nature – ideal for scanning!</a:t>
            </a:r>
          </a:p>
          <a:p>
            <a:pPr marL="0" indent="0">
              <a:buNone/>
            </a:pPr>
            <a:endParaRPr lang="en-GB" sz="800" dirty="0" smtClean="0"/>
          </a:p>
          <a:p>
            <a:pPr>
              <a:buFontTx/>
              <a:buChar char="-"/>
            </a:pPr>
            <a:endParaRPr lang="en-GB" sz="800" dirty="0" smtClean="0"/>
          </a:p>
          <a:p>
            <a:pPr>
              <a:buFontTx/>
              <a:buChar char="-"/>
            </a:pPr>
            <a:endParaRPr lang="en-GB" sz="800" dirty="0" smtClean="0"/>
          </a:p>
          <a:p>
            <a:r>
              <a:rPr lang="en-GB" dirty="0" smtClean="0"/>
              <a:t>Good first line modality </a:t>
            </a:r>
            <a:r>
              <a:rPr lang="en-GB" sz="2400" dirty="0" smtClean="0"/>
              <a:t>-  but relatively non-specific on reasons for functional complications</a:t>
            </a:r>
          </a:p>
          <a:p>
            <a:endParaRPr lang="en-GB" sz="800" dirty="0" smtClean="0"/>
          </a:p>
          <a:p>
            <a:pPr lvl="0">
              <a:buClr>
                <a:srgbClr val="FDA023"/>
              </a:buClr>
            </a:pPr>
            <a:r>
              <a:rPr lang="en-GB" dirty="0">
                <a:solidFill>
                  <a:prstClr val="black"/>
                </a:solidFill>
              </a:rPr>
              <a:t>Main role</a:t>
            </a:r>
          </a:p>
          <a:p>
            <a:pPr lvl="0">
              <a:buClr>
                <a:srgbClr val="FDA023"/>
              </a:buClr>
              <a:buFontTx/>
              <a:buChar char="-"/>
            </a:pPr>
            <a:r>
              <a:rPr lang="en-GB" sz="2400" dirty="0">
                <a:solidFill>
                  <a:prstClr val="black"/>
                </a:solidFill>
              </a:rPr>
              <a:t>Surgical complications, monitoring, biopsy guide</a:t>
            </a:r>
          </a:p>
          <a:p>
            <a:endParaRPr lang="en-GB" dirty="0" smtClean="0"/>
          </a:p>
          <a:p>
            <a:pPr marL="0" indent="0">
              <a:buNone/>
            </a:pPr>
            <a:endParaRPr lang="en-GB" sz="2400" dirty="0"/>
          </a:p>
        </p:txBody>
      </p:sp>
    </p:spTree>
    <p:extLst>
      <p:ext uri="{BB962C8B-B14F-4D97-AF65-F5344CB8AC3E}">
        <p14:creationId xmlns:p14="http://schemas.microsoft.com/office/powerpoint/2010/main" val="249009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1000"/>
                                        <p:tgtEl>
                                          <p:spTgt spid="3">
                                            <p:txEl>
                                              <p:pRg st="10" end="10"/>
                                            </p:txEl>
                                          </p:spTgt>
                                        </p:tgtEl>
                                      </p:cBhvr>
                                    </p:animEffect>
                                    <p:anim calcmode="lin" valueType="num">
                                      <p:cBhvr>
                                        <p:cTn id="3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1000"/>
                                        <p:tgtEl>
                                          <p:spTgt spid="3">
                                            <p:txEl>
                                              <p:pRg st="11" end="11"/>
                                            </p:txEl>
                                          </p:spTgt>
                                        </p:tgtEl>
                                      </p:cBhvr>
                                    </p:animEffect>
                                    <p:anim calcmode="lin" valueType="num">
                                      <p:cBhvr>
                                        <p:cTn id="3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Basic Ultrasound techniques/features</a:t>
            </a:r>
            <a:endParaRPr lang="en-GB" dirty="0"/>
          </a:p>
        </p:txBody>
      </p:sp>
      <p:sp>
        <p:nvSpPr>
          <p:cNvPr id="3" name="Content Placeholder 2"/>
          <p:cNvSpPr>
            <a:spLocks noGrp="1"/>
          </p:cNvSpPr>
          <p:nvPr>
            <p:ph idx="1"/>
          </p:nvPr>
        </p:nvSpPr>
        <p:spPr>
          <a:xfrm>
            <a:off x="457200" y="1775191"/>
            <a:ext cx="8229600" cy="4822161"/>
          </a:xfrm>
        </p:spPr>
        <p:txBody>
          <a:bodyPr>
            <a:normAutofit/>
          </a:bodyPr>
          <a:lstStyle/>
          <a:p>
            <a:r>
              <a:rPr lang="en-GB" sz="2800" dirty="0" smtClean="0"/>
              <a:t>High </a:t>
            </a:r>
            <a:r>
              <a:rPr lang="en-GB" sz="2800" dirty="0" err="1" smtClean="0"/>
              <a:t>Freq</a:t>
            </a:r>
            <a:r>
              <a:rPr lang="en-GB" sz="2800" dirty="0" smtClean="0"/>
              <a:t> linear array (superficial)</a:t>
            </a:r>
          </a:p>
          <a:p>
            <a:pPr marL="0" indent="0">
              <a:buNone/>
            </a:pPr>
            <a:endParaRPr lang="en-GB" sz="900" dirty="0" smtClean="0"/>
          </a:p>
          <a:p>
            <a:r>
              <a:rPr lang="en-GB" sz="2800" dirty="0" smtClean="0"/>
              <a:t>Minimal Pressure – compromise diastolic flow</a:t>
            </a:r>
          </a:p>
          <a:p>
            <a:pPr marL="0" indent="0">
              <a:buNone/>
            </a:pPr>
            <a:endParaRPr lang="en-GB" sz="900" dirty="0" smtClean="0"/>
          </a:p>
          <a:p>
            <a:r>
              <a:rPr lang="en-GB" sz="2800" dirty="0" smtClean="0"/>
              <a:t>Anatomic detail clearer/cortex more echogenic </a:t>
            </a:r>
          </a:p>
          <a:p>
            <a:endParaRPr lang="en-GB" sz="800" dirty="0" smtClean="0"/>
          </a:p>
          <a:p>
            <a:r>
              <a:rPr lang="en-GB" sz="2800" dirty="0" smtClean="0"/>
              <a:t>Kidney enlargement common </a:t>
            </a:r>
          </a:p>
          <a:p>
            <a:pPr marL="0" indent="0">
              <a:buNone/>
            </a:pPr>
            <a:r>
              <a:rPr lang="en-GB" sz="2800" dirty="0" smtClean="0"/>
              <a:t>    ~30%, can be 200%</a:t>
            </a:r>
          </a:p>
          <a:p>
            <a:pPr marL="0" indent="0">
              <a:buNone/>
            </a:pPr>
            <a:endParaRPr lang="en-GB" sz="800" dirty="0" smtClean="0"/>
          </a:p>
          <a:p>
            <a:r>
              <a:rPr lang="en-GB" sz="2800" dirty="0" smtClean="0"/>
              <a:t>Slight dilation collecting system</a:t>
            </a:r>
          </a:p>
          <a:p>
            <a:endParaRPr lang="en-GB" sz="800" dirty="0" smtClean="0"/>
          </a:p>
          <a:p>
            <a:r>
              <a:rPr lang="en-GB" sz="2800" dirty="0" smtClean="0"/>
              <a:t>Baseline scan within 2 days</a:t>
            </a:r>
          </a:p>
          <a:p>
            <a:pPr marL="0" indent="0">
              <a:buNone/>
            </a:pPr>
            <a:r>
              <a:rPr lang="en-GB" sz="2800" dirty="0"/>
              <a:t> </a:t>
            </a:r>
            <a:r>
              <a:rPr lang="en-GB" sz="2800" dirty="0" smtClean="0"/>
              <a:t>   </a:t>
            </a:r>
            <a:r>
              <a:rPr lang="en-GB" sz="2400" dirty="0" smtClean="0"/>
              <a:t>Then 1-2 weeks, 3 months</a:t>
            </a:r>
          </a:p>
          <a:p>
            <a:pPr marL="0" indent="0">
              <a:buNone/>
            </a:pPr>
            <a:r>
              <a:rPr lang="en-GB" sz="2800" dirty="0"/>
              <a:t> </a:t>
            </a:r>
            <a:endParaRPr lang="en-GB" sz="2800" dirty="0" smtClean="0"/>
          </a:p>
          <a:p>
            <a:endParaRPr lang="en-GB" dirty="0"/>
          </a:p>
        </p:txBody>
      </p:sp>
      <p:pic>
        <p:nvPicPr>
          <p:cNvPr id="4" name="Picture 3" descr="https://iame.com/online/ultrasound_evaluation_of_renal_transplant/images/Picture5.jpg">
            <a:hlinkClick r:id="rId3" tooltip="&quot;&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86034" y="3397547"/>
            <a:ext cx="2543175" cy="2543175"/>
          </a:xfrm>
          <a:prstGeom prst="rect">
            <a:avLst/>
          </a:prstGeom>
          <a:noFill/>
          <a:ln>
            <a:noFill/>
          </a:ln>
        </p:spPr>
      </p:pic>
      <p:pic>
        <p:nvPicPr>
          <p:cNvPr id="2050" name="Picture 2" descr="C:\Users\nbf2085\Desktop\138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149" y="471487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0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36" presetID="42"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anim calcmode="lin" valueType="num">
                                      <p:cBhvr>
                                        <p:cTn id="4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9" end="9"/>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fade">
                                      <p:cBhvr>
                                        <p:cTn id="52" dur="1000"/>
                                        <p:tgtEl>
                                          <p:spTgt spid="2050"/>
                                        </p:tgtEl>
                                      </p:cBhvr>
                                    </p:animEffect>
                                    <p:anim calcmode="lin" valueType="num">
                                      <p:cBhvr>
                                        <p:cTn id="53" dur="1000" fill="hold"/>
                                        <p:tgtEl>
                                          <p:spTgt spid="2050"/>
                                        </p:tgtEl>
                                        <p:attrNameLst>
                                          <p:attrName>ppt_x</p:attrName>
                                        </p:attrNameLst>
                                      </p:cBhvr>
                                      <p:tavLst>
                                        <p:tav tm="0">
                                          <p:val>
                                            <p:strVal val="#ppt_x"/>
                                          </p:val>
                                        </p:tav>
                                        <p:tav tm="100000">
                                          <p:val>
                                            <p:strVal val="#ppt_x"/>
                                          </p:val>
                                        </p:tav>
                                      </p:tavLst>
                                    </p:anim>
                                    <p:anim calcmode="lin" valueType="num">
                                      <p:cBhvr>
                                        <p:cTn id="5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1000"/>
                                        <p:tgtEl>
                                          <p:spTgt spid="3">
                                            <p:txEl>
                                              <p:pRg st="12" end="12"/>
                                            </p:txEl>
                                          </p:spTgt>
                                        </p:tgtEl>
                                      </p:cBhvr>
                                    </p:animEffect>
                                    <p:anim calcmode="lin" valueType="num">
                                      <p:cBhvr>
                                        <p:cTn id="6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 Colour/Spectral Doppler</a:t>
            </a:r>
            <a:endParaRPr lang="en-GB" dirty="0"/>
          </a:p>
        </p:txBody>
      </p:sp>
      <p:sp>
        <p:nvSpPr>
          <p:cNvPr id="3" name="Content Placeholder 2"/>
          <p:cNvSpPr>
            <a:spLocks noGrp="1"/>
          </p:cNvSpPr>
          <p:nvPr>
            <p:ph idx="1"/>
          </p:nvPr>
        </p:nvSpPr>
        <p:spPr/>
        <p:txBody>
          <a:bodyPr/>
          <a:lstStyle/>
          <a:p>
            <a:r>
              <a:rPr lang="en-GB" sz="2400" dirty="0" smtClean="0"/>
              <a:t>Low Colour scale, increased colour gain</a:t>
            </a:r>
          </a:p>
          <a:p>
            <a:r>
              <a:rPr lang="en-GB" sz="2400" dirty="0" smtClean="0"/>
              <a:t>Generally well perfused? Global assessment</a:t>
            </a:r>
          </a:p>
          <a:p>
            <a:r>
              <a:rPr lang="en-GB" sz="2400" dirty="0" smtClean="0"/>
              <a:t>Possible to get segmental infarction</a:t>
            </a:r>
          </a:p>
          <a:p>
            <a:r>
              <a:rPr lang="en-GB" sz="2400" dirty="0" smtClean="0"/>
              <a:t>Typical calculations – Main vessels,</a:t>
            </a:r>
          </a:p>
          <a:p>
            <a:pPr marL="118872" indent="0">
              <a:buNone/>
            </a:pPr>
            <a:r>
              <a:rPr lang="en-GB" sz="2400" dirty="0" smtClean="0"/>
              <a:t>                                                  Intrarenal</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30706" y="3673382"/>
            <a:ext cx="2785110" cy="2266950"/>
          </a:xfrm>
          <a:prstGeom prst="rect">
            <a:avLst/>
          </a:prstGeom>
          <a:noFill/>
          <a:ln>
            <a:noFill/>
          </a:ln>
        </p:spPr>
      </p:pic>
      <p:pic>
        <p:nvPicPr>
          <p:cNvPr id="5" name="Picture 2" descr="C:\Users\nbf2085\Desktop\Renal Ultrasoun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077072"/>
            <a:ext cx="2952328" cy="24847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nbf2085\Desktop\interlobar-indire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192" y="2832486"/>
            <a:ext cx="35242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sistive index calculation">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84" t="66044" b="8637"/>
          <a:stretch/>
        </p:blipFill>
        <p:spPr bwMode="auto">
          <a:xfrm>
            <a:off x="6143221" y="5094672"/>
            <a:ext cx="2666192" cy="8681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89487" y="6034959"/>
            <a:ext cx="1644177" cy="707886"/>
          </a:xfrm>
          <a:prstGeom prst="rect">
            <a:avLst/>
          </a:prstGeom>
          <a:solidFill>
            <a:schemeClr val="tx1"/>
          </a:solidFill>
        </p:spPr>
        <p:txBody>
          <a:bodyPr wrap="square" rtlCol="0">
            <a:spAutoFit/>
          </a:bodyPr>
          <a:lstStyle/>
          <a:p>
            <a:pPr algn="ctr"/>
            <a:r>
              <a:rPr lang="en-GB" sz="2000" b="1" dirty="0" smtClean="0">
                <a:solidFill>
                  <a:srgbClr val="FFFF66"/>
                </a:solidFill>
                <a:latin typeface="Lucida Fax" panose="02060602050505020204" pitchFamily="18" charset="0"/>
              </a:rPr>
              <a:t>PSV</a:t>
            </a:r>
          </a:p>
          <a:p>
            <a:pPr algn="ctr"/>
            <a:r>
              <a:rPr lang="en-GB" sz="2000" b="1" dirty="0" smtClean="0">
                <a:solidFill>
                  <a:srgbClr val="FFFF66"/>
                </a:solidFill>
                <a:latin typeface="Lucida Fax" panose="02060602050505020204" pitchFamily="18" charset="0"/>
              </a:rPr>
              <a:t>RAR</a:t>
            </a:r>
            <a:endParaRPr lang="en-GB" sz="2000" b="1" dirty="0">
              <a:solidFill>
                <a:srgbClr val="FFFF66"/>
              </a:solidFill>
              <a:latin typeface="Lucida Fax" panose="02060602050505020204" pitchFamily="18" charset="0"/>
            </a:endParaRPr>
          </a:p>
        </p:txBody>
      </p:sp>
    </p:spTree>
    <p:extLst>
      <p:ext uri="{BB962C8B-B14F-4D97-AF65-F5344CB8AC3E}">
        <p14:creationId xmlns:p14="http://schemas.microsoft.com/office/powerpoint/2010/main" val="42844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1"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Nephron Anatomy </a:t>
            </a:r>
            <a:endParaRPr lang="en-GB"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060848"/>
            <a:ext cx="4651621" cy="406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descr="http://1.bp.blogspot.com/-zQls9KTGiEo/T_MiXrdIa6I/AAAAAAAAHEo/8MZgH4WY670/s1600/d84e8bae16bde1b93078b4181ebf90c9_1419773.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212976"/>
            <a:ext cx="4193232" cy="3169544"/>
          </a:xfrm>
          <a:prstGeom prst="rect">
            <a:avLst/>
          </a:prstGeom>
          <a:noFill/>
          <a:ln>
            <a:noFill/>
          </a:ln>
        </p:spPr>
      </p:pic>
    </p:spTree>
    <p:extLst>
      <p:ext uri="{BB962C8B-B14F-4D97-AF65-F5344CB8AC3E}">
        <p14:creationId xmlns:p14="http://schemas.microsoft.com/office/powerpoint/2010/main" val="2012164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Complications</a:t>
            </a:r>
            <a:endParaRPr lang="en-GB" dirty="0"/>
          </a:p>
        </p:txBody>
      </p:sp>
      <p:sp>
        <p:nvSpPr>
          <p:cNvPr id="3" name="Content Placeholder 2"/>
          <p:cNvSpPr>
            <a:spLocks noGrp="1"/>
          </p:cNvSpPr>
          <p:nvPr>
            <p:ph idx="1"/>
          </p:nvPr>
        </p:nvSpPr>
        <p:spPr/>
        <p:txBody>
          <a:bodyPr>
            <a:normAutofit/>
          </a:bodyPr>
          <a:lstStyle/>
          <a:p>
            <a:pPr marL="0" lvl="0" indent="0">
              <a:buNone/>
            </a:pPr>
            <a:r>
              <a:rPr lang="en-GB" dirty="0" smtClean="0"/>
              <a:t>Four main Types</a:t>
            </a:r>
          </a:p>
          <a:p>
            <a:pPr marL="0" lvl="0" indent="0">
              <a:buNone/>
            </a:pPr>
            <a:endParaRPr lang="en-GB" sz="2000" b="1" dirty="0" smtClean="0"/>
          </a:p>
          <a:p>
            <a:pPr lvl="0"/>
            <a:r>
              <a:rPr lang="en-GB" dirty="0" smtClean="0"/>
              <a:t>Vascular </a:t>
            </a:r>
            <a:r>
              <a:rPr lang="en-GB" dirty="0"/>
              <a:t>– </a:t>
            </a:r>
            <a:r>
              <a:rPr lang="en-GB" sz="2000" dirty="0"/>
              <a:t>thrombosis, kink, AVF, </a:t>
            </a:r>
            <a:r>
              <a:rPr lang="en-GB" sz="2000" dirty="0" err="1" smtClean="0"/>
              <a:t>pseudoaneurysm</a:t>
            </a:r>
            <a:endParaRPr lang="en-GB" sz="2000" dirty="0" smtClean="0"/>
          </a:p>
          <a:p>
            <a:pPr lvl="0"/>
            <a:endParaRPr lang="en-GB" sz="800" dirty="0"/>
          </a:p>
          <a:p>
            <a:pPr lvl="0"/>
            <a:r>
              <a:rPr lang="en-GB" dirty="0"/>
              <a:t>Urological – </a:t>
            </a:r>
            <a:r>
              <a:rPr lang="en-GB" sz="2000" dirty="0"/>
              <a:t>urine </a:t>
            </a:r>
            <a:r>
              <a:rPr lang="en-GB" sz="2000" dirty="0" smtClean="0"/>
              <a:t>leak, urinomas. </a:t>
            </a:r>
          </a:p>
          <a:p>
            <a:pPr lvl="0"/>
            <a:endParaRPr lang="en-GB" sz="800" dirty="0"/>
          </a:p>
          <a:p>
            <a:pPr lvl="0"/>
            <a:r>
              <a:rPr lang="en-GB" dirty="0" smtClean="0"/>
              <a:t>Collections - </a:t>
            </a:r>
            <a:r>
              <a:rPr lang="en-GB" sz="2000" dirty="0"/>
              <a:t>u</a:t>
            </a:r>
            <a:r>
              <a:rPr lang="en-GB" sz="2000" dirty="0" smtClean="0"/>
              <a:t>rinoma, </a:t>
            </a:r>
            <a:r>
              <a:rPr lang="en-GB" sz="2000" dirty="0" err="1" smtClean="0"/>
              <a:t>lymphocoele</a:t>
            </a:r>
            <a:r>
              <a:rPr lang="en-GB" sz="2000" dirty="0" smtClean="0"/>
              <a:t>, haematoma, abscess. </a:t>
            </a:r>
          </a:p>
          <a:p>
            <a:pPr lvl="0"/>
            <a:endParaRPr lang="en-GB" sz="2000" dirty="0" smtClean="0"/>
          </a:p>
          <a:p>
            <a:pPr lvl="0"/>
            <a:endParaRPr lang="en-GB" sz="800" dirty="0"/>
          </a:p>
          <a:p>
            <a:pPr lvl="0"/>
            <a:r>
              <a:rPr lang="en-GB" dirty="0"/>
              <a:t>Delayed graft </a:t>
            </a:r>
            <a:r>
              <a:rPr lang="en-GB" dirty="0" smtClean="0"/>
              <a:t>function (ATN) </a:t>
            </a:r>
            <a:endParaRPr lang="en-GB" b="1" dirty="0"/>
          </a:p>
          <a:p>
            <a:pPr marL="118872" lvl="0" indent="0">
              <a:buNone/>
            </a:pPr>
            <a:r>
              <a:rPr lang="en-GB" sz="1800" dirty="0" smtClean="0"/>
              <a:t>One of the diseases of the parenchyma</a:t>
            </a:r>
          </a:p>
          <a:p>
            <a:pPr marL="118872" lvl="0" indent="0">
              <a:buNone/>
            </a:pPr>
            <a:r>
              <a:rPr lang="en-GB" sz="1800" dirty="0" smtClean="0"/>
              <a:t>Common cause of early renal function impairment, usually resolves within 2 weeks</a:t>
            </a:r>
          </a:p>
          <a:p>
            <a:pPr marL="118872" lvl="0" indent="0">
              <a:buNone/>
            </a:pPr>
            <a:r>
              <a:rPr lang="en-GB" sz="1800" dirty="0" smtClean="0"/>
              <a:t>Ultrasound non specific on type of graft dysfunction</a:t>
            </a:r>
          </a:p>
          <a:p>
            <a:pPr lvl="0"/>
            <a:endParaRPr lang="en-GB" dirty="0"/>
          </a:p>
        </p:txBody>
      </p:sp>
    </p:spTree>
    <p:extLst>
      <p:ext uri="{BB962C8B-B14F-4D97-AF65-F5344CB8AC3E}">
        <p14:creationId xmlns:p14="http://schemas.microsoft.com/office/powerpoint/2010/main" val="89084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anim calcmode="lin" valueType="num">
                                      <p:cBhvr>
                                        <p:cTn id="4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1000"/>
                                        <p:tgtEl>
                                          <p:spTgt spid="3">
                                            <p:txEl>
                                              <p:pRg st="11" end="11"/>
                                            </p:txEl>
                                          </p:spTgt>
                                        </p:tgtEl>
                                      </p:cBhvr>
                                    </p:animEffect>
                                    <p:anim calcmode="lin" valueType="num">
                                      <p:cBhvr>
                                        <p:cTn id="4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1000"/>
                                        <p:tgtEl>
                                          <p:spTgt spid="3">
                                            <p:txEl>
                                              <p:pRg st="12" end="12"/>
                                            </p:txEl>
                                          </p:spTgt>
                                        </p:tgtEl>
                                      </p:cBhvr>
                                    </p:animEffect>
                                    <p:anim calcmode="lin" valueType="num">
                                      <p:cBhvr>
                                        <p:cTn id="5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 Complications</a:t>
            </a:r>
            <a:endParaRPr lang="en-GB" dirty="0"/>
          </a:p>
        </p:txBody>
      </p:sp>
      <p:sp>
        <p:nvSpPr>
          <p:cNvPr id="3" name="Content Placeholder 2"/>
          <p:cNvSpPr>
            <a:spLocks noGrp="1"/>
          </p:cNvSpPr>
          <p:nvPr>
            <p:ph idx="1"/>
          </p:nvPr>
        </p:nvSpPr>
        <p:spPr/>
        <p:txBody>
          <a:bodyPr>
            <a:normAutofit/>
          </a:bodyPr>
          <a:lstStyle/>
          <a:p>
            <a:pPr marL="0" lvl="0" indent="0">
              <a:buNone/>
            </a:pPr>
            <a:r>
              <a:rPr lang="en-GB" dirty="0" smtClean="0"/>
              <a:t>Three Main types</a:t>
            </a:r>
          </a:p>
          <a:p>
            <a:pPr lvl="0"/>
            <a:endParaRPr lang="en-GB" sz="800" dirty="0"/>
          </a:p>
          <a:p>
            <a:pPr lvl="0"/>
            <a:r>
              <a:rPr lang="en-GB" dirty="0" smtClean="0"/>
              <a:t>Vascular </a:t>
            </a:r>
            <a:r>
              <a:rPr lang="en-GB" dirty="0"/>
              <a:t>– artery/vein </a:t>
            </a:r>
            <a:r>
              <a:rPr lang="en-GB" dirty="0" smtClean="0"/>
              <a:t>stenosis</a:t>
            </a:r>
          </a:p>
          <a:p>
            <a:pPr lvl="0"/>
            <a:r>
              <a:rPr lang="en-GB" sz="2000" dirty="0" smtClean="0"/>
              <a:t>Artery most common, anastomosis, almost always surgical comp.</a:t>
            </a:r>
          </a:p>
          <a:p>
            <a:pPr lvl="0"/>
            <a:r>
              <a:rPr lang="en-GB" sz="2000" dirty="0" smtClean="0"/>
              <a:t>Long </a:t>
            </a:r>
            <a:r>
              <a:rPr lang="en-GB" sz="2000" dirty="0" err="1" smtClean="0"/>
              <a:t>seg</a:t>
            </a:r>
            <a:r>
              <a:rPr lang="en-GB" sz="2000" dirty="0" smtClean="0"/>
              <a:t> stenosis – later complication hyperplasia/scarring. </a:t>
            </a:r>
          </a:p>
          <a:p>
            <a:pPr lvl="0"/>
            <a:r>
              <a:rPr lang="en-GB" sz="2000" dirty="0" smtClean="0"/>
              <a:t>Direct Indicators: PSV &gt;250 ml/min, RAR &gt;3.5</a:t>
            </a:r>
          </a:p>
          <a:p>
            <a:pPr lvl="0"/>
            <a:r>
              <a:rPr lang="en-GB" sz="2000" dirty="0" smtClean="0"/>
              <a:t>Normal flow parameter: 80-118 cm/s</a:t>
            </a:r>
          </a:p>
          <a:p>
            <a:pPr lvl="0"/>
            <a:endParaRPr lang="en-GB" sz="800" dirty="0"/>
          </a:p>
          <a:p>
            <a:pPr lvl="0"/>
            <a:r>
              <a:rPr lang="en-GB" dirty="0"/>
              <a:t>Urological – </a:t>
            </a:r>
            <a:r>
              <a:rPr lang="en-GB" dirty="0" smtClean="0"/>
              <a:t>uretic stenosis</a:t>
            </a:r>
          </a:p>
          <a:p>
            <a:pPr lvl="0"/>
            <a:endParaRPr lang="en-GB" sz="900" dirty="0"/>
          </a:p>
          <a:p>
            <a:pPr lvl="0"/>
            <a:r>
              <a:rPr lang="en-GB" dirty="0"/>
              <a:t>Medical – acute rejection, chronic rejection, drug toxicity, recurrent disease.</a:t>
            </a:r>
          </a:p>
          <a:p>
            <a:endParaRPr lang="en-GB" dirty="0"/>
          </a:p>
        </p:txBody>
      </p:sp>
    </p:spTree>
    <p:extLst>
      <p:ext uri="{BB962C8B-B14F-4D97-AF65-F5344CB8AC3E}">
        <p14:creationId xmlns:p14="http://schemas.microsoft.com/office/powerpoint/2010/main" val="405938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Ultrasound</a:t>
            </a:r>
            <a:endParaRPr lang="en-GB" dirty="0"/>
          </a:p>
        </p:txBody>
      </p:sp>
      <p:sp>
        <p:nvSpPr>
          <p:cNvPr id="3" name="Content Placeholder 2"/>
          <p:cNvSpPr>
            <a:spLocks noGrp="1"/>
          </p:cNvSpPr>
          <p:nvPr>
            <p:ph idx="1"/>
          </p:nvPr>
        </p:nvSpPr>
        <p:spPr/>
        <p:txBody>
          <a:bodyPr/>
          <a:lstStyle/>
          <a:p>
            <a:endParaRPr lang="en-GB" dirty="0" smtClean="0"/>
          </a:p>
          <a:p>
            <a:r>
              <a:rPr lang="en-GB" dirty="0" smtClean="0"/>
              <a:t>Good set up</a:t>
            </a:r>
          </a:p>
          <a:p>
            <a:endParaRPr lang="en-GB" sz="1800" dirty="0" smtClean="0"/>
          </a:p>
          <a:p>
            <a:endParaRPr lang="en-GB" sz="800" dirty="0" smtClean="0"/>
          </a:p>
          <a:p>
            <a:r>
              <a:rPr lang="en-GB" dirty="0" smtClean="0"/>
              <a:t>Focused Lists</a:t>
            </a:r>
          </a:p>
          <a:p>
            <a:pPr marL="118872" indent="0">
              <a:buNone/>
            </a:pPr>
            <a:endParaRPr lang="en-GB" sz="1800" dirty="0" smtClean="0"/>
          </a:p>
          <a:p>
            <a:endParaRPr lang="en-GB" sz="800" dirty="0" smtClean="0"/>
          </a:p>
          <a:p>
            <a:r>
              <a:rPr lang="en-GB" dirty="0" smtClean="0"/>
              <a:t>Many G.P referrals</a:t>
            </a:r>
          </a:p>
          <a:p>
            <a:endParaRPr lang="en-GB" sz="1800" dirty="0" smtClean="0"/>
          </a:p>
          <a:p>
            <a:endParaRPr lang="en-GB" sz="800" dirty="0" smtClean="0"/>
          </a:p>
          <a:p>
            <a:r>
              <a:rPr lang="en-GB" dirty="0" smtClean="0"/>
              <a:t>Quick turnaround</a:t>
            </a:r>
          </a:p>
          <a:p>
            <a:endParaRPr lang="en-GB" dirty="0"/>
          </a:p>
        </p:txBody>
      </p:sp>
    </p:spTree>
    <p:extLst>
      <p:ext uri="{BB962C8B-B14F-4D97-AF65-F5344CB8AC3E}">
        <p14:creationId xmlns:p14="http://schemas.microsoft.com/office/powerpoint/2010/main" val="294603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Tx</a:t>
            </a:r>
            <a:r>
              <a:rPr lang="en-GB" dirty="0" smtClean="0"/>
              <a:t> Kidney Patient 5</a:t>
            </a:r>
            <a:endParaRPr lang="en-GB" dirty="0"/>
          </a:p>
        </p:txBody>
      </p:sp>
      <p:sp>
        <p:nvSpPr>
          <p:cNvPr id="3" name="Content Placeholder 2"/>
          <p:cNvSpPr>
            <a:spLocks noGrp="1"/>
          </p:cNvSpPr>
          <p:nvPr>
            <p:ph idx="1"/>
          </p:nvPr>
        </p:nvSpPr>
        <p:spPr>
          <a:xfrm>
            <a:off x="467544" y="1484784"/>
            <a:ext cx="8229600" cy="5544616"/>
          </a:xfrm>
        </p:spPr>
        <p:txBody>
          <a:bodyPr>
            <a:normAutofit fontScale="92500" lnSpcReduction="10000"/>
          </a:bodyPr>
          <a:lstStyle/>
          <a:p>
            <a:r>
              <a:rPr lang="en-GB" sz="3800" dirty="0" smtClean="0"/>
              <a:t>Background</a:t>
            </a:r>
          </a:p>
          <a:p>
            <a:pPr marL="118872" indent="0">
              <a:buNone/>
            </a:pPr>
            <a:r>
              <a:rPr lang="en-GB" sz="2000" dirty="0" smtClean="0"/>
              <a:t>Nine year kidney transplant. Kidney function declined</a:t>
            </a:r>
          </a:p>
          <a:p>
            <a:pPr marL="118872" indent="0">
              <a:buNone/>
            </a:pPr>
            <a:endParaRPr lang="en-GB" sz="1300" dirty="0"/>
          </a:p>
          <a:p>
            <a:r>
              <a:rPr lang="en-GB" sz="3500" dirty="0" smtClean="0"/>
              <a:t>Examination</a:t>
            </a:r>
          </a:p>
          <a:p>
            <a:pPr marL="118872" indent="0">
              <a:buNone/>
            </a:pPr>
            <a:r>
              <a:rPr lang="en-GB" sz="2600" dirty="0" smtClean="0"/>
              <a:t>Image Bladder </a:t>
            </a:r>
            <a:r>
              <a:rPr lang="en-GB" dirty="0" smtClean="0"/>
              <a:t>– </a:t>
            </a:r>
            <a:r>
              <a:rPr lang="en-GB" sz="2000" dirty="0" smtClean="0"/>
              <a:t>Smooth walls, no stones, tumours or thickened bladder walls</a:t>
            </a:r>
          </a:p>
          <a:p>
            <a:pPr marL="118872" indent="0">
              <a:buNone/>
            </a:pPr>
            <a:r>
              <a:rPr lang="en-GB" sz="2600" dirty="0" err="1" smtClean="0"/>
              <a:t>Tx</a:t>
            </a:r>
            <a:r>
              <a:rPr lang="en-GB" sz="2600" dirty="0" smtClean="0"/>
              <a:t> Kidney </a:t>
            </a:r>
            <a:r>
              <a:rPr lang="en-GB" dirty="0" smtClean="0"/>
              <a:t>– </a:t>
            </a:r>
          </a:p>
          <a:p>
            <a:pPr marL="118872" indent="0">
              <a:buNone/>
            </a:pPr>
            <a:r>
              <a:rPr lang="en-GB" sz="2200" dirty="0" smtClean="0"/>
              <a:t>Start in B-mode – Image cortex, </a:t>
            </a:r>
            <a:r>
              <a:rPr lang="en-GB" sz="2200" dirty="0" err="1" smtClean="0"/>
              <a:t>hydrophrenosis</a:t>
            </a:r>
            <a:r>
              <a:rPr lang="en-GB" sz="2200" dirty="0" smtClean="0"/>
              <a:t>, length</a:t>
            </a:r>
          </a:p>
          <a:p>
            <a:pPr marL="118872" indent="0">
              <a:buNone/>
            </a:pPr>
            <a:r>
              <a:rPr lang="en-GB" sz="2200" dirty="0" smtClean="0"/>
              <a:t>Power Doppler – Global Perfusion, all 3 poles</a:t>
            </a:r>
          </a:p>
          <a:p>
            <a:pPr marL="118872" indent="0">
              <a:buNone/>
            </a:pPr>
            <a:r>
              <a:rPr lang="en-GB" sz="2200" dirty="0" smtClean="0"/>
              <a:t>Spectral Analysis – Interlobular artery in each pole. Calculate the R.I.</a:t>
            </a:r>
          </a:p>
          <a:p>
            <a:pPr marL="118872" indent="0">
              <a:buNone/>
            </a:pPr>
            <a:r>
              <a:rPr lang="en-GB" sz="2200" dirty="0" smtClean="0"/>
              <a:t>Around the kidney – any collections </a:t>
            </a:r>
            <a:r>
              <a:rPr lang="en-GB" sz="2200" dirty="0" err="1" smtClean="0"/>
              <a:t>etc</a:t>
            </a:r>
            <a:r>
              <a:rPr lang="en-GB" sz="2200" dirty="0" smtClean="0"/>
              <a:t>?</a:t>
            </a:r>
          </a:p>
          <a:p>
            <a:pPr marL="118872" indent="0">
              <a:buNone/>
            </a:pPr>
            <a:endParaRPr lang="en-GB" sz="1300" dirty="0" smtClean="0"/>
          </a:p>
          <a:p>
            <a:r>
              <a:rPr lang="en-GB" sz="3500" dirty="0" smtClean="0"/>
              <a:t>Diagnosis:</a:t>
            </a:r>
          </a:p>
          <a:p>
            <a:pPr marL="0" indent="0">
              <a:buNone/>
            </a:pPr>
            <a:r>
              <a:rPr lang="en-GB" sz="2000" dirty="0" smtClean="0"/>
              <a:t>“</a:t>
            </a:r>
            <a:r>
              <a:rPr lang="en-GB" sz="2000" i="1" dirty="0" smtClean="0"/>
              <a:t>The </a:t>
            </a:r>
            <a:r>
              <a:rPr lang="en-GB" sz="2000" i="1" dirty="0"/>
              <a:t>transplant kidney in the RIF measures 13.2cm length and appears normal in </a:t>
            </a:r>
            <a:r>
              <a:rPr lang="en-GB" sz="2000" i="1" dirty="0" smtClean="0"/>
              <a:t>echotexture. There </a:t>
            </a:r>
            <a:r>
              <a:rPr lang="en-GB" sz="2000" i="1" dirty="0"/>
              <a:t>is slight prominence of the renal pelvis at the upper pole but no </a:t>
            </a:r>
            <a:r>
              <a:rPr lang="en-GB" sz="2000" i="1" dirty="0" err="1" smtClean="0"/>
              <a:t>hydronephrosis</a:t>
            </a:r>
            <a:r>
              <a:rPr lang="en-GB" sz="2000" i="1" dirty="0" smtClean="0"/>
              <a:t>. Good </a:t>
            </a:r>
            <a:r>
              <a:rPr lang="en-GB" sz="2000" i="1" dirty="0"/>
              <a:t>global blood </a:t>
            </a:r>
            <a:r>
              <a:rPr lang="en-GB" sz="2000" i="1" dirty="0" smtClean="0"/>
              <a:t>flow. RIs </a:t>
            </a:r>
            <a:r>
              <a:rPr lang="en-GB" sz="2000" i="1" dirty="0"/>
              <a:t>= 0.65 lower, 0.71 mid, 0.64 upper </a:t>
            </a:r>
            <a:r>
              <a:rPr lang="en-GB" sz="2000" i="1" dirty="0" smtClean="0"/>
              <a:t>pole. No </a:t>
            </a:r>
            <a:r>
              <a:rPr lang="en-GB" sz="2000" i="1" dirty="0"/>
              <a:t>perinephric fluid noted. Semi-full </a:t>
            </a:r>
            <a:r>
              <a:rPr lang="en-GB" sz="2000" i="1" dirty="0" smtClean="0"/>
              <a:t>bladder</a:t>
            </a:r>
            <a:r>
              <a:rPr lang="en-GB" sz="2000" dirty="0" smtClean="0"/>
              <a:t>”</a:t>
            </a:r>
            <a:endParaRPr lang="en-GB" sz="2000" dirty="0"/>
          </a:p>
          <a:p>
            <a:pPr marL="0" indent="0">
              <a:buNone/>
            </a:pPr>
            <a:endParaRPr lang="en-GB" sz="800" dirty="0" smtClean="0"/>
          </a:p>
          <a:p>
            <a:endParaRPr lang="en-GB" sz="2000" dirty="0" smtClean="0"/>
          </a:p>
          <a:p>
            <a:endParaRPr lang="en-GB" sz="2000" dirty="0"/>
          </a:p>
          <a:p>
            <a:endParaRPr lang="en-GB" sz="2000" dirty="0" smtClean="0"/>
          </a:p>
          <a:p>
            <a:pPr marL="0" indent="0">
              <a:buNone/>
            </a:pPr>
            <a:endParaRPr lang="en-GB" sz="2000" dirty="0"/>
          </a:p>
          <a:p>
            <a:pPr marL="0" indent="0">
              <a:buNone/>
            </a:pPr>
            <a:endParaRPr lang="en-GB" dirty="0"/>
          </a:p>
        </p:txBody>
      </p:sp>
    </p:spTree>
    <p:extLst>
      <p:ext uri="{BB962C8B-B14F-4D97-AF65-F5344CB8AC3E}">
        <p14:creationId xmlns:p14="http://schemas.microsoft.com/office/powerpoint/2010/main" val="48868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47" presetID="42"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Tx</a:t>
            </a:r>
            <a:r>
              <a:rPr lang="en-GB" dirty="0" smtClean="0"/>
              <a:t> Kidney patient Images</a:t>
            </a:r>
            <a:endParaRPr lang="en-GB" dirty="0"/>
          </a:p>
        </p:txBody>
      </p:sp>
      <p:pic>
        <p:nvPicPr>
          <p:cNvPr id="4" name="Content Placeholder 3"/>
          <p:cNvPicPr>
            <a:picLocks noGrp="1"/>
          </p:cNvPicPr>
          <p:nvPr>
            <p:ph idx="1"/>
          </p:nvPr>
        </p:nvPicPr>
        <p:blipFill rotWithShape="1">
          <a:blip r:embed="rId3"/>
          <a:srcRect l="26527" t="22396" r="6250" b="20139"/>
          <a:stretch/>
        </p:blipFill>
        <p:spPr bwMode="auto">
          <a:xfrm>
            <a:off x="467544" y="1556792"/>
            <a:ext cx="4605211" cy="356125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7222" t="23263" r="3333" b="23091"/>
          <a:stretch/>
        </p:blipFill>
        <p:spPr bwMode="auto">
          <a:xfrm>
            <a:off x="4860032" y="1628800"/>
            <a:ext cx="3975100" cy="245681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srcRect l="23889" t="13889" r="3473" b="23264"/>
          <a:stretch/>
        </p:blipFill>
        <p:spPr bwMode="auto">
          <a:xfrm>
            <a:off x="3707904" y="4085615"/>
            <a:ext cx="4157980" cy="28778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9695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Protocol</a:t>
            </a:r>
            <a:endParaRPr lang="en-GB" dirty="0"/>
          </a:p>
        </p:txBody>
      </p:sp>
      <p:sp>
        <p:nvSpPr>
          <p:cNvPr id="3" name="Content Placeholder 2"/>
          <p:cNvSpPr>
            <a:spLocks noGrp="1"/>
          </p:cNvSpPr>
          <p:nvPr>
            <p:ph idx="1"/>
          </p:nvPr>
        </p:nvSpPr>
        <p:spPr>
          <a:xfrm>
            <a:off x="457200" y="1340768"/>
            <a:ext cx="8229600" cy="4785395"/>
          </a:xfrm>
        </p:spPr>
        <p:txBody>
          <a:bodyPr/>
          <a:lstStyle/>
          <a:p>
            <a:pPr marL="0" indent="0">
              <a:buNone/>
            </a:pPr>
            <a:endParaRPr lang="en-GB" sz="2000" dirty="0" smtClean="0"/>
          </a:p>
          <a:p>
            <a:endParaRPr lang="en-GB" sz="2000" dirty="0" smtClean="0"/>
          </a:p>
        </p:txBody>
      </p:sp>
      <p:pic>
        <p:nvPicPr>
          <p:cNvPr id="4" name="Picture 3"/>
          <p:cNvPicPr/>
          <p:nvPr/>
        </p:nvPicPr>
        <p:blipFill rotWithShape="1">
          <a:blip r:embed="rId3"/>
          <a:srcRect l="21666" t="12846" r="7222" b="8855"/>
          <a:stretch/>
        </p:blipFill>
        <p:spPr bwMode="auto">
          <a:xfrm>
            <a:off x="1600564" y="1340768"/>
            <a:ext cx="5707740" cy="54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1817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New transplant consultants </a:t>
            </a:r>
          </a:p>
          <a:p>
            <a:r>
              <a:rPr lang="en-GB" dirty="0" smtClean="0"/>
              <a:t>? Changes to surveillance</a:t>
            </a:r>
          </a:p>
          <a:p>
            <a:r>
              <a:rPr lang="en-GB" dirty="0" smtClean="0"/>
              <a:t>Potential future involvement?</a:t>
            </a:r>
            <a:endParaRPr lang="en-GB" dirty="0"/>
          </a:p>
        </p:txBody>
      </p:sp>
    </p:spTree>
    <p:extLst>
      <p:ext uri="{BB962C8B-B14F-4D97-AF65-F5344CB8AC3E}">
        <p14:creationId xmlns:p14="http://schemas.microsoft.com/office/powerpoint/2010/main" val="1034668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MSK List - </a:t>
            </a:r>
            <a:r>
              <a:rPr lang="en-GB" sz="4000" dirty="0" smtClean="0"/>
              <a:t>Patient 1</a:t>
            </a:r>
            <a:endParaRPr lang="en-GB" dirty="0"/>
          </a:p>
        </p:txBody>
      </p:sp>
      <p:sp>
        <p:nvSpPr>
          <p:cNvPr id="3" name="Content Placeholder 2"/>
          <p:cNvSpPr>
            <a:spLocks noGrp="1"/>
          </p:cNvSpPr>
          <p:nvPr>
            <p:ph idx="1"/>
          </p:nvPr>
        </p:nvSpPr>
        <p:spPr>
          <a:xfrm>
            <a:off x="457200" y="1556792"/>
            <a:ext cx="8229600" cy="5112568"/>
          </a:xfrm>
        </p:spPr>
        <p:txBody>
          <a:bodyPr>
            <a:normAutofit lnSpcReduction="10000"/>
          </a:bodyPr>
          <a:lstStyle/>
          <a:p>
            <a:pPr marL="457200" indent="-457200"/>
            <a:r>
              <a:rPr lang="en-GB" dirty="0" smtClean="0"/>
              <a:t>Background</a:t>
            </a:r>
          </a:p>
          <a:p>
            <a:pPr marL="457200" indent="-457200">
              <a:buFont typeface="Wingdings" panose="05000000000000000000" pitchFamily="2" charset="2"/>
              <a:buChar char="§"/>
            </a:pPr>
            <a:endParaRPr lang="en-GB" sz="900" dirty="0" smtClean="0"/>
          </a:p>
          <a:p>
            <a:pPr marL="0" indent="0">
              <a:buNone/>
            </a:pPr>
            <a:r>
              <a:rPr lang="en-GB" sz="2000" dirty="0" smtClean="0"/>
              <a:t>GP referral: </a:t>
            </a:r>
          </a:p>
          <a:p>
            <a:pPr marL="0" indent="0">
              <a:buNone/>
            </a:pPr>
            <a:r>
              <a:rPr lang="en-GB" sz="2000" dirty="0" smtClean="0"/>
              <a:t>History: Swelling on the dorsum of foot - ? Lipoma</a:t>
            </a:r>
          </a:p>
          <a:p>
            <a:pPr marL="0" indent="0">
              <a:buNone/>
            </a:pPr>
            <a:endParaRPr lang="en-GB" sz="1300" dirty="0" smtClean="0"/>
          </a:p>
          <a:p>
            <a:pPr marL="0" indent="0">
              <a:buNone/>
            </a:pPr>
            <a:endParaRPr lang="en-GB" sz="900" dirty="0"/>
          </a:p>
          <a:p>
            <a:pPr marL="457200" indent="-457200"/>
            <a:r>
              <a:rPr lang="en-GB" dirty="0" smtClean="0"/>
              <a:t>Examination</a:t>
            </a:r>
          </a:p>
          <a:p>
            <a:pPr marL="0" indent="0">
              <a:buNone/>
            </a:pPr>
            <a:endParaRPr lang="en-GB" sz="2000" dirty="0" smtClean="0"/>
          </a:p>
          <a:p>
            <a:pPr marL="118872" indent="0">
              <a:buNone/>
            </a:pPr>
            <a:r>
              <a:rPr lang="en-GB" sz="2000" dirty="0" smtClean="0"/>
              <a:t>Physically examine – does it move under the skin?</a:t>
            </a:r>
          </a:p>
          <a:p>
            <a:pPr marL="118872" indent="0">
              <a:buNone/>
            </a:pPr>
            <a:r>
              <a:rPr lang="en-GB" sz="2000" dirty="0" smtClean="0"/>
              <a:t>Duplex scan </a:t>
            </a:r>
          </a:p>
          <a:p>
            <a:pPr marL="118872" indent="0">
              <a:buNone/>
            </a:pPr>
            <a:r>
              <a:rPr lang="en-GB" sz="2000" dirty="0" smtClean="0"/>
              <a:t>Hyperechoic, non- vascularised, neck which dives between the bones.</a:t>
            </a:r>
          </a:p>
          <a:p>
            <a:pPr marL="0" indent="0">
              <a:buNone/>
            </a:pPr>
            <a:endParaRPr lang="en-GB" sz="1300" dirty="0" smtClean="0"/>
          </a:p>
          <a:p>
            <a:pPr marL="0" indent="0">
              <a:buNone/>
            </a:pPr>
            <a:endParaRPr lang="en-GB" sz="800" dirty="0" smtClean="0"/>
          </a:p>
          <a:p>
            <a:r>
              <a:rPr lang="en-GB" dirty="0" smtClean="0"/>
              <a:t>Diagnosis</a:t>
            </a:r>
          </a:p>
          <a:p>
            <a:endParaRPr lang="en-GB" sz="900" dirty="0" smtClean="0"/>
          </a:p>
          <a:p>
            <a:pPr marL="0" indent="0">
              <a:buNone/>
            </a:pPr>
            <a:r>
              <a:rPr lang="en-GB" sz="2000" b="1" i="1" dirty="0" smtClean="0"/>
              <a:t>“The </a:t>
            </a:r>
            <a:r>
              <a:rPr lang="en-GB" sz="2000" b="1" i="1" dirty="0"/>
              <a:t>lump in question relates to a 11 x 10 x 6 mm hypoechoic, cystic structure. This appears to arise from the underlying joint. There is no vascularity with colour Doppler. The appearances are consistent with a ganglion </a:t>
            </a:r>
            <a:r>
              <a:rPr lang="en-GB" sz="2000" b="1" i="1" dirty="0" smtClean="0"/>
              <a:t>cyst”</a:t>
            </a:r>
            <a:r>
              <a:rPr lang="en-GB" sz="2000" i="1" dirty="0" smtClean="0"/>
              <a:t> </a:t>
            </a:r>
            <a:endParaRPr lang="en-GB" sz="2000" i="1" dirty="0"/>
          </a:p>
          <a:p>
            <a:pPr marL="0" indent="0">
              <a:buNone/>
            </a:pPr>
            <a:endParaRPr lang="en-GB" sz="2000" dirty="0" smtClean="0"/>
          </a:p>
          <a:p>
            <a:pPr marL="0" indent="0">
              <a:buNone/>
            </a:pPr>
            <a:endParaRPr lang="en-GB" sz="2000" dirty="0"/>
          </a:p>
        </p:txBody>
      </p:sp>
    </p:spTree>
    <p:extLst>
      <p:ext uri="{BB962C8B-B14F-4D97-AF65-F5344CB8AC3E}">
        <p14:creationId xmlns:p14="http://schemas.microsoft.com/office/powerpoint/2010/main" val="27016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1000"/>
                                        <p:tgtEl>
                                          <p:spTgt spid="3">
                                            <p:txEl>
                                              <p:pRg st="13" end="13"/>
                                            </p:txEl>
                                          </p:spTgt>
                                        </p:tgtEl>
                                      </p:cBhvr>
                                    </p:animEffect>
                                    <p:anim calcmode="lin" valueType="num">
                                      <p:cBhvr>
                                        <p:cTn id="4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Effect transition="in" filter="fade">
                                      <p:cBhvr>
                                        <p:cTn id="51" dur="1000"/>
                                        <p:tgtEl>
                                          <p:spTgt spid="3">
                                            <p:txEl>
                                              <p:pRg st="15" end="15"/>
                                            </p:txEl>
                                          </p:spTgt>
                                        </p:tgtEl>
                                      </p:cBhvr>
                                    </p:animEffect>
                                    <p:anim calcmode="lin" valueType="num">
                                      <p:cBhvr>
                                        <p:cTn id="5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Ganglion Cyst</a:t>
            </a:r>
            <a:endParaRPr lang="en-GB" dirty="0"/>
          </a:p>
        </p:txBody>
      </p:sp>
      <p:pic>
        <p:nvPicPr>
          <p:cNvPr id="5" name="Picture 4"/>
          <p:cNvPicPr/>
          <p:nvPr/>
        </p:nvPicPr>
        <p:blipFill rotWithShape="1">
          <a:blip r:embed="rId3"/>
          <a:srcRect l="28889" t="24305" r="3750" b="32292"/>
          <a:stretch/>
        </p:blipFill>
        <p:spPr bwMode="auto">
          <a:xfrm>
            <a:off x="1619672" y="1988840"/>
            <a:ext cx="5544616" cy="367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9738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Ganglion Cyst</a:t>
            </a:r>
            <a:endParaRPr lang="en-GB" dirty="0"/>
          </a:p>
        </p:txBody>
      </p:sp>
      <p:sp>
        <p:nvSpPr>
          <p:cNvPr id="3" name="Content Placeholder 2"/>
          <p:cNvSpPr>
            <a:spLocks noGrp="1"/>
          </p:cNvSpPr>
          <p:nvPr>
            <p:ph idx="1"/>
          </p:nvPr>
        </p:nvSpPr>
        <p:spPr/>
        <p:txBody>
          <a:bodyPr/>
          <a:lstStyle/>
          <a:p>
            <a:r>
              <a:rPr lang="en-GB" dirty="0" smtClean="0"/>
              <a:t>Most Common Soft Tissue Mass (50-70%)</a:t>
            </a:r>
          </a:p>
          <a:p>
            <a:pPr marL="118872" indent="0">
              <a:buNone/>
            </a:pPr>
            <a:endParaRPr lang="en-GB" sz="800" dirty="0" smtClean="0"/>
          </a:p>
          <a:p>
            <a:r>
              <a:rPr lang="en-GB" dirty="0" smtClean="0"/>
              <a:t>Mucin Filled Hernia of synovial tissues  surrounded by fibrous tissue</a:t>
            </a:r>
          </a:p>
          <a:p>
            <a:endParaRPr lang="en-GB" sz="800" dirty="0" smtClean="0"/>
          </a:p>
          <a:p>
            <a:r>
              <a:rPr lang="en-GB" dirty="0" smtClean="0"/>
              <a:t>Unclear aetiology </a:t>
            </a:r>
          </a:p>
          <a:p>
            <a:pPr marL="118872" indent="0">
              <a:buNone/>
            </a:pPr>
            <a:r>
              <a:rPr lang="en-GB" sz="2400" dirty="0" smtClean="0"/>
              <a:t>Trauma, Inflammation, degeneration into ganglionic jelly</a:t>
            </a:r>
          </a:p>
          <a:p>
            <a:pPr marL="118872" indent="0">
              <a:buNone/>
            </a:pPr>
            <a:endParaRPr lang="en-GB" sz="800" dirty="0" smtClean="0"/>
          </a:p>
          <a:p>
            <a:r>
              <a:rPr lang="en-GB" dirty="0" smtClean="0"/>
              <a:t>Spontaneous </a:t>
            </a:r>
          </a:p>
          <a:p>
            <a:pPr marL="118872" indent="0">
              <a:buNone/>
            </a:pPr>
            <a:endParaRPr lang="en-GB" sz="800" dirty="0" smtClean="0"/>
          </a:p>
          <a:p>
            <a:r>
              <a:rPr lang="en-GB" dirty="0" smtClean="0"/>
              <a:t>Treatment?</a:t>
            </a:r>
          </a:p>
          <a:p>
            <a:endParaRPr lang="en-GB" sz="2400" dirty="0"/>
          </a:p>
        </p:txBody>
      </p:sp>
      <p:pic>
        <p:nvPicPr>
          <p:cNvPr id="2050" name="Picture 2" descr="C:\Users\nbf2085\Desktop\16_Ganglion-Cyst-300x1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742" y="4797153"/>
            <a:ext cx="256893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bf2085\Desktop\Ganglion-Cy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791528"/>
            <a:ext cx="2491854" cy="170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MSK List – </a:t>
            </a:r>
            <a:r>
              <a:rPr lang="en-GB" sz="4000" dirty="0" smtClean="0"/>
              <a:t>patient 2</a:t>
            </a:r>
            <a:endParaRPr lang="en-GB" sz="4000" dirty="0"/>
          </a:p>
        </p:txBody>
      </p:sp>
      <p:sp>
        <p:nvSpPr>
          <p:cNvPr id="3" name="Content Placeholder 2"/>
          <p:cNvSpPr>
            <a:spLocks noGrp="1"/>
          </p:cNvSpPr>
          <p:nvPr>
            <p:ph idx="1"/>
          </p:nvPr>
        </p:nvSpPr>
        <p:spPr>
          <a:xfrm>
            <a:off x="467544" y="1556792"/>
            <a:ext cx="8229600" cy="5288664"/>
          </a:xfrm>
        </p:spPr>
        <p:txBody>
          <a:bodyPr>
            <a:normAutofit lnSpcReduction="10000"/>
          </a:bodyPr>
          <a:lstStyle/>
          <a:p>
            <a:r>
              <a:rPr lang="en-GB" dirty="0" smtClean="0"/>
              <a:t>Background</a:t>
            </a:r>
          </a:p>
          <a:p>
            <a:pPr marL="0" indent="0">
              <a:buNone/>
            </a:pPr>
            <a:r>
              <a:rPr lang="en-GB" sz="2000" dirty="0" smtClean="0"/>
              <a:t>GP Referral:</a:t>
            </a:r>
          </a:p>
          <a:p>
            <a:pPr marL="0" indent="0">
              <a:buNone/>
            </a:pPr>
            <a:r>
              <a:rPr lang="en-GB" sz="2000" dirty="0" smtClean="0"/>
              <a:t>History: Tender deep lump on the top of left buttock. Back pain. ? Nature of lump</a:t>
            </a:r>
            <a:r>
              <a:rPr lang="en-GB" sz="1800" dirty="0" smtClean="0"/>
              <a:t>. </a:t>
            </a:r>
          </a:p>
          <a:p>
            <a:pPr marL="0" indent="0">
              <a:buNone/>
            </a:pPr>
            <a:endParaRPr lang="en-GB" sz="1200" dirty="0"/>
          </a:p>
          <a:p>
            <a:pPr marL="285750" indent="-285750"/>
            <a:r>
              <a:rPr lang="en-GB" dirty="0" smtClean="0"/>
              <a:t>Examination</a:t>
            </a:r>
          </a:p>
          <a:p>
            <a:pPr marL="0" indent="0">
              <a:buNone/>
            </a:pPr>
            <a:endParaRPr lang="en-GB" sz="800" dirty="0" smtClean="0"/>
          </a:p>
          <a:p>
            <a:pPr marL="118872" indent="0">
              <a:buNone/>
            </a:pPr>
            <a:r>
              <a:rPr lang="en-GB" sz="2400" dirty="0" smtClean="0"/>
              <a:t>Physical examination – no obvious lump</a:t>
            </a:r>
          </a:p>
          <a:p>
            <a:pPr marL="118872" indent="0">
              <a:buNone/>
            </a:pPr>
            <a:r>
              <a:rPr lang="en-GB" sz="2400" dirty="0" smtClean="0"/>
              <a:t>B-mode scan</a:t>
            </a:r>
          </a:p>
          <a:p>
            <a:pPr marL="0" indent="0">
              <a:buNone/>
            </a:pPr>
            <a:r>
              <a:rPr lang="en-GB" sz="2000" dirty="0" smtClean="0"/>
              <a:t>Subcutaneous tissue, lobular quality, cyst/collection,</a:t>
            </a:r>
          </a:p>
          <a:p>
            <a:pPr marL="0" indent="0">
              <a:buNone/>
            </a:pPr>
            <a:r>
              <a:rPr lang="en-GB" sz="2000" dirty="0" smtClean="0"/>
              <a:t>compared other buttock, abdominal probe </a:t>
            </a:r>
          </a:p>
          <a:p>
            <a:pPr marL="0" indent="0">
              <a:buNone/>
            </a:pPr>
            <a:endParaRPr lang="en-GB" sz="1200" dirty="0" smtClean="0"/>
          </a:p>
          <a:p>
            <a:r>
              <a:rPr lang="en-GB" dirty="0" smtClean="0"/>
              <a:t>Diagnosis</a:t>
            </a:r>
          </a:p>
          <a:p>
            <a:endParaRPr lang="en-GB" sz="800" dirty="0"/>
          </a:p>
          <a:p>
            <a:pPr marL="0" indent="0">
              <a:buNone/>
            </a:pPr>
            <a:r>
              <a:rPr lang="en-GB" sz="2000" i="1" dirty="0" smtClean="0"/>
              <a:t>“There </a:t>
            </a:r>
            <a:r>
              <a:rPr lang="en-GB" sz="2000" i="1" dirty="0"/>
              <a:t>is no evidence of an encapsulated lipoma, subcutaneous lesion or gross structural abnormality </a:t>
            </a:r>
            <a:r>
              <a:rPr lang="en-GB" sz="2000" i="1" dirty="0" smtClean="0"/>
              <a:t>demonstrated. If </a:t>
            </a:r>
            <a:r>
              <a:rPr lang="en-GB" sz="2000" i="1" dirty="0"/>
              <a:t>the area of concern rapidly changes in size or becomes very painful, we would be happy to </a:t>
            </a:r>
            <a:r>
              <a:rPr lang="en-GB" sz="2000" i="1" dirty="0" smtClean="0"/>
              <a:t>rescan”</a:t>
            </a:r>
            <a:endParaRPr lang="en-GB" sz="2000" i="1" dirty="0"/>
          </a:p>
          <a:p>
            <a:endParaRPr lang="en-GB" sz="2000" dirty="0" smtClean="0"/>
          </a:p>
          <a:p>
            <a:pPr marL="0" indent="0">
              <a:buNone/>
            </a:pPr>
            <a:endParaRPr lang="en-GB" dirty="0"/>
          </a:p>
        </p:txBody>
      </p:sp>
    </p:spTree>
    <p:extLst>
      <p:ext uri="{BB962C8B-B14F-4D97-AF65-F5344CB8AC3E}">
        <p14:creationId xmlns:p14="http://schemas.microsoft.com/office/powerpoint/2010/main" val="207564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anim calcmode="lin" valueType="num">
                                      <p:cBhvr>
                                        <p:cTn id="5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1000"/>
                                        <p:tgtEl>
                                          <p:spTgt spid="3">
                                            <p:txEl>
                                              <p:pRg st="13" end="13"/>
                                            </p:txEl>
                                          </p:spTgt>
                                        </p:tgtEl>
                                      </p:cBhvr>
                                    </p:animEffect>
                                    <p:anim calcmode="lin" valueType="num">
                                      <p:cBhvr>
                                        <p:cTn id="5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a:t>
            </a:r>
            <a:r>
              <a:rPr lang="en-GB" dirty="0"/>
              <a:t>2</a:t>
            </a:r>
            <a:r>
              <a:rPr lang="en-GB" dirty="0" smtClean="0"/>
              <a:t> images</a:t>
            </a:r>
            <a:endParaRPr lang="en-GB" dirty="0"/>
          </a:p>
        </p:txBody>
      </p:sp>
      <p:pic>
        <p:nvPicPr>
          <p:cNvPr id="4" name="Content Placeholder 3"/>
          <p:cNvPicPr>
            <a:picLocks noGrp="1"/>
          </p:cNvPicPr>
          <p:nvPr>
            <p:ph idx="1"/>
          </p:nvPr>
        </p:nvPicPr>
        <p:blipFill rotWithShape="1">
          <a:blip r:embed="rId3"/>
          <a:srcRect l="27082" t="17708" r="834" b="27604"/>
          <a:stretch/>
        </p:blipFill>
        <p:spPr bwMode="auto">
          <a:xfrm>
            <a:off x="539552" y="1628800"/>
            <a:ext cx="4824536" cy="358985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8889" t="22743" r="1666" b="29341"/>
          <a:stretch/>
        </p:blipFill>
        <p:spPr bwMode="auto">
          <a:xfrm>
            <a:off x="4549668" y="2023445"/>
            <a:ext cx="4312488" cy="2842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514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MSK List – </a:t>
            </a:r>
            <a:r>
              <a:rPr lang="en-GB" sz="4000" dirty="0" smtClean="0"/>
              <a:t>Patient 3</a:t>
            </a:r>
            <a:endParaRPr lang="en-GB" sz="4000" dirty="0"/>
          </a:p>
        </p:txBody>
      </p:sp>
      <p:sp>
        <p:nvSpPr>
          <p:cNvPr id="3" name="Content Placeholder 2"/>
          <p:cNvSpPr>
            <a:spLocks noGrp="1"/>
          </p:cNvSpPr>
          <p:nvPr>
            <p:ph idx="1"/>
          </p:nvPr>
        </p:nvSpPr>
        <p:spPr>
          <a:xfrm>
            <a:off x="457200" y="1628800"/>
            <a:ext cx="8229600" cy="5112568"/>
          </a:xfrm>
        </p:spPr>
        <p:txBody>
          <a:bodyPr>
            <a:normAutofit lnSpcReduction="10000"/>
          </a:bodyPr>
          <a:lstStyle/>
          <a:p>
            <a:pPr marL="342900" indent="-342900"/>
            <a:r>
              <a:rPr lang="en-GB" dirty="0" smtClean="0"/>
              <a:t>Background</a:t>
            </a:r>
          </a:p>
          <a:p>
            <a:pPr marL="0" indent="0">
              <a:buNone/>
            </a:pPr>
            <a:r>
              <a:rPr lang="en-GB" sz="2000" dirty="0" smtClean="0"/>
              <a:t>GP referral</a:t>
            </a:r>
          </a:p>
          <a:p>
            <a:pPr marL="0" indent="0">
              <a:buNone/>
            </a:pPr>
            <a:r>
              <a:rPr lang="en-GB" sz="2000" dirty="0" smtClean="0"/>
              <a:t>History: Long </a:t>
            </a:r>
            <a:r>
              <a:rPr lang="en-GB" sz="2000" dirty="0" err="1" smtClean="0"/>
              <a:t>hx</a:t>
            </a:r>
            <a:r>
              <a:rPr lang="en-GB" sz="2000" dirty="0" smtClean="0"/>
              <a:t> painful lump lateral malleolus. </a:t>
            </a:r>
            <a:r>
              <a:rPr lang="en-GB" sz="2000" dirty="0" err="1" smtClean="0"/>
              <a:t>Cornified</a:t>
            </a:r>
            <a:r>
              <a:rPr lang="en-GB" sz="2000" dirty="0" smtClean="0"/>
              <a:t> lesion. Slightly mobile Sub Cut lump - ? Nature. More painful recently</a:t>
            </a:r>
            <a:endParaRPr lang="en-GB" sz="2000" dirty="0"/>
          </a:p>
          <a:p>
            <a:pPr marL="0" indent="0">
              <a:buNone/>
            </a:pPr>
            <a:endParaRPr lang="en-GB" sz="2000" dirty="0" smtClean="0"/>
          </a:p>
          <a:p>
            <a:pPr marL="457200" indent="-457200"/>
            <a:r>
              <a:rPr lang="en-GB" dirty="0" smtClean="0"/>
              <a:t>Examination</a:t>
            </a:r>
          </a:p>
          <a:p>
            <a:pPr marL="118872" indent="0">
              <a:buNone/>
            </a:pPr>
            <a:r>
              <a:rPr lang="en-GB" sz="2400" dirty="0" smtClean="0"/>
              <a:t>Physical </a:t>
            </a:r>
            <a:r>
              <a:rPr lang="en-GB" sz="2400" dirty="0"/>
              <a:t>examination </a:t>
            </a:r>
            <a:endParaRPr lang="en-GB" sz="2400" dirty="0" smtClean="0"/>
          </a:p>
          <a:p>
            <a:pPr marL="118872" indent="0">
              <a:buNone/>
            </a:pPr>
            <a:r>
              <a:rPr lang="en-GB" sz="2400" dirty="0" smtClean="0"/>
              <a:t>B-mode scan and CW</a:t>
            </a:r>
          </a:p>
          <a:p>
            <a:pPr marL="0" indent="0">
              <a:buNone/>
            </a:pPr>
            <a:r>
              <a:rPr lang="en-GB" sz="2000" dirty="0" smtClean="0"/>
              <a:t>  Used Gel pad on malleolus, tendons, vascularisation</a:t>
            </a:r>
          </a:p>
          <a:p>
            <a:pPr marL="0" indent="0">
              <a:buNone/>
            </a:pPr>
            <a:endParaRPr lang="en-GB" sz="1200" dirty="0" smtClean="0"/>
          </a:p>
          <a:p>
            <a:pPr marL="0" indent="0">
              <a:buNone/>
            </a:pPr>
            <a:endParaRPr lang="en-GB" sz="800" dirty="0" smtClean="0"/>
          </a:p>
          <a:p>
            <a:r>
              <a:rPr lang="en-GB" dirty="0" smtClean="0"/>
              <a:t>Diagnosis</a:t>
            </a:r>
          </a:p>
          <a:p>
            <a:pPr marL="0" indent="0">
              <a:buNone/>
            </a:pPr>
            <a:r>
              <a:rPr lang="en-GB" sz="2000" dirty="0" smtClean="0"/>
              <a:t>“</a:t>
            </a:r>
            <a:r>
              <a:rPr lang="en-GB" sz="2000" i="1" dirty="0" smtClean="0"/>
              <a:t>Corresponding </a:t>
            </a:r>
            <a:r>
              <a:rPr lang="en-GB" sz="2000" i="1" dirty="0"/>
              <a:t>to the lump is question is an area of calcification within the subcutaneous tissue, which produces strong acoustic shadowing and measures approximately 11mm in diameter.  </a:t>
            </a:r>
            <a:r>
              <a:rPr lang="en-GB" sz="2000" i="1" dirty="0" smtClean="0"/>
              <a:t>The </a:t>
            </a:r>
            <a:r>
              <a:rPr lang="en-GB" sz="2000" i="1" dirty="0"/>
              <a:t>peroneus </a:t>
            </a:r>
            <a:r>
              <a:rPr lang="en-GB" sz="2000" i="1" dirty="0" err="1"/>
              <a:t>longus</a:t>
            </a:r>
            <a:r>
              <a:rPr lang="en-GB" sz="2000" i="1" dirty="0"/>
              <a:t> and brevis tendons are </a:t>
            </a:r>
            <a:r>
              <a:rPr lang="en-GB" sz="2000" i="1" dirty="0" smtClean="0"/>
              <a:t>intact</a:t>
            </a:r>
            <a:r>
              <a:rPr lang="en-GB" sz="2000" dirty="0" smtClean="0"/>
              <a:t>”</a:t>
            </a:r>
          </a:p>
          <a:p>
            <a:endParaRPr lang="en-GB" sz="2000" dirty="0" smtClean="0"/>
          </a:p>
          <a:p>
            <a:endParaRPr lang="en-GB" sz="2000" dirty="0"/>
          </a:p>
        </p:txBody>
      </p:sp>
    </p:spTree>
    <p:extLst>
      <p:ext uri="{BB962C8B-B14F-4D97-AF65-F5344CB8AC3E}">
        <p14:creationId xmlns:p14="http://schemas.microsoft.com/office/powerpoint/2010/main" val="200757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anim calcmode="lin" valueType="num">
                                      <p:cBhvr>
                                        <p:cTn id="5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3 images</a:t>
            </a:r>
            <a:endParaRPr lang="en-GB" dirty="0"/>
          </a:p>
        </p:txBody>
      </p:sp>
      <p:pic>
        <p:nvPicPr>
          <p:cNvPr id="4" name="Content Placeholder 3"/>
          <p:cNvPicPr>
            <a:picLocks noGrp="1"/>
          </p:cNvPicPr>
          <p:nvPr>
            <p:ph idx="1"/>
          </p:nvPr>
        </p:nvPicPr>
        <p:blipFill rotWithShape="1">
          <a:blip r:embed="rId3"/>
          <a:srcRect l="28333" t="17187" r="10417" b="30730"/>
          <a:stretch/>
        </p:blipFill>
        <p:spPr bwMode="auto">
          <a:xfrm>
            <a:off x="827584" y="1556792"/>
            <a:ext cx="4680520" cy="3816424"/>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7361" t="22049" r="41250" b="25000"/>
          <a:stretch/>
        </p:blipFill>
        <p:spPr bwMode="auto">
          <a:xfrm>
            <a:off x="5855202" y="1628799"/>
            <a:ext cx="2893261" cy="374441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23528" y="5517232"/>
            <a:ext cx="8568952" cy="1138773"/>
          </a:xfrm>
          <a:prstGeom prst="rect">
            <a:avLst/>
          </a:prstGeom>
          <a:noFill/>
          <a:ln w="22225">
            <a:solidFill>
              <a:schemeClr val="tx2"/>
            </a:solidFill>
          </a:ln>
        </p:spPr>
        <p:txBody>
          <a:bodyPr wrap="square" rtlCol="0">
            <a:spAutoFit/>
          </a:bodyPr>
          <a:lstStyle/>
          <a:p>
            <a:r>
              <a:rPr lang="en-GB" dirty="0"/>
              <a:t>XR Ankle Lt : </a:t>
            </a:r>
          </a:p>
          <a:p>
            <a:r>
              <a:rPr lang="en-GB" sz="1600" b="1" dirty="0"/>
              <a:t>There is a 15 x 7 mm rounded opacity in the deep soft tissues adjacent to the tip of the left fibula.</a:t>
            </a:r>
          </a:p>
          <a:p>
            <a:r>
              <a:rPr lang="en-GB" sz="1600" b="1" dirty="0"/>
              <a:t>Differential includes soft tissue calcification from previous trauma or calcific </a:t>
            </a:r>
            <a:r>
              <a:rPr lang="en-GB" sz="1600" b="1" dirty="0" err="1"/>
              <a:t>periarthritis</a:t>
            </a:r>
            <a:r>
              <a:rPr lang="en-GB" b="1" dirty="0"/>
              <a:t>.</a:t>
            </a:r>
          </a:p>
        </p:txBody>
      </p:sp>
    </p:spTree>
    <p:extLst>
      <p:ext uri="{BB962C8B-B14F-4D97-AF65-F5344CB8AC3E}">
        <p14:creationId xmlns:p14="http://schemas.microsoft.com/office/powerpoint/2010/main" val="961659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1309</TotalTime>
  <Words>4322</Words>
  <Application>Microsoft Office PowerPoint</Application>
  <PresentationFormat>On-screen Show (4:3)</PresentationFormat>
  <Paragraphs>383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Module</vt:lpstr>
      <vt:lpstr>A session with General Ultrasound</vt:lpstr>
      <vt:lpstr>General Ultrasound</vt:lpstr>
      <vt:lpstr>MSK List - Patient 1</vt:lpstr>
      <vt:lpstr>Ganglion Cyst</vt:lpstr>
      <vt:lpstr>Ganglion Cyst</vt:lpstr>
      <vt:lpstr>MSK List – patient 2</vt:lpstr>
      <vt:lpstr>Patient 2 images</vt:lpstr>
      <vt:lpstr>MSK List – Patient 3</vt:lpstr>
      <vt:lpstr>Patient 3 images</vt:lpstr>
      <vt:lpstr>Patient 4 </vt:lpstr>
      <vt:lpstr>Transplant Kidney Scan</vt:lpstr>
      <vt:lpstr>Why Transplant?</vt:lpstr>
      <vt:lpstr>Transplant Site</vt:lpstr>
      <vt:lpstr>Role of Ultrasound</vt:lpstr>
      <vt:lpstr>Basic Ultrasound techniques/features</vt:lpstr>
      <vt:lpstr>Basic Colour/Spectral Doppler</vt:lpstr>
      <vt:lpstr>Nephron Anatomy </vt:lpstr>
      <vt:lpstr>Early Complications</vt:lpstr>
      <vt:lpstr>Late Complications</vt:lpstr>
      <vt:lpstr>Tx Kidney Patient 5</vt:lpstr>
      <vt:lpstr>Tx Kidney patient Images</vt:lpstr>
      <vt:lpstr>Protocol</vt:lpstr>
      <vt:lpstr>Conclusion</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Transplant Kidney Scanning</dc:title>
  <dc:creator>Louise Fearnside</dc:creator>
  <cp:lastModifiedBy>Louise Fearnside</cp:lastModifiedBy>
  <cp:revision>92</cp:revision>
  <cp:lastPrinted>2016-09-19T08:43:51Z</cp:lastPrinted>
  <dcterms:created xsi:type="dcterms:W3CDTF">2016-04-11T11:58:25Z</dcterms:created>
  <dcterms:modified xsi:type="dcterms:W3CDTF">2016-10-26T14:11:59Z</dcterms:modified>
</cp:coreProperties>
</file>