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863" r:id="rId3"/>
    <p:sldId id="896" r:id="rId4"/>
    <p:sldId id="273" r:id="rId5"/>
    <p:sldId id="930" r:id="rId6"/>
    <p:sldId id="900" r:id="rId7"/>
    <p:sldId id="927" r:id="rId8"/>
    <p:sldId id="287" r:id="rId9"/>
    <p:sldId id="290" r:id="rId10"/>
    <p:sldId id="932" r:id="rId11"/>
    <p:sldId id="933" r:id="rId12"/>
    <p:sldId id="928" r:id="rId13"/>
    <p:sldId id="267" r:id="rId14"/>
    <p:sldId id="269" r:id="rId15"/>
    <p:sldId id="939" r:id="rId16"/>
    <p:sldId id="938" r:id="rId17"/>
    <p:sldId id="940" r:id="rId18"/>
    <p:sldId id="274" r:id="rId19"/>
    <p:sldId id="294" r:id="rId20"/>
    <p:sldId id="943" r:id="rId21"/>
    <p:sldId id="929" r:id="rId22"/>
    <p:sldId id="291" r:id="rId23"/>
    <p:sldId id="292" r:id="rId24"/>
    <p:sldId id="942" r:id="rId25"/>
    <p:sldId id="301" r:id="rId26"/>
    <p:sldId id="293" r:id="rId27"/>
    <p:sldId id="275" r:id="rId28"/>
    <p:sldId id="295" r:id="rId29"/>
    <p:sldId id="947" r:id="rId30"/>
    <p:sldId id="946" r:id="rId31"/>
    <p:sldId id="945" r:id="rId32"/>
    <p:sldId id="944" r:id="rId33"/>
    <p:sldId id="948" r:id="rId34"/>
    <p:sldId id="297" r:id="rId35"/>
    <p:sldId id="934" r:id="rId36"/>
    <p:sldId id="935" r:id="rId37"/>
    <p:sldId id="936" r:id="rId38"/>
    <p:sldId id="937" r:id="rId39"/>
    <p:sldId id="281" r:id="rId40"/>
    <p:sldId id="282" r:id="rId41"/>
    <p:sldId id="283" r:id="rId42"/>
    <p:sldId id="296" r:id="rId43"/>
    <p:sldId id="284" r:id="rId44"/>
    <p:sldId id="300" r:id="rId45"/>
    <p:sldId id="303" r:id="rId46"/>
    <p:sldId id="285" r:id="rId47"/>
  </p:sldIdLst>
  <p:sldSz cx="12192000" cy="6858000"/>
  <p:notesSz cx="6797675" cy="987425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kki Galgerud" initials="VG" lastIdx="6" clrIdx="0">
    <p:extLst>
      <p:ext uri="{19B8F6BF-5375-455C-9EA6-DF929625EA0E}">
        <p15:presenceInfo xmlns:p15="http://schemas.microsoft.com/office/powerpoint/2012/main" userId="Vikki Galgeru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32" autoAdjust="0"/>
    <p:restoredTop sz="71790" autoAdjust="0"/>
  </p:normalViewPr>
  <p:slideViewPr>
    <p:cSldViewPr snapToGrid="0">
      <p:cViewPr varScale="1">
        <p:scale>
          <a:sx n="56" d="100"/>
          <a:sy n="56" d="100"/>
        </p:scale>
        <p:origin x="1110" y="60"/>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07T12:21:56.461" idx="1">
    <p:pos x="7352" y="620"/>
    <p:text>Random bvascular ultrasound image</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45659" cy="49542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6" y="1"/>
            <a:ext cx="2945659" cy="495427"/>
          </a:xfrm>
          <a:prstGeom prst="rect">
            <a:avLst/>
          </a:prstGeom>
        </p:spPr>
        <p:txBody>
          <a:bodyPr vert="horz" lIns="91440" tIns="45720" rIns="91440" bIns="45720" rtlCol="0"/>
          <a:lstStyle>
            <a:lvl1pPr algn="r">
              <a:defRPr sz="1200"/>
            </a:lvl1pPr>
          </a:lstStyle>
          <a:p>
            <a:fld id="{80582D65-26BA-4E7F-8A01-EDAC262D9F82}" type="datetimeFigureOut">
              <a:rPr lang="en-GB" smtClean="0"/>
              <a:t>22/09/2021</a:t>
            </a:fld>
            <a:endParaRPr lang="en-GB"/>
          </a:p>
        </p:txBody>
      </p:sp>
      <p:sp>
        <p:nvSpPr>
          <p:cNvPr id="4" name="Slide Image Placehold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3" y="9378824"/>
            <a:ext cx="2945659" cy="4954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6" y="9378824"/>
            <a:ext cx="2945659" cy="495426"/>
          </a:xfrm>
          <a:prstGeom prst="rect">
            <a:avLst/>
          </a:prstGeom>
        </p:spPr>
        <p:txBody>
          <a:bodyPr vert="horz" lIns="91440" tIns="45720" rIns="91440" bIns="45720" rtlCol="0" anchor="b"/>
          <a:lstStyle>
            <a:lvl1pPr algn="r">
              <a:defRPr sz="1200"/>
            </a:lvl1pPr>
          </a:lstStyle>
          <a:p>
            <a:fld id="{EB44613F-61D3-4335-9710-77208CE6E8CD}" type="slidenum">
              <a:rPr lang="en-GB" smtClean="0"/>
              <a:t>‹#›</a:t>
            </a:fld>
            <a:endParaRPr lang="en-GB"/>
          </a:p>
        </p:txBody>
      </p:sp>
    </p:spTree>
    <p:extLst>
      <p:ext uri="{BB962C8B-B14F-4D97-AF65-F5344CB8AC3E}">
        <p14:creationId xmlns:p14="http://schemas.microsoft.com/office/powerpoint/2010/main" val="263387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hewhiteleyclinic.co.uk/wp-content/uploads/classic-May-Thurner-syndrome-left-common-iliac-vein-compressed-by-right-common-iliac-artery.p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 My name is Vikki and I work closely with Taha at Royal Oldham Hospital. When Taha joined us he brought with him a new technique for venous stenting.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Chronic Venous disease and Post Thrombotic Syndrome (PTS) can have various presentations, pain, oedema, heaviness, aching, and ulceration as the skin breaks down under excessive venous pressure. Whilst risk to life is low, the quality of life for these patients is very low and comparable with other debilitating disorders such as COPD, Heart Failure and Diabetes.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Venous stenting has shown to relieve these symptoms and greatly improve quality of life in </a:t>
            </a:r>
            <a:r>
              <a:rPr lang="en-GB"/>
              <a:t>these patients. </a:t>
            </a:r>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1</a:t>
            </a:fld>
            <a:endParaRPr lang="en-GB"/>
          </a:p>
        </p:txBody>
      </p:sp>
    </p:spTree>
    <p:extLst>
      <p:ext uri="{BB962C8B-B14F-4D97-AF65-F5344CB8AC3E}">
        <p14:creationId xmlns:p14="http://schemas.microsoft.com/office/powerpoint/2010/main" val="318630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the newer stents out for people to look at</a:t>
            </a:r>
          </a:p>
          <a:p>
            <a:endParaRPr lang="en-GB" dirty="0"/>
          </a:p>
          <a:p>
            <a:pPr algn="l"/>
            <a:r>
              <a:rPr lang="en-GB" dirty="0"/>
              <a:t>Difference between open and closed stents - </a:t>
            </a:r>
            <a:r>
              <a:rPr lang="en-GB" sz="1800" b="0" i="0" dirty="0">
                <a:solidFill>
                  <a:srgbClr val="0070C0"/>
                </a:solidFill>
                <a:effectLst/>
                <a:latin typeface="Calibri" panose="020F0502020204030204" pitchFamily="34" charset="0"/>
              </a:rPr>
              <a:t>It is the space between the struts – with closed cell stents there is less space between the struts so these stents are more rigid but have more radial force</a:t>
            </a:r>
            <a:endParaRPr lang="en-GB" sz="1800" b="0" i="0" dirty="0">
              <a:solidFill>
                <a:srgbClr val="201F1E"/>
              </a:solidFill>
              <a:effectLst/>
              <a:latin typeface="Calibri" panose="020F0502020204030204" pitchFamily="34" charset="0"/>
            </a:endParaRPr>
          </a:p>
          <a:p>
            <a:pPr algn="l"/>
            <a:r>
              <a:rPr lang="en-GB" sz="1800" b="0" i="0" dirty="0">
                <a:solidFill>
                  <a:srgbClr val="0070C0"/>
                </a:solidFill>
                <a:effectLst/>
                <a:latin typeface="Calibri" panose="020F0502020204030204" pitchFamily="34" charset="0"/>
              </a:rPr>
              <a:t>Open cell stents have more space between the struts so these stents are more flexible but have less radial force.</a:t>
            </a:r>
            <a:endParaRPr lang="en-GB" sz="1800" b="0" i="0" dirty="0">
              <a:solidFill>
                <a:srgbClr val="201F1E"/>
              </a:solidFill>
              <a:effectLst/>
              <a:latin typeface="Calibri" panose="020F0502020204030204" pitchFamily="34" charset="0"/>
            </a:endParaRPr>
          </a:p>
          <a:p>
            <a:pPr algn="l"/>
            <a:r>
              <a:rPr lang="en-GB" sz="1800" b="0" i="0" dirty="0">
                <a:solidFill>
                  <a:srgbClr val="0070C0"/>
                </a:solidFill>
                <a:effectLst/>
                <a:latin typeface="Calibri" panose="020F0502020204030204" pitchFamily="34" charset="0"/>
              </a:rPr>
              <a:t> </a:t>
            </a:r>
            <a:endParaRPr lang="en-GB" sz="1800" b="0" i="0" dirty="0">
              <a:solidFill>
                <a:srgbClr val="201F1E"/>
              </a:solidFill>
              <a:effectLst/>
              <a:latin typeface="Calibri" panose="020F0502020204030204" pitchFamily="34" charset="0"/>
            </a:endParaRPr>
          </a:p>
          <a:p>
            <a:pPr algn="l"/>
            <a:r>
              <a:rPr lang="en-GB" sz="1800" b="0" i="0" dirty="0">
                <a:solidFill>
                  <a:srgbClr val="0070C0"/>
                </a:solidFill>
                <a:effectLst/>
                <a:latin typeface="Calibri" panose="020F0502020204030204" pitchFamily="34" charset="0"/>
              </a:rPr>
              <a:t>Open cell stents are used where more flexibility is required e.g. as the vessel passes over the hip joint.</a:t>
            </a:r>
            <a:endParaRPr lang="en-GB" sz="1800" b="0" i="0" dirty="0">
              <a:solidFill>
                <a:srgbClr val="201F1E"/>
              </a:solidFill>
              <a:effectLst/>
              <a:latin typeface="Calibri" panose="020F0502020204030204" pitchFamily="34" charset="0"/>
            </a:endParaRPr>
          </a:p>
          <a:p>
            <a:pPr algn="l"/>
            <a:r>
              <a:rPr lang="en-GB" sz="1800" b="0" i="0" dirty="0">
                <a:solidFill>
                  <a:srgbClr val="0070C0"/>
                </a:solidFill>
                <a:effectLst/>
                <a:latin typeface="Calibri" panose="020F0502020204030204" pitchFamily="34" charset="0"/>
              </a:rPr>
              <a:t>Close cell stents are used where radial force is more important e.g. iliac vessels</a:t>
            </a:r>
            <a:endParaRPr lang="en-GB" sz="1800" b="0" i="0" dirty="0">
              <a:solidFill>
                <a:srgbClr val="201F1E"/>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11</a:t>
            </a:fld>
            <a:endParaRPr lang="en-GB"/>
          </a:p>
        </p:txBody>
      </p:sp>
    </p:spTree>
    <p:extLst>
      <p:ext uri="{BB962C8B-B14F-4D97-AF65-F5344CB8AC3E}">
        <p14:creationId xmlns:p14="http://schemas.microsoft.com/office/powerpoint/2010/main" val="3882081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role is to focus on the top 2 </a:t>
            </a:r>
          </a:p>
          <a:p>
            <a:endParaRPr lang="en-GB" dirty="0"/>
          </a:p>
          <a:p>
            <a:r>
              <a:rPr lang="en-GB" dirty="0"/>
              <a:t>Inflow being from the SFV/</a:t>
            </a:r>
            <a:r>
              <a:rPr lang="en-GB" dirty="0" err="1"/>
              <a:t>ProfV</a:t>
            </a:r>
            <a:r>
              <a:rPr lang="en-GB" dirty="0"/>
              <a:t>/LSV</a:t>
            </a:r>
          </a:p>
        </p:txBody>
      </p:sp>
      <p:sp>
        <p:nvSpPr>
          <p:cNvPr id="4" name="Slide Number Placeholder 3"/>
          <p:cNvSpPr>
            <a:spLocks noGrp="1"/>
          </p:cNvSpPr>
          <p:nvPr>
            <p:ph type="sldNum" sz="quarter" idx="5"/>
          </p:nvPr>
        </p:nvSpPr>
        <p:spPr/>
        <p:txBody>
          <a:bodyPr/>
          <a:lstStyle/>
          <a:p>
            <a:fld id="{EB44613F-61D3-4335-9710-77208CE6E8CD}" type="slidenum">
              <a:rPr lang="en-GB" smtClean="0"/>
              <a:t>12</a:t>
            </a:fld>
            <a:endParaRPr lang="en-GB"/>
          </a:p>
        </p:txBody>
      </p:sp>
    </p:spTree>
    <p:extLst>
      <p:ext uri="{BB962C8B-B14F-4D97-AF65-F5344CB8AC3E}">
        <p14:creationId xmlns:p14="http://schemas.microsoft.com/office/powerpoint/2010/main" val="549724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Various ways to image the deep venous system –</a:t>
            </a:r>
          </a:p>
          <a:p>
            <a:endParaRPr lang="en-GB" dirty="0"/>
          </a:p>
          <a:p>
            <a:r>
              <a:rPr lang="en-GB" dirty="0"/>
              <a:t>Our consultants rely on all 4 imaging modalities to give a complete picture and to tailor treatment to the patient – for example, can they gain access antegrade via the SFV or retrograde via a the jugular vein. </a:t>
            </a:r>
          </a:p>
          <a:p>
            <a:endParaRPr lang="en-GB" dirty="0"/>
          </a:p>
          <a:p>
            <a:r>
              <a:rPr lang="en-GB" dirty="0"/>
              <a:t>Optimisation of iliac veins – colour box, scale,  depth……..</a:t>
            </a:r>
          </a:p>
        </p:txBody>
      </p:sp>
      <p:sp>
        <p:nvSpPr>
          <p:cNvPr id="4" name="Slide Number Placeholder 3"/>
          <p:cNvSpPr>
            <a:spLocks noGrp="1"/>
          </p:cNvSpPr>
          <p:nvPr>
            <p:ph type="sldNum" sz="quarter" idx="5"/>
          </p:nvPr>
        </p:nvSpPr>
        <p:spPr/>
        <p:txBody>
          <a:bodyPr/>
          <a:lstStyle/>
          <a:p>
            <a:fld id="{EB44613F-61D3-4335-9710-77208CE6E8CD}" type="slidenum">
              <a:rPr lang="en-GB" smtClean="0"/>
              <a:t>13</a:t>
            </a:fld>
            <a:endParaRPr lang="en-GB"/>
          </a:p>
        </p:txBody>
      </p:sp>
    </p:spTree>
    <p:extLst>
      <p:ext uri="{BB962C8B-B14F-4D97-AF65-F5344CB8AC3E}">
        <p14:creationId xmlns:p14="http://schemas.microsoft.com/office/powerpoint/2010/main" val="3461787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Vessels involved – What can be stented – IVC/CIV/EIV/CFV</a:t>
            </a:r>
          </a:p>
          <a:p>
            <a:endParaRPr lang="en-GB" dirty="0"/>
          </a:p>
          <a:p>
            <a:r>
              <a:rPr lang="en-GB" dirty="0" err="1"/>
              <a:t>PopV</a:t>
            </a:r>
            <a:r>
              <a:rPr lang="en-GB" dirty="0"/>
              <a:t> – IVC – Where along that venous tree is the disease.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See image of Valsalva –Does this look like a good Valsalva?  wasn’t particularly phasic but did cause flow reversal, CVS wasn’t satisfied and checked the iliac veins anyway…..Patient had an occluded distal EIV.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Scanning iliac veins is important and to directly visualise them in someone presenting with venous symptoms, as assessing phasic flow alone may not be accurate – Collateral vessels can compensate.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dirty="0">
                <a:solidFill>
                  <a:srgbClr val="FFFF00"/>
                </a:solidFill>
              </a:rPr>
              <a:t>Why can’t we stent leg veins? – Calibre – Smaller in diameter so stents do not do well. Only have one inflow and one outflow – CFV has inflow from </a:t>
            </a:r>
            <a:r>
              <a:rPr lang="en-GB" dirty="0" err="1">
                <a:solidFill>
                  <a:srgbClr val="FFFF00"/>
                </a:solidFill>
              </a:rPr>
              <a:t>ProfV</a:t>
            </a:r>
            <a:r>
              <a:rPr lang="en-GB" dirty="0">
                <a:solidFill>
                  <a:srgbClr val="FFFF00"/>
                </a:solidFill>
              </a:rPr>
              <a:t> and SFV.</a:t>
            </a:r>
          </a:p>
          <a:p>
            <a:endParaRPr lang="en-GB" dirty="0"/>
          </a:p>
          <a:p>
            <a:r>
              <a:rPr lang="en-GB" dirty="0"/>
              <a:t>MULTIPLE PLANES – Able to assess the vessel in transactional and longitudinal planes giving a more complete picture and the ability to try and look around calcified plaques. </a:t>
            </a:r>
          </a:p>
          <a:p>
            <a:r>
              <a:rPr lang="en-GB" dirty="0"/>
              <a:t>TOOLS - Greyscale/Colour/Power/Spectral Doppler</a:t>
            </a:r>
          </a:p>
          <a:p>
            <a:r>
              <a:rPr lang="en-GB" dirty="0"/>
              <a:t>NON INVASIVE – No exposure to ionising radiation, needles or potentially harmful contrast. </a:t>
            </a:r>
          </a:p>
          <a:p>
            <a:r>
              <a:rPr lang="en-GB" dirty="0"/>
              <a:t>SUPERFICIAL AND DEEP – Able to assess both superficial and deep systems with good accuracy – limitations in patients with large body habitus.</a:t>
            </a:r>
          </a:p>
          <a:p>
            <a:r>
              <a:rPr lang="en-GB" dirty="0"/>
              <a:t>DYNAMIC – Able to assess flow as it moves passed the transducer in an almost real time image, wall to wall filling, nature of flow through a vessel, how it behaves around thrombus. And assess surround tissues to highlight potential issues; infections etc. </a:t>
            </a:r>
          </a:p>
        </p:txBody>
      </p:sp>
      <p:sp>
        <p:nvSpPr>
          <p:cNvPr id="4" name="Slide Number Placeholder 3"/>
          <p:cNvSpPr>
            <a:spLocks noGrp="1"/>
          </p:cNvSpPr>
          <p:nvPr>
            <p:ph type="sldNum" sz="quarter" idx="5"/>
          </p:nvPr>
        </p:nvSpPr>
        <p:spPr/>
        <p:txBody>
          <a:bodyPr/>
          <a:lstStyle/>
          <a:p>
            <a:fld id="{EB44613F-61D3-4335-9710-77208CE6E8CD}" type="slidenum">
              <a:rPr lang="en-GB" smtClean="0"/>
              <a:t>14</a:t>
            </a:fld>
            <a:endParaRPr lang="en-GB"/>
          </a:p>
        </p:txBody>
      </p:sp>
    </p:spTree>
    <p:extLst>
      <p:ext uri="{BB962C8B-B14F-4D97-AF65-F5344CB8AC3E}">
        <p14:creationId xmlns:p14="http://schemas.microsoft.com/office/powerpoint/2010/main" val="2288426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Vessels involved – What can be stented – IVC/CIV/EIV/CFV</a:t>
            </a:r>
          </a:p>
          <a:p>
            <a:endParaRPr lang="en-GB" dirty="0"/>
          </a:p>
          <a:p>
            <a:r>
              <a:rPr lang="en-GB" dirty="0" err="1"/>
              <a:t>PopV</a:t>
            </a:r>
            <a:r>
              <a:rPr lang="en-GB" dirty="0"/>
              <a:t> – IVC – Where along that venous tree is the disease.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Scanning iliac veins is important and to directly visualise them in someone presenting with venous symptoms, as assessing phasic flow alone may not be accurate – Collateral vessels can compensate.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See image of Valsalva –Does this look like a good Valsalva?  wasn’t particularly phasic but did cause flow reversal, CVS wasn’t satisfied and checked the iliac veins anyway…..Patient had an occluded distal EIV.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dirty="0">
                <a:solidFill>
                  <a:srgbClr val="FFFF00"/>
                </a:solidFill>
              </a:rPr>
              <a:t>Why can’t we stent leg veins? – Calibre – Smaller in diameter so stents do not do well. Only have one inflow and one outflow – CFV has inflow from </a:t>
            </a:r>
            <a:r>
              <a:rPr lang="en-GB" dirty="0" err="1">
                <a:solidFill>
                  <a:srgbClr val="FFFF00"/>
                </a:solidFill>
              </a:rPr>
              <a:t>ProfV</a:t>
            </a:r>
            <a:r>
              <a:rPr lang="en-GB" dirty="0">
                <a:solidFill>
                  <a:srgbClr val="FFFF00"/>
                </a:solidFill>
              </a:rPr>
              <a:t> and SFV.</a:t>
            </a:r>
          </a:p>
          <a:p>
            <a:endParaRPr lang="en-GB" dirty="0"/>
          </a:p>
          <a:p>
            <a:endParaRPr lang="en-GB" dirty="0"/>
          </a:p>
          <a:p>
            <a:endParaRPr lang="en-GB" dirty="0"/>
          </a:p>
          <a:p>
            <a:r>
              <a:rPr lang="en-GB" dirty="0"/>
              <a:t>MULTIPLE PLANES – Able to assess the vessel in transactional and longitudinal planes giving a more complete picture and the ability to try and look around calcified plaques. </a:t>
            </a:r>
          </a:p>
          <a:p>
            <a:r>
              <a:rPr lang="en-GB" dirty="0"/>
              <a:t>TOOLS - Greyscale/Colour/Power/Spectral Doppler</a:t>
            </a:r>
          </a:p>
          <a:p>
            <a:r>
              <a:rPr lang="en-GB" dirty="0"/>
              <a:t>NON INVASIVE – No exposure to ionising radiation, needles or potentially harmful contrast. </a:t>
            </a:r>
          </a:p>
          <a:p>
            <a:r>
              <a:rPr lang="en-GB" dirty="0"/>
              <a:t>SUPERFICIAL AND DEEP – Able to assess both superficial and deep systems with good accuracy – limitations in patients with large body habitus.</a:t>
            </a:r>
          </a:p>
          <a:p>
            <a:r>
              <a:rPr lang="en-GB" dirty="0"/>
              <a:t>DYNAMIC – Able to assess flow as it moves passed the transducer in an almost real time image, wall to wall filling, nature of flow through a vessel, how it behaves around thrombus. And assess surround tissues to highlight potential issues; infections etc. </a:t>
            </a:r>
          </a:p>
        </p:txBody>
      </p:sp>
      <p:sp>
        <p:nvSpPr>
          <p:cNvPr id="4" name="Slide Number Placeholder 3"/>
          <p:cNvSpPr>
            <a:spLocks noGrp="1"/>
          </p:cNvSpPr>
          <p:nvPr>
            <p:ph type="sldNum" sz="quarter" idx="5"/>
          </p:nvPr>
        </p:nvSpPr>
        <p:spPr/>
        <p:txBody>
          <a:bodyPr/>
          <a:lstStyle/>
          <a:p>
            <a:fld id="{EB44613F-61D3-4335-9710-77208CE6E8CD}" type="slidenum">
              <a:rPr lang="en-GB" smtClean="0"/>
              <a:t>15</a:t>
            </a:fld>
            <a:endParaRPr lang="en-GB"/>
          </a:p>
        </p:txBody>
      </p:sp>
    </p:spTree>
    <p:extLst>
      <p:ext uri="{BB962C8B-B14F-4D97-AF65-F5344CB8AC3E}">
        <p14:creationId xmlns:p14="http://schemas.microsoft.com/office/powerpoint/2010/main" val="3196648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Vessels involved – What can be stented – IVC/CIV/EIV/CFV</a:t>
            </a:r>
          </a:p>
          <a:p>
            <a:endParaRPr lang="en-GB" dirty="0"/>
          </a:p>
          <a:p>
            <a:r>
              <a:rPr lang="en-GB" dirty="0" err="1"/>
              <a:t>PopV</a:t>
            </a:r>
            <a:r>
              <a:rPr lang="en-GB" dirty="0"/>
              <a:t> – IVC – Where along that venous tree is the disease.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Scanning iliac veins is important and to directly visualise them in someone presenting with venous symptoms, as assessing phasic flow alone may not be accurate – Collateral vessels can compensate.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See image of Valsalva –Does this look like a good Valsalva?  wasn’t particularly phasic but did cause flow reversal, CVS wasn’t satisfied and checked the iliac veins anyway…..Patient had an occluded distal EIV.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dirty="0">
                <a:solidFill>
                  <a:srgbClr val="FFFF00"/>
                </a:solidFill>
              </a:rPr>
              <a:t>Why can’t we stent leg veins? – Calibre – Smaller in diameter so stents do not do well. Only have one inflow and one outflow – CFV has inflow from </a:t>
            </a:r>
            <a:r>
              <a:rPr lang="en-GB" dirty="0" err="1">
                <a:solidFill>
                  <a:srgbClr val="FFFF00"/>
                </a:solidFill>
              </a:rPr>
              <a:t>ProfV</a:t>
            </a:r>
            <a:r>
              <a:rPr lang="en-GB" dirty="0">
                <a:solidFill>
                  <a:srgbClr val="FFFF00"/>
                </a:solidFill>
              </a:rPr>
              <a:t> and SFV.</a:t>
            </a:r>
          </a:p>
          <a:p>
            <a:endParaRPr lang="en-GB" dirty="0"/>
          </a:p>
          <a:p>
            <a:endParaRPr lang="en-GB" dirty="0"/>
          </a:p>
          <a:p>
            <a:endParaRPr lang="en-GB" dirty="0"/>
          </a:p>
          <a:p>
            <a:r>
              <a:rPr lang="en-GB" dirty="0"/>
              <a:t>MULTIPLE PLANES – Able to assess the vessel in transactional and longitudinal planes giving a more complete picture and the ability to try and look around calcified plaques. </a:t>
            </a:r>
          </a:p>
          <a:p>
            <a:r>
              <a:rPr lang="en-GB" dirty="0"/>
              <a:t>TOOLS - Greyscale/Colour/Power/Spectral Doppler</a:t>
            </a:r>
          </a:p>
          <a:p>
            <a:r>
              <a:rPr lang="en-GB" dirty="0"/>
              <a:t>NON INVASIVE – No exposure to ionising radiation, needles or potentially harmful contrast. </a:t>
            </a:r>
          </a:p>
          <a:p>
            <a:r>
              <a:rPr lang="en-GB" dirty="0"/>
              <a:t>SUPERFICIAL AND DEEP – Able to assess both superficial and deep systems with good accuracy – limitations in patients with large body habitus.</a:t>
            </a:r>
          </a:p>
          <a:p>
            <a:r>
              <a:rPr lang="en-GB" dirty="0"/>
              <a:t>DYNAMIC – Able to assess flow as it moves passed the transducer in an almost real time image, wall to wall filling, nature of flow through a vessel, how it behaves around thrombus. And assess surround tissues to highlight potential issues; infections etc. </a:t>
            </a:r>
          </a:p>
        </p:txBody>
      </p:sp>
      <p:sp>
        <p:nvSpPr>
          <p:cNvPr id="4" name="Slide Number Placeholder 3"/>
          <p:cNvSpPr>
            <a:spLocks noGrp="1"/>
          </p:cNvSpPr>
          <p:nvPr>
            <p:ph type="sldNum" sz="quarter" idx="5"/>
          </p:nvPr>
        </p:nvSpPr>
        <p:spPr/>
        <p:txBody>
          <a:bodyPr/>
          <a:lstStyle/>
          <a:p>
            <a:fld id="{EB44613F-61D3-4335-9710-77208CE6E8CD}" type="slidenum">
              <a:rPr lang="en-GB" smtClean="0"/>
              <a:t>16</a:t>
            </a:fld>
            <a:endParaRPr lang="en-GB"/>
          </a:p>
        </p:txBody>
      </p:sp>
    </p:spTree>
    <p:extLst>
      <p:ext uri="{BB962C8B-B14F-4D97-AF65-F5344CB8AC3E}">
        <p14:creationId xmlns:p14="http://schemas.microsoft.com/office/powerpoint/2010/main" val="453752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Vessels involved – What can be stented – IVC/CIV/EIV/CFV</a:t>
            </a:r>
          </a:p>
          <a:p>
            <a:endParaRPr lang="en-GB" dirty="0"/>
          </a:p>
          <a:p>
            <a:r>
              <a:rPr lang="en-GB" dirty="0" err="1"/>
              <a:t>PopV</a:t>
            </a:r>
            <a:r>
              <a:rPr lang="en-GB" dirty="0"/>
              <a:t> – IVC – Where along that venous tree is the disease.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Scanning iliac veins is important and to directly visualise them in someone presenting with venous symptoms, as assessing phasic flow alone may not be accurate – Collateral vessels can compensate.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See image of Valsalva –Does this look like a good Valsalva?  wasn’t particularly phasic but did cause flow reversal, CVS wasn’t satisfied and checked the iliac veins anyway…..Patient had an occluded distal EIV.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dirty="0">
                <a:solidFill>
                  <a:srgbClr val="FFFF00"/>
                </a:solidFill>
              </a:rPr>
              <a:t>Why can’t we stent leg veins? – Calibre – Smaller in diameter so stents do not do well. Only have one inflow and one outflow – CFV has inflow from </a:t>
            </a:r>
            <a:r>
              <a:rPr lang="en-GB" dirty="0" err="1">
                <a:solidFill>
                  <a:srgbClr val="FFFF00"/>
                </a:solidFill>
              </a:rPr>
              <a:t>ProfV</a:t>
            </a:r>
            <a:r>
              <a:rPr lang="en-GB" dirty="0">
                <a:solidFill>
                  <a:srgbClr val="FFFF00"/>
                </a:solidFill>
              </a:rPr>
              <a:t> and SFV.</a:t>
            </a:r>
          </a:p>
          <a:p>
            <a:endParaRPr lang="en-GB" dirty="0"/>
          </a:p>
          <a:p>
            <a:endParaRPr lang="en-GB" dirty="0"/>
          </a:p>
          <a:p>
            <a:endParaRPr lang="en-GB" dirty="0"/>
          </a:p>
          <a:p>
            <a:r>
              <a:rPr lang="en-GB" dirty="0"/>
              <a:t>MULTIPLE PLANES – Able to assess the vessel in transactional and longitudinal planes giving a more complete picture and the ability to try and look around calcified plaques. </a:t>
            </a:r>
          </a:p>
          <a:p>
            <a:r>
              <a:rPr lang="en-GB" dirty="0"/>
              <a:t>TOOLS - Greyscale/Colour/Power/Spectral Doppler</a:t>
            </a:r>
          </a:p>
          <a:p>
            <a:r>
              <a:rPr lang="en-GB" dirty="0"/>
              <a:t>NON INVASIVE – No exposure to ionising radiation, needles or potentially harmful contrast. </a:t>
            </a:r>
          </a:p>
          <a:p>
            <a:r>
              <a:rPr lang="en-GB" dirty="0"/>
              <a:t>SUPERFICIAL AND DEEP – Able to assess both superficial and deep systems with good accuracy – limitations in patients with large body habitus.</a:t>
            </a:r>
          </a:p>
          <a:p>
            <a:r>
              <a:rPr lang="en-GB" dirty="0"/>
              <a:t>DYNAMIC – Able to assess flow as it moves passed the transducer in an almost real time image, wall to wall filling, nature of flow through a vessel, how it behaves around thrombus. And assess surround tissues to highlight potential issues; infections etc. </a:t>
            </a:r>
          </a:p>
        </p:txBody>
      </p:sp>
      <p:sp>
        <p:nvSpPr>
          <p:cNvPr id="4" name="Slide Number Placeholder 3"/>
          <p:cNvSpPr>
            <a:spLocks noGrp="1"/>
          </p:cNvSpPr>
          <p:nvPr>
            <p:ph type="sldNum" sz="quarter" idx="5"/>
          </p:nvPr>
        </p:nvSpPr>
        <p:spPr/>
        <p:txBody>
          <a:bodyPr/>
          <a:lstStyle/>
          <a:p>
            <a:fld id="{EB44613F-61D3-4335-9710-77208CE6E8CD}" type="slidenum">
              <a:rPr lang="en-GB" smtClean="0"/>
              <a:t>17</a:t>
            </a:fld>
            <a:endParaRPr lang="en-GB"/>
          </a:p>
        </p:txBody>
      </p:sp>
    </p:spTree>
    <p:extLst>
      <p:ext uri="{BB962C8B-B14F-4D97-AF65-F5344CB8AC3E}">
        <p14:creationId xmlns:p14="http://schemas.microsoft.com/office/powerpoint/2010/main" val="1514761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May </a:t>
            </a:r>
            <a:r>
              <a:rPr lang="en-GB" sz="1200" kern="1200" dirty="0" err="1">
                <a:solidFill>
                  <a:schemeClr val="tx1"/>
                </a:solidFill>
                <a:effectLst/>
                <a:latin typeface="+mn-lt"/>
                <a:ea typeface="+mn-ea"/>
                <a:cs typeface="+mn-cs"/>
              </a:rPr>
              <a:t>Thurner</a:t>
            </a:r>
            <a:r>
              <a:rPr lang="en-GB" sz="1200" kern="1200" dirty="0">
                <a:solidFill>
                  <a:schemeClr val="tx1"/>
                </a:solidFill>
                <a:effectLst/>
                <a:latin typeface="+mn-lt"/>
                <a:ea typeface="+mn-ea"/>
                <a:cs typeface="+mn-cs"/>
              </a:rPr>
              <a:t> syndrome, where a vein is being compressed by an artery in various different locations as you can see on the diagram.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May-</a:t>
            </a:r>
            <a:r>
              <a:rPr lang="en-GB" sz="1200" kern="1200" dirty="0" err="1">
                <a:solidFill>
                  <a:schemeClr val="tx1"/>
                </a:solidFill>
                <a:effectLst/>
                <a:latin typeface="+mn-lt"/>
                <a:ea typeface="+mn-ea"/>
                <a:cs typeface="+mn-cs"/>
              </a:rPr>
              <a:t>Thurner</a:t>
            </a:r>
            <a:r>
              <a:rPr lang="en-GB" sz="1200" kern="1200" dirty="0">
                <a:solidFill>
                  <a:schemeClr val="tx1"/>
                </a:solidFill>
                <a:effectLst/>
                <a:latin typeface="+mn-lt"/>
                <a:ea typeface="+mn-ea"/>
                <a:cs typeface="+mn-cs"/>
              </a:rPr>
              <a:t> is traditionally is thought of as a female disorder – however since scanning more iliac veins it is apparent that men also suffer from May-</a:t>
            </a:r>
            <a:r>
              <a:rPr lang="en-GB" sz="1200" kern="1200" dirty="0" err="1">
                <a:solidFill>
                  <a:schemeClr val="tx1"/>
                </a:solidFill>
                <a:effectLst/>
                <a:latin typeface="+mn-lt"/>
                <a:ea typeface="+mn-ea"/>
                <a:cs typeface="+mn-cs"/>
              </a:rPr>
              <a:t>Thurner</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Other forms of compression can come from surrounding tissues such ash Fibroids.  </a:t>
            </a:r>
          </a:p>
          <a:p>
            <a:endParaRPr lang="en-GB" dirty="0"/>
          </a:p>
          <a:p>
            <a:r>
              <a:rPr lang="en-GB" dirty="0"/>
              <a:t>50% Level of compression is significant…………….Image in AP+ ML this can be used to compare once venous stent is in place. </a:t>
            </a:r>
          </a:p>
          <a:p>
            <a:endParaRPr lang="en-GB" dirty="0"/>
          </a:p>
          <a:p>
            <a:r>
              <a:rPr lang="en-GB" dirty="0"/>
              <a:t>Image found at : </a:t>
            </a:r>
            <a:r>
              <a:rPr lang="en-GB" dirty="0">
                <a:hlinkClick r:id="rId3"/>
              </a:rPr>
              <a:t>classic-May-Thurner-syndrome-left-common-iliac-vein-compressed-by-right-common-iliac-artery.png (448×258) (thewhiteleyclinic.co.uk)</a:t>
            </a:r>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18</a:t>
            </a:fld>
            <a:endParaRPr lang="en-GB"/>
          </a:p>
        </p:txBody>
      </p:sp>
    </p:spTree>
    <p:extLst>
      <p:ext uri="{BB962C8B-B14F-4D97-AF65-F5344CB8AC3E}">
        <p14:creationId xmlns:p14="http://schemas.microsoft.com/office/powerpoint/2010/main" val="4103733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common – RCIA over LCIV. </a:t>
            </a:r>
          </a:p>
          <a:p>
            <a:r>
              <a:rPr lang="en-GB" dirty="0"/>
              <a:t>Other points:</a:t>
            </a:r>
          </a:p>
          <a:p>
            <a:endParaRPr lang="en-GB" dirty="0"/>
          </a:p>
          <a:p>
            <a:r>
              <a:rPr lang="en-GB" dirty="0"/>
              <a:t>NIVL – None thrombotic iliac vein lesion.  - Lesion caused by compression not thrombus</a:t>
            </a:r>
          </a:p>
        </p:txBody>
      </p:sp>
      <p:sp>
        <p:nvSpPr>
          <p:cNvPr id="4" name="Slide Number Placeholder 3"/>
          <p:cNvSpPr>
            <a:spLocks noGrp="1"/>
          </p:cNvSpPr>
          <p:nvPr>
            <p:ph type="sldNum" sz="quarter" idx="5"/>
          </p:nvPr>
        </p:nvSpPr>
        <p:spPr/>
        <p:txBody>
          <a:bodyPr/>
          <a:lstStyle/>
          <a:p>
            <a:fld id="{EB44613F-61D3-4335-9710-77208CE6E8CD}" type="slidenum">
              <a:rPr lang="en-GB" smtClean="0"/>
              <a:t>19</a:t>
            </a:fld>
            <a:endParaRPr lang="en-GB"/>
          </a:p>
        </p:txBody>
      </p:sp>
    </p:spTree>
    <p:extLst>
      <p:ext uri="{BB962C8B-B14F-4D97-AF65-F5344CB8AC3E}">
        <p14:creationId xmlns:p14="http://schemas.microsoft.com/office/powerpoint/2010/main" val="3791527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Stenting is done from healthy vessel to healthy vessel – disease can be in between. </a:t>
            </a:r>
          </a:p>
          <a:p>
            <a:endParaRPr lang="en-GB" dirty="0"/>
          </a:p>
          <a:p>
            <a:r>
              <a:rPr lang="en-GB" dirty="0"/>
              <a:t>Level of disease in the SFV/</a:t>
            </a:r>
            <a:r>
              <a:rPr lang="en-GB" dirty="0" err="1"/>
              <a:t>ProfV</a:t>
            </a:r>
            <a:r>
              <a:rPr lang="en-GB" dirty="0"/>
              <a:t> – </a:t>
            </a:r>
          </a:p>
          <a:p>
            <a:endParaRPr lang="en-GB" dirty="0"/>
          </a:p>
          <a:p>
            <a:r>
              <a:rPr lang="en-GB" dirty="0" err="1"/>
              <a:t>PopV</a:t>
            </a:r>
            <a:r>
              <a:rPr lang="en-GB" dirty="0"/>
              <a:t>/LSV SSV – Also important to know the status of the </a:t>
            </a:r>
            <a:r>
              <a:rPr lang="en-GB" dirty="0" err="1"/>
              <a:t>PopV</a:t>
            </a:r>
            <a:r>
              <a:rPr lang="en-GB" dirty="0"/>
              <a:t> </a:t>
            </a:r>
          </a:p>
          <a:p>
            <a:r>
              <a:rPr lang="en-GB" dirty="0"/>
              <a:t>LSV/SSV – Also provide a degree of flow. </a:t>
            </a:r>
          </a:p>
          <a:p>
            <a:endParaRPr lang="en-GB" dirty="0"/>
          </a:p>
          <a:p>
            <a:r>
              <a:rPr lang="en-GB" dirty="0"/>
              <a:t>Outflow – Must have somewhere to go that’s a healthy vessel. </a:t>
            </a:r>
          </a:p>
        </p:txBody>
      </p:sp>
      <p:sp>
        <p:nvSpPr>
          <p:cNvPr id="4" name="Slide Number Placeholder 3"/>
          <p:cNvSpPr>
            <a:spLocks noGrp="1"/>
          </p:cNvSpPr>
          <p:nvPr>
            <p:ph type="sldNum" sz="quarter" idx="5"/>
          </p:nvPr>
        </p:nvSpPr>
        <p:spPr/>
        <p:txBody>
          <a:bodyPr/>
          <a:lstStyle/>
          <a:p>
            <a:fld id="{EB44613F-61D3-4335-9710-77208CE6E8CD}" type="slidenum">
              <a:rPr lang="en-GB" smtClean="0"/>
              <a:t>21</a:t>
            </a:fld>
            <a:endParaRPr lang="en-GB"/>
          </a:p>
        </p:txBody>
      </p:sp>
    </p:spTree>
    <p:extLst>
      <p:ext uri="{BB962C8B-B14F-4D97-AF65-F5344CB8AC3E}">
        <p14:creationId xmlns:p14="http://schemas.microsoft.com/office/powerpoint/2010/main" val="165761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going to focus on the superficial system, today, the only thing to note is that the superficial system offers a degree of inflow in a venous stent patient, so it is worth noting the patency during the initial scan. </a:t>
            </a:r>
          </a:p>
        </p:txBody>
      </p:sp>
      <p:sp>
        <p:nvSpPr>
          <p:cNvPr id="4" name="Slide Number Placeholder 3"/>
          <p:cNvSpPr>
            <a:spLocks noGrp="1"/>
          </p:cNvSpPr>
          <p:nvPr>
            <p:ph type="sldNum" sz="quarter" idx="5"/>
          </p:nvPr>
        </p:nvSpPr>
        <p:spPr/>
        <p:txBody>
          <a:bodyPr/>
          <a:lstStyle/>
          <a:p>
            <a:fld id="{EB44613F-61D3-4335-9710-77208CE6E8CD}" type="slidenum">
              <a:rPr lang="en-GB" smtClean="0"/>
              <a:t>2</a:t>
            </a:fld>
            <a:endParaRPr lang="en-GB"/>
          </a:p>
        </p:txBody>
      </p:sp>
    </p:spTree>
    <p:extLst>
      <p:ext uri="{BB962C8B-B14F-4D97-AF65-F5344CB8AC3E}">
        <p14:creationId xmlns:p14="http://schemas.microsoft.com/office/powerpoint/2010/main" val="2328538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 Stent Scan – </a:t>
            </a:r>
          </a:p>
          <a:p>
            <a:r>
              <a:rPr lang="en-GB" dirty="0"/>
              <a:t>Disease morphology and location in the IVC/CIV/EIV/CFV/</a:t>
            </a:r>
            <a:r>
              <a:rPr lang="en-GB" dirty="0" err="1"/>
              <a:t>ProfV</a:t>
            </a:r>
            <a:r>
              <a:rPr lang="en-GB" dirty="0"/>
              <a:t>/SFV/</a:t>
            </a:r>
            <a:r>
              <a:rPr lang="en-GB" dirty="0" err="1"/>
              <a:t>PopV</a:t>
            </a:r>
            <a:r>
              <a:rPr lang="en-GB" dirty="0"/>
              <a:t> occasionally will require SFJ/LSV. </a:t>
            </a:r>
          </a:p>
          <a:p>
            <a:r>
              <a:rPr lang="en-GB" dirty="0"/>
              <a:t>Any compression or narrowing of the veins (radiotherapy) </a:t>
            </a:r>
          </a:p>
          <a:p>
            <a:r>
              <a:rPr lang="en-GB" dirty="0"/>
              <a:t>Is the inflow good enough for the stent to remain patent. </a:t>
            </a:r>
          </a:p>
          <a:p>
            <a:r>
              <a:rPr lang="en-GB" dirty="0"/>
              <a:t>Access points – If the SFV is heavily chronically diseased then access will be better via the IJV</a:t>
            </a:r>
          </a:p>
          <a:p>
            <a:r>
              <a:rPr lang="en-GB" dirty="0"/>
              <a:t>If IVC is diseased is contralateral CIV/EIV diseased also?</a:t>
            </a:r>
          </a:p>
          <a:p>
            <a:endParaRPr lang="en-GB" dirty="0"/>
          </a:p>
          <a:p>
            <a:r>
              <a:rPr lang="en-GB" dirty="0"/>
              <a:t>Competency – Requires orthograde flow from distal to proximal – Stockings can compensate. </a:t>
            </a:r>
          </a:p>
        </p:txBody>
      </p:sp>
      <p:sp>
        <p:nvSpPr>
          <p:cNvPr id="4" name="Slide Number Placeholder 3"/>
          <p:cNvSpPr>
            <a:spLocks noGrp="1"/>
          </p:cNvSpPr>
          <p:nvPr>
            <p:ph type="sldNum" sz="quarter" idx="5"/>
          </p:nvPr>
        </p:nvSpPr>
        <p:spPr/>
        <p:txBody>
          <a:bodyPr/>
          <a:lstStyle/>
          <a:p>
            <a:fld id="{EB44613F-61D3-4335-9710-77208CE6E8CD}" type="slidenum">
              <a:rPr lang="en-GB" smtClean="0"/>
              <a:t>22</a:t>
            </a:fld>
            <a:endParaRPr lang="en-GB"/>
          </a:p>
        </p:txBody>
      </p:sp>
    </p:spTree>
    <p:extLst>
      <p:ext uri="{BB962C8B-B14F-4D97-AF65-F5344CB8AC3E}">
        <p14:creationId xmlns:p14="http://schemas.microsoft.com/office/powerpoint/2010/main" val="82044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 Stent Scan – </a:t>
            </a:r>
          </a:p>
          <a:p>
            <a:r>
              <a:rPr lang="en-GB" dirty="0"/>
              <a:t>Where is the stent? Where does it start and end, Is it double barrelled if its bilateral venous disease?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Is the stent patent? Any disease found within stents needs to be measured in LS for % reduction and monitored – anything over 50% will require intervention. </a:t>
            </a:r>
          </a:p>
          <a:p>
            <a:endParaRPr lang="en-GB" dirty="0"/>
          </a:p>
          <a:p>
            <a:r>
              <a:rPr lang="en-GB" dirty="0"/>
              <a:t>Residual disease in CFV/SFV/</a:t>
            </a:r>
            <a:r>
              <a:rPr lang="en-GB" dirty="0" err="1"/>
              <a:t>ProfV</a:t>
            </a:r>
            <a:r>
              <a:rPr lang="en-GB" dirty="0"/>
              <a:t> – Inflow is really important at this point. </a:t>
            </a:r>
          </a:p>
          <a:p>
            <a:r>
              <a:rPr lang="en-GB" dirty="0"/>
              <a:t>Distance from </a:t>
            </a:r>
            <a:r>
              <a:rPr lang="en-GB" dirty="0" err="1"/>
              <a:t>PorfV</a:t>
            </a:r>
            <a:r>
              <a:rPr lang="en-GB" dirty="0"/>
              <a:t> the stent ends (Day 0/1 scan)</a:t>
            </a:r>
          </a:p>
          <a:p>
            <a:r>
              <a:rPr lang="en-GB" dirty="0"/>
              <a:t>Any residual compression. </a:t>
            </a:r>
          </a:p>
          <a:p>
            <a:endParaRPr lang="en-GB" dirty="0"/>
          </a:p>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23</a:t>
            </a:fld>
            <a:endParaRPr lang="en-GB"/>
          </a:p>
        </p:txBody>
      </p:sp>
    </p:spTree>
    <p:extLst>
      <p:ext uri="{BB962C8B-B14F-4D97-AF65-F5344CB8AC3E}">
        <p14:creationId xmlns:p14="http://schemas.microsoft.com/office/powerpoint/2010/main" val="1290397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 Stent Scan – </a:t>
            </a:r>
          </a:p>
          <a:p>
            <a:r>
              <a:rPr lang="en-GB" dirty="0"/>
              <a:t>Where is the stent? Where does it start and end, Is it double barrelled if its bilateral venous disease.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Is the stent patent? Any disease found within stents needs to be measured in LS for % reduction and monitored – anything over 50% will require intervention. </a:t>
            </a:r>
          </a:p>
          <a:p>
            <a:endParaRPr lang="en-GB" dirty="0"/>
          </a:p>
          <a:p>
            <a:r>
              <a:rPr lang="en-GB" dirty="0"/>
              <a:t>Residual disease in CFV/SFV/</a:t>
            </a:r>
            <a:r>
              <a:rPr lang="en-GB" dirty="0" err="1"/>
              <a:t>ProfV</a:t>
            </a:r>
            <a:r>
              <a:rPr lang="en-GB" dirty="0"/>
              <a:t> – Inflow is really important at this point. </a:t>
            </a:r>
          </a:p>
          <a:p>
            <a:r>
              <a:rPr lang="en-GB" dirty="0"/>
              <a:t>Distance from </a:t>
            </a:r>
            <a:r>
              <a:rPr lang="en-GB" dirty="0" err="1"/>
              <a:t>PorfV</a:t>
            </a:r>
            <a:r>
              <a:rPr lang="en-GB" dirty="0"/>
              <a:t> the stent ends (Day 0/1 scan)</a:t>
            </a:r>
          </a:p>
          <a:p>
            <a:r>
              <a:rPr lang="en-GB" dirty="0"/>
              <a:t>Any residual compression. </a:t>
            </a:r>
          </a:p>
          <a:p>
            <a:endParaRPr lang="en-GB" dirty="0"/>
          </a:p>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24</a:t>
            </a:fld>
            <a:endParaRPr lang="en-GB"/>
          </a:p>
        </p:txBody>
      </p:sp>
    </p:spTree>
    <p:extLst>
      <p:ext uri="{BB962C8B-B14F-4D97-AF65-F5344CB8AC3E}">
        <p14:creationId xmlns:p14="http://schemas.microsoft.com/office/powerpoint/2010/main" val="3695371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Catheter directed thrombolysis – </a:t>
            </a:r>
          </a:p>
          <a:p>
            <a:r>
              <a:rPr lang="en-GB" dirty="0" err="1"/>
              <a:t>Angiojet</a:t>
            </a:r>
            <a:r>
              <a:rPr lang="en-GB" dirty="0"/>
              <a:t> – Delivers </a:t>
            </a:r>
            <a:r>
              <a:rPr lang="en-GB" dirty="0" err="1"/>
              <a:t>litic</a:t>
            </a:r>
            <a:r>
              <a:rPr lang="en-GB" dirty="0"/>
              <a:t> agent into thrombus – after 30 mins suck clot out through same device. </a:t>
            </a:r>
          </a:p>
          <a:p>
            <a:r>
              <a:rPr lang="en-GB" dirty="0"/>
              <a:t>EKOS – Ultrasonic vibration. </a:t>
            </a:r>
          </a:p>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25</a:t>
            </a:fld>
            <a:endParaRPr lang="en-GB"/>
          </a:p>
        </p:txBody>
      </p:sp>
    </p:spTree>
    <p:extLst>
      <p:ext uri="{BB962C8B-B14F-4D97-AF65-F5344CB8AC3E}">
        <p14:creationId xmlns:p14="http://schemas.microsoft.com/office/powerpoint/2010/main" val="4266193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 40% of stents that run into trouble will do so within the first 6 weeks. </a:t>
            </a:r>
          </a:p>
          <a:p>
            <a:r>
              <a:rPr lang="en-GB" dirty="0"/>
              <a:t>If a stent blocks and remains so for longer than 4-6 weeks the candyfloss like clot inside it turns to rubber – fibrosis. Then it becomes much harder, almost impossible to get stent open again. </a:t>
            </a:r>
          </a:p>
          <a:p>
            <a:endParaRPr lang="en-GB" dirty="0"/>
          </a:p>
          <a:p>
            <a:r>
              <a:rPr lang="en-GB" dirty="0"/>
              <a:t>Cannot remove stents without significant open procedure. Vein will then occlude and shrivel up. </a:t>
            </a:r>
          </a:p>
        </p:txBody>
      </p:sp>
      <p:sp>
        <p:nvSpPr>
          <p:cNvPr id="4" name="Slide Number Placeholder 3"/>
          <p:cNvSpPr>
            <a:spLocks noGrp="1"/>
          </p:cNvSpPr>
          <p:nvPr>
            <p:ph type="sldNum" sz="quarter" idx="5"/>
          </p:nvPr>
        </p:nvSpPr>
        <p:spPr/>
        <p:txBody>
          <a:bodyPr/>
          <a:lstStyle/>
          <a:p>
            <a:fld id="{EB44613F-61D3-4335-9710-77208CE6E8CD}" type="slidenum">
              <a:rPr lang="en-GB" smtClean="0"/>
              <a:t>26</a:t>
            </a:fld>
            <a:endParaRPr lang="en-GB"/>
          </a:p>
        </p:txBody>
      </p:sp>
    </p:spTree>
    <p:extLst>
      <p:ext uri="{BB962C8B-B14F-4D97-AF65-F5344CB8AC3E}">
        <p14:creationId xmlns:p14="http://schemas.microsoft.com/office/powerpoint/2010/main" val="3418543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rgbClr val="FFFF00"/>
                </a:solidFill>
              </a:rPr>
              <a:t>ESSENTIAL - to extrapolate the information from the vascular scientist to the consultant. </a:t>
            </a:r>
          </a:p>
          <a:p>
            <a:pPr algn="l"/>
            <a:r>
              <a:rPr lang="en-GB" dirty="0">
                <a:solidFill>
                  <a:srgbClr val="FFFF00"/>
                </a:solidFill>
              </a:rPr>
              <a:t>DETAILED – To give the consultant the complete picture of the extent of disease. But at the same time being concise. </a:t>
            </a:r>
          </a:p>
          <a:p>
            <a:pPr algn="l"/>
            <a:r>
              <a:rPr lang="en-GB" dirty="0">
                <a:solidFill>
                  <a:srgbClr val="FFFF00"/>
                </a:solidFill>
              </a:rPr>
              <a:t>ACCURATE – Results must be accurate good images and </a:t>
            </a:r>
            <a:r>
              <a:rPr lang="en-GB" dirty="0" err="1">
                <a:solidFill>
                  <a:srgbClr val="FFFF00"/>
                </a:solidFill>
              </a:rPr>
              <a:t>cineloops</a:t>
            </a:r>
            <a:r>
              <a:rPr lang="en-GB" dirty="0">
                <a:solidFill>
                  <a:srgbClr val="FFFF00"/>
                </a:solidFill>
              </a:rPr>
              <a:t> demonstrating disease with an accurately written report. </a:t>
            </a:r>
          </a:p>
          <a:p>
            <a:pPr algn="l"/>
            <a:r>
              <a:rPr lang="en-GB" dirty="0">
                <a:solidFill>
                  <a:srgbClr val="FFFF00"/>
                </a:solidFill>
              </a:rPr>
              <a:t>GOOD RELATIONSHIP – Important to have a good working relationship between the C/AVS and the consultant trust what you are telling them. Being able to communicate any problems immediately to the consultant. </a:t>
            </a:r>
          </a:p>
          <a:p>
            <a:pPr algn="l"/>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27</a:t>
            </a:fld>
            <a:endParaRPr lang="en-GB"/>
          </a:p>
        </p:txBody>
      </p:sp>
    </p:spTree>
    <p:extLst>
      <p:ext uri="{BB962C8B-B14F-4D97-AF65-F5344CB8AC3E}">
        <p14:creationId xmlns:p14="http://schemas.microsoft.com/office/powerpoint/2010/main" val="1094493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Patient presented with OCC CIV/EIV/CFV/PFV/SFV – </a:t>
            </a:r>
          </a:p>
          <a:p>
            <a:r>
              <a:rPr lang="en-GB" dirty="0" err="1"/>
              <a:t>PopV</a:t>
            </a:r>
            <a:r>
              <a:rPr lang="en-GB" dirty="0"/>
              <a:t> was patent. </a:t>
            </a:r>
          </a:p>
          <a:p>
            <a:r>
              <a:rPr lang="en-GB" dirty="0"/>
              <a:t>IVC was not visualised……</a:t>
            </a:r>
          </a:p>
          <a:p>
            <a:endParaRPr lang="en-GB" dirty="0"/>
          </a:p>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29</a:t>
            </a:fld>
            <a:endParaRPr lang="en-GB"/>
          </a:p>
        </p:txBody>
      </p:sp>
    </p:spTree>
    <p:extLst>
      <p:ext uri="{BB962C8B-B14F-4D97-AF65-F5344CB8AC3E}">
        <p14:creationId xmlns:p14="http://schemas.microsoft.com/office/powerpoint/2010/main" val="2017328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IVC is diseased it transpired that the right side was also diseased as were the pelvic veins, patient underwent bilateral vein stenting with double barrelled IVC stents. </a:t>
            </a:r>
          </a:p>
        </p:txBody>
      </p:sp>
      <p:sp>
        <p:nvSpPr>
          <p:cNvPr id="4" name="Slide Number Placeholder 3"/>
          <p:cNvSpPr>
            <a:spLocks noGrp="1"/>
          </p:cNvSpPr>
          <p:nvPr>
            <p:ph type="sldNum" sz="quarter" idx="5"/>
          </p:nvPr>
        </p:nvSpPr>
        <p:spPr/>
        <p:txBody>
          <a:bodyPr/>
          <a:lstStyle/>
          <a:p>
            <a:fld id="{EB44613F-61D3-4335-9710-77208CE6E8CD}" type="slidenum">
              <a:rPr lang="en-GB" smtClean="0"/>
              <a:t>30</a:t>
            </a:fld>
            <a:endParaRPr lang="en-GB"/>
          </a:p>
        </p:txBody>
      </p:sp>
    </p:spTree>
    <p:extLst>
      <p:ext uri="{BB962C8B-B14F-4D97-AF65-F5344CB8AC3E}">
        <p14:creationId xmlns:p14="http://schemas.microsoft.com/office/powerpoint/2010/main" val="3526099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Day 1 post scan – Often difficult to obtain such good images on day 0/1 due to post procedure bowel gas, patient discomfort, dressings etc. </a:t>
            </a:r>
          </a:p>
          <a:p>
            <a:endParaRPr lang="en-GB" dirty="0"/>
          </a:p>
          <a:p>
            <a:r>
              <a:rPr lang="en-GB" dirty="0"/>
              <a:t>Important to optimise your controls for iliac vein scanning. Reduce scale, depth, sector width. Increase colour gain, change write priority. </a:t>
            </a:r>
          </a:p>
        </p:txBody>
      </p:sp>
      <p:sp>
        <p:nvSpPr>
          <p:cNvPr id="4" name="Slide Number Placeholder 3"/>
          <p:cNvSpPr>
            <a:spLocks noGrp="1"/>
          </p:cNvSpPr>
          <p:nvPr>
            <p:ph type="sldNum" sz="quarter" idx="5"/>
          </p:nvPr>
        </p:nvSpPr>
        <p:spPr/>
        <p:txBody>
          <a:bodyPr/>
          <a:lstStyle/>
          <a:p>
            <a:fld id="{EB44613F-61D3-4335-9710-77208CE6E8CD}" type="slidenum">
              <a:rPr lang="en-GB" smtClean="0"/>
              <a:t>31</a:t>
            </a:fld>
            <a:endParaRPr lang="en-GB"/>
          </a:p>
        </p:txBody>
      </p:sp>
    </p:spTree>
    <p:extLst>
      <p:ext uri="{BB962C8B-B14F-4D97-AF65-F5344CB8AC3E}">
        <p14:creationId xmlns:p14="http://schemas.microsoft.com/office/powerpoint/2010/main" val="4060474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of vessels reported as widely patent at 4 weeks and 12 weeks surveillance. </a:t>
            </a:r>
          </a:p>
        </p:txBody>
      </p:sp>
      <p:sp>
        <p:nvSpPr>
          <p:cNvPr id="4" name="Slide Number Placeholder 3"/>
          <p:cNvSpPr>
            <a:spLocks noGrp="1"/>
          </p:cNvSpPr>
          <p:nvPr>
            <p:ph type="sldNum" sz="quarter" idx="5"/>
          </p:nvPr>
        </p:nvSpPr>
        <p:spPr/>
        <p:txBody>
          <a:bodyPr/>
          <a:lstStyle/>
          <a:p>
            <a:fld id="{EB44613F-61D3-4335-9710-77208CE6E8CD}" type="slidenum">
              <a:rPr lang="en-GB" smtClean="0"/>
              <a:t>32</a:t>
            </a:fld>
            <a:endParaRPr lang="en-GB"/>
          </a:p>
        </p:txBody>
      </p:sp>
    </p:spTree>
    <p:extLst>
      <p:ext uri="{BB962C8B-B14F-4D97-AF65-F5344CB8AC3E}">
        <p14:creationId xmlns:p14="http://schemas.microsoft.com/office/powerpoint/2010/main" val="3327033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 veins in the deep system I will be talking about will be the IVC, iliac veins, CFV, </a:t>
            </a:r>
            <a:r>
              <a:rPr lang="en-GB" dirty="0" err="1"/>
              <a:t>PorfV</a:t>
            </a:r>
            <a:r>
              <a:rPr lang="en-GB" dirty="0"/>
              <a:t>, SFV and </a:t>
            </a:r>
            <a:r>
              <a:rPr lang="en-GB" dirty="0" err="1"/>
              <a:t>PopV</a:t>
            </a:r>
            <a:r>
              <a:rPr lang="en-GB" dirty="0"/>
              <a:t>. Calf veins are not as crucial to inflow, HOWEVER if it is acute this is relevant information. </a:t>
            </a:r>
          </a:p>
        </p:txBody>
      </p:sp>
      <p:sp>
        <p:nvSpPr>
          <p:cNvPr id="4" name="Slide Number Placeholder 3"/>
          <p:cNvSpPr>
            <a:spLocks noGrp="1"/>
          </p:cNvSpPr>
          <p:nvPr>
            <p:ph type="sldNum" sz="quarter" idx="5"/>
          </p:nvPr>
        </p:nvSpPr>
        <p:spPr/>
        <p:txBody>
          <a:bodyPr/>
          <a:lstStyle/>
          <a:p>
            <a:fld id="{EB44613F-61D3-4335-9710-77208CE6E8CD}" type="slidenum">
              <a:rPr lang="en-GB" smtClean="0"/>
              <a:t>3</a:t>
            </a:fld>
            <a:endParaRPr lang="en-GB"/>
          </a:p>
        </p:txBody>
      </p:sp>
    </p:spTree>
    <p:extLst>
      <p:ext uri="{BB962C8B-B14F-4D97-AF65-F5344CB8AC3E}">
        <p14:creationId xmlns:p14="http://schemas.microsoft.com/office/powerpoint/2010/main" val="3508572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 stented vessels are patent due to thrombolysis performed prior to stent procedure. </a:t>
            </a:r>
          </a:p>
        </p:txBody>
      </p:sp>
      <p:sp>
        <p:nvSpPr>
          <p:cNvPr id="4" name="Slide Number Placeholder 3"/>
          <p:cNvSpPr>
            <a:spLocks noGrp="1"/>
          </p:cNvSpPr>
          <p:nvPr>
            <p:ph type="sldNum" sz="quarter" idx="5"/>
          </p:nvPr>
        </p:nvSpPr>
        <p:spPr/>
        <p:txBody>
          <a:bodyPr/>
          <a:lstStyle/>
          <a:p>
            <a:fld id="{EB44613F-61D3-4335-9710-77208CE6E8CD}" type="slidenum">
              <a:rPr lang="en-GB" smtClean="0"/>
              <a:t>33</a:t>
            </a:fld>
            <a:endParaRPr lang="en-GB"/>
          </a:p>
        </p:txBody>
      </p:sp>
    </p:spTree>
    <p:extLst>
      <p:ext uri="{BB962C8B-B14F-4D97-AF65-F5344CB8AC3E}">
        <p14:creationId xmlns:p14="http://schemas.microsoft.com/office/powerpoint/2010/main" val="2863214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46yr old female demonstrates &gt;50% thrombus on 12 week post stent scan</a:t>
            </a:r>
          </a:p>
          <a:p>
            <a:r>
              <a:rPr lang="en-GB" dirty="0"/>
              <a:t>Can be a challenge in the iliac system to grade the % stenosis accurately where the vessels dip away from the probe almost perpendicular to the probe. . </a:t>
            </a:r>
          </a:p>
        </p:txBody>
      </p:sp>
      <p:sp>
        <p:nvSpPr>
          <p:cNvPr id="4" name="Slide Number Placeholder 3"/>
          <p:cNvSpPr>
            <a:spLocks noGrp="1"/>
          </p:cNvSpPr>
          <p:nvPr>
            <p:ph type="sldNum" sz="quarter" idx="5"/>
          </p:nvPr>
        </p:nvSpPr>
        <p:spPr/>
        <p:txBody>
          <a:bodyPr/>
          <a:lstStyle/>
          <a:p>
            <a:fld id="{EB44613F-61D3-4335-9710-77208CE6E8CD}" type="slidenum">
              <a:rPr lang="en-GB" smtClean="0"/>
              <a:t>34</a:t>
            </a:fld>
            <a:endParaRPr lang="en-GB"/>
          </a:p>
        </p:txBody>
      </p:sp>
    </p:spTree>
    <p:extLst>
      <p:ext uri="{BB962C8B-B14F-4D97-AF65-F5344CB8AC3E}">
        <p14:creationId xmlns:p14="http://schemas.microsoft.com/office/powerpoint/2010/main" val="1740569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Venogram shows there is a stenosis between the 2 points – Supporting the Duplex result. </a:t>
            </a:r>
          </a:p>
        </p:txBody>
      </p:sp>
      <p:sp>
        <p:nvSpPr>
          <p:cNvPr id="4" name="Slide Number Placeholder 3"/>
          <p:cNvSpPr>
            <a:spLocks noGrp="1"/>
          </p:cNvSpPr>
          <p:nvPr>
            <p:ph type="sldNum" sz="quarter" idx="5"/>
          </p:nvPr>
        </p:nvSpPr>
        <p:spPr/>
        <p:txBody>
          <a:bodyPr/>
          <a:lstStyle/>
          <a:p>
            <a:fld id="{EB44613F-61D3-4335-9710-77208CE6E8CD}" type="slidenum">
              <a:rPr lang="en-GB" smtClean="0"/>
              <a:t>35</a:t>
            </a:fld>
            <a:endParaRPr lang="en-GB"/>
          </a:p>
        </p:txBody>
      </p:sp>
    </p:spTree>
    <p:extLst>
      <p:ext uri="{BB962C8B-B14F-4D97-AF65-F5344CB8AC3E}">
        <p14:creationId xmlns:p14="http://schemas.microsoft.com/office/powerpoint/2010/main" val="4007065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36</a:t>
            </a:fld>
            <a:endParaRPr lang="en-GB"/>
          </a:p>
        </p:txBody>
      </p:sp>
    </p:spTree>
    <p:extLst>
      <p:ext uri="{BB962C8B-B14F-4D97-AF65-F5344CB8AC3E}">
        <p14:creationId xmlns:p14="http://schemas.microsoft.com/office/powerpoint/2010/main" val="3651652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Demonstrates a good opacity of flow through the previously diseased vessel. </a:t>
            </a:r>
          </a:p>
        </p:txBody>
      </p:sp>
      <p:sp>
        <p:nvSpPr>
          <p:cNvPr id="4" name="Slide Number Placeholder 3"/>
          <p:cNvSpPr>
            <a:spLocks noGrp="1"/>
          </p:cNvSpPr>
          <p:nvPr>
            <p:ph type="sldNum" sz="quarter" idx="5"/>
          </p:nvPr>
        </p:nvSpPr>
        <p:spPr/>
        <p:txBody>
          <a:bodyPr/>
          <a:lstStyle/>
          <a:p>
            <a:fld id="{EB44613F-61D3-4335-9710-77208CE6E8CD}" type="slidenum">
              <a:rPr lang="en-GB" smtClean="0"/>
              <a:t>37</a:t>
            </a:fld>
            <a:endParaRPr lang="en-GB"/>
          </a:p>
        </p:txBody>
      </p:sp>
    </p:spTree>
    <p:extLst>
      <p:ext uri="{BB962C8B-B14F-4D97-AF65-F5344CB8AC3E}">
        <p14:creationId xmlns:p14="http://schemas.microsoft.com/office/powerpoint/2010/main" val="1870682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Vascular ultrasound performed to support the venogram result. </a:t>
            </a:r>
          </a:p>
        </p:txBody>
      </p:sp>
      <p:sp>
        <p:nvSpPr>
          <p:cNvPr id="4" name="Slide Number Placeholder 3"/>
          <p:cNvSpPr>
            <a:spLocks noGrp="1"/>
          </p:cNvSpPr>
          <p:nvPr>
            <p:ph type="sldNum" sz="quarter" idx="5"/>
          </p:nvPr>
        </p:nvSpPr>
        <p:spPr/>
        <p:txBody>
          <a:bodyPr/>
          <a:lstStyle/>
          <a:p>
            <a:fld id="{EB44613F-61D3-4335-9710-77208CE6E8CD}" type="slidenum">
              <a:rPr lang="en-GB" smtClean="0"/>
              <a:t>38</a:t>
            </a:fld>
            <a:endParaRPr lang="en-GB"/>
          </a:p>
        </p:txBody>
      </p:sp>
    </p:spTree>
    <p:extLst>
      <p:ext uri="{BB962C8B-B14F-4D97-AF65-F5344CB8AC3E}">
        <p14:creationId xmlns:p14="http://schemas.microsoft.com/office/powerpoint/2010/main" val="2146281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45yr Old female presents 11 Jan 2019  -  presents to hospital with pain and swelling in left lower limb - US diagnoses extensive ileo-femoral DVT. </a:t>
            </a:r>
          </a:p>
          <a:p>
            <a:r>
              <a:rPr lang="en-GB" dirty="0"/>
              <a:t>Over the next few days patient had Thrombolysis and a stent implanted. </a:t>
            </a:r>
          </a:p>
        </p:txBody>
      </p:sp>
      <p:sp>
        <p:nvSpPr>
          <p:cNvPr id="4" name="Slide Number Placeholder 3"/>
          <p:cNvSpPr>
            <a:spLocks noGrp="1"/>
          </p:cNvSpPr>
          <p:nvPr>
            <p:ph type="sldNum" sz="quarter" idx="5"/>
          </p:nvPr>
        </p:nvSpPr>
        <p:spPr/>
        <p:txBody>
          <a:bodyPr/>
          <a:lstStyle/>
          <a:p>
            <a:fld id="{EB44613F-61D3-4335-9710-77208CE6E8CD}" type="slidenum">
              <a:rPr lang="en-GB" smtClean="0"/>
              <a:t>39</a:t>
            </a:fld>
            <a:endParaRPr lang="en-GB"/>
          </a:p>
        </p:txBody>
      </p:sp>
    </p:spTree>
    <p:extLst>
      <p:ext uri="{BB962C8B-B14F-4D97-AF65-F5344CB8AC3E}">
        <p14:creationId xmlns:p14="http://schemas.microsoft.com/office/powerpoint/2010/main" val="3125208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Ultrasound queried if stent was occluded during routine surveillance. US suggested alternative imaging if appropriate.</a:t>
            </a:r>
          </a:p>
          <a:p>
            <a:endParaRPr lang="en-GB" dirty="0"/>
          </a:p>
          <a:p>
            <a:r>
              <a:rPr lang="en-GB" dirty="0"/>
              <a:t>Venogram showed stent was patent but with very low flow in the CIV region.</a:t>
            </a:r>
          </a:p>
          <a:p>
            <a:r>
              <a:rPr lang="en-GB" dirty="0"/>
              <a:t>2 modalities working together – US highlighted a problem – Venogram confirmed flow and the next step was taken.</a:t>
            </a:r>
          </a:p>
        </p:txBody>
      </p:sp>
      <p:sp>
        <p:nvSpPr>
          <p:cNvPr id="4" name="Slide Number Placeholder 3"/>
          <p:cNvSpPr>
            <a:spLocks noGrp="1"/>
          </p:cNvSpPr>
          <p:nvPr>
            <p:ph type="sldNum" sz="quarter" idx="5"/>
          </p:nvPr>
        </p:nvSpPr>
        <p:spPr/>
        <p:txBody>
          <a:bodyPr/>
          <a:lstStyle/>
          <a:p>
            <a:fld id="{EB44613F-61D3-4335-9710-77208CE6E8CD}" type="slidenum">
              <a:rPr lang="en-GB" smtClean="0"/>
              <a:t>40</a:t>
            </a:fld>
            <a:endParaRPr lang="en-GB"/>
          </a:p>
        </p:txBody>
      </p:sp>
    </p:spTree>
    <p:extLst>
      <p:ext uri="{BB962C8B-B14F-4D97-AF65-F5344CB8AC3E}">
        <p14:creationId xmlns:p14="http://schemas.microsoft.com/office/powerpoint/2010/main" val="1595999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Patient had a fistula implanted connecting the Origin of the SFA to the SFV</a:t>
            </a:r>
            <a:r>
              <a:rPr lang="en-GB" b="1" u="sng" dirty="0">
                <a:solidFill>
                  <a:srgbClr val="FFFF00"/>
                </a:solidFill>
              </a:rPr>
              <a:t> </a:t>
            </a:r>
            <a:r>
              <a:rPr lang="en-GB" b="0" u="none" dirty="0">
                <a:solidFill>
                  <a:srgbClr val="FFFF00"/>
                </a:solidFill>
              </a:rPr>
              <a:t>Utilising arterial pressure to increase the outflow in the lower limb into the stent to prevent the risk of failure. </a:t>
            </a:r>
          </a:p>
          <a:p>
            <a:endParaRPr lang="en-GB" b="0" u="none" dirty="0">
              <a:solidFill>
                <a:srgbClr val="FFFF00"/>
              </a:solidFill>
            </a:endParaRPr>
          </a:p>
          <a:p>
            <a:r>
              <a:rPr lang="en-GB" b="0" u="none" dirty="0">
                <a:solidFill>
                  <a:srgbClr val="FFFF00"/>
                </a:solidFill>
              </a:rPr>
              <a:t>US image shows TS image of widely patent fistula November 2019</a:t>
            </a:r>
          </a:p>
          <a:p>
            <a:endParaRPr lang="en-GB" b="0" u="none" dirty="0">
              <a:solidFill>
                <a:srgbClr val="FFFF00"/>
              </a:solidFill>
            </a:endParaRPr>
          </a:p>
          <a:p>
            <a:r>
              <a:rPr lang="en-GB" b="0" u="none" dirty="0">
                <a:solidFill>
                  <a:srgbClr val="FFFF00"/>
                </a:solidFill>
              </a:rPr>
              <a:t>May 2020 scan showed that fistula was still patent but starting to thrombose spontaneously – Which is the </a:t>
            </a:r>
            <a:r>
              <a:rPr lang="en-GB" b="0" u="none" dirty="0" err="1">
                <a:solidFill>
                  <a:srgbClr val="FFFF00"/>
                </a:solidFill>
              </a:rPr>
              <a:t>paln</a:t>
            </a:r>
            <a:r>
              <a:rPr lang="en-GB" b="0" u="none" dirty="0">
                <a:solidFill>
                  <a:srgbClr val="FFFF00"/>
                </a:solidFill>
              </a:rPr>
              <a:t> rather than further intervention to remove. </a:t>
            </a:r>
          </a:p>
          <a:p>
            <a:endParaRPr lang="en-GB" b="0" u="none" dirty="0">
              <a:solidFill>
                <a:srgbClr val="FFFF00"/>
              </a:solidFill>
            </a:endParaRPr>
          </a:p>
          <a:p>
            <a:endParaRPr lang="en-GB" b="1" u="sng" dirty="0">
              <a:solidFill>
                <a:srgbClr val="FFFF00"/>
              </a:solidFill>
            </a:endParaRPr>
          </a:p>
          <a:p>
            <a:endParaRPr lang="en-GB" b="0" u="none" dirty="0">
              <a:solidFill>
                <a:srgbClr val="FFFF00"/>
              </a:solidFill>
            </a:endParaRPr>
          </a:p>
          <a:p>
            <a:endParaRPr lang="en-GB" b="0" u="none" dirty="0">
              <a:solidFill>
                <a:srgbClr val="FFFF00"/>
              </a:solidFill>
            </a:endParaRPr>
          </a:p>
        </p:txBody>
      </p:sp>
      <p:sp>
        <p:nvSpPr>
          <p:cNvPr id="4" name="Slide Number Placeholder 3"/>
          <p:cNvSpPr>
            <a:spLocks noGrp="1"/>
          </p:cNvSpPr>
          <p:nvPr>
            <p:ph type="sldNum" sz="quarter" idx="5"/>
          </p:nvPr>
        </p:nvSpPr>
        <p:spPr/>
        <p:txBody>
          <a:bodyPr/>
          <a:lstStyle/>
          <a:p>
            <a:fld id="{EB44613F-61D3-4335-9710-77208CE6E8CD}" type="slidenum">
              <a:rPr lang="en-GB" smtClean="0"/>
              <a:t>41</a:t>
            </a:fld>
            <a:endParaRPr lang="en-GB"/>
          </a:p>
        </p:txBody>
      </p:sp>
    </p:spTree>
    <p:extLst>
      <p:ext uri="{BB962C8B-B14F-4D97-AF65-F5344CB8AC3E}">
        <p14:creationId xmlns:p14="http://schemas.microsoft.com/office/powerpoint/2010/main" val="3021071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Sep 2020 – Fistula occluded. </a:t>
            </a:r>
          </a:p>
          <a:p>
            <a:endParaRPr lang="en-GB" dirty="0"/>
          </a:p>
          <a:p>
            <a:r>
              <a:rPr lang="en-GB" dirty="0"/>
              <a:t>How will the fistula spontaneously occlude?</a:t>
            </a:r>
          </a:p>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42</a:t>
            </a:fld>
            <a:endParaRPr lang="en-GB"/>
          </a:p>
        </p:txBody>
      </p:sp>
    </p:spTree>
    <p:extLst>
      <p:ext uri="{BB962C8B-B14F-4D97-AF65-F5344CB8AC3E}">
        <p14:creationId xmlns:p14="http://schemas.microsoft.com/office/powerpoint/2010/main" val="2601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DISEASE MORPHOLOGY – </a:t>
            </a:r>
          </a:p>
          <a:p>
            <a:r>
              <a:rPr lang="en-GB" dirty="0"/>
              <a:t>Ultrasound can determine chronic or fresh disease.</a:t>
            </a:r>
          </a:p>
          <a:p>
            <a:endParaRPr lang="en-GB" dirty="0"/>
          </a:p>
          <a:p>
            <a:r>
              <a:rPr lang="en-GB" dirty="0"/>
              <a:t>Is if fresh thrombus – Appears </a:t>
            </a:r>
            <a:r>
              <a:rPr lang="en-GB" dirty="0" err="1"/>
              <a:t>echolucent</a:t>
            </a:r>
            <a:r>
              <a:rPr lang="en-GB" dirty="0"/>
              <a:t> on US</a:t>
            </a:r>
          </a:p>
          <a:p>
            <a:endParaRPr lang="en-GB" dirty="0"/>
          </a:p>
          <a:p>
            <a:r>
              <a:rPr lang="en-GB" dirty="0"/>
              <a:t>Is there fibrosis – Chronic disease appears as a bright echogenic regions on US. Fibrosis as striations through the vessel lumen. </a:t>
            </a:r>
          </a:p>
          <a:p>
            <a:endParaRPr lang="en-GB" dirty="0"/>
          </a:p>
          <a:p>
            <a:r>
              <a:rPr lang="en-GB" dirty="0"/>
              <a:t>Are both present? – has fresh thrombus formed on fibrotic lesions? This can be difficult but not impossible to assess. Compression of the vessels can help to diagnose this. </a:t>
            </a:r>
          </a:p>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4</a:t>
            </a:fld>
            <a:endParaRPr lang="en-GB"/>
          </a:p>
        </p:txBody>
      </p:sp>
    </p:spTree>
    <p:extLst>
      <p:ext uri="{BB962C8B-B14F-4D97-AF65-F5344CB8AC3E}">
        <p14:creationId xmlns:p14="http://schemas.microsoft.com/office/powerpoint/2010/main" val="3487561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 Double barrelled IVC reconstruction – can be tricky to see both limbs depending on the angle, depth and other limitations of abdominal ultrasound. </a:t>
            </a:r>
          </a:p>
          <a:p>
            <a:r>
              <a:rPr lang="en-GB" dirty="0"/>
              <a:t>IVC &amp; CIV bifurcation – tricky to see as anatomically lies behind the umbilicus. </a:t>
            </a:r>
          </a:p>
          <a:p>
            <a:r>
              <a:rPr lang="en-GB" dirty="0"/>
              <a:t>Other things that make it difficult – Bowel Gas – Scar tissue – Calcification of overlying arteries – Acoustic shadowing from overlying structures.</a:t>
            </a:r>
          </a:p>
          <a:p>
            <a:endParaRPr lang="en-GB" dirty="0"/>
          </a:p>
          <a:p>
            <a:r>
              <a:rPr lang="en-GB" dirty="0"/>
              <a:t>Beware of RSI – amount of pressure required to scan the abdomen is huge in some patients. </a:t>
            </a:r>
          </a:p>
        </p:txBody>
      </p:sp>
      <p:sp>
        <p:nvSpPr>
          <p:cNvPr id="4" name="Slide Number Placeholder 3"/>
          <p:cNvSpPr>
            <a:spLocks noGrp="1"/>
          </p:cNvSpPr>
          <p:nvPr>
            <p:ph type="sldNum" sz="quarter" idx="5"/>
          </p:nvPr>
        </p:nvSpPr>
        <p:spPr/>
        <p:txBody>
          <a:bodyPr/>
          <a:lstStyle/>
          <a:p>
            <a:fld id="{EB44613F-61D3-4335-9710-77208CE6E8CD}" type="slidenum">
              <a:rPr lang="en-GB" smtClean="0"/>
              <a:t>43</a:t>
            </a:fld>
            <a:endParaRPr lang="en-GB"/>
          </a:p>
        </p:txBody>
      </p:sp>
    </p:spTree>
    <p:extLst>
      <p:ext uri="{BB962C8B-B14F-4D97-AF65-F5344CB8AC3E}">
        <p14:creationId xmlns:p14="http://schemas.microsoft.com/office/powerpoint/2010/main" val="2874637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Intravascular ultrasound – Allows ultrasound views of a vein from the inside of the vessel. </a:t>
            </a:r>
          </a:p>
          <a:p>
            <a:r>
              <a:rPr lang="en-GB" b="0" i="0" dirty="0">
                <a:solidFill>
                  <a:srgbClr val="404040"/>
                </a:solidFill>
                <a:effectLst/>
                <a:latin typeface="Arial" panose="020B0604020202020204" pitchFamily="34" charset="0"/>
              </a:rPr>
              <a:t>The transducers have been miniaturized to less than four hundredths of an inch and placed on the tip of a catheter. This catheter can be slipped into the vessels over the same guide wire that is used to position angioplasty balloons or stents. It becomes, in effect, a tiny camera that gives us a cross-sectional view of the vessel</a:t>
            </a:r>
          </a:p>
          <a:p>
            <a:endParaRPr lang="en-GB" b="0" i="0" dirty="0">
              <a:solidFill>
                <a:srgbClr val="404040"/>
              </a:solidFill>
              <a:effectLst/>
              <a:latin typeface="Arial" panose="020B0604020202020204" pitchFamily="34" charset="0"/>
            </a:endParaRPr>
          </a:p>
          <a:p>
            <a:r>
              <a:rPr lang="en-GB" b="0" i="0" dirty="0">
                <a:solidFill>
                  <a:srgbClr val="404040"/>
                </a:solidFill>
                <a:effectLst/>
                <a:latin typeface="Arial" panose="020B0604020202020204" pitchFamily="34" charset="0"/>
              </a:rPr>
              <a:t>According to Venous news article “</a:t>
            </a:r>
            <a:r>
              <a:rPr lang="en-GB" b="0" i="0" dirty="0">
                <a:solidFill>
                  <a:srgbClr val="222222"/>
                </a:solidFill>
                <a:effectLst/>
                <a:latin typeface="Roboto" panose="020B0604020202020204" pitchFamily="2" charset="0"/>
              </a:rPr>
              <a:t>In comparison with IVUS, venography has proven to be a wholly ineffective means of determining degree of venous stenosis”</a:t>
            </a:r>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44</a:t>
            </a:fld>
            <a:endParaRPr lang="en-GB"/>
          </a:p>
        </p:txBody>
      </p:sp>
    </p:spTree>
    <p:extLst>
      <p:ext uri="{BB962C8B-B14F-4D97-AF65-F5344CB8AC3E}">
        <p14:creationId xmlns:p14="http://schemas.microsoft.com/office/powerpoint/2010/main" val="2918887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Interesting journal regarding the effectiveness of venous stenting – Quick Stat…</a:t>
            </a:r>
          </a:p>
        </p:txBody>
      </p:sp>
      <p:sp>
        <p:nvSpPr>
          <p:cNvPr id="4" name="Slide Number Placeholder 3"/>
          <p:cNvSpPr>
            <a:spLocks noGrp="1"/>
          </p:cNvSpPr>
          <p:nvPr>
            <p:ph type="sldNum" sz="quarter" idx="5"/>
          </p:nvPr>
        </p:nvSpPr>
        <p:spPr/>
        <p:txBody>
          <a:bodyPr/>
          <a:lstStyle/>
          <a:p>
            <a:fld id="{EB44613F-61D3-4335-9710-77208CE6E8CD}" type="slidenum">
              <a:rPr lang="en-GB" smtClean="0"/>
              <a:t>45</a:t>
            </a:fld>
            <a:endParaRPr lang="en-GB"/>
          </a:p>
        </p:txBody>
      </p:sp>
    </p:spTree>
    <p:extLst>
      <p:ext uri="{BB962C8B-B14F-4D97-AF65-F5344CB8AC3E}">
        <p14:creationId xmlns:p14="http://schemas.microsoft.com/office/powerpoint/2010/main" val="2364972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46</a:t>
            </a:fld>
            <a:endParaRPr lang="en-GB"/>
          </a:p>
        </p:txBody>
      </p:sp>
    </p:spTree>
    <p:extLst>
      <p:ext uri="{BB962C8B-B14F-4D97-AF65-F5344CB8AC3E}">
        <p14:creationId xmlns:p14="http://schemas.microsoft.com/office/powerpoint/2010/main" val="1516916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Pattern of disease progression</a:t>
            </a:r>
          </a:p>
          <a:p>
            <a:endParaRPr lang="en-GB" dirty="0"/>
          </a:p>
          <a:p>
            <a:r>
              <a:rPr lang="en-GB" dirty="0"/>
              <a:t>Most scenarios have a combination of the above. </a:t>
            </a:r>
          </a:p>
          <a:p>
            <a:endParaRPr lang="en-GB" dirty="0"/>
          </a:p>
          <a:p>
            <a:r>
              <a:rPr lang="en-GB" dirty="0"/>
              <a:t>Repeated iliac compression can cause thrombus to form in the vessel distal to the region of compression. </a:t>
            </a:r>
          </a:p>
        </p:txBody>
      </p:sp>
      <p:sp>
        <p:nvSpPr>
          <p:cNvPr id="4" name="Slide Number Placeholder 3"/>
          <p:cNvSpPr>
            <a:spLocks noGrp="1"/>
          </p:cNvSpPr>
          <p:nvPr>
            <p:ph type="sldNum" sz="quarter" idx="5"/>
          </p:nvPr>
        </p:nvSpPr>
        <p:spPr/>
        <p:txBody>
          <a:bodyPr/>
          <a:lstStyle/>
          <a:p>
            <a:fld id="{EB44613F-61D3-4335-9710-77208CE6E8CD}" type="slidenum">
              <a:rPr lang="en-GB" smtClean="0"/>
              <a:t>5</a:t>
            </a:fld>
            <a:endParaRPr lang="en-GB"/>
          </a:p>
        </p:txBody>
      </p:sp>
    </p:spTree>
    <p:extLst>
      <p:ext uri="{BB962C8B-B14F-4D97-AF65-F5344CB8AC3E}">
        <p14:creationId xmlns:p14="http://schemas.microsoft.com/office/powerpoint/2010/main" val="1740411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left untreated or is poorly diagnosed or treated ulceration can develop. We have all seen the extent of venous ulcers and the symptoms of venous disease. </a:t>
            </a:r>
          </a:p>
          <a:p>
            <a:endParaRPr lang="en-GB" dirty="0"/>
          </a:p>
          <a:p>
            <a:r>
              <a:rPr lang="en-GB" dirty="0"/>
              <a:t>Symptoms of PTS;</a:t>
            </a:r>
          </a:p>
          <a:p>
            <a:r>
              <a:rPr lang="en-GB" dirty="0"/>
              <a:t>Some or all of these symptoms can occur in the affected leg: </a:t>
            </a:r>
          </a:p>
          <a:p>
            <a:pPr marL="171450" indent="-171450">
              <a:buFont typeface="Arial" panose="020B0604020202020204" pitchFamily="34" charset="0"/>
              <a:buChar char="•"/>
            </a:pPr>
            <a:r>
              <a:rPr lang="en-GB" dirty="0"/>
              <a:t>Long term pain </a:t>
            </a:r>
          </a:p>
          <a:p>
            <a:pPr marL="171450" indent="-171450">
              <a:buFont typeface="Arial" panose="020B0604020202020204" pitchFamily="34" charset="0"/>
              <a:buChar char="•"/>
            </a:pPr>
            <a:r>
              <a:rPr lang="en-GB" dirty="0"/>
              <a:t>Continued or intermittent swelling  </a:t>
            </a:r>
          </a:p>
          <a:p>
            <a:pPr marL="171450" indent="-171450">
              <a:buFont typeface="Arial" panose="020B0604020202020204" pitchFamily="34" charset="0"/>
              <a:buChar char="•"/>
            </a:pPr>
            <a:r>
              <a:rPr lang="en-GB" dirty="0"/>
              <a:t>Aching </a:t>
            </a:r>
          </a:p>
          <a:p>
            <a:pPr marL="171450" indent="-171450">
              <a:buFont typeface="Arial" panose="020B0604020202020204" pitchFamily="34" charset="0"/>
              <a:buChar char="•"/>
            </a:pPr>
            <a:r>
              <a:rPr lang="en-GB" dirty="0"/>
              <a:t>Cramp </a:t>
            </a:r>
          </a:p>
          <a:p>
            <a:pPr marL="171450" indent="-171450">
              <a:buFont typeface="Arial" panose="020B0604020202020204" pitchFamily="34" charset="0"/>
              <a:buChar char="•"/>
            </a:pPr>
            <a:r>
              <a:rPr lang="en-GB" dirty="0"/>
              <a:t>Itching </a:t>
            </a:r>
          </a:p>
          <a:p>
            <a:pPr marL="171450" indent="-171450">
              <a:buFont typeface="Arial" panose="020B0604020202020204" pitchFamily="34" charset="0"/>
              <a:buChar char="•"/>
            </a:pPr>
            <a:r>
              <a:rPr lang="en-GB" dirty="0"/>
              <a:t>Numbness l Hardened or dark patches of skin </a:t>
            </a:r>
          </a:p>
          <a:p>
            <a:pPr marL="171450" indent="-171450">
              <a:buFont typeface="Arial" panose="020B0604020202020204" pitchFamily="34" charset="0"/>
              <a:buChar char="•"/>
            </a:pPr>
            <a:r>
              <a:rPr lang="en-GB" dirty="0"/>
              <a:t>Leg ulcer</a:t>
            </a:r>
          </a:p>
          <a:p>
            <a:endParaRPr lang="en-GB" dirty="0"/>
          </a:p>
          <a:p>
            <a:pPr algn="l"/>
            <a:r>
              <a:rPr lang="en-GB" b="0" i="0" dirty="0">
                <a:solidFill>
                  <a:srgbClr val="333333"/>
                </a:solidFill>
                <a:effectLst/>
                <a:latin typeface="Open Sans" panose="020B0606030504020204" pitchFamily="34" charset="0"/>
              </a:rPr>
              <a:t>You are more likely to get PTS if you:</a:t>
            </a:r>
          </a:p>
          <a:p>
            <a:pPr algn="l">
              <a:buFont typeface="Arial" panose="020B0604020202020204" pitchFamily="34" charset="0"/>
              <a:buChar char="•"/>
            </a:pPr>
            <a:r>
              <a:rPr lang="en-GB" b="0" i="0" dirty="0">
                <a:solidFill>
                  <a:srgbClr val="333333"/>
                </a:solidFill>
                <a:effectLst/>
                <a:latin typeface="inherit"/>
              </a:rPr>
              <a:t>are over age 65 years</a:t>
            </a:r>
          </a:p>
          <a:p>
            <a:pPr algn="l">
              <a:buFont typeface="Arial" panose="020B0604020202020204" pitchFamily="34" charset="0"/>
              <a:buChar char="•"/>
            </a:pPr>
            <a:r>
              <a:rPr lang="en-GB" b="0" i="0" dirty="0">
                <a:solidFill>
                  <a:srgbClr val="333333"/>
                </a:solidFill>
                <a:effectLst/>
                <a:latin typeface="inherit"/>
              </a:rPr>
              <a:t>have a blood clot in the deep veins above the knee (a condition called proximal DVT)</a:t>
            </a:r>
          </a:p>
          <a:p>
            <a:pPr algn="l">
              <a:buFont typeface="Arial" panose="020B0604020202020204" pitchFamily="34" charset="0"/>
              <a:buChar char="•"/>
            </a:pPr>
            <a:r>
              <a:rPr lang="en-GB" b="0" i="0" dirty="0">
                <a:solidFill>
                  <a:srgbClr val="333333"/>
                </a:solidFill>
                <a:effectLst/>
                <a:latin typeface="inherit"/>
              </a:rPr>
              <a:t>have more than one blood clot in the same leg at least twice</a:t>
            </a:r>
          </a:p>
          <a:p>
            <a:pPr algn="l">
              <a:buFont typeface="Arial" panose="020B0604020202020204" pitchFamily="34" charset="0"/>
              <a:buChar char="•"/>
            </a:pPr>
            <a:r>
              <a:rPr lang="en-GB" b="0" i="0" dirty="0">
                <a:solidFill>
                  <a:srgbClr val="333333"/>
                </a:solidFill>
                <a:effectLst/>
                <a:latin typeface="inherit"/>
              </a:rPr>
              <a:t>have blood clot symptoms one month after being diagnosed with the blood clot</a:t>
            </a:r>
          </a:p>
          <a:p>
            <a:pPr algn="l">
              <a:buFont typeface="Arial" panose="020B0604020202020204" pitchFamily="34" charset="0"/>
              <a:buChar char="•"/>
            </a:pPr>
            <a:r>
              <a:rPr lang="en-GB" b="0" i="0" dirty="0">
                <a:solidFill>
                  <a:srgbClr val="333333"/>
                </a:solidFill>
                <a:effectLst/>
                <a:latin typeface="inherit"/>
              </a:rPr>
              <a:t>are very overweight</a:t>
            </a:r>
          </a:p>
          <a:p>
            <a:pPr algn="l">
              <a:buFont typeface="Arial" panose="020B0604020202020204" pitchFamily="34" charset="0"/>
              <a:buChar char="•"/>
            </a:pPr>
            <a:r>
              <a:rPr lang="en-GB" b="0" i="0" dirty="0">
                <a:solidFill>
                  <a:srgbClr val="333333"/>
                </a:solidFill>
                <a:effectLst/>
                <a:latin typeface="inherit"/>
              </a:rPr>
              <a:t>have trouble keeping your blood thinner levels stable during your first three months of treatment</a:t>
            </a:r>
          </a:p>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6</a:t>
            </a:fld>
            <a:endParaRPr lang="en-GB"/>
          </a:p>
        </p:txBody>
      </p:sp>
    </p:spTree>
    <p:extLst>
      <p:ext uri="{BB962C8B-B14F-4D97-AF65-F5344CB8AC3E}">
        <p14:creationId xmlns:p14="http://schemas.microsoft.com/office/powerpoint/2010/main" val="184819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 Living with PTS – Debilitating pain, swelling, ulceration and in a minority – need for amputation. </a:t>
            </a:r>
          </a:p>
          <a:p>
            <a:r>
              <a:rPr lang="en-GB" dirty="0"/>
              <a:t>2 - Past treatments – Compression stockings – Dressings – Patients don’t tolerate this well. </a:t>
            </a:r>
          </a:p>
          <a:p>
            <a:r>
              <a:rPr lang="en-GB" dirty="0"/>
              <a:t>3 – Blood thinners –life on </a:t>
            </a:r>
            <a:r>
              <a:rPr lang="en-GB" dirty="0" err="1"/>
              <a:t>anticoags</a:t>
            </a:r>
            <a:r>
              <a:rPr lang="en-GB" dirty="0"/>
              <a:t> – Compliance, forget to take it – Risks – Bleeding, stroke,  gastrointestinal bleeding.</a:t>
            </a:r>
          </a:p>
          <a:p>
            <a:r>
              <a:rPr lang="en-GB" dirty="0"/>
              <a:t>4 – Tried and failed – Traditional tried to treat this with compression and </a:t>
            </a:r>
            <a:r>
              <a:rPr lang="en-GB" dirty="0" err="1"/>
              <a:t>anticoag</a:t>
            </a:r>
            <a:r>
              <a:rPr lang="en-GB" dirty="0"/>
              <a:t> – for young patients they just can’t accept this as a way of life Medical management alone does not treat PTS.</a:t>
            </a:r>
          </a:p>
          <a:p>
            <a:endParaRPr lang="en-GB" dirty="0"/>
          </a:p>
          <a:p>
            <a:r>
              <a:rPr lang="en-GB" dirty="0"/>
              <a:t>Early venous stent – Largely based around using arterial stents – Lacked adequate radial force (ability to push out and keep vein open) and has </a:t>
            </a:r>
            <a:r>
              <a:rPr lang="en-GB" dirty="0" err="1"/>
              <a:t>flexability</a:t>
            </a:r>
            <a:r>
              <a:rPr lang="en-GB" dirty="0"/>
              <a:t> issues</a:t>
            </a:r>
          </a:p>
          <a:p>
            <a:r>
              <a:rPr lang="en-GB" dirty="0"/>
              <a:t>Now we have dedicated venous stents. </a:t>
            </a:r>
          </a:p>
          <a:p>
            <a:endParaRPr lang="en-GB" dirty="0"/>
          </a:p>
          <a:p>
            <a:r>
              <a:rPr lang="en-GB" dirty="0"/>
              <a:t>Stents would thrombose and occlude.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8</a:t>
            </a:fld>
            <a:endParaRPr lang="en-GB"/>
          </a:p>
        </p:txBody>
      </p:sp>
    </p:spTree>
    <p:extLst>
      <p:ext uri="{BB962C8B-B14F-4D97-AF65-F5344CB8AC3E}">
        <p14:creationId xmlns:p14="http://schemas.microsoft.com/office/powerpoint/2010/main" val="1262303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the newer stents out for people to look at</a:t>
            </a:r>
            <a:br>
              <a:rPr lang="en-GB" dirty="0"/>
            </a:br>
            <a:endParaRPr lang="en-GB" dirty="0"/>
          </a:p>
          <a:p>
            <a:r>
              <a:rPr lang="en-GB" dirty="0"/>
              <a:t>Factors involved in whether to stent a patient;</a:t>
            </a:r>
          </a:p>
          <a:p>
            <a:r>
              <a:rPr lang="en-GB" dirty="0"/>
              <a:t>Patient ability to comply with anticoagulation and surveillance. </a:t>
            </a:r>
          </a:p>
          <a:p>
            <a:r>
              <a:rPr lang="en-GB" dirty="0"/>
              <a:t>Inflow – Is the inflow though 3 vessels (CFV, PFV, LSV) good enough?</a:t>
            </a:r>
          </a:p>
          <a:p>
            <a:r>
              <a:rPr lang="en-GB" dirty="0"/>
              <a:t>Benefit Vs risk – Is the patient 85 with minor swelling versus extensive ulceration???</a:t>
            </a:r>
          </a:p>
          <a:p>
            <a:endParaRPr lang="en-GB" dirty="0"/>
          </a:p>
          <a:p>
            <a:r>
              <a:rPr lang="en-GB" dirty="0"/>
              <a:t>Disease is not a factor</a:t>
            </a:r>
          </a:p>
          <a:p>
            <a:endParaRPr lang="en-GB" dirty="0"/>
          </a:p>
          <a:p>
            <a:r>
              <a:rPr lang="en-GB" dirty="0"/>
              <a:t>Catheter directed thrombolysis – Performed before the stenting procedure </a:t>
            </a:r>
          </a:p>
          <a:p>
            <a:r>
              <a:rPr lang="en-GB" dirty="0" err="1"/>
              <a:t>Angiojet</a:t>
            </a:r>
            <a:r>
              <a:rPr lang="en-GB" dirty="0"/>
              <a:t> – Delivers </a:t>
            </a:r>
            <a:r>
              <a:rPr lang="en-GB" dirty="0" err="1"/>
              <a:t>litic</a:t>
            </a:r>
            <a:r>
              <a:rPr lang="en-GB" dirty="0"/>
              <a:t> agent into thrombus – after 30 mins suck clot out through same device. </a:t>
            </a:r>
          </a:p>
          <a:p>
            <a:r>
              <a:rPr lang="en-GB" dirty="0"/>
              <a:t>EKOS – Ultrasonic vibration used to essentially vibrate the </a:t>
            </a:r>
            <a:r>
              <a:rPr lang="en-GB" dirty="0" err="1"/>
              <a:t>litic</a:t>
            </a:r>
            <a:r>
              <a:rPr lang="en-GB" dirty="0"/>
              <a:t> agent into the clot. </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B44613F-61D3-4335-9710-77208CE6E8CD}" type="slidenum">
              <a:rPr lang="en-GB" smtClean="0"/>
              <a:t>9</a:t>
            </a:fld>
            <a:endParaRPr lang="en-GB"/>
          </a:p>
        </p:txBody>
      </p:sp>
    </p:spTree>
    <p:extLst>
      <p:ext uri="{BB962C8B-B14F-4D97-AF65-F5344CB8AC3E}">
        <p14:creationId xmlns:p14="http://schemas.microsoft.com/office/powerpoint/2010/main" val="1067659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the newer stents out for people to look at</a:t>
            </a:r>
          </a:p>
          <a:p>
            <a:endParaRPr lang="en-GB" dirty="0"/>
          </a:p>
          <a:p>
            <a:r>
              <a:rPr lang="en-GB" dirty="0"/>
              <a:t>Difference between open and closed cell stents – Why would you choose?</a:t>
            </a:r>
          </a:p>
        </p:txBody>
      </p:sp>
      <p:sp>
        <p:nvSpPr>
          <p:cNvPr id="4" name="Slide Number Placeholder 3"/>
          <p:cNvSpPr>
            <a:spLocks noGrp="1"/>
          </p:cNvSpPr>
          <p:nvPr>
            <p:ph type="sldNum" sz="quarter" idx="5"/>
          </p:nvPr>
        </p:nvSpPr>
        <p:spPr/>
        <p:txBody>
          <a:bodyPr/>
          <a:lstStyle/>
          <a:p>
            <a:fld id="{EB44613F-61D3-4335-9710-77208CE6E8CD}" type="slidenum">
              <a:rPr lang="en-GB" smtClean="0"/>
              <a:t>10</a:t>
            </a:fld>
            <a:endParaRPr lang="en-GB"/>
          </a:p>
        </p:txBody>
      </p:sp>
    </p:spTree>
    <p:extLst>
      <p:ext uri="{BB962C8B-B14F-4D97-AF65-F5344CB8AC3E}">
        <p14:creationId xmlns:p14="http://schemas.microsoft.com/office/powerpoint/2010/main" val="254348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796DBD7-F4EA-4117-90C2-907832F748EF}" type="datetimeFigureOut">
              <a:rPr lang="en-GB" smtClean="0"/>
              <a:t>22/09/2021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7DB369-2FEF-4327-A212-6E44EA27312B}" type="slidenum">
              <a:rPr lang="en-GB" smtClean="0"/>
              <a:t>‹#›</a:t>
            </a:fld>
            <a:endParaRPr lang="en-GB"/>
          </a:p>
        </p:txBody>
      </p:sp>
    </p:spTree>
    <p:extLst>
      <p:ext uri="{BB962C8B-B14F-4D97-AF65-F5344CB8AC3E}">
        <p14:creationId xmlns:p14="http://schemas.microsoft.com/office/powerpoint/2010/main" val="2588002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96DBD7-F4EA-4117-90C2-907832F748EF}" type="datetimeFigureOut">
              <a:rPr lang="en-GB" smtClean="0"/>
              <a:t>22/09/2021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7DB369-2FEF-4327-A212-6E44EA27312B}" type="slidenum">
              <a:rPr lang="en-GB" smtClean="0"/>
              <a:t>‹#›</a:t>
            </a:fld>
            <a:endParaRPr lang="en-GB"/>
          </a:p>
        </p:txBody>
      </p:sp>
    </p:spTree>
    <p:extLst>
      <p:ext uri="{BB962C8B-B14F-4D97-AF65-F5344CB8AC3E}">
        <p14:creationId xmlns:p14="http://schemas.microsoft.com/office/powerpoint/2010/main" val="945792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96DBD7-F4EA-4117-90C2-907832F748EF}" type="datetimeFigureOut">
              <a:rPr lang="en-GB" smtClean="0"/>
              <a:t>22/09/2021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7DB369-2FEF-4327-A212-6E44EA27312B}" type="slidenum">
              <a:rPr lang="en-GB" smtClean="0"/>
              <a:t>‹#›</a:t>
            </a:fld>
            <a:endParaRPr lang="en-GB"/>
          </a:p>
        </p:txBody>
      </p:sp>
    </p:spTree>
    <p:extLst>
      <p:ext uri="{BB962C8B-B14F-4D97-AF65-F5344CB8AC3E}">
        <p14:creationId xmlns:p14="http://schemas.microsoft.com/office/powerpoint/2010/main" val="424388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96DBD7-F4EA-4117-90C2-907832F748EF}" type="datetimeFigureOut">
              <a:rPr lang="en-GB" smtClean="0"/>
              <a:t>22/09/2021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7DB369-2FEF-4327-A212-6E44EA27312B}" type="slidenum">
              <a:rPr lang="en-GB" smtClean="0"/>
              <a:t>‹#›</a:t>
            </a:fld>
            <a:endParaRPr lang="en-GB"/>
          </a:p>
        </p:txBody>
      </p:sp>
    </p:spTree>
    <p:extLst>
      <p:ext uri="{BB962C8B-B14F-4D97-AF65-F5344CB8AC3E}">
        <p14:creationId xmlns:p14="http://schemas.microsoft.com/office/powerpoint/2010/main" val="401395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96DBD7-F4EA-4117-90C2-907832F748EF}" type="datetimeFigureOut">
              <a:rPr lang="en-GB" smtClean="0"/>
              <a:t>22/09/2021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7DB369-2FEF-4327-A212-6E44EA27312B}" type="slidenum">
              <a:rPr lang="en-GB" smtClean="0"/>
              <a:t>‹#›</a:t>
            </a:fld>
            <a:endParaRPr lang="en-GB"/>
          </a:p>
        </p:txBody>
      </p:sp>
    </p:spTree>
    <p:extLst>
      <p:ext uri="{BB962C8B-B14F-4D97-AF65-F5344CB8AC3E}">
        <p14:creationId xmlns:p14="http://schemas.microsoft.com/office/powerpoint/2010/main" val="4218736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796DBD7-F4EA-4117-90C2-907832F748EF}" type="datetimeFigureOut">
              <a:rPr lang="en-GB" smtClean="0"/>
              <a:t>22/09/2021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7DB369-2FEF-4327-A212-6E44EA27312B}" type="slidenum">
              <a:rPr lang="en-GB" smtClean="0"/>
              <a:t>‹#›</a:t>
            </a:fld>
            <a:endParaRPr lang="en-GB"/>
          </a:p>
        </p:txBody>
      </p:sp>
    </p:spTree>
    <p:extLst>
      <p:ext uri="{BB962C8B-B14F-4D97-AF65-F5344CB8AC3E}">
        <p14:creationId xmlns:p14="http://schemas.microsoft.com/office/powerpoint/2010/main" val="229929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796DBD7-F4EA-4117-90C2-907832F748EF}" type="datetimeFigureOut">
              <a:rPr lang="en-GB" smtClean="0"/>
              <a:t>22/09/2021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7DB369-2FEF-4327-A212-6E44EA27312B}" type="slidenum">
              <a:rPr lang="en-GB" smtClean="0"/>
              <a:t>‹#›</a:t>
            </a:fld>
            <a:endParaRPr lang="en-GB"/>
          </a:p>
        </p:txBody>
      </p:sp>
    </p:spTree>
    <p:extLst>
      <p:ext uri="{BB962C8B-B14F-4D97-AF65-F5344CB8AC3E}">
        <p14:creationId xmlns:p14="http://schemas.microsoft.com/office/powerpoint/2010/main" val="255164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796DBD7-F4EA-4117-90C2-907832F748EF}" type="datetimeFigureOut">
              <a:rPr lang="en-GB" smtClean="0"/>
              <a:t>22/09/2021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7DB369-2FEF-4327-A212-6E44EA27312B}" type="slidenum">
              <a:rPr lang="en-GB" smtClean="0"/>
              <a:t>‹#›</a:t>
            </a:fld>
            <a:endParaRPr lang="en-GB"/>
          </a:p>
        </p:txBody>
      </p:sp>
    </p:spTree>
    <p:extLst>
      <p:ext uri="{BB962C8B-B14F-4D97-AF65-F5344CB8AC3E}">
        <p14:creationId xmlns:p14="http://schemas.microsoft.com/office/powerpoint/2010/main" val="131055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6DBD7-F4EA-4117-90C2-907832F748EF}" type="datetimeFigureOut">
              <a:rPr lang="en-GB" smtClean="0"/>
              <a:t>22/09/2021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7DB369-2FEF-4327-A212-6E44EA27312B}" type="slidenum">
              <a:rPr lang="en-GB" smtClean="0"/>
              <a:t>‹#›</a:t>
            </a:fld>
            <a:endParaRPr lang="en-GB"/>
          </a:p>
        </p:txBody>
      </p:sp>
    </p:spTree>
    <p:extLst>
      <p:ext uri="{BB962C8B-B14F-4D97-AF65-F5344CB8AC3E}">
        <p14:creationId xmlns:p14="http://schemas.microsoft.com/office/powerpoint/2010/main" val="98190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96DBD7-F4EA-4117-90C2-907832F748EF}" type="datetimeFigureOut">
              <a:rPr lang="en-GB" smtClean="0"/>
              <a:t>22/09/2021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7DB369-2FEF-4327-A212-6E44EA27312B}" type="slidenum">
              <a:rPr lang="en-GB" smtClean="0"/>
              <a:t>‹#›</a:t>
            </a:fld>
            <a:endParaRPr lang="en-GB"/>
          </a:p>
        </p:txBody>
      </p:sp>
    </p:spTree>
    <p:extLst>
      <p:ext uri="{BB962C8B-B14F-4D97-AF65-F5344CB8AC3E}">
        <p14:creationId xmlns:p14="http://schemas.microsoft.com/office/powerpoint/2010/main" val="2026151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96DBD7-F4EA-4117-90C2-907832F748EF}" type="datetimeFigureOut">
              <a:rPr lang="en-GB" smtClean="0"/>
              <a:t>22/09/2021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7DB369-2FEF-4327-A212-6E44EA27312B}" type="slidenum">
              <a:rPr lang="en-GB" smtClean="0"/>
              <a:t>‹#›</a:t>
            </a:fld>
            <a:endParaRPr lang="en-GB"/>
          </a:p>
        </p:txBody>
      </p:sp>
    </p:spTree>
    <p:extLst>
      <p:ext uri="{BB962C8B-B14F-4D97-AF65-F5344CB8AC3E}">
        <p14:creationId xmlns:p14="http://schemas.microsoft.com/office/powerpoint/2010/main" val="207021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6DBD7-F4EA-4117-90C2-907832F748EF}" type="datetimeFigureOut">
              <a:rPr lang="en-GB" smtClean="0"/>
              <a:t>22/09/2021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DB369-2FEF-4327-A212-6E44EA27312B}" type="slidenum">
              <a:rPr lang="en-GB" smtClean="0"/>
              <a:t>‹#›</a:t>
            </a:fld>
            <a:endParaRPr lang="en-GB"/>
          </a:p>
        </p:txBody>
      </p:sp>
    </p:spTree>
    <p:extLst>
      <p:ext uri="{BB962C8B-B14F-4D97-AF65-F5344CB8AC3E}">
        <p14:creationId xmlns:p14="http://schemas.microsoft.com/office/powerpoint/2010/main" val="132946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1.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ormAutofit fontScale="90000"/>
          </a:bodyPr>
          <a:lstStyle/>
          <a:p>
            <a:r>
              <a:rPr lang="en-GB" dirty="0">
                <a:solidFill>
                  <a:srgbClr val="FFFF00"/>
                </a:solidFill>
              </a:rPr>
              <a:t>Ultrasound - A Tool for </a:t>
            </a:r>
            <a:br>
              <a:rPr lang="en-GB" dirty="0">
                <a:solidFill>
                  <a:srgbClr val="FFFF00"/>
                </a:solidFill>
              </a:rPr>
            </a:br>
            <a:r>
              <a:rPr lang="en-GB" dirty="0">
                <a:solidFill>
                  <a:srgbClr val="FFFF00"/>
                </a:solidFill>
              </a:rPr>
              <a:t>Deep Venous Disease</a:t>
            </a:r>
            <a:br>
              <a:rPr lang="en-GB" dirty="0">
                <a:solidFill>
                  <a:srgbClr val="FFFF00"/>
                </a:solidFill>
              </a:rPr>
            </a:br>
            <a:r>
              <a:rPr lang="en-GB" sz="2200" dirty="0">
                <a:solidFill>
                  <a:srgbClr val="FFFF00"/>
                </a:solidFill>
              </a:rPr>
              <a:t> </a:t>
            </a:r>
            <a:br>
              <a:rPr lang="en-GB" dirty="0">
                <a:solidFill>
                  <a:srgbClr val="FFFF00"/>
                </a:solidFill>
              </a:rPr>
            </a:br>
            <a:r>
              <a:rPr lang="en-GB" b="1" dirty="0">
                <a:solidFill>
                  <a:srgbClr val="FFFF00"/>
                </a:solidFill>
              </a:rPr>
              <a:t>Assessment &amp; Surveillance</a:t>
            </a:r>
          </a:p>
        </p:txBody>
      </p:sp>
      <p:sp>
        <p:nvSpPr>
          <p:cNvPr id="3" name="Subtitle 2"/>
          <p:cNvSpPr>
            <a:spLocks noGrp="1"/>
          </p:cNvSpPr>
          <p:nvPr>
            <p:ph type="subTitle" idx="1"/>
          </p:nvPr>
        </p:nvSpPr>
        <p:spPr>
          <a:xfrm>
            <a:off x="1524000" y="3988434"/>
            <a:ext cx="9144000" cy="2544445"/>
          </a:xfrm>
        </p:spPr>
        <p:txBody>
          <a:bodyPr>
            <a:noAutofit/>
          </a:bodyPr>
          <a:lstStyle/>
          <a:p>
            <a:r>
              <a:rPr lang="en-GB" sz="3200" dirty="0">
                <a:solidFill>
                  <a:srgbClr val="FFFF00"/>
                </a:solidFill>
              </a:rPr>
              <a:t>Vikki Galgerud </a:t>
            </a:r>
          </a:p>
          <a:p>
            <a:r>
              <a:rPr lang="en-GB" sz="1800" dirty="0">
                <a:solidFill>
                  <a:srgbClr val="FFFF00"/>
                </a:solidFill>
              </a:rPr>
              <a:t>Accredited Vascular Scientist – IVS, Royal Oldham Hospital</a:t>
            </a:r>
            <a:r>
              <a:rPr lang="en-GB" sz="3200" dirty="0">
                <a:solidFill>
                  <a:srgbClr val="FFFF00"/>
                </a:solidFill>
              </a:rPr>
              <a:t> </a:t>
            </a:r>
          </a:p>
          <a:p>
            <a:r>
              <a:rPr lang="en-GB" sz="3200" dirty="0">
                <a:solidFill>
                  <a:srgbClr val="FFFF00"/>
                </a:solidFill>
              </a:rPr>
              <a:t>Taha Khan</a:t>
            </a:r>
          </a:p>
          <a:p>
            <a:r>
              <a:rPr lang="en-GB" sz="1800" dirty="0">
                <a:solidFill>
                  <a:srgbClr val="FFFF00"/>
                </a:solidFill>
              </a:rPr>
              <a:t>Vascular Consultant – Royal Oldham Hospital</a:t>
            </a:r>
          </a:p>
          <a:p>
            <a:r>
              <a:rPr lang="en-GB" sz="2200" dirty="0">
                <a:solidFill>
                  <a:srgbClr val="FFFF00"/>
                </a:solidFill>
              </a:rPr>
              <a:t>Additional Thanks to Bex Patton</a:t>
            </a:r>
          </a:p>
          <a:p>
            <a:endParaRPr lang="en-GB" sz="2200" dirty="0">
              <a:solidFill>
                <a:srgbClr val="FFFF00"/>
              </a:solidFill>
            </a:endParaRPr>
          </a:p>
          <a:p>
            <a:endParaRPr lang="en-GB" dirty="0">
              <a:solidFill>
                <a:srgbClr val="FFFF00"/>
              </a:solidFill>
            </a:endParaRPr>
          </a:p>
        </p:txBody>
      </p:sp>
      <p:pic>
        <p:nvPicPr>
          <p:cNvPr id="5" name="Picture 4" descr="http://www.ivs-online.co.uk/uploads/ivs/ivs-logo.png">
            <a:extLst>
              <a:ext uri="{FF2B5EF4-FFF2-40B4-BE49-F238E27FC236}">
                <a16:creationId xmlns:a16="http://schemas.microsoft.com/office/drawing/2014/main" id="{F5C3ECFA-499D-48B1-9DCF-C8356B5AF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F228CF-980B-4A3F-BE0A-70C6915AB43C}"/>
              </a:ext>
            </a:extLst>
          </p:cNvPr>
          <p:cNvSpPr txBox="1"/>
          <p:nvPr/>
        </p:nvSpPr>
        <p:spPr>
          <a:xfrm>
            <a:off x="120770" y="0"/>
            <a:ext cx="345056" cy="369332"/>
          </a:xfrm>
          <a:prstGeom prst="rect">
            <a:avLst/>
          </a:prstGeom>
          <a:noFill/>
        </p:spPr>
        <p:txBody>
          <a:bodyPr wrap="square" rtlCol="0">
            <a:spAutoFit/>
          </a:bodyPr>
          <a:lstStyle/>
          <a:p>
            <a:r>
              <a:rPr lang="en-GB" dirty="0">
                <a:solidFill>
                  <a:srgbClr val="FFFF00"/>
                </a:solidFill>
              </a:rPr>
              <a:t>1</a:t>
            </a:r>
          </a:p>
        </p:txBody>
      </p:sp>
    </p:spTree>
    <p:extLst>
      <p:ext uri="{BB962C8B-B14F-4D97-AF65-F5344CB8AC3E}">
        <p14:creationId xmlns:p14="http://schemas.microsoft.com/office/powerpoint/2010/main" val="3408132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F0498-C455-45F9-8AD1-67821FFA6F32}"/>
              </a:ext>
            </a:extLst>
          </p:cNvPr>
          <p:cNvSpPr>
            <a:spLocks noGrp="1"/>
          </p:cNvSpPr>
          <p:nvPr>
            <p:ph type="title"/>
          </p:nvPr>
        </p:nvSpPr>
        <p:spPr/>
        <p:txBody>
          <a:bodyPr/>
          <a:lstStyle/>
          <a:p>
            <a:pPr algn="ctr"/>
            <a:r>
              <a:rPr lang="en-GB" dirty="0">
                <a:solidFill>
                  <a:srgbClr val="FFFF00"/>
                </a:solidFill>
              </a:rPr>
              <a:t>Modern Venous Stents</a:t>
            </a:r>
          </a:p>
        </p:txBody>
      </p:sp>
      <p:sp>
        <p:nvSpPr>
          <p:cNvPr id="3" name="Content Placeholder 2">
            <a:extLst>
              <a:ext uri="{FF2B5EF4-FFF2-40B4-BE49-F238E27FC236}">
                <a16:creationId xmlns:a16="http://schemas.microsoft.com/office/drawing/2014/main" id="{368FDB74-5403-4F24-92E9-3536E7646873}"/>
              </a:ext>
            </a:extLst>
          </p:cNvPr>
          <p:cNvSpPr>
            <a:spLocks noGrp="1"/>
          </p:cNvSpPr>
          <p:nvPr>
            <p:ph idx="1"/>
          </p:nvPr>
        </p:nvSpPr>
        <p:spPr/>
        <p:txBody>
          <a:bodyPr/>
          <a:lstStyle/>
          <a:p>
            <a:r>
              <a:rPr lang="en-GB" dirty="0">
                <a:solidFill>
                  <a:srgbClr val="FFFF00"/>
                </a:solidFill>
              </a:rPr>
              <a:t>Boston Scientific </a:t>
            </a:r>
          </a:p>
          <a:p>
            <a:r>
              <a:rPr lang="en-GB" dirty="0">
                <a:solidFill>
                  <a:srgbClr val="FFFF00"/>
                </a:solidFill>
              </a:rPr>
              <a:t>Vici – Closed Cell Stent</a:t>
            </a:r>
          </a:p>
        </p:txBody>
      </p:sp>
      <p:pic>
        <p:nvPicPr>
          <p:cNvPr id="4" name="Picture 3" descr="http://www.ivs-online.co.uk/uploads/ivs/ivs-logo.png">
            <a:extLst>
              <a:ext uri="{FF2B5EF4-FFF2-40B4-BE49-F238E27FC236}">
                <a16:creationId xmlns:a16="http://schemas.microsoft.com/office/drawing/2014/main" id="{4E457F18-D51A-4C77-ABFB-C56CC161A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0E27C34-F3D6-45EA-A18E-D037C10CC7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50" y="1319213"/>
            <a:ext cx="4972050" cy="4857750"/>
          </a:xfrm>
          <a:prstGeom prst="rect">
            <a:avLst/>
          </a:prstGeom>
        </p:spPr>
      </p:pic>
      <p:sp>
        <p:nvSpPr>
          <p:cNvPr id="7" name="TextBox 6">
            <a:extLst>
              <a:ext uri="{FF2B5EF4-FFF2-40B4-BE49-F238E27FC236}">
                <a16:creationId xmlns:a16="http://schemas.microsoft.com/office/drawing/2014/main" id="{F55BE97D-A815-4F2E-B199-B16EA0A746C0}"/>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10</a:t>
            </a:r>
          </a:p>
        </p:txBody>
      </p:sp>
    </p:spTree>
    <p:extLst>
      <p:ext uri="{BB962C8B-B14F-4D97-AF65-F5344CB8AC3E}">
        <p14:creationId xmlns:p14="http://schemas.microsoft.com/office/powerpoint/2010/main" val="674191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F0498-C455-45F9-8AD1-67821FFA6F32}"/>
              </a:ext>
            </a:extLst>
          </p:cNvPr>
          <p:cNvSpPr>
            <a:spLocks noGrp="1"/>
          </p:cNvSpPr>
          <p:nvPr>
            <p:ph type="title"/>
          </p:nvPr>
        </p:nvSpPr>
        <p:spPr/>
        <p:txBody>
          <a:bodyPr/>
          <a:lstStyle/>
          <a:p>
            <a:pPr algn="ctr"/>
            <a:r>
              <a:rPr lang="en-GB" dirty="0">
                <a:solidFill>
                  <a:srgbClr val="FFFF00"/>
                </a:solidFill>
              </a:rPr>
              <a:t>Modern Venous Stents</a:t>
            </a:r>
          </a:p>
        </p:txBody>
      </p:sp>
      <p:sp>
        <p:nvSpPr>
          <p:cNvPr id="3" name="Content Placeholder 2">
            <a:extLst>
              <a:ext uri="{FF2B5EF4-FFF2-40B4-BE49-F238E27FC236}">
                <a16:creationId xmlns:a16="http://schemas.microsoft.com/office/drawing/2014/main" id="{368FDB74-5403-4F24-92E9-3536E7646873}"/>
              </a:ext>
            </a:extLst>
          </p:cNvPr>
          <p:cNvSpPr>
            <a:spLocks noGrp="1"/>
          </p:cNvSpPr>
          <p:nvPr>
            <p:ph idx="1"/>
          </p:nvPr>
        </p:nvSpPr>
        <p:spPr/>
        <p:txBody>
          <a:bodyPr/>
          <a:lstStyle/>
          <a:p>
            <a:r>
              <a:rPr lang="en-GB" dirty="0">
                <a:solidFill>
                  <a:srgbClr val="FFFF00"/>
                </a:solidFill>
              </a:rPr>
              <a:t>Medtronic</a:t>
            </a:r>
          </a:p>
          <a:p>
            <a:r>
              <a:rPr lang="en-GB" dirty="0" err="1">
                <a:solidFill>
                  <a:srgbClr val="FFFF00"/>
                </a:solidFill>
              </a:rPr>
              <a:t>Abre</a:t>
            </a:r>
            <a:r>
              <a:rPr lang="en-GB" dirty="0">
                <a:solidFill>
                  <a:srgbClr val="FFFF00"/>
                </a:solidFill>
              </a:rPr>
              <a:t> – Open Cell. </a:t>
            </a:r>
          </a:p>
        </p:txBody>
      </p:sp>
      <p:pic>
        <p:nvPicPr>
          <p:cNvPr id="4" name="Picture 3" descr="http://www.ivs-online.co.uk/uploads/ivs/ivs-logo.png">
            <a:extLst>
              <a:ext uri="{FF2B5EF4-FFF2-40B4-BE49-F238E27FC236}">
                <a16:creationId xmlns:a16="http://schemas.microsoft.com/office/drawing/2014/main" id="{4E457F18-D51A-4C77-ABFB-C56CC161A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03C72D2-AA04-450C-87D5-685ABEA70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215" y="1540407"/>
            <a:ext cx="4763585" cy="4636556"/>
          </a:xfrm>
          <a:prstGeom prst="rect">
            <a:avLst/>
          </a:prstGeom>
        </p:spPr>
      </p:pic>
      <p:sp>
        <p:nvSpPr>
          <p:cNvPr id="6" name="TextBox 5">
            <a:extLst>
              <a:ext uri="{FF2B5EF4-FFF2-40B4-BE49-F238E27FC236}">
                <a16:creationId xmlns:a16="http://schemas.microsoft.com/office/drawing/2014/main" id="{A3E3E927-F35F-471A-816F-7D7260639755}"/>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11</a:t>
            </a:r>
          </a:p>
        </p:txBody>
      </p:sp>
    </p:spTree>
    <p:extLst>
      <p:ext uri="{BB962C8B-B14F-4D97-AF65-F5344CB8AC3E}">
        <p14:creationId xmlns:p14="http://schemas.microsoft.com/office/powerpoint/2010/main" val="1807369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46AAA-EA64-4851-A7F1-E31716526286}"/>
              </a:ext>
            </a:extLst>
          </p:cNvPr>
          <p:cNvSpPr>
            <a:spLocks noGrp="1"/>
          </p:cNvSpPr>
          <p:nvPr>
            <p:ph type="title"/>
          </p:nvPr>
        </p:nvSpPr>
        <p:spPr/>
        <p:txBody>
          <a:bodyPr/>
          <a:lstStyle/>
          <a:p>
            <a:r>
              <a:rPr lang="en-GB" dirty="0">
                <a:solidFill>
                  <a:srgbClr val="FFFF00"/>
                </a:solidFill>
              </a:rPr>
              <a:t>What is needed to ensure that the stents remain patent?</a:t>
            </a:r>
          </a:p>
        </p:txBody>
      </p:sp>
      <p:sp>
        <p:nvSpPr>
          <p:cNvPr id="3" name="Content Placeholder 2">
            <a:extLst>
              <a:ext uri="{FF2B5EF4-FFF2-40B4-BE49-F238E27FC236}">
                <a16:creationId xmlns:a16="http://schemas.microsoft.com/office/drawing/2014/main" id="{E885286A-B55D-48D0-9EFC-BB60190361F8}"/>
              </a:ext>
            </a:extLst>
          </p:cNvPr>
          <p:cNvSpPr>
            <a:spLocks noGrp="1"/>
          </p:cNvSpPr>
          <p:nvPr>
            <p:ph idx="1"/>
          </p:nvPr>
        </p:nvSpPr>
        <p:spPr/>
        <p:txBody>
          <a:bodyPr/>
          <a:lstStyle/>
          <a:p>
            <a:r>
              <a:rPr lang="en-GB" dirty="0">
                <a:solidFill>
                  <a:srgbClr val="FFFF00"/>
                </a:solidFill>
              </a:rPr>
              <a:t>Flow – inflow and outflow</a:t>
            </a:r>
          </a:p>
          <a:p>
            <a:endParaRPr lang="en-GB" dirty="0">
              <a:solidFill>
                <a:srgbClr val="FFFF00"/>
              </a:solidFill>
            </a:endParaRPr>
          </a:p>
          <a:p>
            <a:r>
              <a:rPr lang="en-GB" dirty="0">
                <a:solidFill>
                  <a:srgbClr val="FFFF00"/>
                </a:solidFill>
              </a:rPr>
              <a:t>Compression / Stenosis / Occlusion</a:t>
            </a:r>
          </a:p>
          <a:p>
            <a:endParaRPr lang="en-GB" dirty="0">
              <a:solidFill>
                <a:srgbClr val="FFFF00"/>
              </a:solidFill>
            </a:endParaRPr>
          </a:p>
          <a:p>
            <a:r>
              <a:rPr lang="en-GB" dirty="0">
                <a:solidFill>
                  <a:srgbClr val="FFFF00"/>
                </a:solidFill>
              </a:rPr>
              <a:t>Thrombophilia (Haematology)</a:t>
            </a:r>
          </a:p>
          <a:p>
            <a:endParaRPr lang="en-GB" dirty="0">
              <a:solidFill>
                <a:srgbClr val="FFFF00"/>
              </a:solidFill>
            </a:endParaRPr>
          </a:p>
          <a:p>
            <a:r>
              <a:rPr lang="en-GB" dirty="0">
                <a:solidFill>
                  <a:srgbClr val="FFFF00"/>
                </a:solidFill>
              </a:rPr>
              <a:t>Technical</a:t>
            </a:r>
          </a:p>
        </p:txBody>
      </p:sp>
      <p:sp>
        <p:nvSpPr>
          <p:cNvPr id="4" name="Rectangle 3">
            <a:extLst>
              <a:ext uri="{FF2B5EF4-FFF2-40B4-BE49-F238E27FC236}">
                <a16:creationId xmlns:a16="http://schemas.microsoft.com/office/drawing/2014/main" id="{900D1128-6F70-472B-B26B-EA79C37BC6CC}"/>
              </a:ext>
            </a:extLst>
          </p:cNvPr>
          <p:cNvSpPr/>
          <p:nvPr/>
        </p:nvSpPr>
        <p:spPr>
          <a:xfrm>
            <a:off x="603848" y="1690688"/>
            <a:ext cx="5969480" cy="173831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http://www.ivs-online.co.uk/uploads/ivs/ivs-logo.png">
            <a:extLst>
              <a:ext uri="{FF2B5EF4-FFF2-40B4-BE49-F238E27FC236}">
                <a16:creationId xmlns:a16="http://schemas.microsoft.com/office/drawing/2014/main" id="{255F8DB6-C481-4308-AC74-5403BD094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B41785-DD71-417D-94FA-BF55B3407371}"/>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12</a:t>
            </a:r>
          </a:p>
        </p:txBody>
      </p:sp>
    </p:spTree>
    <p:extLst>
      <p:ext uri="{BB962C8B-B14F-4D97-AF65-F5344CB8AC3E}">
        <p14:creationId xmlns:p14="http://schemas.microsoft.com/office/powerpoint/2010/main" val="280101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0F00-76E1-44B6-9149-E857A7776503}"/>
              </a:ext>
            </a:extLst>
          </p:cNvPr>
          <p:cNvSpPr>
            <a:spLocks noGrp="1"/>
          </p:cNvSpPr>
          <p:nvPr>
            <p:ph type="title"/>
          </p:nvPr>
        </p:nvSpPr>
        <p:spPr>
          <a:xfrm>
            <a:off x="838200" y="18255"/>
            <a:ext cx="10515600" cy="1325563"/>
          </a:xfrm>
        </p:spPr>
        <p:txBody>
          <a:bodyPr/>
          <a:lstStyle/>
          <a:p>
            <a:pPr algn="ctr"/>
            <a:r>
              <a:rPr lang="en-GB" dirty="0">
                <a:solidFill>
                  <a:srgbClr val="FFFF00"/>
                </a:solidFill>
              </a:rPr>
              <a:t>Imaging of The Deep Venous System</a:t>
            </a:r>
          </a:p>
        </p:txBody>
      </p:sp>
      <p:sp>
        <p:nvSpPr>
          <p:cNvPr id="3" name="Content Placeholder 2">
            <a:extLst>
              <a:ext uri="{FF2B5EF4-FFF2-40B4-BE49-F238E27FC236}">
                <a16:creationId xmlns:a16="http://schemas.microsoft.com/office/drawing/2014/main" id="{60E8D5EE-8325-4B1A-953F-95D3E2B3E80C}"/>
              </a:ext>
            </a:extLst>
          </p:cNvPr>
          <p:cNvSpPr>
            <a:spLocks noGrp="1"/>
          </p:cNvSpPr>
          <p:nvPr>
            <p:ph idx="1"/>
          </p:nvPr>
        </p:nvSpPr>
        <p:spPr>
          <a:xfrm>
            <a:off x="838200" y="1825625"/>
            <a:ext cx="10515600" cy="4351338"/>
          </a:xfrm>
        </p:spPr>
        <p:txBody>
          <a:bodyPr/>
          <a:lstStyle/>
          <a:p>
            <a:pPr marL="0" indent="0">
              <a:buNone/>
            </a:pPr>
            <a:r>
              <a:rPr lang="en-GB" dirty="0">
                <a:solidFill>
                  <a:srgbClr val="FFFF00"/>
                </a:solidFill>
              </a:rPr>
              <a:t>Cross-sectional (CT\MRV)		</a:t>
            </a:r>
          </a:p>
          <a:p>
            <a:pPr marL="0" indent="0">
              <a:buNone/>
            </a:pPr>
            <a:endParaRPr lang="en-GB" dirty="0">
              <a:solidFill>
                <a:srgbClr val="FFFF00"/>
              </a:solidFill>
            </a:endParaRPr>
          </a:p>
          <a:p>
            <a:pPr marL="0" indent="0">
              <a:buNone/>
            </a:pPr>
            <a:r>
              <a:rPr lang="en-GB" dirty="0">
                <a:solidFill>
                  <a:srgbClr val="FFFF00"/>
                </a:solidFill>
              </a:rPr>
              <a:t>Venography</a:t>
            </a:r>
          </a:p>
          <a:p>
            <a:pPr marL="0" indent="0">
              <a:buNone/>
            </a:pPr>
            <a:endParaRPr lang="en-GB" dirty="0">
              <a:solidFill>
                <a:srgbClr val="FFFF00"/>
              </a:solidFill>
            </a:endParaRPr>
          </a:p>
          <a:p>
            <a:pPr marL="0" indent="0">
              <a:buNone/>
            </a:pPr>
            <a:r>
              <a:rPr lang="en-GB" dirty="0">
                <a:solidFill>
                  <a:srgbClr val="FFFF00"/>
                </a:solidFill>
              </a:rPr>
              <a:t>IVUS – Intravascular Ultrasound</a:t>
            </a:r>
          </a:p>
          <a:p>
            <a:pPr marL="0" indent="0">
              <a:buNone/>
            </a:pPr>
            <a:endParaRPr lang="en-GB" dirty="0">
              <a:solidFill>
                <a:srgbClr val="FFFF00"/>
              </a:solidFill>
            </a:endParaRPr>
          </a:p>
          <a:p>
            <a:pPr marL="0" indent="0">
              <a:buNone/>
            </a:pPr>
            <a:r>
              <a:rPr lang="en-GB" dirty="0">
                <a:solidFill>
                  <a:srgbClr val="FFFF00"/>
                </a:solidFill>
              </a:rPr>
              <a:t>Ultrasound Imaging</a:t>
            </a:r>
          </a:p>
          <a:p>
            <a:pPr marL="0" indent="0">
              <a:buNone/>
            </a:pPr>
            <a:endParaRPr lang="en-GB" dirty="0">
              <a:solidFill>
                <a:srgbClr val="FFFF00"/>
              </a:solidFill>
            </a:endParaRPr>
          </a:p>
          <a:p>
            <a:pPr marL="0" indent="0">
              <a:buNone/>
            </a:pPr>
            <a:endParaRPr lang="en-GB" dirty="0">
              <a:solidFill>
                <a:srgbClr val="FFFF00"/>
              </a:solidFill>
            </a:endParaRPr>
          </a:p>
        </p:txBody>
      </p:sp>
      <p:pic>
        <p:nvPicPr>
          <p:cNvPr id="5" name="Picture 4">
            <a:extLst>
              <a:ext uri="{FF2B5EF4-FFF2-40B4-BE49-F238E27FC236}">
                <a16:creationId xmlns:a16="http://schemas.microsoft.com/office/drawing/2014/main" id="{5890D480-6F57-4C9D-A15D-1BBC537DE6C4}"/>
              </a:ext>
            </a:extLst>
          </p:cNvPr>
          <p:cNvPicPr>
            <a:picLocks noGrp="1" noChangeAspect="1" noChangeArrowheads="1"/>
          </p:cNvPicPr>
          <p:nvPr/>
        </p:nvPicPr>
        <p:blipFill rotWithShape="1">
          <a:blip r:embed="rId3">
            <a:extLst>
              <a:ext uri="{28A0092B-C50C-407E-A947-70E740481C1C}">
                <a14:useLocalDpi xmlns:a14="http://schemas.microsoft.com/office/drawing/2010/main" val="0"/>
              </a:ext>
            </a:extLst>
          </a:blip>
          <a:srcRect t="13417"/>
          <a:stretch/>
        </p:blipFill>
        <p:spPr bwMode="auto">
          <a:xfrm>
            <a:off x="5580390" y="1509713"/>
            <a:ext cx="6453114"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www.ivs-online.co.uk/uploads/ivs/ivs-logo.png">
            <a:extLst>
              <a:ext uri="{FF2B5EF4-FFF2-40B4-BE49-F238E27FC236}">
                <a16:creationId xmlns:a16="http://schemas.microsoft.com/office/drawing/2014/main" id="{9B9DD094-4B83-4CC5-89A3-3DCA91C77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BB57C0-79E4-4250-A93C-CEE27FCC021F}"/>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13</a:t>
            </a:r>
          </a:p>
        </p:txBody>
      </p:sp>
    </p:spTree>
    <p:extLst>
      <p:ext uri="{BB962C8B-B14F-4D97-AF65-F5344CB8AC3E}">
        <p14:creationId xmlns:p14="http://schemas.microsoft.com/office/powerpoint/2010/main" val="1803690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38DD-78F2-434E-B562-B40573F145AC}"/>
              </a:ext>
            </a:extLst>
          </p:cNvPr>
          <p:cNvSpPr>
            <a:spLocks noGrp="1"/>
          </p:cNvSpPr>
          <p:nvPr>
            <p:ph type="title"/>
          </p:nvPr>
        </p:nvSpPr>
        <p:spPr>
          <a:xfrm>
            <a:off x="838200" y="681038"/>
            <a:ext cx="10515600" cy="929378"/>
          </a:xfrm>
        </p:spPr>
        <p:txBody>
          <a:bodyPr/>
          <a:lstStyle/>
          <a:p>
            <a:pPr algn="ctr"/>
            <a:r>
              <a:rPr lang="en-GB" dirty="0">
                <a:solidFill>
                  <a:srgbClr val="FFFF00"/>
                </a:solidFill>
              </a:rPr>
              <a:t>How is Our Role Useful?</a:t>
            </a:r>
          </a:p>
        </p:txBody>
      </p:sp>
      <p:sp>
        <p:nvSpPr>
          <p:cNvPr id="3" name="Content Placeholder 2">
            <a:extLst>
              <a:ext uri="{FF2B5EF4-FFF2-40B4-BE49-F238E27FC236}">
                <a16:creationId xmlns:a16="http://schemas.microsoft.com/office/drawing/2014/main" id="{6AEF8507-1263-4830-8D42-26DD0979BCC3}"/>
              </a:ext>
            </a:extLst>
          </p:cNvPr>
          <p:cNvSpPr>
            <a:spLocks noGrp="1"/>
          </p:cNvSpPr>
          <p:nvPr>
            <p:ph idx="1"/>
          </p:nvPr>
        </p:nvSpPr>
        <p:spPr>
          <a:xfrm>
            <a:off x="579407" y="1337562"/>
            <a:ext cx="10515600" cy="4351338"/>
          </a:xfrm>
        </p:spPr>
        <p:txBody>
          <a:bodyPr>
            <a:normAutofit/>
          </a:bodyPr>
          <a:lstStyle/>
          <a:p>
            <a:r>
              <a:rPr lang="en-GB" dirty="0">
                <a:solidFill>
                  <a:srgbClr val="FFFF00"/>
                </a:solidFill>
              </a:rPr>
              <a:t>Disease location </a:t>
            </a:r>
          </a:p>
          <a:p>
            <a:endParaRPr lang="en-GB" dirty="0">
              <a:solidFill>
                <a:srgbClr val="FFFF00"/>
              </a:solidFill>
            </a:endParaRPr>
          </a:p>
          <a:p>
            <a:r>
              <a:rPr lang="en-GB" dirty="0">
                <a:solidFill>
                  <a:srgbClr val="FFFF00"/>
                </a:solidFill>
              </a:rPr>
              <a:t>Pop vein to IVC</a:t>
            </a:r>
          </a:p>
          <a:p>
            <a:endParaRPr lang="en-GB" dirty="0">
              <a:solidFill>
                <a:srgbClr val="FFFF00"/>
              </a:solidFill>
            </a:endParaRPr>
          </a:p>
          <a:p>
            <a:r>
              <a:rPr lang="en-GB" dirty="0">
                <a:solidFill>
                  <a:srgbClr val="FFFF00"/>
                </a:solidFill>
              </a:rPr>
              <a:t>What can be stented</a:t>
            </a:r>
          </a:p>
          <a:p>
            <a:pPr lvl="1"/>
            <a:r>
              <a:rPr lang="en-GB" dirty="0">
                <a:solidFill>
                  <a:srgbClr val="FFFF00"/>
                </a:solidFill>
              </a:rPr>
              <a:t>IVC</a:t>
            </a:r>
          </a:p>
          <a:p>
            <a:pPr lvl="1"/>
            <a:r>
              <a:rPr lang="en-GB" dirty="0">
                <a:solidFill>
                  <a:srgbClr val="FFFF00"/>
                </a:solidFill>
              </a:rPr>
              <a:t>CIV</a:t>
            </a:r>
          </a:p>
          <a:p>
            <a:pPr lvl="1"/>
            <a:r>
              <a:rPr lang="en-GB" dirty="0">
                <a:solidFill>
                  <a:srgbClr val="FFFF00"/>
                </a:solidFill>
              </a:rPr>
              <a:t>EIV</a:t>
            </a:r>
          </a:p>
          <a:p>
            <a:pPr lvl="1"/>
            <a:r>
              <a:rPr lang="en-GB" dirty="0">
                <a:solidFill>
                  <a:srgbClr val="FFFF00"/>
                </a:solidFill>
              </a:rPr>
              <a:t>CFV</a:t>
            </a:r>
          </a:p>
          <a:p>
            <a:pPr lvl="1"/>
            <a:endParaRPr lang="en-GB" dirty="0">
              <a:solidFill>
                <a:srgbClr val="FFFF00"/>
              </a:solidFill>
            </a:endParaRPr>
          </a:p>
        </p:txBody>
      </p:sp>
      <p:pic>
        <p:nvPicPr>
          <p:cNvPr id="6" name="Picture 5" descr="http://www.ivs-online.co.uk/uploads/ivs/ivs-logo.png">
            <a:extLst>
              <a:ext uri="{FF2B5EF4-FFF2-40B4-BE49-F238E27FC236}">
                <a16:creationId xmlns:a16="http://schemas.microsoft.com/office/drawing/2014/main" id="{49F69D80-5D05-4B73-A16A-24EF9045A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EF5FE6-2559-43A9-B6AE-00A264F63F7E}"/>
              </a:ext>
            </a:extLst>
          </p:cNvPr>
          <p:cNvGrpSpPr/>
          <p:nvPr/>
        </p:nvGrpSpPr>
        <p:grpSpPr>
          <a:xfrm>
            <a:off x="4491487" y="1952059"/>
            <a:ext cx="6862313" cy="4098469"/>
            <a:chOff x="742861" y="2014537"/>
            <a:chExt cx="5201428" cy="2914650"/>
          </a:xfrm>
        </p:grpSpPr>
        <p:pic>
          <p:nvPicPr>
            <p:cNvPr id="7" name="Picture 3">
              <a:extLst>
                <a:ext uri="{FF2B5EF4-FFF2-40B4-BE49-F238E27FC236}">
                  <a16:creationId xmlns:a16="http://schemas.microsoft.com/office/drawing/2014/main" id="{6EDDBF11-F342-4263-A6D2-0B9D67580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61" y="2014537"/>
              <a:ext cx="5201428"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A9F01F24-9744-4FEE-880D-CAEA969647B4}"/>
                </a:ext>
              </a:extLst>
            </p:cNvPr>
            <p:cNvSpPr/>
            <p:nvPr/>
          </p:nvSpPr>
          <p:spPr>
            <a:xfrm>
              <a:off x="4586288" y="4672013"/>
              <a:ext cx="1358001" cy="257174"/>
            </a:xfrm>
            <a:prstGeom prst="rect">
              <a:avLst/>
            </a:prstGeom>
            <a:solidFill>
              <a:schemeClr val="bg1"/>
            </a:solidFill>
            <a:ln w="25400"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F713E786-01FB-4CD4-80BB-F6A581CE857D}"/>
              </a:ext>
            </a:extLst>
          </p:cNvPr>
          <p:cNvSpPr txBox="1"/>
          <p:nvPr/>
        </p:nvSpPr>
        <p:spPr>
          <a:xfrm>
            <a:off x="549005" y="5348377"/>
            <a:ext cx="3784120" cy="1384995"/>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rgbClr val="FFFF00"/>
                </a:solidFill>
              </a:rPr>
              <a:t>Is it important to directly visualise iliac veins?</a:t>
            </a:r>
          </a:p>
        </p:txBody>
      </p:sp>
      <p:sp>
        <p:nvSpPr>
          <p:cNvPr id="9" name="TextBox 8">
            <a:extLst>
              <a:ext uri="{FF2B5EF4-FFF2-40B4-BE49-F238E27FC236}">
                <a16:creationId xmlns:a16="http://schemas.microsoft.com/office/drawing/2014/main" id="{29595FC7-C4B0-4E91-9D4D-290D1BAD17F8}"/>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14</a:t>
            </a:r>
          </a:p>
        </p:txBody>
      </p:sp>
    </p:spTree>
    <p:extLst>
      <p:ext uri="{BB962C8B-B14F-4D97-AF65-F5344CB8AC3E}">
        <p14:creationId xmlns:p14="http://schemas.microsoft.com/office/powerpoint/2010/main" val="31079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ivs-online.co.uk/uploads/ivs/ivs-logo.png">
            <a:extLst>
              <a:ext uri="{FF2B5EF4-FFF2-40B4-BE49-F238E27FC236}">
                <a16:creationId xmlns:a16="http://schemas.microsoft.com/office/drawing/2014/main" id="{49F69D80-5D05-4B73-A16A-24EF9045A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95279AB-CAC3-483A-BAFC-EC7974FBC4D0}"/>
              </a:ext>
            </a:extLst>
          </p:cNvPr>
          <p:cNvPicPr/>
          <p:nvPr/>
        </p:nvPicPr>
        <p:blipFill rotWithShape="1">
          <a:blip r:embed="rId4">
            <a:extLst>
              <a:ext uri="{28A0092B-C50C-407E-A947-70E740481C1C}">
                <a14:useLocalDpi xmlns:a14="http://schemas.microsoft.com/office/drawing/2010/main" val="0"/>
              </a:ext>
            </a:extLst>
          </a:blip>
          <a:srcRect l="35564" t="36145" r="4443" b="11092"/>
          <a:stretch/>
        </p:blipFill>
        <p:spPr bwMode="auto">
          <a:xfrm>
            <a:off x="838200" y="1472212"/>
            <a:ext cx="9591486" cy="5020663"/>
          </a:xfrm>
          <a:prstGeom prst="rect">
            <a:avLst/>
          </a:prstGeom>
          <a:ln>
            <a:noFill/>
          </a:ln>
          <a:extLst>
            <a:ext uri="{53640926-AAD7-44D8-BBD7-CCE9431645EC}">
              <a14:shadowObscured xmlns:a14="http://schemas.microsoft.com/office/drawing/2010/main"/>
            </a:ext>
          </a:extLst>
        </p:spPr>
      </p:pic>
      <p:sp>
        <p:nvSpPr>
          <p:cNvPr id="9" name="Title 8">
            <a:extLst>
              <a:ext uri="{FF2B5EF4-FFF2-40B4-BE49-F238E27FC236}">
                <a16:creationId xmlns:a16="http://schemas.microsoft.com/office/drawing/2014/main" id="{66400EC7-EAD0-41C0-A4B3-E95504B7F606}"/>
              </a:ext>
            </a:extLst>
          </p:cNvPr>
          <p:cNvSpPr>
            <a:spLocks noGrp="1"/>
          </p:cNvSpPr>
          <p:nvPr>
            <p:ph type="title"/>
          </p:nvPr>
        </p:nvSpPr>
        <p:spPr/>
        <p:txBody>
          <a:bodyPr/>
          <a:lstStyle/>
          <a:p>
            <a:r>
              <a:rPr lang="en-GB" dirty="0">
                <a:solidFill>
                  <a:srgbClr val="FFFF00"/>
                </a:solidFill>
              </a:rPr>
              <a:t>Is This a Good Valsalva?</a:t>
            </a:r>
          </a:p>
        </p:txBody>
      </p:sp>
      <p:sp>
        <p:nvSpPr>
          <p:cNvPr id="5" name="TextBox 4">
            <a:extLst>
              <a:ext uri="{FF2B5EF4-FFF2-40B4-BE49-F238E27FC236}">
                <a16:creationId xmlns:a16="http://schemas.microsoft.com/office/drawing/2014/main" id="{6FFFAF05-0D4B-41E2-9E1F-7623F5C3B010}"/>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15</a:t>
            </a:r>
          </a:p>
        </p:txBody>
      </p:sp>
    </p:spTree>
    <p:extLst>
      <p:ext uri="{BB962C8B-B14F-4D97-AF65-F5344CB8AC3E}">
        <p14:creationId xmlns:p14="http://schemas.microsoft.com/office/powerpoint/2010/main" val="20286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ivs-online.co.uk/uploads/ivs/ivs-logo.png">
            <a:extLst>
              <a:ext uri="{FF2B5EF4-FFF2-40B4-BE49-F238E27FC236}">
                <a16:creationId xmlns:a16="http://schemas.microsoft.com/office/drawing/2014/main" id="{49F69D80-5D05-4B73-A16A-24EF9045A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56FCE23-18E4-4E6B-B1D5-BCCA2A3DD88D}"/>
              </a:ext>
            </a:extLst>
          </p:cNvPr>
          <p:cNvPicPr/>
          <p:nvPr/>
        </p:nvPicPr>
        <p:blipFill rotWithShape="1">
          <a:blip r:embed="rId4">
            <a:extLst>
              <a:ext uri="{28A0092B-C50C-407E-A947-70E740481C1C}">
                <a14:useLocalDpi xmlns:a14="http://schemas.microsoft.com/office/drawing/2010/main" val="0"/>
              </a:ext>
            </a:extLst>
          </a:blip>
          <a:srcRect l="35730" t="36352" r="4775" b="11716"/>
          <a:stretch/>
        </p:blipFill>
        <p:spPr bwMode="auto">
          <a:xfrm>
            <a:off x="838200" y="1690688"/>
            <a:ext cx="8889151" cy="4761870"/>
          </a:xfrm>
          <a:prstGeom prst="rect">
            <a:avLst/>
          </a:prstGeom>
          <a:ln>
            <a:noFill/>
          </a:ln>
          <a:extLst>
            <a:ext uri="{53640926-AAD7-44D8-BBD7-CCE9431645EC}">
              <a14:shadowObscured xmlns:a14="http://schemas.microsoft.com/office/drawing/2010/main"/>
            </a:ext>
          </a:extLst>
        </p:spPr>
      </p:pic>
      <p:sp>
        <p:nvSpPr>
          <p:cNvPr id="9" name="Title 8">
            <a:extLst>
              <a:ext uri="{FF2B5EF4-FFF2-40B4-BE49-F238E27FC236}">
                <a16:creationId xmlns:a16="http://schemas.microsoft.com/office/drawing/2014/main" id="{96B73B54-F10A-4339-AE3F-0068139CA445}"/>
              </a:ext>
            </a:extLst>
          </p:cNvPr>
          <p:cNvSpPr>
            <a:spLocks noGrp="1"/>
          </p:cNvSpPr>
          <p:nvPr>
            <p:ph type="title"/>
          </p:nvPr>
        </p:nvSpPr>
        <p:spPr/>
        <p:txBody>
          <a:bodyPr/>
          <a:lstStyle/>
          <a:p>
            <a:r>
              <a:rPr lang="en-GB" dirty="0">
                <a:solidFill>
                  <a:srgbClr val="FFFF00"/>
                </a:solidFill>
              </a:rPr>
              <a:t>CVS Wasn’t satisfied….</a:t>
            </a:r>
          </a:p>
        </p:txBody>
      </p:sp>
      <p:sp>
        <p:nvSpPr>
          <p:cNvPr id="5" name="TextBox 4">
            <a:extLst>
              <a:ext uri="{FF2B5EF4-FFF2-40B4-BE49-F238E27FC236}">
                <a16:creationId xmlns:a16="http://schemas.microsoft.com/office/drawing/2014/main" id="{4CF032AE-9B2E-4CB3-A852-4D19BF7DE1C5}"/>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16</a:t>
            </a:r>
          </a:p>
        </p:txBody>
      </p:sp>
    </p:spTree>
    <p:extLst>
      <p:ext uri="{BB962C8B-B14F-4D97-AF65-F5344CB8AC3E}">
        <p14:creationId xmlns:p14="http://schemas.microsoft.com/office/powerpoint/2010/main" val="20741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38DD-78F2-434E-B562-B40573F145AC}"/>
              </a:ext>
            </a:extLst>
          </p:cNvPr>
          <p:cNvSpPr>
            <a:spLocks noGrp="1"/>
          </p:cNvSpPr>
          <p:nvPr>
            <p:ph type="title"/>
          </p:nvPr>
        </p:nvSpPr>
        <p:spPr>
          <a:xfrm>
            <a:off x="838200" y="681038"/>
            <a:ext cx="10515600" cy="929378"/>
          </a:xfrm>
        </p:spPr>
        <p:txBody>
          <a:bodyPr/>
          <a:lstStyle/>
          <a:p>
            <a:pPr algn="ctr"/>
            <a:r>
              <a:rPr lang="en-GB" dirty="0">
                <a:solidFill>
                  <a:srgbClr val="FFFF00"/>
                </a:solidFill>
              </a:rPr>
              <a:t>How is Our Role Useful?</a:t>
            </a:r>
          </a:p>
        </p:txBody>
      </p:sp>
      <p:sp>
        <p:nvSpPr>
          <p:cNvPr id="3" name="Content Placeholder 2">
            <a:extLst>
              <a:ext uri="{FF2B5EF4-FFF2-40B4-BE49-F238E27FC236}">
                <a16:creationId xmlns:a16="http://schemas.microsoft.com/office/drawing/2014/main" id="{6AEF8507-1263-4830-8D42-26DD0979BCC3}"/>
              </a:ext>
            </a:extLst>
          </p:cNvPr>
          <p:cNvSpPr>
            <a:spLocks noGrp="1"/>
          </p:cNvSpPr>
          <p:nvPr>
            <p:ph idx="1"/>
          </p:nvPr>
        </p:nvSpPr>
        <p:spPr>
          <a:xfrm>
            <a:off x="579407" y="1337562"/>
            <a:ext cx="10515600" cy="4351338"/>
          </a:xfrm>
        </p:spPr>
        <p:txBody>
          <a:bodyPr>
            <a:normAutofit/>
          </a:bodyPr>
          <a:lstStyle/>
          <a:p>
            <a:r>
              <a:rPr lang="en-GB" dirty="0">
                <a:solidFill>
                  <a:srgbClr val="FFFF00"/>
                </a:solidFill>
              </a:rPr>
              <a:t>Disease location </a:t>
            </a:r>
          </a:p>
          <a:p>
            <a:endParaRPr lang="en-GB" dirty="0">
              <a:solidFill>
                <a:srgbClr val="FFFF00"/>
              </a:solidFill>
            </a:endParaRPr>
          </a:p>
          <a:p>
            <a:r>
              <a:rPr lang="en-GB" dirty="0">
                <a:solidFill>
                  <a:srgbClr val="FFFF00"/>
                </a:solidFill>
              </a:rPr>
              <a:t>Pop vein to IVC</a:t>
            </a:r>
          </a:p>
          <a:p>
            <a:endParaRPr lang="en-GB" dirty="0">
              <a:solidFill>
                <a:srgbClr val="FFFF00"/>
              </a:solidFill>
            </a:endParaRPr>
          </a:p>
          <a:p>
            <a:r>
              <a:rPr lang="en-GB" dirty="0">
                <a:solidFill>
                  <a:srgbClr val="FFFF00"/>
                </a:solidFill>
              </a:rPr>
              <a:t>What can be stented</a:t>
            </a:r>
          </a:p>
          <a:p>
            <a:pPr lvl="1"/>
            <a:r>
              <a:rPr lang="en-GB" dirty="0">
                <a:solidFill>
                  <a:srgbClr val="FFFF00"/>
                </a:solidFill>
              </a:rPr>
              <a:t>IVC</a:t>
            </a:r>
          </a:p>
          <a:p>
            <a:pPr lvl="1"/>
            <a:r>
              <a:rPr lang="en-GB" dirty="0">
                <a:solidFill>
                  <a:srgbClr val="FFFF00"/>
                </a:solidFill>
              </a:rPr>
              <a:t>CIV</a:t>
            </a:r>
          </a:p>
          <a:p>
            <a:pPr lvl="1"/>
            <a:r>
              <a:rPr lang="en-GB" dirty="0">
                <a:solidFill>
                  <a:srgbClr val="FFFF00"/>
                </a:solidFill>
              </a:rPr>
              <a:t>EIV</a:t>
            </a:r>
          </a:p>
          <a:p>
            <a:pPr lvl="1"/>
            <a:r>
              <a:rPr lang="en-GB" dirty="0">
                <a:solidFill>
                  <a:srgbClr val="FFFF00"/>
                </a:solidFill>
              </a:rPr>
              <a:t>CFV</a:t>
            </a:r>
          </a:p>
          <a:p>
            <a:pPr lvl="1"/>
            <a:endParaRPr lang="en-GB" dirty="0">
              <a:solidFill>
                <a:srgbClr val="FFFF00"/>
              </a:solidFill>
            </a:endParaRPr>
          </a:p>
        </p:txBody>
      </p:sp>
      <p:pic>
        <p:nvPicPr>
          <p:cNvPr id="6" name="Picture 5" descr="http://www.ivs-online.co.uk/uploads/ivs/ivs-logo.png">
            <a:extLst>
              <a:ext uri="{FF2B5EF4-FFF2-40B4-BE49-F238E27FC236}">
                <a16:creationId xmlns:a16="http://schemas.microsoft.com/office/drawing/2014/main" id="{49F69D80-5D05-4B73-A16A-24EF9045A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EF5FE6-2559-43A9-B6AE-00A264F63F7E}"/>
              </a:ext>
            </a:extLst>
          </p:cNvPr>
          <p:cNvGrpSpPr/>
          <p:nvPr/>
        </p:nvGrpSpPr>
        <p:grpSpPr>
          <a:xfrm>
            <a:off x="4491487" y="1952059"/>
            <a:ext cx="6862313" cy="4098469"/>
            <a:chOff x="742861" y="2014537"/>
            <a:chExt cx="5201428" cy="2914650"/>
          </a:xfrm>
        </p:grpSpPr>
        <p:pic>
          <p:nvPicPr>
            <p:cNvPr id="7" name="Picture 3">
              <a:extLst>
                <a:ext uri="{FF2B5EF4-FFF2-40B4-BE49-F238E27FC236}">
                  <a16:creationId xmlns:a16="http://schemas.microsoft.com/office/drawing/2014/main" id="{6EDDBF11-F342-4263-A6D2-0B9D67580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61" y="2014537"/>
              <a:ext cx="5201428"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A9F01F24-9744-4FEE-880D-CAEA969647B4}"/>
                </a:ext>
              </a:extLst>
            </p:cNvPr>
            <p:cNvSpPr/>
            <p:nvPr/>
          </p:nvSpPr>
          <p:spPr>
            <a:xfrm>
              <a:off x="4586288" y="4672013"/>
              <a:ext cx="1358001" cy="257174"/>
            </a:xfrm>
            <a:prstGeom prst="rect">
              <a:avLst/>
            </a:prstGeom>
            <a:solidFill>
              <a:schemeClr val="bg1"/>
            </a:solidFill>
            <a:ln w="25400"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8925BE90-8692-4051-BF24-E8E36AA7BDA1}"/>
              </a:ext>
            </a:extLst>
          </p:cNvPr>
          <p:cNvSpPr txBox="1"/>
          <p:nvPr/>
        </p:nvSpPr>
        <p:spPr>
          <a:xfrm>
            <a:off x="579407" y="5478457"/>
            <a:ext cx="3709359" cy="954107"/>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rgbClr val="FFFF00"/>
                </a:solidFill>
              </a:rPr>
              <a:t>?Why don’t we stent thigh veins? </a:t>
            </a:r>
          </a:p>
        </p:txBody>
      </p:sp>
      <p:sp>
        <p:nvSpPr>
          <p:cNvPr id="9" name="Rectangle 8">
            <a:extLst>
              <a:ext uri="{FF2B5EF4-FFF2-40B4-BE49-F238E27FC236}">
                <a16:creationId xmlns:a16="http://schemas.microsoft.com/office/drawing/2014/main" id="{7C7281EC-C09B-4E54-B341-5B406EB61704}"/>
              </a:ext>
            </a:extLst>
          </p:cNvPr>
          <p:cNvSpPr/>
          <p:nvPr/>
        </p:nvSpPr>
        <p:spPr>
          <a:xfrm>
            <a:off x="579407" y="5520438"/>
            <a:ext cx="3653287" cy="9293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793571A-5BE1-4F30-A07C-B4CAC836C87D}"/>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17</a:t>
            </a:r>
          </a:p>
        </p:txBody>
      </p:sp>
    </p:spTree>
    <p:extLst>
      <p:ext uri="{BB962C8B-B14F-4D97-AF65-F5344CB8AC3E}">
        <p14:creationId xmlns:p14="http://schemas.microsoft.com/office/powerpoint/2010/main" val="3304425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44296-6B8D-4DF2-82D8-56C1F39D3FA6}"/>
              </a:ext>
            </a:extLst>
          </p:cNvPr>
          <p:cNvSpPr>
            <a:spLocks noGrp="1"/>
          </p:cNvSpPr>
          <p:nvPr>
            <p:ph type="title"/>
          </p:nvPr>
        </p:nvSpPr>
        <p:spPr/>
        <p:txBody>
          <a:bodyPr/>
          <a:lstStyle/>
          <a:p>
            <a:pPr algn="ctr"/>
            <a:r>
              <a:rPr lang="en-GB" dirty="0">
                <a:solidFill>
                  <a:srgbClr val="FFFF00"/>
                </a:solidFill>
              </a:rPr>
              <a:t>Venous Compression</a:t>
            </a:r>
            <a:br>
              <a:rPr lang="en-GB" dirty="0">
                <a:solidFill>
                  <a:srgbClr val="FFFF00"/>
                </a:solidFill>
              </a:rPr>
            </a:br>
            <a:endParaRPr lang="en-GB" dirty="0"/>
          </a:p>
        </p:txBody>
      </p:sp>
      <p:sp>
        <p:nvSpPr>
          <p:cNvPr id="3" name="Content Placeholder 2">
            <a:extLst>
              <a:ext uri="{FF2B5EF4-FFF2-40B4-BE49-F238E27FC236}">
                <a16:creationId xmlns:a16="http://schemas.microsoft.com/office/drawing/2014/main" id="{B150ACBF-9AF9-4C4A-878E-E17818EB174B}"/>
              </a:ext>
            </a:extLst>
          </p:cNvPr>
          <p:cNvSpPr>
            <a:spLocks noGrp="1"/>
          </p:cNvSpPr>
          <p:nvPr>
            <p:ph idx="1"/>
          </p:nvPr>
        </p:nvSpPr>
        <p:spPr>
          <a:xfrm>
            <a:off x="-126578" y="1598522"/>
            <a:ext cx="10515600" cy="4351338"/>
          </a:xfrm>
        </p:spPr>
        <p:txBody>
          <a:bodyPr/>
          <a:lstStyle/>
          <a:p>
            <a:pPr marL="457200" lvl="1" indent="0">
              <a:buNone/>
            </a:pPr>
            <a:endParaRPr lang="en-GB" sz="2800" dirty="0">
              <a:solidFill>
                <a:srgbClr val="FFFF00"/>
              </a:solidFill>
            </a:endParaRPr>
          </a:p>
          <a:p>
            <a:pPr lvl="1"/>
            <a:r>
              <a:rPr lang="en-GB" sz="2800" dirty="0">
                <a:solidFill>
                  <a:srgbClr val="FFFF00"/>
                </a:solidFill>
              </a:rPr>
              <a:t>May-</a:t>
            </a:r>
            <a:r>
              <a:rPr lang="en-GB" sz="2800" dirty="0" err="1">
                <a:solidFill>
                  <a:srgbClr val="FFFF00"/>
                </a:solidFill>
              </a:rPr>
              <a:t>Thurner</a:t>
            </a:r>
            <a:endParaRPr lang="en-GB" sz="2800" dirty="0">
              <a:solidFill>
                <a:srgbClr val="FFFF00"/>
              </a:solidFill>
            </a:endParaRPr>
          </a:p>
          <a:p>
            <a:pPr marL="457200" lvl="1" indent="0">
              <a:buNone/>
            </a:pPr>
            <a:endParaRPr lang="en-GB" sz="2800" dirty="0">
              <a:solidFill>
                <a:srgbClr val="FFFF00"/>
              </a:solidFill>
            </a:endParaRPr>
          </a:p>
          <a:p>
            <a:pPr lvl="1"/>
            <a:r>
              <a:rPr lang="en-GB" sz="2800" dirty="0">
                <a:solidFill>
                  <a:srgbClr val="FFFF00"/>
                </a:solidFill>
              </a:rPr>
              <a:t>Surrounding organs </a:t>
            </a:r>
          </a:p>
          <a:p>
            <a:pPr marL="457200" lvl="1" indent="0">
              <a:buNone/>
            </a:pPr>
            <a:r>
              <a:rPr lang="en-GB" sz="2800" dirty="0">
                <a:solidFill>
                  <a:srgbClr val="FFFF00"/>
                </a:solidFill>
              </a:rPr>
              <a:t>e.g. fibroids</a:t>
            </a:r>
          </a:p>
          <a:p>
            <a:pPr marL="457200" lvl="1" indent="0">
              <a:buNone/>
            </a:pPr>
            <a:endParaRPr lang="en-GB" sz="2800" dirty="0">
              <a:solidFill>
                <a:srgbClr val="FFFF00"/>
              </a:solidFill>
            </a:endParaRPr>
          </a:p>
          <a:p>
            <a:pPr lvl="1"/>
            <a:r>
              <a:rPr lang="en-GB" sz="2800" dirty="0">
                <a:solidFill>
                  <a:srgbClr val="FFFF00"/>
                </a:solidFill>
              </a:rPr>
              <a:t>50% Compression </a:t>
            </a:r>
          </a:p>
          <a:p>
            <a:pPr marL="457200" lvl="1" indent="0">
              <a:buNone/>
            </a:pPr>
            <a:r>
              <a:rPr lang="en-GB" sz="2800" dirty="0">
                <a:solidFill>
                  <a:srgbClr val="FFFF00"/>
                </a:solidFill>
              </a:rPr>
              <a:t>   will require </a:t>
            </a:r>
          </a:p>
          <a:p>
            <a:pPr marL="457200" lvl="1" indent="0">
              <a:buNone/>
            </a:pPr>
            <a:r>
              <a:rPr lang="en-GB" sz="2800" dirty="0">
                <a:solidFill>
                  <a:srgbClr val="FFFF00"/>
                </a:solidFill>
              </a:rPr>
              <a:t>   intervention</a:t>
            </a:r>
          </a:p>
          <a:p>
            <a:pPr marL="0" indent="0">
              <a:buNone/>
            </a:pPr>
            <a:endParaRPr lang="en-GB" dirty="0"/>
          </a:p>
        </p:txBody>
      </p:sp>
      <p:pic>
        <p:nvPicPr>
          <p:cNvPr id="11" name="Picture 10" descr="http://www.ivs-online.co.uk/uploads/ivs/ivs-logo.png">
            <a:extLst>
              <a:ext uri="{FF2B5EF4-FFF2-40B4-BE49-F238E27FC236}">
                <a16:creationId xmlns:a16="http://schemas.microsoft.com/office/drawing/2014/main" id="{20A0C8A2-6967-4732-BF25-569E93376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ADE470C-2C86-494D-982E-C938C6954A01}"/>
              </a:ext>
            </a:extLst>
          </p:cNvPr>
          <p:cNvPicPr>
            <a:picLocks noChangeAspect="1"/>
          </p:cNvPicPr>
          <p:nvPr/>
        </p:nvPicPr>
        <p:blipFill rotWithShape="1">
          <a:blip r:embed="rId4"/>
          <a:srcRect b="13574"/>
          <a:stretch/>
        </p:blipFill>
        <p:spPr>
          <a:xfrm>
            <a:off x="3609704" y="1760237"/>
            <a:ext cx="8176690" cy="4491725"/>
          </a:xfrm>
          <a:prstGeom prst="rect">
            <a:avLst/>
          </a:prstGeom>
        </p:spPr>
      </p:pic>
      <p:sp>
        <p:nvSpPr>
          <p:cNvPr id="6" name="TextBox 5">
            <a:extLst>
              <a:ext uri="{FF2B5EF4-FFF2-40B4-BE49-F238E27FC236}">
                <a16:creationId xmlns:a16="http://schemas.microsoft.com/office/drawing/2014/main" id="{B0FA0843-71EA-468D-ADAF-FE91CF4D5B9D}"/>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18</a:t>
            </a:r>
          </a:p>
        </p:txBody>
      </p:sp>
    </p:spTree>
    <p:extLst>
      <p:ext uri="{BB962C8B-B14F-4D97-AF65-F5344CB8AC3E}">
        <p14:creationId xmlns:p14="http://schemas.microsoft.com/office/powerpoint/2010/main" val="1757243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B309-3566-4B77-8B54-1543430D5502}"/>
              </a:ext>
            </a:extLst>
          </p:cNvPr>
          <p:cNvSpPr>
            <a:spLocks noGrp="1"/>
          </p:cNvSpPr>
          <p:nvPr>
            <p:ph type="title"/>
          </p:nvPr>
        </p:nvSpPr>
        <p:spPr/>
        <p:txBody>
          <a:bodyPr/>
          <a:lstStyle/>
          <a:p>
            <a:pPr algn="ctr"/>
            <a:r>
              <a:rPr lang="en-GB" dirty="0">
                <a:solidFill>
                  <a:srgbClr val="FFFF00"/>
                </a:solidFill>
              </a:rPr>
              <a:t>Points of Compression</a:t>
            </a:r>
          </a:p>
        </p:txBody>
      </p:sp>
      <p:pic>
        <p:nvPicPr>
          <p:cNvPr id="2050" name="Picture 2">
            <a:extLst>
              <a:ext uri="{FF2B5EF4-FFF2-40B4-BE49-F238E27FC236}">
                <a16:creationId xmlns:a16="http://schemas.microsoft.com/office/drawing/2014/main" id="{77AF8403-F3ED-4481-AD4F-63BF4F2088B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33978" y="1414733"/>
            <a:ext cx="6897636" cy="49170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012004-6758-4FB2-81DF-4A4981A67562}"/>
              </a:ext>
            </a:extLst>
          </p:cNvPr>
          <p:cNvSpPr txBox="1"/>
          <p:nvPr/>
        </p:nvSpPr>
        <p:spPr>
          <a:xfrm>
            <a:off x="564410" y="1414733"/>
            <a:ext cx="3605842" cy="5386090"/>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srgbClr val="FFFF00"/>
                </a:solidFill>
              </a:rPr>
              <a:t>Different regions of compression</a:t>
            </a:r>
          </a:p>
          <a:p>
            <a:pPr marL="285750" indent="-285750">
              <a:buFont typeface="Arial" panose="020B0604020202020204" pitchFamily="34" charset="0"/>
              <a:buChar char="•"/>
            </a:pPr>
            <a:r>
              <a:rPr lang="en-GB" sz="3200" dirty="0">
                <a:solidFill>
                  <a:srgbClr val="FFFF00"/>
                </a:solidFill>
              </a:rPr>
              <a:t>R CIA / L CIV</a:t>
            </a:r>
          </a:p>
          <a:p>
            <a:pPr marL="285750" indent="-285750">
              <a:buFont typeface="Arial" panose="020B0604020202020204" pitchFamily="34" charset="0"/>
              <a:buChar char="•"/>
            </a:pPr>
            <a:r>
              <a:rPr lang="en-GB" sz="3200" dirty="0">
                <a:solidFill>
                  <a:srgbClr val="FFFF00"/>
                </a:solidFill>
              </a:rPr>
              <a:t>Ipsilateral artery compressing underlying vein.</a:t>
            </a:r>
          </a:p>
          <a:p>
            <a:pPr marL="285750" indent="-285750">
              <a:buFont typeface="Arial" panose="020B0604020202020204" pitchFamily="34" charset="0"/>
              <a:buChar char="•"/>
            </a:pPr>
            <a:endParaRPr lang="en-GB" sz="3200" dirty="0">
              <a:solidFill>
                <a:srgbClr val="FFFF00"/>
              </a:solidFill>
            </a:endParaRPr>
          </a:p>
          <a:p>
            <a:pPr marL="285750" indent="-285750">
              <a:buFont typeface="Arial" panose="020B0604020202020204" pitchFamily="34" charset="0"/>
              <a:buChar char="•"/>
            </a:pPr>
            <a:r>
              <a:rPr lang="en-GB" sz="3200" dirty="0">
                <a:solidFill>
                  <a:srgbClr val="FFFF00"/>
                </a:solidFill>
              </a:rPr>
              <a:t>NIVL -  </a:t>
            </a:r>
            <a:r>
              <a:rPr lang="en-GB" sz="2800" dirty="0">
                <a:solidFill>
                  <a:srgbClr val="FFFF00"/>
                </a:solidFill>
              </a:rPr>
              <a:t>None thrombotic iliac vein lesion</a:t>
            </a:r>
          </a:p>
          <a:p>
            <a:pPr marL="285750" indent="-285750">
              <a:buFont typeface="Arial" panose="020B0604020202020204" pitchFamily="34" charset="0"/>
              <a:buChar char="•"/>
            </a:pPr>
            <a:endParaRPr lang="en-GB" sz="3200" dirty="0">
              <a:solidFill>
                <a:srgbClr val="FFFF00"/>
              </a:solidFill>
            </a:endParaRPr>
          </a:p>
        </p:txBody>
      </p:sp>
      <p:pic>
        <p:nvPicPr>
          <p:cNvPr id="6" name="Picture 5" descr="http://www.ivs-online.co.uk/uploads/ivs/ivs-logo.png">
            <a:extLst>
              <a:ext uri="{FF2B5EF4-FFF2-40B4-BE49-F238E27FC236}">
                <a16:creationId xmlns:a16="http://schemas.microsoft.com/office/drawing/2014/main" id="{1029C690-9816-4784-B81B-5C894BA05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CCC65D-DE60-4526-8F54-F766C5B68802}"/>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19</a:t>
            </a:r>
          </a:p>
        </p:txBody>
      </p:sp>
    </p:spTree>
    <p:extLst>
      <p:ext uri="{BB962C8B-B14F-4D97-AF65-F5344CB8AC3E}">
        <p14:creationId xmlns:p14="http://schemas.microsoft.com/office/powerpoint/2010/main" val="4093553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ECA9-6A64-494E-AAE1-177E953FF0E4}"/>
              </a:ext>
            </a:extLst>
          </p:cNvPr>
          <p:cNvSpPr txBox="1">
            <a:spLocks noGrp="1"/>
          </p:cNvSpPr>
          <p:nvPr>
            <p:ph type="title"/>
          </p:nvPr>
        </p:nvSpPr>
        <p:spPr/>
        <p:txBody>
          <a:bodyPr/>
          <a:lstStyle/>
          <a:p>
            <a:pPr lvl="0" algn="ctr"/>
            <a:r>
              <a:rPr lang="en-GB" sz="4267" dirty="0">
                <a:solidFill>
                  <a:srgbClr val="FFFF00"/>
                </a:solidFill>
              </a:rPr>
              <a:t>Veins in the lower limbs</a:t>
            </a:r>
          </a:p>
        </p:txBody>
      </p:sp>
      <p:sp>
        <p:nvSpPr>
          <p:cNvPr id="3" name="Content Placeholder 2">
            <a:extLst>
              <a:ext uri="{FF2B5EF4-FFF2-40B4-BE49-F238E27FC236}">
                <a16:creationId xmlns:a16="http://schemas.microsoft.com/office/drawing/2014/main" id="{5AEEE991-89F4-4849-A928-4A3F56830AA8}"/>
              </a:ext>
            </a:extLst>
          </p:cNvPr>
          <p:cNvSpPr txBox="1">
            <a:spLocks noGrp="1"/>
          </p:cNvSpPr>
          <p:nvPr>
            <p:ph idx="1"/>
          </p:nvPr>
        </p:nvSpPr>
        <p:spPr>
          <a:xfrm>
            <a:off x="647696" y="1948394"/>
            <a:ext cx="10847920" cy="4614336"/>
          </a:xfrm>
        </p:spPr>
        <p:txBody>
          <a:bodyPr/>
          <a:lstStyle/>
          <a:p>
            <a:pPr lvl="0"/>
            <a:r>
              <a:rPr lang="en-GB" sz="3200" dirty="0">
                <a:solidFill>
                  <a:srgbClr val="FFFF00"/>
                </a:solidFill>
              </a:rPr>
              <a:t>Superficial venous system</a:t>
            </a:r>
          </a:p>
          <a:p>
            <a:pPr lvl="0"/>
            <a:endParaRPr lang="en-GB" sz="3200" dirty="0"/>
          </a:p>
          <a:p>
            <a:pPr lvl="0"/>
            <a:endParaRPr lang="en-GB" sz="3200" dirty="0"/>
          </a:p>
          <a:p>
            <a:pPr lvl="0"/>
            <a:endParaRPr lang="en-GB" sz="3200" dirty="0"/>
          </a:p>
          <a:p>
            <a:pPr lvl="0"/>
            <a:r>
              <a:rPr lang="en-GB" sz="3200" dirty="0">
                <a:solidFill>
                  <a:srgbClr val="FFFF00"/>
                </a:solidFill>
              </a:rPr>
              <a:t>Deep venous system</a:t>
            </a:r>
          </a:p>
        </p:txBody>
      </p:sp>
      <p:grpSp>
        <p:nvGrpSpPr>
          <p:cNvPr id="4" name="Group 5">
            <a:extLst>
              <a:ext uri="{FF2B5EF4-FFF2-40B4-BE49-F238E27FC236}">
                <a16:creationId xmlns:a16="http://schemas.microsoft.com/office/drawing/2014/main" id="{83F4973B-33ED-43E6-8979-BC81FAF1A980}"/>
              </a:ext>
            </a:extLst>
          </p:cNvPr>
          <p:cNvGrpSpPr/>
          <p:nvPr/>
        </p:nvGrpSpPr>
        <p:grpSpPr>
          <a:xfrm>
            <a:off x="6824304" y="1417640"/>
            <a:ext cx="3491270" cy="5353281"/>
            <a:chOff x="6824304" y="1417640"/>
            <a:chExt cx="3491270" cy="5353281"/>
          </a:xfrm>
        </p:grpSpPr>
        <p:pic>
          <p:nvPicPr>
            <p:cNvPr id="5" name="Picture 4" descr="Image result for superficial and deep veins">
              <a:extLst>
                <a:ext uri="{FF2B5EF4-FFF2-40B4-BE49-F238E27FC236}">
                  <a16:creationId xmlns:a16="http://schemas.microsoft.com/office/drawing/2014/main" id="{868D28C8-58ED-4892-9B8E-362EB86DC2C7}"/>
                </a:ext>
              </a:extLst>
            </p:cNvPr>
            <p:cNvPicPr>
              <a:picLocks noChangeAspect="1"/>
            </p:cNvPicPr>
            <p:nvPr/>
          </p:nvPicPr>
          <p:blipFill>
            <a:blip r:embed="rId3"/>
            <a:srcRect/>
            <a:stretch>
              <a:fillRect/>
            </a:stretch>
          </p:blipFill>
          <p:spPr>
            <a:xfrm>
              <a:off x="6824304" y="1417640"/>
              <a:ext cx="3491270" cy="5353281"/>
            </a:xfrm>
            <a:prstGeom prst="rect">
              <a:avLst/>
            </a:prstGeom>
            <a:noFill/>
            <a:ln cap="flat">
              <a:noFill/>
            </a:ln>
          </p:spPr>
        </p:pic>
        <p:sp>
          <p:nvSpPr>
            <p:cNvPr id="6" name="Round Single Corner Rectangle 3">
              <a:extLst>
                <a:ext uri="{FF2B5EF4-FFF2-40B4-BE49-F238E27FC236}">
                  <a16:creationId xmlns:a16="http://schemas.microsoft.com/office/drawing/2014/main" id="{9A13CDE4-B8A7-4DCA-920F-7955F4D96199}"/>
                </a:ext>
              </a:extLst>
            </p:cNvPr>
            <p:cNvSpPr/>
            <p:nvPr/>
          </p:nvSpPr>
          <p:spPr>
            <a:xfrm>
              <a:off x="8820146" y="6562721"/>
              <a:ext cx="1495428" cy="208199"/>
            </a:xfrm>
            <a:custGeom>
              <a:avLst>
                <a:gd name="f7" fmla="val 16667"/>
              </a:avLst>
              <a:gdLst>
                <a:gd name="f1" fmla="val 5400000"/>
                <a:gd name="f2" fmla="val 16200000"/>
                <a:gd name="f3" fmla="val w"/>
                <a:gd name="f4" fmla="val h"/>
                <a:gd name="f5" fmla="val ss"/>
                <a:gd name="f6" fmla="val 0"/>
                <a:gd name="f7" fmla="val 16667"/>
                <a:gd name="f8" fmla="abs f3"/>
                <a:gd name="f9" fmla="abs f4"/>
                <a:gd name="f10" fmla="abs f5"/>
                <a:gd name="f11" fmla="val f6"/>
                <a:gd name="f12" fmla="val f7"/>
                <a:gd name="f13" fmla="?: f8 f3 1"/>
                <a:gd name="f14" fmla="?: f9 f4 1"/>
                <a:gd name="f15" fmla="?: f10 f5 1"/>
                <a:gd name="f16" fmla="*/ f13 1 21600"/>
                <a:gd name="f17" fmla="*/ f14 1 21600"/>
                <a:gd name="f18" fmla="*/ 21600 f13 1"/>
                <a:gd name="f19" fmla="*/ 21600 f14 1"/>
                <a:gd name="f20" fmla="min f17 f16"/>
                <a:gd name="f21" fmla="*/ f18 1 f15"/>
                <a:gd name="f22" fmla="*/ f19 1 f15"/>
                <a:gd name="f23" fmla="val f21"/>
                <a:gd name="f24" fmla="val f22"/>
                <a:gd name="f25" fmla="*/ f11 f20 1"/>
                <a:gd name="f26" fmla="+- f24 0 f11"/>
                <a:gd name="f27" fmla="+- f23 0 f11"/>
                <a:gd name="f28" fmla="*/ f24 f20 1"/>
                <a:gd name="f29" fmla="*/ f23 f20 1"/>
                <a:gd name="f30" fmla="min f27 f26"/>
                <a:gd name="f31" fmla="*/ f30 f12 1"/>
                <a:gd name="f32" fmla="*/ f31 1 100000"/>
                <a:gd name="f33" fmla="+- f23 0 f32"/>
                <a:gd name="f34" fmla="*/ f32 29289 1"/>
                <a:gd name="f35" fmla="*/ f32 f20 1"/>
                <a:gd name="f36" fmla="*/ f34 1 100000"/>
                <a:gd name="f37" fmla="*/ f33 f20 1"/>
                <a:gd name="f38" fmla="+- f23 0 f36"/>
                <a:gd name="f39" fmla="*/ f38 f20 1"/>
              </a:gdLst>
              <a:ahLst/>
              <a:cxnLst>
                <a:cxn ang="3cd4">
                  <a:pos x="hc" y="t"/>
                </a:cxn>
                <a:cxn ang="0">
                  <a:pos x="r" y="vc"/>
                </a:cxn>
                <a:cxn ang="cd4">
                  <a:pos x="hc" y="b"/>
                </a:cxn>
                <a:cxn ang="cd2">
                  <a:pos x="l" y="vc"/>
                </a:cxn>
              </a:cxnLst>
              <a:rect l="f25" t="f25" r="f39" b="f28"/>
              <a:pathLst>
                <a:path>
                  <a:moveTo>
                    <a:pt x="f25" y="f25"/>
                  </a:moveTo>
                  <a:lnTo>
                    <a:pt x="f37" y="f25"/>
                  </a:lnTo>
                  <a:arcTo wR="f35" hR="f35" stAng="f2" swAng="f1"/>
                  <a:lnTo>
                    <a:pt x="f29" y="f28"/>
                  </a:lnTo>
                  <a:lnTo>
                    <a:pt x="f25" y="f28"/>
                  </a:lnTo>
                  <a:close/>
                </a:path>
              </a:pathLst>
            </a:custGeom>
            <a:solidFill>
              <a:srgbClr val="FFFFFF"/>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a:endParaRPr>
            </a:p>
          </p:txBody>
        </p:sp>
      </p:grpSp>
      <p:pic>
        <p:nvPicPr>
          <p:cNvPr id="7" name="Picture 6" descr="http://www.ivs-online.co.uk/uploads/ivs/ivs-logo.png">
            <a:extLst>
              <a:ext uri="{FF2B5EF4-FFF2-40B4-BE49-F238E27FC236}">
                <a16:creationId xmlns:a16="http://schemas.microsoft.com/office/drawing/2014/main" id="{1694CF34-6172-4E06-93C8-4F6C65E34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D879FDE-EAC8-445B-8A91-91FB8B0B8454}"/>
              </a:ext>
            </a:extLst>
          </p:cNvPr>
          <p:cNvSpPr txBox="1"/>
          <p:nvPr/>
        </p:nvSpPr>
        <p:spPr>
          <a:xfrm>
            <a:off x="120770" y="0"/>
            <a:ext cx="345056" cy="369332"/>
          </a:xfrm>
          <a:prstGeom prst="rect">
            <a:avLst/>
          </a:prstGeom>
          <a:noFill/>
        </p:spPr>
        <p:txBody>
          <a:bodyPr wrap="square" rtlCol="0">
            <a:spAutoFit/>
          </a:bodyPr>
          <a:lstStyle/>
          <a:p>
            <a:r>
              <a:rPr lang="en-GB" dirty="0">
                <a:solidFill>
                  <a:srgbClr val="FFFF00"/>
                </a:solidFill>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1088-D278-4A07-B0A4-CCA0A9D3239F}"/>
              </a:ext>
            </a:extLst>
          </p:cNvPr>
          <p:cNvSpPr>
            <a:spLocks noGrp="1"/>
          </p:cNvSpPr>
          <p:nvPr>
            <p:ph type="title"/>
          </p:nvPr>
        </p:nvSpPr>
        <p:spPr/>
        <p:txBody>
          <a:bodyPr/>
          <a:lstStyle/>
          <a:p>
            <a:pPr algn="ctr"/>
            <a:r>
              <a:rPr lang="en-GB" dirty="0">
                <a:solidFill>
                  <a:srgbClr val="FFFF00"/>
                </a:solidFill>
              </a:rPr>
              <a:t>Venous Compression</a:t>
            </a:r>
          </a:p>
        </p:txBody>
      </p:sp>
      <p:pic>
        <p:nvPicPr>
          <p:cNvPr id="6" name="Picture 5">
            <a:extLst>
              <a:ext uri="{FF2B5EF4-FFF2-40B4-BE49-F238E27FC236}">
                <a16:creationId xmlns:a16="http://schemas.microsoft.com/office/drawing/2014/main" id="{D62DBB05-D7E1-4CE5-AF5C-933C802AB02E}"/>
              </a:ext>
            </a:extLst>
          </p:cNvPr>
          <p:cNvPicPr/>
          <p:nvPr/>
        </p:nvPicPr>
        <p:blipFill rotWithShape="1">
          <a:blip r:embed="rId2"/>
          <a:srcRect l="35563" t="35313" r="6335" b="4238"/>
          <a:stretch/>
        </p:blipFill>
        <p:spPr bwMode="auto">
          <a:xfrm>
            <a:off x="598818" y="1404757"/>
            <a:ext cx="5257800" cy="5088117"/>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A7004B3F-9ABE-4236-A14E-24F7CC0C3068}"/>
              </a:ext>
            </a:extLst>
          </p:cNvPr>
          <p:cNvSpPr txBox="1"/>
          <p:nvPr/>
        </p:nvSpPr>
        <p:spPr>
          <a:xfrm>
            <a:off x="1077583" y="4252913"/>
            <a:ext cx="3390899" cy="147732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FFFF00"/>
                </a:solidFill>
              </a:rPr>
              <a:t>Stent done in different hospital. Did not reach the IVC</a:t>
            </a:r>
          </a:p>
          <a:p>
            <a:pPr marL="285750" indent="-285750">
              <a:buFont typeface="Arial" panose="020B0604020202020204" pitchFamily="34" charset="0"/>
              <a:buChar char="•"/>
            </a:pPr>
            <a:r>
              <a:rPr lang="en-GB" dirty="0">
                <a:solidFill>
                  <a:srgbClr val="FFFF00"/>
                </a:solidFill>
              </a:rPr>
              <a:t>Native L CIV being compressed by R CIA between stent and IVC</a:t>
            </a:r>
          </a:p>
          <a:p>
            <a:pPr marL="285750" indent="-285750">
              <a:buFont typeface="Arial" panose="020B0604020202020204" pitchFamily="34" charset="0"/>
              <a:buChar char="•"/>
            </a:pPr>
            <a:r>
              <a:rPr lang="en-GB" dirty="0">
                <a:solidFill>
                  <a:srgbClr val="FFFF00"/>
                </a:solidFill>
              </a:rPr>
              <a:t>Stent was extended </a:t>
            </a:r>
          </a:p>
        </p:txBody>
      </p:sp>
      <p:pic>
        <p:nvPicPr>
          <p:cNvPr id="8" name="Picture 7">
            <a:extLst>
              <a:ext uri="{FF2B5EF4-FFF2-40B4-BE49-F238E27FC236}">
                <a16:creationId xmlns:a16="http://schemas.microsoft.com/office/drawing/2014/main" id="{D2ED8252-7B13-4627-84A4-CFA0048AFAB5}"/>
              </a:ext>
            </a:extLst>
          </p:cNvPr>
          <p:cNvPicPr/>
          <p:nvPr/>
        </p:nvPicPr>
        <p:blipFill rotWithShape="1">
          <a:blip r:embed="rId3">
            <a:extLst>
              <a:ext uri="{28A0092B-C50C-407E-A947-70E740481C1C}">
                <a14:useLocalDpi xmlns:a14="http://schemas.microsoft.com/office/drawing/2010/main" val="0"/>
              </a:ext>
            </a:extLst>
          </a:blip>
          <a:srcRect l="35730" t="39115" r="14452" b="4028"/>
          <a:stretch/>
        </p:blipFill>
        <p:spPr bwMode="auto">
          <a:xfrm>
            <a:off x="6243997" y="1404757"/>
            <a:ext cx="5161561" cy="5088117"/>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59B72244-5087-478A-9089-29EDC707486B}"/>
              </a:ext>
            </a:extLst>
          </p:cNvPr>
          <p:cNvSpPr txBox="1"/>
          <p:nvPr/>
        </p:nvSpPr>
        <p:spPr>
          <a:xfrm>
            <a:off x="8005313" y="5093140"/>
            <a:ext cx="3109104" cy="64633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FFFF00"/>
                </a:solidFill>
              </a:rPr>
              <a:t>Ipsilateral compression</a:t>
            </a:r>
          </a:p>
          <a:p>
            <a:pPr marL="285750" indent="-285750">
              <a:buFont typeface="Arial" panose="020B0604020202020204" pitchFamily="34" charset="0"/>
              <a:buChar char="•"/>
            </a:pPr>
            <a:r>
              <a:rPr lang="en-GB" dirty="0">
                <a:solidFill>
                  <a:srgbClr val="FFFF00"/>
                </a:solidFill>
              </a:rPr>
              <a:t>L CIA compressing L CIV</a:t>
            </a:r>
          </a:p>
        </p:txBody>
      </p:sp>
      <p:cxnSp>
        <p:nvCxnSpPr>
          <p:cNvPr id="11" name="Straight Arrow Connector 10">
            <a:extLst>
              <a:ext uri="{FF2B5EF4-FFF2-40B4-BE49-F238E27FC236}">
                <a16:creationId xmlns:a16="http://schemas.microsoft.com/office/drawing/2014/main" id="{A0AD10C4-C98A-4ACC-870F-14CC3146CB3A}"/>
              </a:ext>
            </a:extLst>
          </p:cNvPr>
          <p:cNvCxnSpPr>
            <a:cxnSpLocks/>
          </p:cNvCxnSpPr>
          <p:nvPr/>
        </p:nvCxnSpPr>
        <p:spPr>
          <a:xfrm flipH="1">
            <a:off x="8633917" y="3554083"/>
            <a:ext cx="258793" cy="12077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http://www.ivs-online.co.uk/uploads/ivs/ivs-logo.png">
            <a:extLst>
              <a:ext uri="{FF2B5EF4-FFF2-40B4-BE49-F238E27FC236}">
                <a16:creationId xmlns:a16="http://schemas.microsoft.com/office/drawing/2014/main" id="{E1B074F0-59B5-4AF8-8F9B-9AB31AC97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03B34A2-7854-43C4-8AF2-4685F4CC24FB}"/>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20</a:t>
            </a:r>
          </a:p>
        </p:txBody>
      </p:sp>
    </p:spTree>
    <p:extLst>
      <p:ext uri="{BB962C8B-B14F-4D97-AF65-F5344CB8AC3E}">
        <p14:creationId xmlns:p14="http://schemas.microsoft.com/office/powerpoint/2010/main" val="2377547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5FDA9-5B4E-4C42-9866-4A79DB489BE9}"/>
              </a:ext>
            </a:extLst>
          </p:cNvPr>
          <p:cNvSpPr>
            <a:spLocks noGrp="1"/>
          </p:cNvSpPr>
          <p:nvPr>
            <p:ph type="title"/>
          </p:nvPr>
        </p:nvSpPr>
        <p:spPr/>
        <p:txBody>
          <a:bodyPr/>
          <a:lstStyle/>
          <a:p>
            <a:pPr algn="ctr"/>
            <a:r>
              <a:rPr lang="en-GB" dirty="0">
                <a:solidFill>
                  <a:srgbClr val="FFFF00"/>
                </a:solidFill>
              </a:rPr>
              <a:t>Flow</a:t>
            </a:r>
          </a:p>
        </p:txBody>
      </p:sp>
      <p:sp>
        <p:nvSpPr>
          <p:cNvPr id="3" name="Content Placeholder 2">
            <a:extLst>
              <a:ext uri="{FF2B5EF4-FFF2-40B4-BE49-F238E27FC236}">
                <a16:creationId xmlns:a16="http://schemas.microsoft.com/office/drawing/2014/main" id="{CBB93770-FAF2-49BF-BAD4-8597CEFA5AB6}"/>
              </a:ext>
            </a:extLst>
          </p:cNvPr>
          <p:cNvSpPr>
            <a:spLocks noGrp="1"/>
          </p:cNvSpPr>
          <p:nvPr>
            <p:ph idx="1"/>
          </p:nvPr>
        </p:nvSpPr>
        <p:spPr/>
        <p:txBody>
          <a:bodyPr>
            <a:normAutofit fontScale="92500" lnSpcReduction="20000"/>
          </a:bodyPr>
          <a:lstStyle/>
          <a:p>
            <a:r>
              <a:rPr lang="en-GB" dirty="0">
                <a:solidFill>
                  <a:srgbClr val="FFFF00"/>
                </a:solidFill>
              </a:rPr>
              <a:t>“Healthy Vessel to Healthy Vessel”</a:t>
            </a:r>
          </a:p>
          <a:p>
            <a:endParaRPr lang="en-GB" dirty="0">
              <a:solidFill>
                <a:srgbClr val="FFFF00"/>
              </a:solidFill>
            </a:endParaRPr>
          </a:p>
          <a:p>
            <a:r>
              <a:rPr lang="en-GB" dirty="0">
                <a:solidFill>
                  <a:srgbClr val="FFFF00"/>
                </a:solidFill>
              </a:rPr>
              <a:t>Inflow</a:t>
            </a:r>
          </a:p>
          <a:p>
            <a:pPr lvl="1"/>
            <a:r>
              <a:rPr lang="en-GB" dirty="0">
                <a:solidFill>
                  <a:srgbClr val="FFFF00"/>
                </a:solidFill>
              </a:rPr>
              <a:t>SFV</a:t>
            </a:r>
          </a:p>
          <a:p>
            <a:pPr lvl="1"/>
            <a:r>
              <a:rPr lang="en-GB" dirty="0" err="1">
                <a:solidFill>
                  <a:srgbClr val="FFFF00"/>
                </a:solidFill>
              </a:rPr>
              <a:t>ProfV</a:t>
            </a:r>
            <a:endParaRPr lang="en-GB" dirty="0">
              <a:solidFill>
                <a:srgbClr val="FFFF00"/>
              </a:solidFill>
            </a:endParaRPr>
          </a:p>
          <a:p>
            <a:pPr lvl="1"/>
            <a:endParaRPr lang="en-GB" dirty="0">
              <a:solidFill>
                <a:srgbClr val="FFFF00"/>
              </a:solidFill>
            </a:endParaRPr>
          </a:p>
          <a:p>
            <a:pPr lvl="1"/>
            <a:r>
              <a:rPr lang="en-GB" dirty="0" err="1">
                <a:solidFill>
                  <a:srgbClr val="FFFF00"/>
                </a:solidFill>
              </a:rPr>
              <a:t>PopV</a:t>
            </a:r>
            <a:r>
              <a:rPr lang="en-GB" dirty="0">
                <a:solidFill>
                  <a:srgbClr val="FFFF00"/>
                </a:solidFill>
              </a:rPr>
              <a:t>/LSV/SSV</a:t>
            </a:r>
          </a:p>
          <a:p>
            <a:endParaRPr lang="en-GB" dirty="0">
              <a:solidFill>
                <a:srgbClr val="FFFF00"/>
              </a:solidFill>
            </a:endParaRPr>
          </a:p>
          <a:p>
            <a:endParaRPr lang="en-GB" dirty="0">
              <a:solidFill>
                <a:srgbClr val="FFFF00"/>
              </a:solidFill>
            </a:endParaRPr>
          </a:p>
          <a:p>
            <a:r>
              <a:rPr lang="en-GB" dirty="0">
                <a:solidFill>
                  <a:srgbClr val="FFFF00"/>
                </a:solidFill>
              </a:rPr>
              <a:t>Outflow</a:t>
            </a:r>
          </a:p>
          <a:p>
            <a:pPr lvl="1"/>
            <a:r>
              <a:rPr lang="en-GB" dirty="0">
                <a:solidFill>
                  <a:srgbClr val="FFFF00"/>
                </a:solidFill>
              </a:rPr>
              <a:t>IVC </a:t>
            </a:r>
          </a:p>
          <a:p>
            <a:pPr lvl="1"/>
            <a:r>
              <a:rPr lang="en-GB" dirty="0">
                <a:solidFill>
                  <a:srgbClr val="FFFF00"/>
                </a:solidFill>
              </a:rPr>
              <a:t>Iliac Vein</a:t>
            </a:r>
          </a:p>
        </p:txBody>
      </p:sp>
      <p:pic>
        <p:nvPicPr>
          <p:cNvPr id="4" name="Picture 3" descr="http://www.ivs-online.co.uk/uploads/ivs/ivs-logo.png">
            <a:extLst>
              <a:ext uri="{FF2B5EF4-FFF2-40B4-BE49-F238E27FC236}">
                <a16:creationId xmlns:a16="http://schemas.microsoft.com/office/drawing/2014/main" id="{D4993545-1F8E-4B6A-8285-3D7FB0604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B7C543-20E0-499A-9CA4-3E918E34CEEC}"/>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21</a:t>
            </a:r>
          </a:p>
        </p:txBody>
      </p:sp>
    </p:spTree>
    <p:extLst>
      <p:ext uri="{BB962C8B-B14F-4D97-AF65-F5344CB8AC3E}">
        <p14:creationId xmlns:p14="http://schemas.microsoft.com/office/powerpoint/2010/main" val="1819827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5F934-AE5F-452E-8DE9-62C6F2F79E01}"/>
              </a:ext>
            </a:extLst>
          </p:cNvPr>
          <p:cNvSpPr>
            <a:spLocks noGrp="1"/>
          </p:cNvSpPr>
          <p:nvPr>
            <p:ph type="title"/>
          </p:nvPr>
        </p:nvSpPr>
        <p:spPr/>
        <p:txBody>
          <a:bodyPr>
            <a:normAutofit fontScale="90000"/>
          </a:bodyPr>
          <a:lstStyle/>
          <a:p>
            <a:pPr algn="ctr"/>
            <a:r>
              <a:rPr lang="en-GB" dirty="0">
                <a:solidFill>
                  <a:srgbClr val="FFFF00"/>
                </a:solidFill>
              </a:rPr>
              <a:t>Other Sonographic Features </a:t>
            </a:r>
            <a:br>
              <a:rPr lang="en-GB" dirty="0">
                <a:solidFill>
                  <a:srgbClr val="FFFF00"/>
                </a:solidFill>
              </a:rPr>
            </a:br>
            <a:r>
              <a:rPr lang="en-GB" dirty="0">
                <a:solidFill>
                  <a:srgbClr val="FFFF00"/>
                </a:solidFill>
              </a:rPr>
              <a:t>Relevant to stenting</a:t>
            </a:r>
            <a:br>
              <a:rPr lang="en-GB" dirty="0">
                <a:solidFill>
                  <a:srgbClr val="FFFF00"/>
                </a:solidFill>
              </a:rPr>
            </a:br>
            <a:endParaRPr lang="en-GB" dirty="0"/>
          </a:p>
        </p:txBody>
      </p:sp>
      <p:sp>
        <p:nvSpPr>
          <p:cNvPr id="3" name="Content Placeholder 2">
            <a:extLst>
              <a:ext uri="{FF2B5EF4-FFF2-40B4-BE49-F238E27FC236}">
                <a16:creationId xmlns:a16="http://schemas.microsoft.com/office/drawing/2014/main" id="{CB380E68-E295-448C-96F7-FBB1F4560D18}"/>
              </a:ext>
            </a:extLst>
          </p:cNvPr>
          <p:cNvSpPr>
            <a:spLocks noGrp="1"/>
          </p:cNvSpPr>
          <p:nvPr>
            <p:ph idx="1"/>
          </p:nvPr>
        </p:nvSpPr>
        <p:spPr/>
        <p:txBody>
          <a:bodyPr>
            <a:normAutofit/>
          </a:bodyPr>
          <a:lstStyle/>
          <a:p>
            <a:r>
              <a:rPr lang="en-GB" dirty="0">
                <a:solidFill>
                  <a:srgbClr val="FFFF00"/>
                </a:solidFill>
              </a:rPr>
              <a:t>Access points – SFV or IJV. </a:t>
            </a:r>
          </a:p>
          <a:p>
            <a:endParaRPr lang="en-GB" dirty="0">
              <a:solidFill>
                <a:srgbClr val="FFFF00"/>
              </a:solidFill>
            </a:endParaRPr>
          </a:p>
          <a:p>
            <a:r>
              <a:rPr lang="en-GB" dirty="0">
                <a:solidFill>
                  <a:srgbClr val="FFFF00"/>
                </a:solidFill>
              </a:rPr>
              <a:t>If IVC is diseased is contralateral CIV/EIV diseased also?</a:t>
            </a:r>
          </a:p>
          <a:p>
            <a:endParaRPr lang="en-GB" dirty="0">
              <a:solidFill>
                <a:srgbClr val="FFFF00"/>
              </a:solidFill>
            </a:endParaRPr>
          </a:p>
          <a:p>
            <a:r>
              <a:rPr lang="en-GB" dirty="0">
                <a:solidFill>
                  <a:srgbClr val="FFFF00"/>
                </a:solidFill>
              </a:rPr>
              <a:t>Competence</a:t>
            </a:r>
          </a:p>
          <a:p>
            <a:endParaRPr lang="en-GB" dirty="0">
              <a:solidFill>
                <a:srgbClr val="FFFF00"/>
              </a:solidFill>
            </a:endParaRPr>
          </a:p>
          <a:p>
            <a:endParaRPr lang="en-GB" dirty="0">
              <a:solidFill>
                <a:srgbClr val="FFFF00"/>
              </a:solidFill>
            </a:endParaRPr>
          </a:p>
          <a:p>
            <a:endParaRPr lang="en-GB" dirty="0">
              <a:solidFill>
                <a:srgbClr val="FFFF00"/>
              </a:solidFill>
            </a:endParaRPr>
          </a:p>
        </p:txBody>
      </p:sp>
      <p:pic>
        <p:nvPicPr>
          <p:cNvPr id="4" name="Picture 3" descr="http://www.ivs-online.co.uk/uploads/ivs/ivs-logo.png">
            <a:extLst>
              <a:ext uri="{FF2B5EF4-FFF2-40B4-BE49-F238E27FC236}">
                <a16:creationId xmlns:a16="http://schemas.microsoft.com/office/drawing/2014/main" id="{25AC724D-747A-49E8-9A1C-F8AD60E94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B2A98E-7962-4213-98A2-CB1CC85DA597}"/>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22</a:t>
            </a:r>
          </a:p>
        </p:txBody>
      </p:sp>
    </p:spTree>
    <p:extLst>
      <p:ext uri="{BB962C8B-B14F-4D97-AF65-F5344CB8AC3E}">
        <p14:creationId xmlns:p14="http://schemas.microsoft.com/office/powerpoint/2010/main" val="2436348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B4A3B-E515-44B3-B7EF-F17FB2537D8F}"/>
              </a:ext>
            </a:extLst>
          </p:cNvPr>
          <p:cNvSpPr>
            <a:spLocks noGrp="1"/>
          </p:cNvSpPr>
          <p:nvPr>
            <p:ph type="title"/>
          </p:nvPr>
        </p:nvSpPr>
        <p:spPr/>
        <p:txBody>
          <a:bodyPr/>
          <a:lstStyle/>
          <a:p>
            <a:pPr algn="ctr"/>
            <a:r>
              <a:rPr lang="en-GB" dirty="0">
                <a:solidFill>
                  <a:srgbClr val="FFFF00"/>
                </a:solidFill>
              </a:rPr>
              <a:t>Post Stent Procedure Scan.</a:t>
            </a:r>
            <a:endParaRPr lang="en-GB" dirty="0"/>
          </a:p>
        </p:txBody>
      </p:sp>
      <p:sp>
        <p:nvSpPr>
          <p:cNvPr id="3" name="Content Placeholder 2">
            <a:extLst>
              <a:ext uri="{FF2B5EF4-FFF2-40B4-BE49-F238E27FC236}">
                <a16:creationId xmlns:a16="http://schemas.microsoft.com/office/drawing/2014/main" id="{6A7E0025-652A-4932-975C-1F8BEEAC9B1C}"/>
              </a:ext>
            </a:extLst>
          </p:cNvPr>
          <p:cNvSpPr>
            <a:spLocks noGrp="1"/>
          </p:cNvSpPr>
          <p:nvPr>
            <p:ph idx="1"/>
          </p:nvPr>
        </p:nvSpPr>
        <p:spPr/>
        <p:txBody>
          <a:bodyPr>
            <a:normAutofit fontScale="92500"/>
          </a:bodyPr>
          <a:lstStyle/>
          <a:p>
            <a:r>
              <a:rPr lang="en-GB" dirty="0">
                <a:solidFill>
                  <a:srgbClr val="FFFF00"/>
                </a:solidFill>
              </a:rPr>
              <a:t>Where is the stent?</a:t>
            </a:r>
          </a:p>
          <a:p>
            <a:endParaRPr lang="en-GB" dirty="0">
              <a:solidFill>
                <a:srgbClr val="FFFF00"/>
              </a:solidFill>
            </a:endParaRPr>
          </a:p>
          <a:p>
            <a:r>
              <a:rPr lang="en-GB" dirty="0">
                <a:solidFill>
                  <a:srgbClr val="FFFF00"/>
                </a:solidFill>
              </a:rPr>
              <a:t>Is the stent patent?</a:t>
            </a:r>
          </a:p>
          <a:p>
            <a:endParaRPr lang="en-GB" dirty="0">
              <a:solidFill>
                <a:srgbClr val="FFFF00"/>
              </a:solidFill>
            </a:endParaRPr>
          </a:p>
          <a:p>
            <a:r>
              <a:rPr lang="en-GB" dirty="0">
                <a:solidFill>
                  <a:srgbClr val="FFFF00"/>
                </a:solidFill>
              </a:rPr>
              <a:t>Residual disease in CFV/SFV/</a:t>
            </a:r>
            <a:r>
              <a:rPr lang="en-GB" dirty="0" err="1">
                <a:solidFill>
                  <a:srgbClr val="FFFF00"/>
                </a:solidFill>
              </a:rPr>
              <a:t>ProfV</a:t>
            </a:r>
            <a:r>
              <a:rPr lang="en-GB" dirty="0">
                <a:solidFill>
                  <a:srgbClr val="FFFF00"/>
                </a:solidFill>
              </a:rPr>
              <a:t> – Inflow is really important at this point.</a:t>
            </a:r>
          </a:p>
          <a:p>
            <a:pPr marL="0" indent="0">
              <a:buNone/>
            </a:pPr>
            <a:r>
              <a:rPr lang="en-GB" dirty="0">
                <a:solidFill>
                  <a:srgbClr val="FFFF00"/>
                </a:solidFill>
              </a:rPr>
              <a:t> </a:t>
            </a:r>
          </a:p>
          <a:p>
            <a:r>
              <a:rPr lang="en-GB" dirty="0">
                <a:solidFill>
                  <a:srgbClr val="FFFF00"/>
                </a:solidFill>
              </a:rPr>
              <a:t>Distance from end of the stent to the </a:t>
            </a:r>
            <a:r>
              <a:rPr lang="en-GB" dirty="0" err="1">
                <a:solidFill>
                  <a:srgbClr val="FFFF00"/>
                </a:solidFill>
              </a:rPr>
              <a:t>ProfV</a:t>
            </a:r>
            <a:r>
              <a:rPr lang="en-GB" dirty="0">
                <a:solidFill>
                  <a:srgbClr val="FFFF00"/>
                </a:solidFill>
              </a:rPr>
              <a:t> (Day 0/1 scan)</a:t>
            </a:r>
          </a:p>
          <a:p>
            <a:endParaRPr lang="en-GB" dirty="0">
              <a:solidFill>
                <a:srgbClr val="FFFF00"/>
              </a:solidFill>
            </a:endParaRPr>
          </a:p>
          <a:p>
            <a:r>
              <a:rPr lang="en-GB" dirty="0">
                <a:solidFill>
                  <a:srgbClr val="FFFF00"/>
                </a:solidFill>
              </a:rPr>
              <a:t>Any residual compression. </a:t>
            </a:r>
          </a:p>
          <a:p>
            <a:endParaRPr lang="en-GB" dirty="0"/>
          </a:p>
        </p:txBody>
      </p:sp>
      <p:pic>
        <p:nvPicPr>
          <p:cNvPr id="4" name="Picture 3">
            <a:extLst>
              <a:ext uri="{FF2B5EF4-FFF2-40B4-BE49-F238E27FC236}">
                <a16:creationId xmlns:a16="http://schemas.microsoft.com/office/drawing/2014/main" id="{20DB4B64-9E23-4BD8-9660-D7B83DD3A53E}"/>
              </a:ext>
            </a:extLst>
          </p:cNvPr>
          <p:cNvPicPr>
            <a:picLocks noChangeAspect="1"/>
          </p:cNvPicPr>
          <p:nvPr/>
        </p:nvPicPr>
        <p:blipFill>
          <a:blip r:embed="rId3"/>
          <a:stretch>
            <a:fillRect/>
          </a:stretch>
        </p:blipFill>
        <p:spPr>
          <a:xfrm>
            <a:off x="10972694" y="0"/>
            <a:ext cx="1219306" cy="627942"/>
          </a:xfrm>
          <a:prstGeom prst="rect">
            <a:avLst/>
          </a:prstGeom>
        </p:spPr>
      </p:pic>
      <p:grpSp>
        <p:nvGrpSpPr>
          <p:cNvPr id="7" name="Group 6">
            <a:extLst>
              <a:ext uri="{FF2B5EF4-FFF2-40B4-BE49-F238E27FC236}">
                <a16:creationId xmlns:a16="http://schemas.microsoft.com/office/drawing/2014/main" id="{85235034-75B3-4E4A-B4F8-D974B9EFF9BC}"/>
              </a:ext>
            </a:extLst>
          </p:cNvPr>
          <p:cNvGrpSpPr/>
          <p:nvPr/>
        </p:nvGrpSpPr>
        <p:grpSpPr>
          <a:xfrm>
            <a:off x="838200" y="1459886"/>
            <a:ext cx="10515599" cy="5082816"/>
            <a:chOff x="838200" y="1410058"/>
            <a:chExt cx="10515599" cy="5082816"/>
          </a:xfrm>
        </p:grpSpPr>
        <p:pic>
          <p:nvPicPr>
            <p:cNvPr id="5" name="Picture 4">
              <a:extLst>
                <a:ext uri="{FF2B5EF4-FFF2-40B4-BE49-F238E27FC236}">
                  <a16:creationId xmlns:a16="http://schemas.microsoft.com/office/drawing/2014/main" id="{92890F62-7F66-44AA-BBCC-D732A63F198B}"/>
                </a:ext>
              </a:extLst>
            </p:cNvPr>
            <p:cNvPicPr/>
            <p:nvPr/>
          </p:nvPicPr>
          <p:blipFill rotWithShape="1">
            <a:blip r:embed="rId4">
              <a:extLst>
                <a:ext uri="{28A0092B-C50C-407E-A947-70E740481C1C}">
                  <a14:useLocalDpi xmlns:a14="http://schemas.microsoft.com/office/drawing/2010/main" val="0"/>
                </a:ext>
              </a:extLst>
            </a:blip>
            <a:srcRect l="35398" t="31990" r="6271" b="4029"/>
            <a:stretch/>
          </p:blipFill>
          <p:spPr bwMode="auto">
            <a:xfrm>
              <a:off x="838200" y="1410058"/>
              <a:ext cx="5257800" cy="508281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95CB42EA-B557-46D4-A9C0-D88D41A2578D}"/>
                </a:ext>
              </a:extLst>
            </p:cNvPr>
            <p:cNvPicPr/>
            <p:nvPr/>
          </p:nvPicPr>
          <p:blipFill rotWithShape="1">
            <a:blip r:embed="rId5">
              <a:extLst>
                <a:ext uri="{28A0092B-C50C-407E-A947-70E740481C1C}">
                  <a14:useLocalDpi xmlns:a14="http://schemas.microsoft.com/office/drawing/2010/main" val="0"/>
                </a:ext>
              </a:extLst>
            </a:blip>
            <a:srcRect l="35730" t="31784" r="4277" b="4237"/>
            <a:stretch/>
          </p:blipFill>
          <p:spPr bwMode="auto">
            <a:xfrm>
              <a:off x="6196013" y="1410058"/>
              <a:ext cx="5157786" cy="5082815"/>
            </a:xfrm>
            <a:prstGeom prst="rect">
              <a:avLst/>
            </a:prstGeom>
            <a:ln>
              <a:noFill/>
            </a:ln>
            <a:extLst>
              <a:ext uri="{53640926-AAD7-44D8-BBD7-CCE9431645EC}">
                <a14:shadowObscured xmlns:a14="http://schemas.microsoft.com/office/drawing/2010/main"/>
              </a:ext>
            </a:extLst>
          </p:spPr>
        </p:pic>
      </p:grpSp>
      <p:sp>
        <p:nvSpPr>
          <p:cNvPr id="8" name="TextBox 7">
            <a:extLst>
              <a:ext uri="{FF2B5EF4-FFF2-40B4-BE49-F238E27FC236}">
                <a16:creationId xmlns:a16="http://schemas.microsoft.com/office/drawing/2014/main" id="{F8F8D4E6-A949-4AA2-8147-F8A9EBE8EE45}"/>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23</a:t>
            </a:r>
          </a:p>
        </p:txBody>
      </p:sp>
    </p:spTree>
    <p:extLst>
      <p:ext uri="{BB962C8B-B14F-4D97-AF65-F5344CB8AC3E}">
        <p14:creationId xmlns:p14="http://schemas.microsoft.com/office/powerpoint/2010/main" val="190681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B4A3B-E515-44B3-B7EF-F17FB2537D8F}"/>
              </a:ext>
            </a:extLst>
          </p:cNvPr>
          <p:cNvSpPr>
            <a:spLocks noGrp="1"/>
          </p:cNvSpPr>
          <p:nvPr>
            <p:ph type="title"/>
          </p:nvPr>
        </p:nvSpPr>
        <p:spPr/>
        <p:txBody>
          <a:bodyPr/>
          <a:lstStyle/>
          <a:p>
            <a:pPr algn="ctr"/>
            <a:r>
              <a:rPr lang="en-GB" dirty="0">
                <a:solidFill>
                  <a:srgbClr val="FFFF00"/>
                </a:solidFill>
              </a:rPr>
              <a:t>Post Stenting Procedure Scan.</a:t>
            </a:r>
            <a:endParaRPr lang="en-GB" dirty="0"/>
          </a:p>
        </p:txBody>
      </p:sp>
      <p:sp>
        <p:nvSpPr>
          <p:cNvPr id="3" name="Content Placeholder 2">
            <a:extLst>
              <a:ext uri="{FF2B5EF4-FFF2-40B4-BE49-F238E27FC236}">
                <a16:creationId xmlns:a16="http://schemas.microsoft.com/office/drawing/2014/main" id="{6A7E0025-652A-4932-975C-1F8BEEAC9B1C}"/>
              </a:ext>
            </a:extLst>
          </p:cNvPr>
          <p:cNvSpPr>
            <a:spLocks noGrp="1"/>
          </p:cNvSpPr>
          <p:nvPr>
            <p:ph idx="1"/>
          </p:nvPr>
        </p:nvSpPr>
        <p:spPr/>
        <p:txBody>
          <a:bodyPr>
            <a:normAutofit fontScale="92500"/>
          </a:bodyPr>
          <a:lstStyle/>
          <a:p>
            <a:r>
              <a:rPr lang="en-GB" dirty="0">
                <a:solidFill>
                  <a:srgbClr val="FFFF00"/>
                </a:solidFill>
              </a:rPr>
              <a:t>Where is the stent?</a:t>
            </a:r>
          </a:p>
          <a:p>
            <a:endParaRPr lang="en-GB" dirty="0">
              <a:solidFill>
                <a:srgbClr val="FFFF00"/>
              </a:solidFill>
            </a:endParaRPr>
          </a:p>
          <a:p>
            <a:r>
              <a:rPr lang="en-GB" dirty="0">
                <a:solidFill>
                  <a:srgbClr val="FFFF00"/>
                </a:solidFill>
              </a:rPr>
              <a:t>Is the stent patent?</a:t>
            </a:r>
          </a:p>
          <a:p>
            <a:endParaRPr lang="en-GB" dirty="0">
              <a:solidFill>
                <a:srgbClr val="FFFF00"/>
              </a:solidFill>
            </a:endParaRPr>
          </a:p>
          <a:p>
            <a:r>
              <a:rPr lang="en-GB" dirty="0">
                <a:solidFill>
                  <a:srgbClr val="FFFF00"/>
                </a:solidFill>
              </a:rPr>
              <a:t>Residual disease in CFV/SFV/</a:t>
            </a:r>
            <a:r>
              <a:rPr lang="en-GB" dirty="0" err="1">
                <a:solidFill>
                  <a:srgbClr val="FFFF00"/>
                </a:solidFill>
              </a:rPr>
              <a:t>ProfV</a:t>
            </a:r>
            <a:r>
              <a:rPr lang="en-GB" dirty="0">
                <a:solidFill>
                  <a:srgbClr val="FFFF00"/>
                </a:solidFill>
              </a:rPr>
              <a:t> – Inflow is really important at this point.</a:t>
            </a:r>
          </a:p>
          <a:p>
            <a:pPr marL="0" indent="0">
              <a:buNone/>
            </a:pPr>
            <a:r>
              <a:rPr lang="en-GB" dirty="0">
                <a:solidFill>
                  <a:srgbClr val="FFFF00"/>
                </a:solidFill>
              </a:rPr>
              <a:t> </a:t>
            </a:r>
          </a:p>
          <a:p>
            <a:r>
              <a:rPr lang="en-GB" dirty="0">
                <a:solidFill>
                  <a:srgbClr val="FFFF00"/>
                </a:solidFill>
              </a:rPr>
              <a:t>Distance from end of the stent to the </a:t>
            </a:r>
            <a:r>
              <a:rPr lang="en-GB" dirty="0" err="1">
                <a:solidFill>
                  <a:srgbClr val="FFFF00"/>
                </a:solidFill>
              </a:rPr>
              <a:t>ProfV</a:t>
            </a:r>
            <a:r>
              <a:rPr lang="en-GB" dirty="0">
                <a:solidFill>
                  <a:srgbClr val="FFFF00"/>
                </a:solidFill>
              </a:rPr>
              <a:t> (Day 0/1 scan)</a:t>
            </a:r>
          </a:p>
          <a:p>
            <a:endParaRPr lang="en-GB" dirty="0">
              <a:solidFill>
                <a:srgbClr val="FFFF00"/>
              </a:solidFill>
            </a:endParaRPr>
          </a:p>
          <a:p>
            <a:r>
              <a:rPr lang="en-GB" dirty="0">
                <a:solidFill>
                  <a:srgbClr val="FFFF00"/>
                </a:solidFill>
              </a:rPr>
              <a:t>Any residual compression. </a:t>
            </a:r>
          </a:p>
          <a:p>
            <a:endParaRPr lang="en-GB" dirty="0"/>
          </a:p>
        </p:txBody>
      </p:sp>
      <p:pic>
        <p:nvPicPr>
          <p:cNvPr id="4" name="Picture 3">
            <a:extLst>
              <a:ext uri="{FF2B5EF4-FFF2-40B4-BE49-F238E27FC236}">
                <a16:creationId xmlns:a16="http://schemas.microsoft.com/office/drawing/2014/main" id="{20DB4B64-9E23-4BD8-9660-D7B83DD3A53E}"/>
              </a:ext>
            </a:extLst>
          </p:cNvPr>
          <p:cNvPicPr>
            <a:picLocks noChangeAspect="1"/>
          </p:cNvPicPr>
          <p:nvPr/>
        </p:nvPicPr>
        <p:blipFill>
          <a:blip r:embed="rId3"/>
          <a:stretch>
            <a:fillRect/>
          </a:stretch>
        </p:blipFill>
        <p:spPr>
          <a:xfrm>
            <a:off x="10972694" y="0"/>
            <a:ext cx="1219306" cy="627942"/>
          </a:xfrm>
          <a:prstGeom prst="rect">
            <a:avLst/>
          </a:prstGeom>
        </p:spPr>
      </p:pic>
      <p:sp>
        <p:nvSpPr>
          <p:cNvPr id="6" name="TextBox 5">
            <a:extLst>
              <a:ext uri="{FF2B5EF4-FFF2-40B4-BE49-F238E27FC236}">
                <a16:creationId xmlns:a16="http://schemas.microsoft.com/office/drawing/2014/main" id="{FFF490C5-BF58-4E38-940B-6B6C14DFFFB1}"/>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24</a:t>
            </a:r>
          </a:p>
        </p:txBody>
      </p:sp>
    </p:spTree>
    <p:extLst>
      <p:ext uri="{BB962C8B-B14F-4D97-AF65-F5344CB8AC3E}">
        <p14:creationId xmlns:p14="http://schemas.microsoft.com/office/powerpoint/2010/main" val="2253555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8B93C-13CC-4819-856C-A58CEBF00DFC}"/>
              </a:ext>
            </a:extLst>
          </p:cNvPr>
          <p:cNvSpPr>
            <a:spLocks noGrp="1"/>
          </p:cNvSpPr>
          <p:nvPr>
            <p:ph type="title"/>
          </p:nvPr>
        </p:nvSpPr>
        <p:spPr/>
        <p:txBody>
          <a:bodyPr/>
          <a:lstStyle/>
          <a:p>
            <a:pPr algn="ctr"/>
            <a:r>
              <a:rPr lang="en-GB" dirty="0">
                <a:solidFill>
                  <a:srgbClr val="FFFF00"/>
                </a:solidFill>
              </a:rPr>
              <a:t>Intervention for Diseased Stents</a:t>
            </a:r>
          </a:p>
        </p:txBody>
      </p:sp>
      <p:sp>
        <p:nvSpPr>
          <p:cNvPr id="3" name="Content Placeholder 2">
            <a:extLst>
              <a:ext uri="{FF2B5EF4-FFF2-40B4-BE49-F238E27FC236}">
                <a16:creationId xmlns:a16="http://schemas.microsoft.com/office/drawing/2014/main" id="{9E839610-347C-43E8-B6D7-1440B23157C8}"/>
              </a:ext>
            </a:extLst>
          </p:cNvPr>
          <p:cNvSpPr>
            <a:spLocks noGrp="1"/>
          </p:cNvSpPr>
          <p:nvPr>
            <p:ph idx="1"/>
          </p:nvPr>
        </p:nvSpPr>
        <p:spPr/>
        <p:txBody>
          <a:bodyPr/>
          <a:lstStyle/>
          <a:p>
            <a:r>
              <a:rPr lang="en-GB" dirty="0">
                <a:solidFill>
                  <a:srgbClr val="FFFF00"/>
                </a:solidFill>
              </a:rPr>
              <a:t>Over 50% thrombus identified within stent lumen</a:t>
            </a:r>
          </a:p>
          <a:p>
            <a:endParaRPr lang="en-GB" dirty="0">
              <a:solidFill>
                <a:srgbClr val="FFFF00"/>
              </a:solidFill>
            </a:endParaRPr>
          </a:p>
          <a:p>
            <a:r>
              <a:rPr lang="en-GB" dirty="0">
                <a:solidFill>
                  <a:srgbClr val="FFFF00"/>
                </a:solidFill>
              </a:rPr>
              <a:t>Thrombolysis performed again</a:t>
            </a:r>
          </a:p>
          <a:p>
            <a:endParaRPr lang="en-GB" dirty="0">
              <a:solidFill>
                <a:srgbClr val="FFFF00"/>
              </a:solidFill>
            </a:endParaRPr>
          </a:p>
          <a:p>
            <a:r>
              <a:rPr lang="en-GB" dirty="0">
                <a:solidFill>
                  <a:srgbClr val="FFFF00"/>
                </a:solidFill>
              </a:rPr>
              <a:t>Balloon </a:t>
            </a:r>
            <a:r>
              <a:rPr lang="en-GB" dirty="0" err="1">
                <a:solidFill>
                  <a:srgbClr val="FFFF00"/>
                </a:solidFill>
              </a:rPr>
              <a:t>venoplasty</a:t>
            </a:r>
            <a:r>
              <a:rPr lang="en-GB" dirty="0">
                <a:solidFill>
                  <a:srgbClr val="FFFF00"/>
                </a:solidFill>
              </a:rPr>
              <a:t> and/or further stenting. </a:t>
            </a:r>
          </a:p>
          <a:p>
            <a:endParaRPr lang="en-GB" dirty="0"/>
          </a:p>
          <a:p>
            <a:endParaRPr lang="en-GB" dirty="0"/>
          </a:p>
          <a:p>
            <a:pPr marL="0" indent="0">
              <a:buNone/>
            </a:pPr>
            <a:endParaRPr lang="en-GB" dirty="0"/>
          </a:p>
        </p:txBody>
      </p:sp>
      <p:pic>
        <p:nvPicPr>
          <p:cNvPr id="4" name="Picture 3" descr="http://www.ivs-online.co.uk/uploads/ivs/ivs-logo.png">
            <a:extLst>
              <a:ext uri="{FF2B5EF4-FFF2-40B4-BE49-F238E27FC236}">
                <a16:creationId xmlns:a16="http://schemas.microsoft.com/office/drawing/2014/main" id="{719AA96E-7461-4963-8580-737BB662B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50D376-2418-4E7D-83D8-9F057A822E90}"/>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25</a:t>
            </a:r>
          </a:p>
        </p:txBody>
      </p:sp>
    </p:spTree>
    <p:extLst>
      <p:ext uri="{BB962C8B-B14F-4D97-AF65-F5344CB8AC3E}">
        <p14:creationId xmlns:p14="http://schemas.microsoft.com/office/powerpoint/2010/main" val="3671107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1226-50BF-4AC6-8E8F-7F70323D34C9}"/>
              </a:ext>
            </a:extLst>
          </p:cNvPr>
          <p:cNvSpPr>
            <a:spLocks noGrp="1"/>
          </p:cNvSpPr>
          <p:nvPr>
            <p:ph type="title"/>
          </p:nvPr>
        </p:nvSpPr>
        <p:spPr/>
        <p:txBody>
          <a:bodyPr/>
          <a:lstStyle/>
          <a:p>
            <a:pPr algn="ctr"/>
            <a:r>
              <a:rPr lang="en-GB" dirty="0">
                <a:solidFill>
                  <a:srgbClr val="FFFF00"/>
                </a:solidFill>
              </a:rPr>
              <a:t>Surveillance</a:t>
            </a:r>
            <a:br>
              <a:rPr lang="en-GB" dirty="0">
                <a:solidFill>
                  <a:srgbClr val="FFFF00"/>
                </a:solidFill>
              </a:rPr>
            </a:br>
            <a:endParaRPr lang="en-GB" dirty="0"/>
          </a:p>
        </p:txBody>
      </p:sp>
      <p:sp>
        <p:nvSpPr>
          <p:cNvPr id="3" name="Content Placeholder 2">
            <a:extLst>
              <a:ext uri="{FF2B5EF4-FFF2-40B4-BE49-F238E27FC236}">
                <a16:creationId xmlns:a16="http://schemas.microsoft.com/office/drawing/2014/main" id="{3032E2E4-FD17-4E22-A61F-99284F16A518}"/>
              </a:ext>
            </a:extLst>
          </p:cNvPr>
          <p:cNvSpPr>
            <a:spLocks noGrp="1"/>
          </p:cNvSpPr>
          <p:nvPr>
            <p:ph idx="1"/>
          </p:nvPr>
        </p:nvSpPr>
        <p:spPr/>
        <p:txBody>
          <a:bodyPr>
            <a:normAutofit lnSpcReduction="10000"/>
          </a:bodyPr>
          <a:lstStyle/>
          <a:p>
            <a:pPr lvl="1"/>
            <a:endParaRPr lang="en-GB" dirty="0">
              <a:solidFill>
                <a:srgbClr val="FFFF00"/>
              </a:solidFill>
            </a:endParaRPr>
          </a:p>
          <a:p>
            <a:pPr lvl="1"/>
            <a:r>
              <a:rPr lang="en-GB" dirty="0">
                <a:solidFill>
                  <a:srgbClr val="FFFF00"/>
                </a:solidFill>
              </a:rPr>
              <a:t>Why is it important?</a:t>
            </a:r>
          </a:p>
          <a:p>
            <a:pPr lvl="1"/>
            <a:endParaRPr lang="en-GB" dirty="0">
              <a:solidFill>
                <a:srgbClr val="FFFF00"/>
              </a:solidFill>
            </a:endParaRPr>
          </a:p>
          <a:p>
            <a:pPr lvl="1"/>
            <a:endParaRPr lang="en-GB" dirty="0">
              <a:solidFill>
                <a:srgbClr val="FFFF00"/>
              </a:solidFill>
            </a:endParaRPr>
          </a:p>
          <a:p>
            <a:pPr lvl="1"/>
            <a:r>
              <a:rPr lang="en-GB" sz="3200" dirty="0">
                <a:solidFill>
                  <a:srgbClr val="FFFF00"/>
                </a:solidFill>
              </a:rPr>
              <a:t>Time Frame</a:t>
            </a:r>
          </a:p>
          <a:p>
            <a:pPr lvl="1"/>
            <a:r>
              <a:rPr lang="en-GB" dirty="0">
                <a:solidFill>
                  <a:srgbClr val="FFFF00"/>
                </a:solidFill>
              </a:rPr>
              <a:t>Day0/1</a:t>
            </a:r>
          </a:p>
          <a:p>
            <a:pPr lvl="1"/>
            <a:r>
              <a:rPr lang="en-GB" dirty="0">
                <a:solidFill>
                  <a:srgbClr val="FFFF00"/>
                </a:solidFill>
              </a:rPr>
              <a:t>2 Weeks</a:t>
            </a:r>
          </a:p>
          <a:p>
            <a:pPr lvl="1"/>
            <a:r>
              <a:rPr lang="en-GB" dirty="0">
                <a:solidFill>
                  <a:srgbClr val="FFFF00"/>
                </a:solidFill>
              </a:rPr>
              <a:t>6 Weeks</a:t>
            </a:r>
          </a:p>
          <a:p>
            <a:pPr lvl="1"/>
            <a:r>
              <a:rPr lang="en-GB" dirty="0">
                <a:solidFill>
                  <a:srgbClr val="FFFF00"/>
                </a:solidFill>
              </a:rPr>
              <a:t>12 Weeks</a:t>
            </a:r>
          </a:p>
          <a:p>
            <a:pPr lvl="1"/>
            <a:r>
              <a:rPr lang="en-GB" dirty="0">
                <a:solidFill>
                  <a:srgbClr val="FFFF00"/>
                </a:solidFill>
              </a:rPr>
              <a:t>6 months</a:t>
            </a:r>
          </a:p>
          <a:p>
            <a:pPr lvl="1"/>
            <a:r>
              <a:rPr lang="en-GB" dirty="0">
                <a:solidFill>
                  <a:srgbClr val="FFFF00"/>
                </a:solidFill>
              </a:rPr>
              <a:t>Annually</a:t>
            </a:r>
          </a:p>
          <a:p>
            <a:endParaRPr lang="en-GB" dirty="0"/>
          </a:p>
        </p:txBody>
      </p:sp>
      <p:pic>
        <p:nvPicPr>
          <p:cNvPr id="4" name="Picture 3" descr="http://www.ivs-online.co.uk/uploads/ivs/ivs-logo.png">
            <a:extLst>
              <a:ext uri="{FF2B5EF4-FFF2-40B4-BE49-F238E27FC236}">
                <a16:creationId xmlns:a16="http://schemas.microsoft.com/office/drawing/2014/main" id="{6D31F8DD-D0D7-459A-80FE-3A7375814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CA6B62-37FD-4E1E-AA8D-B456A65BEB28}"/>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26</a:t>
            </a:r>
          </a:p>
        </p:txBody>
      </p:sp>
    </p:spTree>
    <p:extLst>
      <p:ext uri="{BB962C8B-B14F-4D97-AF65-F5344CB8AC3E}">
        <p14:creationId xmlns:p14="http://schemas.microsoft.com/office/powerpoint/2010/main" val="3290445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56C8-4607-4B14-8AB9-C7AE3EE10F4F}"/>
              </a:ext>
            </a:extLst>
          </p:cNvPr>
          <p:cNvSpPr>
            <a:spLocks noGrp="1"/>
          </p:cNvSpPr>
          <p:nvPr>
            <p:ph type="title"/>
          </p:nvPr>
        </p:nvSpPr>
        <p:spPr/>
        <p:txBody>
          <a:bodyPr/>
          <a:lstStyle/>
          <a:p>
            <a:r>
              <a:rPr lang="en-GB" dirty="0">
                <a:solidFill>
                  <a:srgbClr val="FFFF00"/>
                </a:solidFill>
              </a:rPr>
              <a:t>Documentation + Communication</a:t>
            </a:r>
          </a:p>
        </p:txBody>
      </p:sp>
      <p:sp>
        <p:nvSpPr>
          <p:cNvPr id="3" name="Content Placeholder 2">
            <a:extLst>
              <a:ext uri="{FF2B5EF4-FFF2-40B4-BE49-F238E27FC236}">
                <a16:creationId xmlns:a16="http://schemas.microsoft.com/office/drawing/2014/main" id="{593D0593-319D-44BC-9BBC-8E9E146DDC0A}"/>
              </a:ext>
            </a:extLst>
          </p:cNvPr>
          <p:cNvSpPr>
            <a:spLocks noGrp="1"/>
          </p:cNvSpPr>
          <p:nvPr>
            <p:ph idx="1"/>
          </p:nvPr>
        </p:nvSpPr>
        <p:spPr/>
        <p:txBody>
          <a:bodyPr/>
          <a:lstStyle/>
          <a:p>
            <a:pPr marL="0" indent="0">
              <a:buNone/>
            </a:pPr>
            <a:r>
              <a:rPr lang="en-GB" dirty="0">
                <a:solidFill>
                  <a:srgbClr val="FFFF00"/>
                </a:solidFill>
              </a:rPr>
              <a:t>Essential</a:t>
            </a:r>
          </a:p>
          <a:p>
            <a:pPr marL="0" indent="0">
              <a:buNone/>
            </a:pPr>
            <a:endParaRPr lang="en-GB" dirty="0">
              <a:solidFill>
                <a:srgbClr val="FFFF00"/>
              </a:solidFill>
            </a:endParaRPr>
          </a:p>
          <a:p>
            <a:pPr marL="0" indent="0">
              <a:buNone/>
            </a:pPr>
            <a:r>
              <a:rPr lang="en-GB" dirty="0">
                <a:solidFill>
                  <a:srgbClr val="FFFF00"/>
                </a:solidFill>
              </a:rPr>
              <a:t>Detailed</a:t>
            </a:r>
          </a:p>
          <a:p>
            <a:pPr marL="0" indent="0">
              <a:buNone/>
            </a:pPr>
            <a:endParaRPr lang="en-GB" dirty="0">
              <a:solidFill>
                <a:srgbClr val="FFFF00"/>
              </a:solidFill>
            </a:endParaRPr>
          </a:p>
          <a:p>
            <a:pPr marL="0" indent="0">
              <a:buNone/>
            </a:pPr>
            <a:r>
              <a:rPr lang="en-GB" dirty="0">
                <a:solidFill>
                  <a:srgbClr val="FFFF00"/>
                </a:solidFill>
              </a:rPr>
              <a:t>Accurate</a:t>
            </a:r>
          </a:p>
          <a:p>
            <a:pPr marL="0" indent="0">
              <a:buNone/>
            </a:pPr>
            <a:endParaRPr lang="en-GB" dirty="0"/>
          </a:p>
          <a:p>
            <a:pPr marL="0" indent="0">
              <a:buNone/>
            </a:pPr>
            <a:r>
              <a:rPr lang="en-GB" dirty="0">
                <a:solidFill>
                  <a:srgbClr val="FFFF00"/>
                </a:solidFill>
              </a:rPr>
              <a:t>Good Relationship</a:t>
            </a:r>
          </a:p>
        </p:txBody>
      </p:sp>
      <p:pic>
        <p:nvPicPr>
          <p:cNvPr id="4" name="Picture 3" descr="http://www.ivs-online.co.uk/uploads/ivs/ivs-logo.png">
            <a:extLst>
              <a:ext uri="{FF2B5EF4-FFF2-40B4-BE49-F238E27FC236}">
                <a16:creationId xmlns:a16="http://schemas.microsoft.com/office/drawing/2014/main" id="{C1FF2D11-EC24-41A8-9461-82104447A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85FB7F-B022-484C-B055-3BD905F6337B}"/>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27</a:t>
            </a:r>
          </a:p>
        </p:txBody>
      </p:sp>
    </p:spTree>
    <p:extLst>
      <p:ext uri="{BB962C8B-B14F-4D97-AF65-F5344CB8AC3E}">
        <p14:creationId xmlns:p14="http://schemas.microsoft.com/office/powerpoint/2010/main" val="3954919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17F9B-70FD-48DA-A987-4DEA62A6094A}"/>
              </a:ext>
            </a:extLst>
          </p:cNvPr>
          <p:cNvSpPr>
            <a:spLocks noGrp="1"/>
          </p:cNvSpPr>
          <p:nvPr>
            <p:ph type="title"/>
          </p:nvPr>
        </p:nvSpPr>
        <p:spPr/>
        <p:txBody>
          <a:bodyPr/>
          <a:lstStyle/>
          <a:p>
            <a:r>
              <a:rPr lang="en-GB" dirty="0">
                <a:solidFill>
                  <a:srgbClr val="FFFF00"/>
                </a:solidFill>
              </a:rPr>
              <a:t>				CASE STUDIES</a:t>
            </a:r>
          </a:p>
        </p:txBody>
      </p:sp>
      <p:sp>
        <p:nvSpPr>
          <p:cNvPr id="3" name="Content Placeholder 2">
            <a:extLst>
              <a:ext uri="{FF2B5EF4-FFF2-40B4-BE49-F238E27FC236}">
                <a16:creationId xmlns:a16="http://schemas.microsoft.com/office/drawing/2014/main" id="{067F44F9-9FFC-4FD0-AB1E-7478951102C1}"/>
              </a:ext>
            </a:extLst>
          </p:cNvPr>
          <p:cNvSpPr>
            <a:spLocks noGrp="1"/>
          </p:cNvSpPr>
          <p:nvPr>
            <p:ph idx="1"/>
          </p:nvPr>
        </p:nvSpPr>
        <p:spPr/>
        <p:txBody>
          <a:bodyPr/>
          <a:lstStyle/>
          <a:p>
            <a:endParaRPr lang="en-GB" dirty="0"/>
          </a:p>
        </p:txBody>
      </p:sp>
      <p:pic>
        <p:nvPicPr>
          <p:cNvPr id="4" name="Picture 3" descr="http://www.ivs-online.co.uk/uploads/ivs/ivs-logo.png">
            <a:extLst>
              <a:ext uri="{FF2B5EF4-FFF2-40B4-BE49-F238E27FC236}">
                <a16:creationId xmlns:a16="http://schemas.microsoft.com/office/drawing/2014/main" id="{4ACF8104-73F9-4797-B8BB-0D7920835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C0C135-9227-4D4A-9BB3-A5DF64DD305C}"/>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28</a:t>
            </a:r>
          </a:p>
        </p:txBody>
      </p:sp>
    </p:spTree>
    <p:extLst>
      <p:ext uri="{BB962C8B-B14F-4D97-AF65-F5344CB8AC3E}">
        <p14:creationId xmlns:p14="http://schemas.microsoft.com/office/powerpoint/2010/main" val="3013403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A6688-E45E-4D25-87B9-EDB06DED8D91}"/>
              </a:ext>
            </a:extLst>
          </p:cNvPr>
          <p:cNvSpPr>
            <a:spLocks noGrp="1"/>
          </p:cNvSpPr>
          <p:nvPr>
            <p:ph type="title"/>
          </p:nvPr>
        </p:nvSpPr>
        <p:spPr/>
        <p:txBody>
          <a:bodyPr/>
          <a:lstStyle/>
          <a:p>
            <a:pPr algn="ctr"/>
            <a:r>
              <a:rPr lang="en-GB" dirty="0">
                <a:solidFill>
                  <a:srgbClr val="FFFF00"/>
                </a:solidFill>
              </a:rPr>
              <a:t>CASE 1 – 25yr F. Feb 2021</a:t>
            </a:r>
          </a:p>
        </p:txBody>
      </p:sp>
      <p:pic>
        <p:nvPicPr>
          <p:cNvPr id="7" name="Picture 6">
            <a:extLst>
              <a:ext uri="{FF2B5EF4-FFF2-40B4-BE49-F238E27FC236}">
                <a16:creationId xmlns:a16="http://schemas.microsoft.com/office/drawing/2014/main" id="{165EDC16-3973-43AE-A707-2A15469B018A}"/>
              </a:ext>
            </a:extLst>
          </p:cNvPr>
          <p:cNvPicPr>
            <a:picLocks noChangeAspect="1"/>
          </p:cNvPicPr>
          <p:nvPr/>
        </p:nvPicPr>
        <p:blipFill>
          <a:blip r:embed="rId3"/>
          <a:stretch>
            <a:fillRect/>
          </a:stretch>
        </p:blipFill>
        <p:spPr>
          <a:xfrm>
            <a:off x="5583805" y="1781175"/>
            <a:ext cx="6234383" cy="2376757"/>
          </a:xfrm>
          <a:prstGeom prst="rect">
            <a:avLst/>
          </a:prstGeom>
        </p:spPr>
      </p:pic>
    </p:spTree>
    <p:extLst>
      <p:ext uri="{BB962C8B-B14F-4D97-AF65-F5344CB8AC3E}">
        <p14:creationId xmlns:p14="http://schemas.microsoft.com/office/powerpoint/2010/main" val="1070443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E2AF7-E681-4BBA-84FB-03010AE2A538}"/>
              </a:ext>
            </a:extLst>
          </p:cNvPr>
          <p:cNvSpPr txBox="1">
            <a:spLocks noGrp="1"/>
          </p:cNvSpPr>
          <p:nvPr>
            <p:ph type="ctrTitle"/>
          </p:nvPr>
        </p:nvSpPr>
        <p:spPr>
          <a:xfrm>
            <a:off x="932331" y="264279"/>
            <a:ext cx="10363196" cy="1470026"/>
          </a:xfrm>
        </p:spPr>
        <p:txBody>
          <a:bodyPr/>
          <a:lstStyle/>
          <a:p>
            <a:pPr lvl="0"/>
            <a:r>
              <a:rPr lang="en-GB" sz="5333" dirty="0">
                <a:solidFill>
                  <a:srgbClr val="FFFF00"/>
                </a:solidFill>
              </a:rPr>
              <a:t>Deep Veins</a:t>
            </a:r>
          </a:p>
        </p:txBody>
      </p:sp>
      <p:sp>
        <p:nvSpPr>
          <p:cNvPr id="3" name="Subtitle 2">
            <a:extLst>
              <a:ext uri="{FF2B5EF4-FFF2-40B4-BE49-F238E27FC236}">
                <a16:creationId xmlns:a16="http://schemas.microsoft.com/office/drawing/2014/main" id="{C9D6E744-1DC5-42FC-A1E0-14AEA7514461}"/>
              </a:ext>
            </a:extLst>
          </p:cNvPr>
          <p:cNvSpPr txBox="1">
            <a:spLocks noGrp="1"/>
          </p:cNvSpPr>
          <p:nvPr>
            <p:ph type="subTitle" idx="1"/>
          </p:nvPr>
        </p:nvSpPr>
        <p:spPr>
          <a:xfrm>
            <a:off x="1918447" y="1420154"/>
            <a:ext cx="8534396" cy="1752603"/>
          </a:xfrm>
        </p:spPr>
        <p:txBody>
          <a:bodyPr/>
          <a:lstStyle/>
          <a:p>
            <a:pPr lvl="0"/>
            <a:r>
              <a:rPr lang="en-GB" dirty="0">
                <a:solidFill>
                  <a:srgbClr val="FFFF00"/>
                </a:solidFill>
              </a:rPr>
              <a:t>(Lower limbs)</a:t>
            </a:r>
          </a:p>
          <a:p>
            <a:pPr lvl="0"/>
            <a:endParaRPr lang="en-GB" dirty="0"/>
          </a:p>
        </p:txBody>
      </p:sp>
      <p:pic>
        <p:nvPicPr>
          <p:cNvPr id="4" name="Picture 2" descr="Image result for VEins">
            <a:extLst>
              <a:ext uri="{FF2B5EF4-FFF2-40B4-BE49-F238E27FC236}">
                <a16:creationId xmlns:a16="http://schemas.microsoft.com/office/drawing/2014/main" id="{3F3C9E97-94F0-4616-9256-7D1791C0F8F0}"/>
              </a:ext>
            </a:extLst>
          </p:cNvPr>
          <p:cNvPicPr>
            <a:picLocks noChangeAspect="1"/>
          </p:cNvPicPr>
          <p:nvPr/>
        </p:nvPicPr>
        <p:blipFill>
          <a:blip r:embed="rId3"/>
          <a:srcRect/>
          <a:stretch>
            <a:fillRect/>
          </a:stretch>
        </p:blipFill>
        <p:spPr>
          <a:xfrm>
            <a:off x="7614848" y="1963683"/>
            <a:ext cx="3970763" cy="4362611"/>
          </a:xfrm>
          <a:prstGeom prst="rect">
            <a:avLst/>
          </a:prstGeom>
          <a:noFill/>
          <a:ln cap="flat">
            <a:noFill/>
          </a:ln>
        </p:spPr>
      </p:pic>
      <p:pic>
        <p:nvPicPr>
          <p:cNvPr id="5" name="Picture 6">
            <a:extLst>
              <a:ext uri="{FF2B5EF4-FFF2-40B4-BE49-F238E27FC236}">
                <a16:creationId xmlns:a16="http://schemas.microsoft.com/office/drawing/2014/main" id="{1135772F-386F-4EAE-A436-54D2B9C023E7}"/>
              </a:ext>
            </a:extLst>
          </p:cNvPr>
          <p:cNvPicPr>
            <a:picLocks noChangeAspect="1"/>
          </p:cNvPicPr>
          <p:nvPr/>
        </p:nvPicPr>
        <p:blipFill>
          <a:blip r:embed="rId4"/>
          <a:srcRect/>
          <a:stretch>
            <a:fillRect/>
          </a:stretch>
        </p:blipFill>
        <p:spPr>
          <a:xfrm>
            <a:off x="523603" y="1963683"/>
            <a:ext cx="6642677" cy="4362611"/>
          </a:xfrm>
          <a:prstGeom prst="rect">
            <a:avLst/>
          </a:prstGeom>
          <a:noFill/>
          <a:ln cap="flat">
            <a:noFill/>
          </a:ln>
        </p:spPr>
      </p:pic>
      <p:pic>
        <p:nvPicPr>
          <p:cNvPr id="6" name="Picture 5" descr="http://www.ivs-online.co.uk/uploads/ivs/ivs-logo.png">
            <a:extLst>
              <a:ext uri="{FF2B5EF4-FFF2-40B4-BE49-F238E27FC236}">
                <a16:creationId xmlns:a16="http://schemas.microsoft.com/office/drawing/2014/main" id="{ABC2F06B-6EE4-4C63-876E-F11718A4A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B9C4EA-3C61-41B3-B09F-151294B4A241}"/>
              </a:ext>
            </a:extLst>
          </p:cNvPr>
          <p:cNvSpPr txBox="1"/>
          <p:nvPr/>
        </p:nvSpPr>
        <p:spPr>
          <a:xfrm>
            <a:off x="120770" y="0"/>
            <a:ext cx="345056" cy="369332"/>
          </a:xfrm>
          <a:prstGeom prst="rect">
            <a:avLst/>
          </a:prstGeom>
          <a:noFill/>
        </p:spPr>
        <p:txBody>
          <a:bodyPr wrap="square" rtlCol="0">
            <a:spAutoFit/>
          </a:bodyPr>
          <a:lstStyle/>
          <a:p>
            <a:r>
              <a:rPr lang="en-GB" dirty="0">
                <a:solidFill>
                  <a:srgbClr val="FFFF00"/>
                </a:solidFill>
              </a:rPr>
              <a:t>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9E18-A67E-4943-A8A4-EFB74373CE9D}"/>
              </a:ext>
            </a:extLst>
          </p:cNvPr>
          <p:cNvSpPr>
            <a:spLocks noGrp="1"/>
          </p:cNvSpPr>
          <p:nvPr>
            <p:ph type="title"/>
          </p:nvPr>
        </p:nvSpPr>
        <p:spPr/>
        <p:txBody>
          <a:bodyPr/>
          <a:lstStyle/>
          <a:p>
            <a:pPr algn="ctr"/>
            <a:r>
              <a:rPr lang="en-GB" dirty="0">
                <a:solidFill>
                  <a:srgbClr val="FFFF00"/>
                </a:solidFill>
              </a:rPr>
              <a:t>CASE 1 – 25yr F.  </a:t>
            </a:r>
          </a:p>
        </p:txBody>
      </p:sp>
      <p:sp>
        <p:nvSpPr>
          <p:cNvPr id="4" name="TextBox 3">
            <a:extLst>
              <a:ext uri="{FF2B5EF4-FFF2-40B4-BE49-F238E27FC236}">
                <a16:creationId xmlns:a16="http://schemas.microsoft.com/office/drawing/2014/main" id="{003245C4-8448-497B-BDF2-C29E72549109}"/>
              </a:ext>
            </a:extLst>
          </p:cNvPr>
          <p:cNvSpPr txBox="1"/>
          <p:nvPr/>
        </p:nvSpPr>
        <p:spPr>
          <a:xfrm>
            <a:off x="569343" y="1690688"/>
            <a:ext cx="3985404" cy="4401205"/>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rgbClr val="FFFF00"/>
                </a:solidFill>
              </a:rPr>
              <a:t>Venogram performed 1 day later </a:t>
            </a:r>
          </a:p>
          <a:p>
            <a:pPr marL="457200" indent="-457200">
              <a:buFont typeface="Arial" panose="020B0604020202020204" pitchFamily="34" charset="0"/>
              <a:buChar char="•"/>
            </a:pPr>
            <a:endParaRPr lang="en-GB" sz="2800" dirty="0">
              <a:solidFill>
                <a:srgbClr val="FFFF00"/>
              </a:solidFill>
            </a:endParaRPr>
          </a:p>
          <a:p>
            <a:pPr marL="457200" indent="-457200">
              <a:buFont typeface="Arial" panose="020B0604020202020204" pitchFamily="34" charset="0"/>
              <a:buChar char="•"/>
            </a:pPr>
            <a:r>
              <a:rPr lang="en-GB" sz="2800" dirty="0">
                <a:solidFill>
                  <a:srgbClr val="FFFF00"/>
                </a:solidFill>
              </a:rPr>
              <a:t>IVC – Appears Stenotic/occluded</a:t>
            </a:r>
          </a:p>
          <a:p>
            <a:pPr marL="457200" indent="-457200">
              <a:buFont typeface="Arial" panose="020B0604020202020204" pitchFamily="34" charset="0"/>
              <a:buChar char="•"/>
            </a:pPr>
            <a:endParaRPr lang="en-GB" sz="2800" dirty="0">
              <a:solidFill>
                <a:srgbClr val="FFFF00"/>
              </a:solidFill>
            </a:endParaRPr>
          </a:p>
          <a:p>
            <a:pPr marL="457200" indent="-457200">
              <a:buFont typeface="Arial" panose="020B0604020202020204" pitchFamily="34" charset="0"/>
              <a:buChar char="•"/>
            </a:pPr>
            <a:r>
              <a:rPr lang="en-GB" sz="2800" dirty="0">
                <a:solidFill>
                  <a:srgbClr val="FFFF00"/>
                </a:solidFill>
              </a:rPr>
              <a:t>Also confirmed compression of L CIV at origin – May </a:t>
            </a:r>
            <a:r>
              <a:rPr lang="en-GB" sz="2800" dirty="0" err="1">
                <a:solidFill>
                  <a:srgbClr val="FFFF00"/>
                </a:solidFill>
              </a:rPr>
              <a:t>Thurner</a:t>
            </a:r>
            <a:r>
              <a:rPr lang="en-GB" sz="2800" dirty="0">
                <a:solidFill>
                  <a:srgbClr val="FFFF00"/>
                </a:solidFill>
              </a:rPr>
              <a:t> diagnosis</a:t>
            </a:r>
          </a:p>
        </p:txBody>
      </p:sp>
      <p:sp>
        <p:nvSpPr>
          <p:cNvPr id="5" name="TextBox 4">
            <a:extLst>
              <a:ext uri="{FF2B5EF4-FFF2-40B4-BE49-F238E27FC236}">
                <a16:creationId xmlns:a16="http://schemas.microsoft.com/office/drawing/2014/main" id="{F8671730-D093-4654-9AD1-376460244D73}"/>
              </a:ext>
            </a:extLst>
          </p:cNvPr>
          <p:cNvSpPr txBox="1"/>
          <p:nvPr/>
        </p:nvSpPr>
        <p:spPr>
          <a:xfrm>
            <a:off x="6331789" y="1690688"/>
            <a:ext cx="3985404" cy="3662541"/>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rgbClr val="FFFF00"/>
                </a:solidFill>
              </a:rPr>
              <a:t>Right side occluded also to CFV level. </a:t>
            </a:r>
          </a:p>
          <a:p>
            <a:pPr marL="285750" indent="-285750">
              <a:buFont typeface="Arial" panose="020B0604020202020204" pitchFamily="34" charset="0"/>
              <a:buChar char="•"/>
            </a:pPr>
            <a:endParaRPr lang="en-GB" sz="2800" dirty="0">
              <a:solidFill>
                <a:srgbClr val="FFFF00"/>
              </a:solidFill>
            </a:endParaRPr>
          </a:p>
          <a:p>
            <a:pPr marL="285750" indent="-285750">
              <a:buFont typeface="Arial" panose="020B0604020202020204" pitchFamily="34" charset="0"/>
              <a:buChar char="•"/>
            </a:pPr>
            <a:endParaRPr lang="en-GB" sz="2800" dirty="0">
              <a:solidFill>
                <a:srgbClr val="FFFF00"/>
              </a:solidFill>
            </a:endParaRPr>
          </a:p>
          <a:p>
            <a:pPr marL="285750" indent="-285750">
              <a:buFont typeface="Arial" panose="020B0604020202020204" pitchFamily="34" charset="0"/>
              <a:buChar char="•"/>
            </a:pPr>
            <a:r>
              <a:rPr lang="en-GB" sz="2800" dirty="0">
                <a:solidFill>
                  <a:srgbClr val="FFFF00"/>
                </a:solidFill>
              </a:rPr>
              <a:t>Pelvic Veins were also affected by acute thrombus</a:t>
            </a:r>
            <a:r>
              <a:rPr lang="en-GB" dirty="0">
                <a:solidFill>
                  <a:srgbClr val="FFFF00"/>
                </a:solidFill>
              </a:rPr>
              <a:t>. </a:t>
            </a:r>
          </a:p>
          <a:p>
            <a:pPr marL="285750" indent="-285750">
              <a:buFont typeface="Arial" panose="020B0604020202020204" pitchFamily="34" charset="0"/>
              <a:buChar char="•"/>
            </a:pPr>
            <a:endParaRPr lang="en-GB" dirty="0">
              <a:solidFill>
                <a:srgbClr val="FFFF00"/>
              </a:solidFill>
            </a:endParaRPr>
          </a:p>
          <a:p>
            <a:pPr marL="285750" indent="-285750">
              <a:buFont typeface="Arial" panose="020B0604020202020204" pitchFamily="34" charset="0"/>
              <a:buChar char="•"/>
            </a:pPr>
            <a:endParaRPr lang="en-GB" dirty="0">
              <a:solidFill>
                <a:srgbClr val="FFFF00"/>
              </a:solidFill>
            </a:endParaRPr>
          </a:p>
        </p:txBody>
      </p:sp>
    </p:spTree>
    <p:extLst>
      <p:ext uri="{BB962C8B-B14F-4D97-AF65-F5344CB8AC3E}">
        <p14:creationId xmlns:p14="http://schemas.microsoft.com/office/powerpoint/2010/main" val="1084446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D2DD-8B90-49A9-94D4-011E578ECD91}"/>
              </a:ext>
            </a:extLst>
          </p:cNvPr>
          <p:cNvSpPr>
            <a:spLocks noGrp="1"/>
          </p:cNvSpPr>
          <p:nvPr>
            <p:ph type="title"/>
          </p:nvPr>
        </p:nvSpPr>
        <p:spPr/>
        <p:txBody>
          <a:bodyPr/>
          <a:lstStyle/>
          <a:p>
            <a:pPr algn="ctr"/>
            <a:r>
              <a:rPr lang="en-GB" dirty="0">
                <a:solidFill>
                  <a:srgbClr val="FFFF00"/>
                </a:solidFill>
              </a:rPr>
              <a:t>CASE 1 – 25yr F. Post Stent Duplex Day 1</a:t>
            </a:r>
          </a:p>
        </p:txBody>
      </p:sp>
      <p:pic>
        <p:nvPicPr>
          <p:cNvPr id="4" name="Picture 3">
            <a:extLst>
              <a:ext uri="{FF2B5EF4-FFF2-40B4-BE49-F238E27FC236}">
                <a16:creationId xmlns:a16="http://schemas.microsoft.com/office/drawing/2014/main" id="{74CB4D07-3D5A-48DB-B147-0516D6B15A5F}"/>
              </a:ext>
            </a:extLst>
          </p:cNvPr>
          <p:cNvPicPr/>
          <p:nvPr/>
        </p:nvPicPr>
        <p:blipFill rotWithShape="1">
          <a:blip r:embed="rId3">
            <a:extLst>
              <a:ext uri="{28A0092B-C50C-407E-A947-70E740481C1C}">
                <a14:useLocalDpi xmlns:a14="http://schemas.microsoft.com/office/drawing/2010/main" val="0"/>
              </a:ext>
            </a:extLst>
          </a:blip>
          <a:srcRect l="35896" t="31990" r="4277" b="4029"/>
          <a:stretch/>
        </p:blipFill>
        <p:spPr bwMode="auto">
          <a:xfrm>
            <a:off x="5832175" y="1690688"/>
            <a:ext cx="5521625" cy="4530725"/>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63D3798-69FC-4EA6-9E68-B374F5FC1179}"/>
              </a:ext>
            </a:extLst>
          </p:cNvPr>
          <p:cNvSpPr txBox="1"/>
          <p:nvPr/>
        </p:nvSpPr>
        <p:spPr>
          <a:xfrm>
            <a:off x="838200" y="1828801"/>
            <a:ext cx="3605841" cy="2677656"/>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rgbClr val="FFFF00"/>
                </a:solidFill>
              </a:rPr>
              <a:t>Good patency of EIV post stent. </a:t>
            </a:r>
          </a:p>
          <a:p>
            <a:pPr marL="285750" indent="-285750">
              <a:buFont typeface="Arial" panose="020B0604020202020204" pitchFamily="34" charset="0"/>
              <a:buChar char="•"/>
            </a:pPr>
            <a:endParaRPr lang="en-GB" sz="2800" dirty="0">
              <a:solidFill>
                <a:srgbClr val="FFFF00"/>
              </a:solidFill>
            </a:endParaRPr>
          </a:p>
          <a:p>
            <a:pPr marL="285750" indent="-285750">
              <a:buFont typeface="Arial" panose="020B0604020202020204" pitchFamily="34" charset="0"/>
              <a:buChar char="•"/>
            </a:pPr>
            <a:endParaRPr lang="en-GB" sz="2800" dirty="0">
              <a:solidFill>
                <a:srgbClr val="FFFF00"/>
              </a:solidFill>
            </a:endParaRPr>
          </a:p>
          <a:p>
            <a:pPr marL="285750" indent="-285750">
              <a:buFont typeface="Arial" panose="020B0604020202020204" pitchFamily="34" charset="0"/>
              <a:buChar char="•"/>
            </a:pPr>
            <a:r>
              <a:rPr lang="en-GB" sz="2800" dirty="0">
                <a:solidFill>
                  <a:srgbClr val="FFFF00"/>
                </a:solidFill>
              </a:rPr>
              <a:t>Controls have been well optimised. </a:t>
            </a:r>
          </a:p>
        </p:txBody>
      </p:sp>
    </p:spTree>
    <p:extLst>
      <p:ext uri="{BB962C8B-B14F-4D97-AF65-F5344CB8AC3E}">
        <p14:creationId xmlns:p14="http://schemas.microsoft.com/office/powerpoint/2010/main" val="3621055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CFA2-079C-43A1-A896-12C0626649AB}"/>
              </a:ext>
            </a:extLst>
          </p:cNvPr>
          <p:cNvSpPr>
            <a:spLocks noGrp="1"/>
          </p:cNvSpPr>
          <p:nvPr>
            <p:ph type="title"/>
          </p:nvPr>
        </p:nvSpPr>
        <p:spPr/>
        <p:txBody>
          <a:bodyPr/>
          <a:lstStyle/>
          <a:p>
            <a:pPr algn="ctr"/>
            <a:r>
              <a:rPr lang="en-GB" dirty="0">
                <a:solidFill>
                  <a:srgbClr val="FFFF00"/>
                </a:solidFill>
              </a:rPr>
              <a:t>CASE 1 – 25yr F. Post Stent Duplex</a:t>
            </a:r>
            <a:endParaRPr lang="en-GB" dirty="0"/>
          </a:p>
        </p:txBody>
      </p:sp>
      <p:sp>
        <p:nvSpPr>
          <p:cNvPr id="3" name="Content Placeholder 2">
            <a:extLst>
              <a:ext uri="{FF2B5EF4-FFF2-40B4-BE49-F238E27FC236}">
                <a16:creationId xmlns:a16="http://schemas.microsoft.com/office/drawing/2014/main" id="{35F199B6-716E-4DDB-95E3-8B66F34B2B9D}"/>
              </a:ext>
            </a:extLst>
          </p:cNvPr>
          <p:cNvSpPr>
            <a:spLocks noGrp="1"/>
          </p:cNvSpPr>
          <p:nvPr>
            <p:ph idx="1"/>
          </p:nvPr>
        </p:nvSpPr>
        <p:spPr/>
        <p:txBody>
          <a:bodyPr/>
          <a:lstStyle/>
          <a:p>
            <a:r>
              <a:rPr lang="en-GB" dirty="0">
                <a:solidFill>
                  <a:srgbClr val="FFFF00"/>
                </a:solidFill>
              </a:rPr>
              <a:t>4 Weeks Post – </a:t>
            </a:r>
          </a:p>
          <a:p>
            <a:pPr marL="0" indent="0">
              <a:buNone/>
            </a:pPr>
            <a:r>
              <a:rPr lang="en-GB" dirty="0">
                <a:solidFill>
                  <a:srgbClr val="FFFF00"/>
                </a:solidFill>
              </a:rPr>
              <a:t>   </a:t>
            </a:r>
          </a:p>
        </p:txBody>
      </p:sp>
      <p:pic>
        <p:nvPicPr>
          <p:cNvPr id="4" name="Picture 3">
            <a:extLst>
              <a:ext uri="{FF2B5EF4-FFF2-40B4-BE49-F238E27FC236}">
                <a16:creationId xmlns:a16="http://schemas.microsoft.com/office/drawing/2014/main" id="{ACE4C8A1-A5B8-4501-A6EE-42C9C4A13721}"/>
              </a:ext>
            </a:extLst>
          </p:cNvPr>
          <p:cNvPicPr/>
          <p:nvPr/>
        </p:nvPicPr>
        <p:blipFill rotWithShape="1">
          <a:blip r:embed="rId3">
            <a:extLst>
              <a:ext uri="{28A0092B-C50C-407E-A947-70E740481C1C}">
                <a14:useLocalDpi xmlns:a14="http://schemas.microsoft.com/office/drawing/2010/main" val="0"/>
              </a:ext>
            </a:extLst>
          </a:blip>
          <a:srcRect l="35564" t="35521" r="4774" b="4653"/>
          <a:stretch/>
        </p:blipFill>
        <p:spPr bwMode="auto">
          <a:xfrm>
            <a:off x="838200" y="2333444"/>
            <a:ext cx="4389408" cy="291141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9B59AD3-C9C3-461D-AF05-3E4811772D64}"/>
              </a:ext>
            </a:extLst>
          </p:cNvPr>
          <p:cNvSpPr txBox="1"/>
          <p:nvPr/>
        </p:nvSpPr>
        <p:spPr>
          <a:xfrm>
            <a:off x="838200" y="5244860"/>
            <a:ext cx="4389408" cy="1384995"/>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rgbClr val="FFFF00"/>
                </a:solidFill>
              </a:rPr>
              <a:t>Patent IVC Stents</a:t>
            </a:r>
          </a:p>
          <a:p>
            <a:pPr marL="457200" indent="-457200">
              <a:buFont typeface="Arial" panose="020B0604020202020204" pitchFamily="34" charset="0"/>
              <a:buChar char="•"/>
            </a:pPr>
            <a:r>
              <a:rPr lang="en-GB" sz="2800" dirty="0">
                <a:solidFill>
                  <a:srgbClr val="FFFF00"/>
                </a:solidFill>
              </a:rPr>
              <a:t>All stents reported patent. </a:t>
            </a:r>
          </a:p>
        </p:txBody>
      </p:sp>
      <p:sp>
        <p:nvSpPr>
          <p:cNvPr id="7" name="TextBox 6">
            <a:extLst>
              <a:ext uri="{FF2B5EF4-FFF2-40B4-BE49-F238E27FC236}">
                <a16:creationId xmlns:a16="http://schemas.microsoft.com/office/drawing/2014/main" id="{D204D4AC-3DD6-415A-A90F-8E34E285C1A1}"/>
              </a:ext>
            </a:extLst>
          </p:cNvPr>
          <p:cNvSpPr txBox="1"/>
          <p:nvPr/>
        </p:nvSpPr>
        <p:spPr>
          <a:xfrm>
            <a:off x="6276435" y="1793151"/>
            <a:ext cx="3053751" cy="523220"/>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rgbClr val="FFFF00"/>
                </a:solidFill>
              </a:rPr>
              <a:t>12 Weeks post - </a:t>
            </a:r>
          </a:p>
        </p:txBody>
      </p:sp>
      <p:pic>
        <p:nvPicPr>
          <p:cNvPr id="8" name="Picture 7">
            <a:extLst>
              <a:ext uri="{FF2B5EF4-FFF2-40B4-BE49-F238E27FC236}">
                <a16:creationId xmlns:a16="http://schemas.microsoft.com/office/drawing/2014/main" id="{892AED8D-C5DA-41FB-A561-3099FDCD5DCA}"/>
              </a:ext>
            </a:extLst>
          </p:cNvPr>
          <p:cNvPicPr/>
          <p:nvPr/>
        </p:nvPicPr>
        <p:blipFill rotWithShape="1">
          <a:blip r:embed="rId4">
            <a:extLst>
              <a:ext uri="{28A0092B-C50C-407E-A947-70E740481C1C}">
                <a14:useLocalDpi xmlns:a14="http://schemas.microsoft.com/office/drawing/2010/main" val="0"/>
              </a:ext>
            </a:extLst>
          </a:blip>
          <a:srcRect l="35896" t="31784" r="4941" b="4445"/>
          <a:stretch/>
        </p:blipFill>
        <p:spPr bwMode="auto">
          <a:xfrm>
            <a:off x="6276435" y="2316371"/>
            <a:ext cx="4213285" cy="2924175"/>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AACA2095-F4EF-4B17-BB48-AB713205B863}"/>
              </a:ext>
            </a:extLst>
          </p:cNvPr>
          <p:cNvSpPr txBox="1"/>
          <p:nvPr/>
        </p:nvSpPr>
        <p:spPr>
          <a:xfrm>
            <a:off x="6276435" y="5240546"/>
            <a:ext cx="4213285" cy="954107"/>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rgbClr val="FFFF00"/>
                </a:solidFill>
              </a:rPr>
              <a:t>All stents reported widely patent.</a:t>
            </a:r>
          </a:p>
        </p:txBody>
      </p:sp>
    </p:spTree>
    <p:extLst>
      <p:ext uri="{BB962C8B-B14F-4D97-AF65-F5344CB8AC3E}">
        <p14:creationId xmlns:p14="http://schemas.microsoft.com/office/powerpoint/2010/main" val="2388944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48511-D538-4942-AD69-DB51EC309011}"/>
              </a:ext>
            </a:extLst>
          </p:cNvPr>
          <p:cNvSpPr>
            <a:spLocks noGrp="1"/>
          </p:cNvSpPr>
          <p:nvPr>
            <p:ph type="title"/>
          </p:nvPr>
        </p:nvSpPr>
        <p:spPr/>
        <p:txBody>
          <a:bodyPr/>
          <a:lstStyle/>
          <a:p>
            <a:pPr algn="ctr"/>
            <a:r>
              <a:rPr lang="en-GB" dirty="0">
                <a:solidFill>
                  <a:srgbClr val="FFFF00"/>
                </a:solidFill>
              </a:rPr>
              <a:t>CASE 1 – 25yr F. Post Stent Duplex</a:t>
            </a:r>
            <a:endParaRPr lang="en-GB" dirty="0"/>
          </a:p>
        </p:txBody>
      </p:sp>
      <p:sp>
        <p:nvSpPr>
          <p:cNvPr id="4" name="TextBox 3">
            <a:extLst>
              <a:ext uri="{FF2B5EF4-FFF2-40B4-BE49-F238E27FC236}">
                <a16:creationId xmlns:a16="http://schemas.microsoft.com/office/drawing/2014/main" id="{0D033938-9293-48D6-BDA9-E4E572976F80}"/>
              </a:ext>
            </a:extLst>
          </p:cNvPr>
          <p:cNvSpPr txBox="1"/>
          <p:nvPr/>
        </p:nvSpPr>
        <p:spPr>
          <a:xfrm>
            <a:off x="431321" y="1690688"/>
            <a:ext cx="11760679" cy="523220"/>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rgbClr val="FFFF00"/>
                </a:solidFill>
              </a:rPr>
              <a:t>Other vessels are patent due to thrombolysis performed on acute thrombus. </a:t>
            </a:r>
          </a:p>
        </p:txBody>
      </p:sp>
      <p:pic>
        <p:nvPicPr>
          <p:cNvPr id="5" name="Picture 4">
            <a:extLst>
              <a:ext uri="{FF2B5EF4-FFF2-40B4-BE49-F238E27FC236}">
                <a16:creationId xmlns:a16="http://schemas.microsoft.com/office/drawing/2014/main" id="{1F2D46DA-BFD9-4E73-9219-BE194A658F42}"/>
              </a:ext>
            </a:extLst>
          </p:cNvPr>
          <p:cNvPicPr/>
          <p:nvPr/>
        </p:nvPicPr>
        <p:blipFill rotWithShape="1">
          <a:blip r:embed="rId3">
            <a:extLst>
              <a:ext uri="{28A0092B-C50C-407E-A947-70E740481C1C}">
                <a14:useLocalDpi xmlns:a14="http://schemas.microsoft.com/office/drawing/2010/main" val="0"/>
              </a:ext>
            </a:extLst>
          </a:blip>
          <a:srcRect l="35564" t="31990" r="4443" b="4445"/>
          <a:stretch/>
        </p:blipFill>
        <p:spPr bwMode="auto">
          <a:xfrm>
            <a:off x="563862" y="2252662"/>
            <a:ext cx="3438525" cy="291465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9106E6D0-F6A0-46E0-9A88-AA162B5CA541}"/>
              </a:ext>
            </a:extLst>
          </p:cNvPr>
          <p:cNvPicPr/>
          <p:nvPr/>
        </p:nvPicPr>
        <p:blipFill rotWithShape="1">
          <a:blip r:embed="rId4">
            <a:extLst>
              <a:ext uri="{28A0092B-C50C-407E-A947-70E740481C1C}">
                <a14:useLocalDpi xmlns:a14="http://schemas.microsoft.com/office/drawing/2010/main" val="0"/>
              </a:ext>
            </a:extLst>
          </a:blip>
          <a:srcRect l="35564" t="31991" r="4443" b="6314"/>
          <a:stretch/>
        </p:blipFill>
        <p:spPr bwMode="auto">
          <a:xfrm>
            <a:off x="4376737" y="3429000"/>
            <a:ext cx="3438525" cy="282892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AF399C6-4A9C-4570-AF44-1CF038546E26}"/>
              </a:ext>
            </a:extLst>
          </p:cNvPr>
          <p:cNvPicPr/>
          <p:nvPr/>
        </p:nvPicPr>
        <p:blipFill rotWithShape="1">
          <a:blip r:embed="rId5">
            <a:extLst>
              <a:ext uri="{28A0092B-C50C-407E-A947-70E740481C1C}">
                <a14:useLocalDpi xmlns:a14="http://schemas.microsoft.com/office/drawing/2010/main" val="0"/>
              </a:ext>
            </a:extLst>
          </a:blip>
          <a:srcRect l="35564" t="32405" r="4443" b="4654"/>
          <a:stretch/>
        </p:blipFill>
        <p:spPr bwMode="auto">
          <a:xfrm>
            <a:off x="8189613" y="2294177"/>
            <a:ext cx="3438525" cy="28860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158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340EE-09C8-4AB2-A0A2-1883BAA20B81}"/>
              </a:ext>
            </a:extLst>
          </p:cNvPr>
          <p:cNvSpPr>
            <a:spLocks noGrp="1"/>
          </p:cNvSpPr>
          <p:nvPr>
            <p:ph type="title"/>
          </p:nvPr>
        </p:nvSpPr>
        <p:spPr/>
        <p:txBody>
          <a:bodyPr/>
          <a:lstStyle/>
          <a:p>
            <a:r>
              <a:rPr lang="en-GB" dirty="0">
                <a:solidFill>
                  <a:srgbClr val="FFFF00"/>
                </a:solidFill>
              </a:rPr>
              <a:t>CASE STUDY 2 – 46F – 12 week Duplex</a:t>
            </a:r>
          </a:p>
        </p:txBody>
      </p:sp>
      <p:pic>
        <p:nvPicPr>
          <p:cNvPr id="4" name="Picture 3" descr="http://www.ivs-online.co.uk/uploads/ivs/ivs-logo.png">
            <a:extLst>
              <a:ext uri="{FF2B5EF4-FFF2-40B4-BE49-F238E27FC236}">
                <a16:creationId xmlns:a16="http://schemas.microsoft.com/office/drawing/2014/main" id="{57F3C771-EDF7-430E-8FE0-3993AA2A1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preview">
            <a:extLst>
              <a:ext uri="{FF2B5EF4-FFF2-40B4-BE49-F238E27FC236}">
                <a16:creationId xmlns:a16="http://schemas.microsoft.com/office/drawing/2014/main" id="{01775097-6BE6-4EB2-A7AB-149B64F781C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334459" y="1690688"/>
            <a:ext cx="5801783"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6CB5BD-7A05-4E63-BC80-72912F575A55}"/>
              </a:ext>
            </a:extLst>
          </p:cNvPr>
          <p:cNvSpPr txBox="1"/>
          <p:nvPr/>
        </p:nvSpPr>
        <p:spPr>
          <a:xfrm>
            <a:off x="838200" y="2018581"/>
            <a:ext cx="3820064" cy="1815882"/>
          </a:xfrm>
          <a:prstGeom prst="rect">
            <a:avLst/>
          </a:prstGeom>
          <a:noFill/>
        </p:spPr>
        <p:txBody>
          <a:bodyPr wrap="square" rtlCol="0">
            <a:spAutoFit/>
          </a:bodyPr>
          <a:lstStyle/>
          <a:p>
            <a:r>
              <a:rPr lang="en-GB" sz="2800" dirty="0">
                <a:solidFill>
                  <a:srgbClr val="FFFF00"/>
                </a:solidFill>
              </a:rPr>
              <a:t>Scan shows 50-55% stenosis due to thrombus within stent lumen. </a:t>
            </a:r>
          </a:p>
        </p:txBody>
      </p:sp>
      <p:sp>
        <p:nvSpPr>
          <p:cNvPr id="6" name="TextBox 5">
            <a:extLst>
              <a:ext uri="{FF2B5EF4-FFF2-40B4-BE49-F238E27FC236}">
                <a16:creationId xmlns:a16="http://schemas.microsoft.com/office/drawing/2014/main" id="{E0BBCF9E-6B93-46D3-9B86-040AF740DA18}"/>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33</a:t>
            </a:r>
          </a:p>
        </p:txBody>
      </p:sp>
    </p:spTree>
    <p:extLst>
      <p:ext uri="{BB962C8B-B14F-4D97-AF65-F5344CB8AC3E}">
        <p14:creationId xmlns:p14="http://schemas.microsoft.com/office/powerpoint/2010/main" val="2510199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2ECF-6AFB-4B62-92B5-CAACE9EE01B0}"/>
              </a:ext>
            </a:extLst>
          </p:cNvPr>
          <p:cNvSpPr>
            <a:spLocks noGrp="1"/>
          </p:cNvSpPr>
          <p:nvPr>
            <p:ph type="title"/>
          </p:nvPr>
        </p:nvSpPr>
        <p:spPr/>
        <p:txBody>
          <a:bodyPr/>
          <a:lstStyle/>
          <a:p>
            <a:r>
              <a:rPr lang="en-GB" dirty="0">
                <a:solidFill>
                  <a:srgbClr val="FFFF00"/>
                </a:solidFill>
              </a:rPr>
              <a:t>Case Study 2 – Venogram 12 weeks</a:t>
            </a:r>
          </a:p>
        </p:txBody>
      </p:sp>
      <p:sp>
        <p:nvSpPr>
          <p:cNvPr id="3" name="Content Placeholder 2">
            <a:extLst>
              <a:ext uri="{FF2B5EF4-FFF2-40B4-BE49-F238E27FC236}">
                <a16:creationId xmlns:a16="http://schemas.microsoft.com/office/drawing/2014/main" id="{9A0CAC49-8064-48CE-97FA-544F023AC415}"/>
              </a:ext>
            </a:extLst>
          </p:cNvPr>
          <p:cNvSpPr>
            <a:spLocks noGrp="1"/>
          </p:cNvSpPr>
          <p:nvPr>
            <p:ph idx="1"/>
          </p:nvPr>
        </p:nvSpPr>
        <p:spPr/>
        <p:txBody>
          <a:bodyPr/>
          <a:lstStyle/>
          <a:p>
            <a:r>
              <a:rPr lang="en-GB" dirty="0">
                <a:solidFill>
                  <a:srgbClr val="FFFF00"/>
                </a:solidFill>
              </a:rPr>
              <a:t>A few days later </a:t>
            </a:r>
          </a:p>
          <a:p>
            <a:pPr marL="0" indent="0">
              <a:buNone/>
            </a:pPr>
            <a:r>
              <a:rPr lang="en-GB" dirty="0">
                <a:solidFill>
                  <a:srgbClr val="FFFF00"/>
                </a:solidFill>
              </a:rPr>
              <a:t>venogram was performed </a:t>
            </a:r>
          </a:p>
          <a:p>
            <a:pPr marL="0" indent="0">
              <a:buNone/>
            </a:pPr>
            <a:endParaRPr lang="en-GB" dirty="0">
              <a:solidFill>
                <a:srgbClr val="FFFF00"/>
              </a:solidFill>
            </a:endParaRPr>
          </a:p>
          <a:p>
            <a:r>
              <a:rPr lang="en-GB" dirty="0">
                <a:solidFill>
                  <a:srgbClr val="FFFF00"/>
                </a:solidFill>
              </a:rPr>
              <a:t>Venogram demonstrates </a:t>
            </a:r>
          </a:p>
          <a:p>
            <a:pPr marL="0" indent="0">
              <a:buNone/>
            </a:pPr>
            <a:r>
              <a:rPr lang="en-GB" dirty="0">
                <a:solidFill>
                  <a:srgbClr val="FFFF00"/>
                </a:solidFill>
              </a:rPr>
              <a:t>stenosis. </a:t>
            </a:r>
          </a:p>
        </p:txBody>
      </p:sp>
      <p:pic>
        <p:nvPicPr>
          <p:cNvPr id="4098" name="Picture 2" descr="Image preview">
            <a:extLst>
              <a:ext uri="{FF2B5EF4-FFF2-40B4-BE49-F238E27FC236}">
                <a16:creationId xmlns:a16="http://schemas.microsoft.com/office/drawing/2014/main" id="{9394356D-AD41-4C58-AE1F-2DC4F902E2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82" r="27231"/>
          <a:stretch/>
        </p:blipFill>
        <p:spPr bwMode="auto">
          <a:xfrm>
            <a:off x="7504981" y="1281113"/>
            <a:ext cx="2605178" cy="50392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ivs-online.co.uk/uploads/ivs/ivs-logo.png">
            <a:extLst>
              <a:ext uri="{FF2B5EF4-FFF2-40B4-BE49-F238E27FC236}">
                <a16:creationId xmlns:a16="http://schemas.microsoft.com/office/drawing/2014/main" id="{2DF3A030-4C6B-4703-A054-B22D99715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DCD75999-18AE-462D-8948-9C55302FF2D0}"/>
              </a:ext>
            </a:extLst>
          </p:cNvPr>
          <p:cNvCxnSpPr/>
          <p:nvPr/>
        </p:nvCxnSpPr>
        <p:spPr>
          <a:xfrm flipH="1">
            <a:off x="8229600" y="1690688"/>
            <a:ext cx="741872" cy="13493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736D448-5A20-424B-BEA5-70AC112DE31E}"/>
              </a:ext>
            </a:extLst>
          </p:cNvPr>
          <p:cNvCxnSpPr/>
          <p:nvPr/>
        </p:nvCxnSpPr>
        <p:spPr>
          <a:xfrm flipH="1">
            <a:off x="8971472" y="4001294"/>
            <a:ext cx="638354" cy="43268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C39BACF-E5A9-4B7E-8086-9C5171633742}"/>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34</a:t>
            </a:r>
          </a:p>
        </p:txBody>
      </p:sp>
    </p:spTree>
    <p:extLst>
      <p:ext uri="{BB962C8B-B14F-4D97-AF65-F5344CB8AC3E}">
        <p14:creationId xmlns:p14="http://schemas.microsoft.com/office/powerpoint/2010/main" val="2016393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C309-D459-4886-81E8-D7084C57FEA8}"/>
              </a:ext>
            </a:extLst>
          </p:cNvPr>
          <p:cNvSpPr>
            <a:spLocks noGrp="1"/>
          </p:cNvSpPr>
          <p:nvPr>
            <p:ph type="title"/>
          </p:nvPr>
        </p:nvSpPr>
        <p:spPr/>
        <p:txBody>
          <a:bodyPr/>
          <a:lstStyle/>
          <a:p>
            <a:r>
              <a:rPr lang="en-GB" dirty="0">
                <a:solidFill>
                  <a:srgbClr val="FFFF00"/>
                </a:solidFill>
              </a:rPr>
              <a:t>Case Study 2 </a:t>
            </a:r>
          </a:p>
        </p:txBody>
      </p:sp>
      <p:sp>
        <p:nvSpPr>
          <p:cNvPr id="3" name="Content Placeholder 2">
            <a:extLst>
              <a:ext uri="{FF2B5EF4-FFF2-40B4-BE49-F238E27FC236}">
                <a16:creationId xmlns:a16="http://schemas.microsoft.com/office/drawing/2014/main" id="{C73B8876-6F56-4C54-928C-C00EED1BF374}"/>
              </a:ext>
            </a:extLst>
          </p:cNvPr>
          <p:cNvSpPr>
            <a:spLocks noGrp="1"/>
          </p:cNvSpPr>
          <p:nvPr>
            <p:ph idx="1"/>
          </p:nvPr>
        </p:nvSpPr>
        <p:spPr/>
        <p:txBody>
          <a:bodyPr/>
          <a:lstStyle/>
          <a:p>
            <a:r>
              <a:rPr lang="en-GB" dirty="0">
                <a:solidFill>
                  <a:srgbClr val="FFFF00"/>
                </a:solidFill>
              </a:rPr>
              <a:t>Balloon </a:t>
            </a:r>
            <a:r>
              <a:rPr lang="en-GB" dirty="0" err="1">
                <a:solidFill>
                  <a:srgbClr val="FFFF00"/>
                </a:solidFill>
              </a:rPr>
              <a:t>Venoplasty</a:t>
            </a:r>
            <a:r>
              <a:rPr lang="en-GB" dirty="0">
                <a:solidFill>
                  <a:srgbClr val="FFFF00"/>
                </a:solidFill>
              </a:rPr>
              <a:t> performed </a:t>
            </a:r>
          </a:p>
          <a:p>
            <a:endParaRPr lang="en-GB" dirty="0"/>
          </a:p>
          <a:p>
            <a:r>
              <a:rPr lang="en-GB" dirty="0">
                <a:solidFill>
                  <a:srgbClr val="FFFF00"/>
                </a:solidFill>
              </a:rPr>
              <a:t>Extended the stent to the </a:t>
            </a:r>
            <a:r>
              <a:rPr lang="en-GB" dirty="0" err="1">
                <a:solidFill>
                  <a:srgbClr val="FFFF00"/>
                </a:solidFill>
              </a:rPr>
              <a:t>ProfV</a:t>
            </a:r>
            <a:r>
              <a:rPr lang="en-GB" dirty="0">
                <a:solidFill>
                  <a:srgbClr val="FFFF00"/>
                </a:solidFill>
              </a:rPr>
              <a:t> </a:t>
            </a:r>
          </a:p>
          <a:p>
            <a:pPr marL="0" indent="0">
              <a:buNone/>
            </a:pPr>
            <a:r>
              <a:rPr lang="en-GB" dirty="0">
                <a:solidFill>
                  <a:srgbClr val="FFFF00"/>
                </a:solidFill>
              </a:rPr>
              <a:t>   Origin. </a:t>
            </a:r>
          </a:p>
        </p:txBody>
      </p:sp>
      <p:pic>
        <p:nvPicPr>
          <p:cNvPr id="5122" name="Picture 2" descr="Image preview">
            <a:extLst>
              <a:ext uri="{FF2B5EF4-FFF2-40B4-BE49-F238E27FC236}">
                <a16:creationId xmlns:a16="http://schemas.microsoft.com/office/drawing/2014/main" id="{06B07198-A143-4254-A72B-64EBA11AC2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00" r="31185"/>
          <a:stretch/>
        </p:blipFill>
        <p:spPr bwMode="auto">
          <a:xfrm>
            <a:off x="6228272" y="80184"/>
            <a:ext cx="3605841" cy="67778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ivs-online.co.uk/uploads/ivs/ivs-logo.png">
            <a:extLst>
              <a:ext uri="{FF2B5EF4-FFF2-40B4-BE49-F238E27FC236}">
                <a16:creationId xmlns:a16="http://schemas.microsoft.com/office/drawing/2014/main" id="{EC3154BB-A815-4FC9-81E5-8428B7CF0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9B750D-26A6-4549-B1AC-9D003A528EB8}"/>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35</a:t>
            </a:r>
          </a:p>
        </p:txBody>
      </p:sp>
    </p:spTree>
    <p:extLst>
      <p:ext uri="{BB962C8B-B14F-4D97-AF65-F5344CB8AC3E}">
        <p14:creationId xmlns:p14="http://schemas.microsoft.com/office/powerpoint/2010/main" val="3960878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638A-9506-4D96-AF51-0ADA71A67612}"/>
              </a:ext>
            </a:extLst>
          </p:cNvPr>
          <p:cNvSpPr>
            <a:spLocks noGrp="1"/>
          </p:cNvSpPr>
          <p:nvPr>
            <p:ph type="title"/>
          </p:nvPr>
        </p:nvSpPr>
        <p:spPr/>
        <p:txBody>
          <a:bodyPr/>
          <a:lstStyle/>
          <a:p>
            <a:r>
              <a:rPr lang="en-GB" dirty="0">
                <a:solidFill>
                  <a:srgbClr val="FFFF00"/>
                </a:solidFill>
              </a:rPr>
              <a:t>Case Study 2 </a:t>
            </a:r>
          </a:p>
        </p:txBody>
      </p:sp>
      <p:sp>
        <p:nvSpPr>
          <p:cNvPr id="3" name="Content Placeholder 2">
            <a:extLst>
              <a:ext uri="{FF2B5EF4-FFF2-40B4-BE49-F238E27FC236}">
                <a16:creationId xmlns:a16="http://schemas.microsoft.com/office/drawing/2014/main" id="{59A6CE91-8D18-442A-AE41-8A0E8495ADB0}"/>
              </a:ext>
            </a:extLst>
          </p:cNvPr>
          <p:cNvSpPr>
            <a:spLocks noGrp="1"/>
          </p:cNvSpPr>
          <p:nvPr>
            <p:ph idx="1"/>
          </p:nvPr>
        </p:nvSpPr>
        <p:spPr/>
        <p:txBody>
          <a:bodyPr/>
          <a:lstStyle/>
          <a:p>
            <a:r>
              <a:rPr lang="en-GB" dirty="0">
                <a:solidFill>
                  <a:srgbClr val="FFFF00"/>
                </a:solidFill>
              </a:rPr>
              <a:t>Post procedure venogram</a:t>
            </a:r>
          </a:p>
          <a:p>
            <a:endParaRPr lang="en-GB" dirty="0"/>
          </a:p>
          <a:p>
            <a:r>
              <a:rPr lang="en-GB" dirty="0">
                <a:solidFill>
                  <a:srgbClr val="FFFF00"/>
                </a:solidFill>
              </a:rPr>
              <a:t>Good flow through previously </a:t>
            </a:r>
          </a:p>
          <a:p>
            <a:pPr marL="0" indent="0">
              <a:buNone/>
            </a:pPr>
            <a:r>
              <a:rPr lang="en-GB" dirty="0">
                <a:solidFill>
                  <a:srgbClr val="FFFF00"/>
                </a:solidFill>
              </a:rPr>
              <a:t>   diseased stent. </a:t>
            </a:r>
          </a:p>
        </p:txBody>
      </p:sp>
      <p:pic>
        <p:nvPicPr>
          <p:cNvPr id="6146" name="Picture 2" descr="Image preview">
            <a:extLst>
              <a:ext uri="{FF2B5EF4-FFF2-40B4-BE49-F238E27FC236}">
                <a16:creationId xmlns:a16="http://schemas.microsoft.com/office/drawing/2014/main" id="{5D43602A-1957-4CA7-BE7D-E05AEC4CDF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10" r="24172"/>
          <a:stretch/>
        </p:blipFill>
        <p:spPr bwMode="auto">
          <a:xfrm>
            <a:off x="6814868" y="271732"/>
            <a:ext cx="3485072" cy="63145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ivs-online.co.uk/uploads/ivs/ivs-logo.png">
            <a:extLst>
              <a:ext uri="{FF2B5EF4-FFF2-40B4-BE49-F238E27FC236}">
                <a16:creationId xmlns:a16="http://schemas.microsoft.com/office/drawing/2014/main" id="{3E9D2483-72EA-4DD2-8126-3FC33216F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BFCE93-66BA-4EF1-B645-6EE3C2690BBD}"/>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36</a:t>
            </a:r>
          </a:p>
        </p:txBody>
      </p:sp>
    </p:spTree>
    <p:extLst>
      <p:ext uri="{BB962C8B-B14F-4D97-AF65-F5344CB8AC3E}">
        <p14:creationId xmlns:p14="http://schemas.microsoft.com/office/powerpoint/2010/main" val="3418779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B27A2-CD72-43DD-95AE-E215210A9DD6}"/>
              </a:ext>
            </a:extLst>
          </p:cNvPr>
          <p:cNvSpPr>
            <a:spLocks noGrp="1"/>
          </p:cNvSpPr>
          <p:nvPr>
            <p:ph type="title"/>
          </p:nvPr>
        </p:nvSpPr>
        <p:spPr/>
        <p:txBody>
          <a:bodyPr/>
          <a:lstStyle/>
          <a:p>
            <a:r>
              <a:rPr lang="en-GB" dirty="0">
                <a:solidFill>
                  <a:srgbClr val="FFFF00"/>
                </a:solidFill>
              </a:rPr>
              <a:t>Case Study 2 </a:t>
            </a:r>
          </a:p>
        </p:txBody>
      </p:sp>
      <p:sp>
        <p:nvSpPr>
          <p:cNvPr id="3" name="Content Placeholder 2">
            <a:extLst>
              <a:ext uri="{FF2B5EF4-FFF2-40B4-BE49-F238E27FC236}">
                <a16:creationId xmlns:a16="http://schemas.microsoft.com/office/drawing/2014/main" id="{7050AC19-80FB-48CD-A343-BFDCD9148DFB}"/>
              </a:ext>
            </a:extLst>
          </p:cNvPr>
          <p:cNvSpPr>
            <a:spLocks noGrp="1"/>
          </p:cNvSpPr>
          <p:nvPr>
            <p:ph idx="1"/>
          </p:nvPr>
        </p:nvSpPr>
        <p:spPr/>
        <p:txBody>
          <a:bodyPr/>
          <a:lstStyle/>
          <a:p>
            <a:r>
              <a:rPr lang="en-GB" dirty="0">
                <a:solidFill>
                  <a:srgbClr val="FFFF00"/>
                </a:solidFill>
              </a:rPr>
              <a:t>Duplex imaging </a:t>
            </a:r>
          </a:p>
          <a:p>
            <a:pPr marL="0" indent="0">
              <a:buNone/>
            </a:pPr>
            <a:r>
              <a:rPr lang="en-GB" dirty="0">
                <a:solidFill>
                  <a:srgbClr val="FFFF00"/>
                </a:solidFill>
              </a:rPr>
              <a:t>  demonstrating good flow</a:t>
            </a:r>
            <a:r>
              <a:rPr lang="en-GB" dirty="0"/>
              <a:t>. </a:t>
            </a:r>
          </a:p>
        </p:txBody>
      </p:sp>
      <p:pic>
        <p:nvPicPr>
          <p:cNvPr id="7170" name="Picture 2" descr="Image preview">
            <a:extLst>
              <a:ext uri="{FF2B5EF4-FFF2-40B4-BE49-F238E27FC236}">
                <a16:creationId xmlns:a16="http://schemas.microsoft.com/office/drawing/2014/main" id="{0E86C4C7-62C2-4BED-9037-E4C477B3FA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8" t="9931" b="12452"/>
          <a:stretch/>
        </p:blipFill>
        <p:spPr bwMode="auto">
          <a:xfrm>
            <a:off x="4848045" y="1113854"/>
            <a:ext cx="6505755" cy="53229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ivs-online.co.uk/uploads/ivs/ivs-logo.png">
            <a:extLst>
              <a:ext uri="{FF2B5EF4-FFF2-40B4-BE49-F238E27FC236}">
                <a16:creationId xmlns:a16="http://schemas.microsoft.com/office/drawing/2014/main" id="{DAABA559-3205-4ECE-ADC4-FA36FAE81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695DD1-294F-43B8-8205-1B0DDB0757A3}"/>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37</a:t>
            </a:r>
          </a:p>
        </p:txBody>
      </p:sp>
    </p:spTree>
    <p:extLst>
      <p:ext uri="{BB962C8B-B14F-4D97-AF65-F5344CB8AC3E}">
        <p14:creationId xmlns:p14="http://schemas.microsoft.com/office/powerpoint/2010/main" val="4022840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4050-B65E-4D98-96F0-80489EC03AD2}"/>
              </a:ext>
            </a:extLst>
          </p:cNvPr>
          <p:cNvSpPr>
            <a:spLocks noGrp="1"/>
          </p:cNvSpPr>
          <p:nvPr>
            <p:ph type="title"/>
          </p:nvPr>
        </p:nvSpPr>
        <p:spPr>
          <a:xfrm>
            <a:off x="838200" y="237744"/>
            <a:ext cx="10515600" cy="1087819"/>
          </a:xfrm>
        </p:spPr>
        <p:txBody>
          <a:bodyPr/>
          <a:lstStyle/>
          <a:p>
            <a:pPr algn="ctr"/>
            <a:r>
              <a:rPr lang="en-GB" dirty="0">
                <a:solidFill>
                  <a:srgbClr val="FFFF00"/>
                </a:solidFill>
              </a:rPr>
              <a:t>Case 3 - 45y F – 11</a:t>
            </a:r>
            <a:r>
              <a:rPr lang="en-GB" baseline="30000" dirty="0">
                <a:solidFill>
                  <a:srgbClr val="FFFF00"/>
                </a:solidFill>
              </a:rPr>
              <a:t>th</a:t>
            </a:r>
            <a:r>
              <a:rPr lang="en-GB" dirty="0">
                <a:solidFill>
                  <a:srgbClr val="FFFF00"/>
                </a:solidFill>
              </a:rPr>
              <a:t> November 2019</a:t>
            </a:r>
          </a:p>
        </p:txBody>
      </p:sp>
      <p:pic>
        <p:nvPicPr>
          <p:cNvPr id="6" name="Content Placeholder 5">
            <a:extLst>
              <a:ext uri="{FF2B5EF4-FFF2-40B4-BE49-F238E27FC236}">
                <a16:creationId xmlns:a16="http://schemas.microsoft.com/office/drawing/2014/main" id="{A1A0AEFD-DB4A-4CDC-B3E7-98DF4B4F0F0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6935"/>
          <a:stretch/>
        </p:blipFill>
        <p:spPr bwMode="auto">
          <a:xfrm>
            <a:off x="1216983" y="1188720"/>
            <a:ext cx="9758033"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www.ivs-online.co.uk/uploads/ivs/ivs-logo.png">
            <a:extLst>
              <a:ext uri="{FF2B5EF4-FFF2-40B4-BE49-F238E27FC236}">
                <a16:creationId xmlns:a16="http://schemas.microsoft.com/office/drawing/2014/main" id="{E3F9EC7D-C955-4AD6-A126-2C3CA4ADF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8F58B4-6722-4DF3-B9AA-02B5053D5551}"/>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38</a:t>
            </a:r>
          </a:p>
        </p:txBody>
      </p:sp>
    </p:spTree>
    <p:extLst>
      <p:ext uri="{BB962C8B-B14F-4D97-AF65-F5344CB8AC3E}">
        <p14:creationId xmlns:p14="http://schemas.microsoft.com/office/powerpoint/2010/main" val="671975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6783-1335-41F6-A80D-EB0AAC81B35A}"/>
              </a:ext>
            </a:extLst>
          </p:cNvPr>
          <p:cNvSpPr>
            <a:spLocks noGrp="1"/>
          </p:cNvSpPr>
          <p:nvPr>
            <p:ph type="title"/>
          </p:nvPr>
        </p:nvSpPr>
        <p:spPr/>
        <p:txBody>
          <a:bodyPr/>
          <a:lstStyle/>
          <a:p>
            <a:pPr algn="ctr"/>
            <a:r>
              <a:rPr lang="en-GB" sz="4400" dirty="0">
                <a:solidFill>
                  <a:srgbClr val="FFFF00"/>
                </a:solidFill>
              </a:rPr>
              <a:t>Disease Morphology</a:t>
            </a:r>
            <a:br>
              <a:rPr lang="en-GB" sz="4400" dirty="0">
                <a:solidFill>
                  <a:srgbClr val="FFFF00"/>
                </a:solidFill>
              </a:rPr>
            </a:br>
            <a:endParaRPr lang="en-GB" dirty="0"/>
          </a:p>
        </p:txBody>
      </p:sp>
      <p:sp>
        <p:nvSpPr>
          <p:cNvPr id="3" name="Content Placeholder 2">
            <a:extLst>
              <a:ext uri="{FF2B5EF4-FFF2-40B4-BE49-F238E27FC236}">
                <a16:creationId xmlns:a16="http://schemas.microsoft.com/office/drawing/2014/main" id="{8181CB7B-CE6C-4806-B601-37258B742A64}"/>
              </a:ext>
            </a:extLst>
          </p:cNvPr>
          <p:cNvSpPr>
            <a:spLocks noGrp="1"/>
          </p:cNvSpPr>
          <p:nvPr>
            <p:ph idx="1"/>
          </p:nvPr>
        </p:nvSpPr>
        <p:spPr>
          <a:xfrm>
            <a:off x="453922" y="1788416"/>
            <a:ext cx="10515600" cy="4351338"/>
          </a:xfrm>
        </p:spPr>
        <p:txBody>
          <a:bodyPr/>
          <a:lstStyle/>
          <a:p>
            <a:pPr marL="0" indent="0">
              <a:buNone/>
            </a:pPr>
            <a:r>
              <a:rPr lang="en-GB" sz="3200" dirty="0">
                <a:solidFill>
                  <a:srgbClr val="FFFF00"/>
                </a:solidFill>
              </a:rPr>
              <a:t>Disease morphology</a:t>
            </a:r>
          </a:p>
          <a:p>
            <a:pPr marL="457200" lvl="1" indent="0">
              <a:buNone/>
            </a:pPr>
            <a:endParaRPr lang="en-GB" sz="1800" dirty="0">
              <a:solidFill>
                <a:srgbClr val="FFFF00"/>
              </a:solidFill>
            </a:endParaRPr>
          </a:p>
          <a:p>
            <a:pPr marL="457200" lvl="1" indent="0">
              <a:buNone/>
            </a:pPr>
            <a:r>
              <a:rPr lang="en-GB" sz="2800" dirty="0">
                <a:solidFill>
                  <a:srgbClr val="FFFF00"/>
                </a:solidFill>
              </a:rPr>
              <a:t>Thrombosis</a:t>
            </a:r>
          </a:p>
          <a:p>
            <a:pPr marL="457200" lvl="1" indent="0">
              <a:buNone/>
            </a:pPr>
            <a:endParaRPr lang="en-GB" sz="2800" dirty="0">
              <a:solidFill>
                <a:srgbClr val="FFFF00"/>
              </a:solidFill>
            </a:endParaRPr>
          </a:p>
          <a:p>
            <a:pPr marL="457200" lvl="1" indent="0">
              <a:buNone/>
            </a:pPr>
            <a:r>
              <a:rPr lang="en-GB" sz="2800" dirty="0">
                <a:solidFill>
                  <a:srgbClr val="FFFF00"/>
                </a:solidFill>
              </a:rPr>
              <a:t>Fibrosis</a:t>
            </a:r>
          </a:p>
          <a:p>
            <a:pPr marL="457200" lvl="1" indent="0">
              <a:buNone/>
            </a:pPr>
            <a:endParaRPr lang="en-GB" sz="2800" dirty="0">
              <a:solidFill>
                <a:srgbClr val="FFFF00"/>
              </a:solidFill>
            </a:endParaRPr>
          </a:p>
          <a:p>
            <a:pPr marL="457200" lvl="1" indent="0">
              <a:buNone/>
            </a:pPr>
            <a:r>
              <a:rPr lang="en-GB" sz="2800" dirty="0">
                <a:solidFill>
                  <a:srgbClr val="FFFF00"/>
                </a:solidFill>
              </a:rPr>
              <a:t>Thrombosis + fibrosis</a:t>
            </a:r>
          </a:p>
          <a:p>
            <a:pPr marL="0" indent="0">
              <a:buNone/>
            </a:pPr>
            <a:endParaRPr lang="en-GB" dirty="0"/>
          </a:p>
        </p:txBody>
      </p:sp>
      <p:grpSp>
        <p:nvGrpSpPr>
          <p:cNvPr id="4" name="Group 3">
            <a:extLst>
              <a:ext uri="{FF2B5EF4-FFF2-40B4-BE49-F238E27FC236}">
                <a16:creationId xmlns:a16="http://schemas.microsoft.com/office/drawing/2014/main" id="{627FBE32-3ED4-4C31-9694-935495EBF4CD}"/>
              </a:ext>
            </a:extLst>
          </p:cNvPr>
          <p:cNvGrpSpPr/>
          <p:nvPr/>
        </p:nvGrpSpPr>
        <p:grpSpPr>
          <a:xfrm>
            <a:off x="4170997" y="1820525"/>
            <a:ext cx="3506511" cy="4779504"/>
            <a:chOff x="2133436" y="1743070"/>
            <a:chExt cx="1595601" cy="3138493"/>
          </a:xfrm>
        </p:grpSpPr>
        <p:pic>
          <p:nvPicPr>
            <p:cNvPr id="5" name="Picture 4">
              <a:extLst>
                <a:ext uri="{FF2B5EF4-FFF2-40B4-BE49-F238E27FC236}">
                  <a16:creationId xmlns:a16="http://schemas.microsoft.com/office/drawing/2014/main" id="{E8A2E993-5D0A-4EBD-9EA1-E48B3004A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436" y="1743070"/>
              <a:ext cx="1595601" cy="313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CC635FDC-FF00-4F2C-A130-ED2391BFFEFB}"/>
                </a:ext>
              </a:extLst>
            </p:cNvPr>
            <p:cNvSpPr/>
            <p:nvPr/>
          </p:nvSpPr>
          <p:spPr>
            <a:xfrm>
              <a:off x="2133436" y="1743070"/>
              <a:ext cx="138277" cy="309567"/>
            </a:xfrm>
            <a:prstGeom prst="rect">
              <a:avLst/>
            </a:prstGeom>
            <a:solidFill>
              <a:schemeClr val="bg1"/>
            </a:solidFill>
            <a:ln w="25400"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descr="Image result for post thrombotic vein">
            <a:extLst>
              <a:ext uri="{FF2B5EF4-FFF2-40B4-BE49-F238E27FC236}">
                <a16:creationId xmlns:a16="http://schemas.microsoft.com/office/drawing/2014/main" id="{E84D94BB-7911-4DE6-A80C-D89EB0DC7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180229" y="2325313"/>
            <a:ext cx="4811612" cy="37378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ivs-online.co.uk/uploads/ivs/ivs-logo.png">
            <a:extLst>
              <a:ext uri="{FF2B5EF4-FFF2-40B4-BE49-F238E27FC236}">
                <a16:creationId xmlns:a16="http://schemas.microsoft.com/office/drawing/2014/main" id="{551669A2-93A3-4678-B5A7-59D1F7109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CB7EBBE-36DE-47D7-A997-6A6ED48EEAC6}"/>
              </a:ext>
            </a:extLst>
          </p:cNvPr>
          <p:cNvSpPr txBox="1"/>
          <p:nvPr/>
        </p:nvSpPr>
        <p:spPr>
          <a:xfrm>
            <a:off x="120770" y="0"/>
            <a:ext cx="345056" cy="369332"/>
          </a:xfrm>
          <a:prstGeom prst="rect">
            <a:avLst/>
          </a:prstGeom>
          <a:noFill/>
        </p:spPr>
        <p:txBody>
          <a:bodyPr wrap="square" rtlCol="0">
            <a:spAutoFit/>
          </a:bodyPr>
          <a:lstStyle/>
          <a:p>
            <a:r>
              <a:rPr lang="en-GB" dirty="0">
                <a:solidFill>
                  <a:srgbClr val="FFFF00"/>
                </a:solidFill>
              </a:rPr>
              <a:t>4</a:t>
            </a:r>
          </a:p>
        </p:txBody>
      </p:sp>
    </p:spTree>
    <p:extLst>
      <p:ext uri="{BB962C8B-B14F-4D97-AF65-F5344CB8AC3E}">
        <p14:creationId xmlns:p14="http://schemas.microsoft.com/office/powerpoint/2010/main" val="2983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BEA2-C4D9-4F61-B1A9-3CDBEAA130F2}"/>
              </a:ext>
            </a:extLst>
          </p:cNvPr>
          <p:cNvSpPr>
            <a:spLocks noGrp="1"/>
          </p:cNvSpPr>
          <p:nvPr>
            <p:ph type="title"/>
          </p:nvPr>
        </p:nvSpPr>
        <p:spPr>
          <a:xfrm>
            <a:off x="838199" y="18255"/>
            <a:ext cx="10515600" cy="1115601"/>
          </a:xfrm>
        </p:spPr>
        <p:txBody>
          <a:bodyPr/>
          <a:lstStyle/>
          <a:p>
            <a:pPr algn="ctr"/>
            <a:r>
              <a:rPr lang="en-GB" dirty="0">
                <a:solidFill>
                  <a:srgbClr val="FFFF00"/>
                </a:solidFill>
              </a:rPr>
              <a:t>45y F – 25</a:t>
            </a:r>
            <a:r>
              <a:rPr lang="en-GB" baseline="30000" dirty="0">
                <a:solidFill>
                  <a:srgbClr val="FFFF00"/>
                </a:solidFill>
              </a:rPr>
              <a:t>th</a:t>
            </a:r>
            <a:r>
              <a:rPr lang="en-GB" dirty="0">
                <a:solidFill>
                  <a:srgbClr val="FFFF00"/>
                </a:solidFill>
              </a:rPr>
              <a:t> November 2019</a:t>
            </a:r>
            <a:endParaRPr lang="en-GB" dirty="0"/>
          </a:p>
        </p:txBody>
      </p:sp>
      <p:pic>
        <p:nvPicPr>
          <p:cNvPr id="4" name="Content Placeholder 3">
            <a:extLst>
              <a:ext uri="{FF2B5EF4-FFF2-40B4-BE49-F238E27FC236}">
                <a16:creationId xmlns:a16="http://schemas.microsoft.com/office/drawing/2014/main" id="{1C5B0BA6-0BE8-4E02-B254-7BD7ECE8717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134" r="20295"/>
          <a:stretch/>
        </p:blipFill>
        <p:spPr bwMode="auto">
          <a:xfrm>
            <a:off x="0" y="914400"/>
            <a:ext cx="8110837" cy="592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0F741FF2-F00C-4C1D-8D8A-B5ABF9F43210}"/>
              </a:ext>
            </a:extLst>
          </p:cNvPr>
          <p:cNvPicPr>
            <a:picLocks noChangeAspect="1"/>
          </p:cNvPicPr>
          <p:nvPr/>
        </p:nvPicPr>
        <p:blipFill>
          <a:blip r:embed="rId4"/>
          <a:stretch>
            <a:fillRect/>
          </a:stretch>
        </p:blipFill>
        <p:spPr>
          <a:xfrm>
            <a:off x="8290488" y="877857"/>
            <a:ext cx="3596711" cy="5976775"/>
          </a:xfrm>
          <a:prstGeom prst="rect">
            <a:avLst/>
          </a:prstGeom>
        </p:spPr>
      </p:pic>
      <p:pic>
        <p:nvPicPr>
          <p:cNvPr id="6" name="Picture 5" descr="http://www.ivs-online.co.uk/uploads/ivs/ivs-logo.png">
            <a:extLst>
              <a:ext uri="{FF2B5EF4-FFF2-40B4-BE49-F238E27FC236}">
                <a16:creationId xmlns:a16="http://schemas.microsoft.com/office/drawing/2014/main" id="{577950B3-106E-467C-9261-6C08C3BA7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FF5BEF-CBE2-42FB-AF45-ABCE3EC607A9}"/>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39</a:t>
            </a:r>
          </a:p>
        </p:txBody>
      </p:sp>
    </p:spTree>
    <p:extLst>
      <p:ext uri="{BB962C8B-B14F-4D97-AF65-F5344CB8AC3E}">
        <p14:creationId xmlns:p14="http://schemas.microsoft.com/office/powerpoint/2010/main" val="258335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3C3F-07D2-48EB-9812-B4F5A714A321}"/>
              </a:ext>
            </a:extLst>
          </p:cNvPr>
          <p:cNvSpPr>
            <a:spLocks noGrp="1"/>
          </p:cNvSpPr>
          <p:nvPr>
            <p:ph type="title"/>
          </p:nvPr>
        </p:nvSpPr>
        <p:spPr/>
        <p:txBody>
          <a:bodyPr/>
          <a:lstStyle/>
          <a:p>
            <a:pPr algn="r"/>
            <a:r>
              <a:rPr lang="en-GB" dirty="0">
                <a:solidFill>
                  <a:srgbClr val="FFFF00"/>
                </a:solidFill>
              </a:rPr>
              <a:t>45y F. Fistula Implantation </a:t>
            </a:r>
            <a:endParaRPr lang="en-GB" dirty="0"/>
          </a:p>
        </p:txBody>
      </p:sp>
      <p:pic>
        <p:nvPicPr>
          <p:cNvPr id="4" name="Content Placeholder 3">
            <a:extLst>
              <a:ext uri="{FF2B5EF4-FFF2-40B4-BE49-F238E27FC236}">
                <a16:creationId xmlns:a16="http://schemas.microsoft.com/office/drawing/2014/main" id="{16729338-9533-42D4-9CB5-7FB6589DD30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3425" r="33150"/>
          <a:stretch/>
        </p:blipFill>
        <p:spPr bwMode="auto">
          <a:xfrm>
            <a:off x="271272" y="365125"/>
            <a:ext cx="4062984" cy="644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96F9DE8B-6287-452F-AEEB-C89C86ECD4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53" t="20825" r="20102"/>
          <a:stretch/>
        </p:blipFill>
        <p:spPr bwMode="auto">
          <a:xfrm>
            <a:off x="5266943" y="1401336"/>
            <a:ext cx="6375337" cy="4780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www.ivs-online.co.uk/uploads/ivs/ivs-logo.png">
            <a:extLst>
              <a:ext uri="{FF2B5EF4-FFF2-40B4-BE49-F238E27FC236}">
                <a16:creationId xmlns:a16="http://schemas.microsoft.com/office/drawing/2014/main" id="{E9F7A9A9-C02D-46B3-8278-65F2C1A081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C283F0-A25B-49C2-B4D2-DAEC0317BCC5}"/>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40</a:t>
            </a:r>
          </a:p>
        </p:txBody>
      </p:sp>
    </p:spTree>
    <p:extLst>
      <p:ext uri="{BB962C8B-B14F-4D97-AF65-F5344CB8AC3E}">
        <p14:creationId xmlns:p14="http://schemas.microsoft.com/office/powerpoint/2010/main" val="193794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253D11-20C8-4AA3-877A-56AA8D69BE2C}"/>
              </a:ext>
            </a:extLst>
          </p:cNvPr>
          <p:cNvPicPr/>
          <p:nvPr/>
        </p:nvPicPr>
        <p:blipFill rotWithShape="1">
          <a:blip r:embed="rId3"/>
          <a:srcRect l="35731" t="35937" r="5439" b="13585"/>
          <a:stretch/>
        </p:blipFill>
        <p:spPr bwMode="auto">
          <a:xfrm>
            <a:off x="683462" y="1846053"/>
            <a:ext cx="5412537" cy="4364966"/>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02623B51-9637-4363-992A-C2E494090D8B}"/>
              </a:ext>
            </a:extLst>
          </p:cNvPr>
          <p:cNvSpPr txBox="1"/>
          <p:nvPr/>
        </p:nvSpPr>
        <p:spPr>
          <a:xfrm>
            <a:off x="683461" y="409125"/>
            <a:ext cx="5412537" cy="1200329"/>
          </a:xfrm>
          <a:prstGeom prst="rect">
            <a:avLst/>
          </a:prstGeom>
          <a:noFill/>
        </p:spPr>
        <p:txBody>
          <a:bodyPr wrap="square" rtlCol="0">
            <a:spAutoFit/>
          </a:bodyPr>
          <a:lstStyle/>
          <a:p>
            <a:r>
              <a:rPr lang="en-GB" sz="3600" dirty="0">
                <a:solidFill>
                  <a:srgbClr val="FFFF00"/>
                </a:solidFill>
              </a:rPr>
              <a:t>May 2020 – Fistula spontaneously occluding</a:t>
            </a:r>
          </a:p>
        </p:txBody>
      </p:sp>
      <p:pic>
        <p:nvPicPr>
          <p:cNvPr id="6" name="Picture 5">
            <a:extLst>
              <a:ext uri="{FF2B5EF4-FFF2-40B4-BE49-F238E27FC236}">
                <a16:creationId xmlns:a16="http://schemas.microsoft.com/office/drawing/2014/main" id="{A1ED22DF-2381-4377-8982-5495C12CAF5E}"/>
              </a:ext>
            </a:extLst>
          </p:cNvPr>
          <p:cNvPicPr/>
          <p:nvPr/>
        </p:nvPicPr>
        <p:blipFill rotWithShape="1">
          <a:blip r:embed="rId4">
            <a:extLst>
              <a:ext uri="{28A0092B-C50C-407E-A947-70E740481C1C}">
                <a14:useLocalDpi xmlns:a14="http://schemas.microsoft.com/office/drawing/2010/main" val="0"/>
              </a:ext>
            </a:extLst>
          </a:blip>
          <a:srcRect l="35564" t="36145" r="5274" b="17325"/>
          <a:stretch/>
        </p:blipFill>
        <p:spPr bwMode="auto">
          <a:xfrm>
            <a:off x="6626164" y="1846053"/>
            <a:ext cx="5054002" cy="438221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02E85E9-718F-47BF-B61A-68496A4F4467}"/>
              </a:ext>
            </a:extLst>
          </p:cNvPr>
          <p:cNvSpPr txBox="1"/>
          <p:nvPr/>
        </p:nvSpPr>
        <p:spPr>
          <a:xfrm>
            <a:off x="6626164" y="409125"/>
            <a:ext cx="4520241" cy="1200329"/>
          </a:xfrm>
          <a:prstGeom prst="rect">
            <a:avLst/>
          </a:prstGeom>
          <a:noFill/>
        </p:spPr>
        <p:txBody>
          <a:bodyPr wrap="square" rtlCol="0">
            <a:spAutoFit/>
          </a:bodyPr>
          <a:lstStyle/>
          <a:p>
            <a:r>
              <a:rPr lang="en-GB" sz="3600" dirty="0">
                <a:solidFill>
                  <a:srgbClr val="FFFF00"/>
                </a:solidFill>
              </a:rPr>
              <a:t>Sep 2020 – Fistula     has occluded</a:t>
            </a:r>
          </a:p>
        </p:txBody>
      </p:sp>
      <p:pic>
        <p:nvPicPr>
          <p:cNvPr id="8" name="Picture 7" descr="http://www.ivs-online.co.uk/uploads/ivs/ivs-logo.png">
            <a:extLst>
              <a:ext uri="{FF2B5EF4-FFF2-40B4-BE49-F238E27FC236}">
                <a16:creationId xmlns:a16="http://schemas.microsoft.com/office/drawing/2014/main" id="{66EECD31-FC55-4E47-8766-AA8BFE78A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D35C437-9430-4889-9E02-0B00203AE539}"/>
              </a:ext>
            </a:extLst>
          </p:cNvPr>
          <p:cNvSpPr txBox="1"/>
          <p:nvPr/>
        </p:nvSpPr>
        <p:spPr>
          <a:xfrm>
            <a:off x="200382" y="130334"/>
            <a:ext cx="483079" cy="369332"/>
          </a:xfrm>
          <a:prstGeom prst="rect">
            <a:avLst/>
          </a:prstGeom>
          <a:noFill/>
        </p:spPr>
        <p:txBody>
          <a:bodyPr wrap="square" rtlCol="0">
            <a:spAutoFit/>
          </a:bodyPr>
          <a:lstStyle/>
          <a:p>
            <a:r>
              <a:rPr lang="en-GB" dirty="0">
                <a:solidFill>
                  <a:srgbClr val="FFFF00"/>
                </a:solidFill>
              </a:rPr>
              <a:t>41</a:t>
            </a:r>
          </a:p>
        </p:txBody>
      </p:sp>
    </p:spTree>
    <p:extLst>
      <p:ext uri="{BB962C8B-B14F-4D97-AF65-F5344CB8AC3E}">
        <p14:creationId xmlns:p14="http://schemas.microsoft.com/office/powerpoint/2010/main" val="1430838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545A-B9F9-4956-9E89-96FC1F3A71E5}"/>
              </a:ext>
            </a:extLst>
          </p:cNvPr>
          <p:cNvSpPr>
            <a:spLocks noGrp="1"/>
          </p:cNvSpPr>
          <p:nvPr>
            <p:ph type="title"/>
          </p:nvPr>
        </p:nvSpPr>
        <p:spPr/>
        <p:txBody>
          <a:bodyPr/>
          <a:lstStyle/>
          <a:p>
            <a:pPr algn="ctr"/>
            <a:r>
              <a:rPr lang="en-GB" dirty="0">
                <a:solidFill>
                  <a:srgbClr val="FFFF00"/>
                </a:solidFill>
              </a:rPr>
              <a:t>Challenges</a:t>
            </a:r>
          </a:p>
        </p:txBody>
      </p:sp>
      <p:sp>
        <p:nvSpPr>
          <p:cNvPr id="3" name="Content Placeholder 2">
            <a:extLst>
              <a:ext uri="{FF2B5EF4-FFF2-40B4-BE49-F238E27FC236}">
                <a16:creationId xmlns:a16="http://schemas.microsoft.com/office/drawing/2014/main" id="{F834D574-89E4-4398-B2B9-CDC72E839CC5}"/>
              </a:ext>
            </a:extLst>
          </p:cNvPr>
          <p:cNvSpPr>
            <a:spLocks noGrp="1"/>
          </p:cNvSpPr>
          <p:nvPr>
            <p:ph idx="1"/>
          </p:nvPr>
        </p:nvSpPr>
        <p:spPr>
          <a:xfrm>
            <a:off x="457939" y="1287762"/>
            <a:ext cx="10515600" cy="4351338"/>
          </a:xfrm>
        </p:spPr>
        <p:txBody>
          <a:bodyPr/>
          <a:lstStyle/>
          <a:p>
            <a:pPr marL="0" indent="0">
              <a:buNone/>
            </a:pPr>
            <a:r>
              <a:rPr lang="en-GB" dirty="0">
                <a:solidFill>
                  <a:srgbClr val="FFFF00"/>
                </a:solidFill>
              </a:rPr>
              <a:t>Complicated anatomy/devices </a:t>
            </a:r>
          </a:p>
          <a:p>
            <a:pPr marL="0" indent="0">
              <a:buNone/>
            </a:pPr>
            <a:r>
              <a:rPr lang="en-GB" dirty="0">
                <a:solidFill>
                  <a:srgbClr val="FFFF00"/>
                </a:solidFill>
              </a:rPr>
              <a:t>Double-barrel IVC reconstruction</a:t>
            </a:r>
          </a:p>
          <a:p>
            <a:pPr marL="0" indent="0">
              <a:buNone/>
            </a:pPr>
            <a:r>
              <a:rPr lang="en-GB" dirty="0">
                <a:solidFill>
                  <a:srgbClr val="FFFF00"/>
                </a:solidFill>
              </a:rPr>
              <a:t>IVC </a:t>
            </a:r>
          </a:p>
          <a:p>
            <a:pPr marL="0" indent="0">
              <a:buNone/>
            </a:pPr>
            <a:r>
              <a:rPr lang="en-GB" dirty="0">
                <a:solidFill>
                  <a:srgbClr val="FFFF00"/>
                </a:solidFill>
              </a:rPr>
              <a:t>Bowel Gas</a:t>
            </a:r>
          </a:p>
          <a:p>
            <a:pPr marL="0" indent="0">
              <a:buNone/>
            </a:pPr>
            <a:r>
              <a:rPr lang="en-GB" dirty="0">
                <a:solidFill>
                  <a:srgbClr val="FFFF00"/>
                </a:solidFill>
              </a:rPr>
              <a:t>Scar tissue</a:t>
            </a:r>
          </a:p>
          <a:p>
            <a:pPr marL="0" indent="0">
              <a:buNone/>
            </a:pPr>
            <a:r>
              <a:rPr lang="en-GB" dirty="0">
                <a:solidFill>
                  <a:srgbClr val="FFFF00"/>
                </a:solidFill>
              </a:rPr>
              <a:t>Calcification</a:t>
            </a:r>
          </a:p>
          <a:p>
            <a:pPr marL="0" indent="0">
              <a:buNone/>
            </a:pPr>
            <a:r>
              <a:rPr lang="en-GB" dirty="0">
                <a:solidFill>
                  <a:srgbClr val="FFFF00"/>
                </a:solidFill>
              </a:rPr>
              <a:t>RSI Risk</a:t>
            </a:r>
          </a:p>
          <a:p>
            <a:pPr marL="0" indent="0">
              <a:buNone/>
            </a:pPr>
            <a:endParaRPr lang="en-GB" dirty="0"/>
          </a:p>
        </p:txBody>
      </p:sp>
      <p:pic>
        <p:nvPicPr>
          <p:cNvPr id="4" name="Picture 4">
            <a:extLst>
              <a:ext uri="{FF2B5EF4-FFF2-40B4-BE49-F238E27FC236}">
                <a16:creationId xmlns:a16="http://schemas.microsoft.com/office/drawing/2014/main" id="{470BA2DF-005A-45D8-B5FA-B272D0F317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33" r="20826"/>
          <a:stretch/>
        </p:blipFill>
        <p:spPr bwMode="auto">
          <a:xfrm>
            <a:off x="2621718" y="2348450"/>
            <a:ext cx="5448665" cy="409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E8E99811-4433-4D91-9066-6669FA02FD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101" r="30237"/>
          <a:stretch/>
        </p:blipFill>
        <p:spPr bwMode="auto">
          <a:xfrm>
            <a:off x="8455955" y="995125"/>
            <a:ext cx="3316945" cy="5450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www.ivs-online.co.uk/uploads/ivs/ivs-logo.png">
            <a:extLst>
              <a:ext uri="{FF2B5EF4-FFF2-40B4-BE49-F238E27FC236}">
                <a16:creationId xmlns:a16="http://schemas.microsoft.com/office/drawing/2014/main" id="{B8AD3610-A4EB-47B9-ACD2-786A79D76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392F396-066E-48C9-8E37-FF76C2DF9528}"/>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42</a:t>
            </a:r>
          </a:p>
        </p:txBody>
      </p:sp>
    </p:spTree>
    <p:extLst>
      <p:ext uri="{BB962C8B-B14F-4D97-AF65-F5344CB8AC3E}">
        <p14:creationId xmlns:p14="http://schemas.microsoft.com/office/powerpoint/2010/main" val="385221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B672-8E07-4958-A7A0-5BB3EB512C96}"/>
              </a:ext>
            </a:extLst>
          </p:cNvPr>
          <p:cNvSpPr>
            <a:spLocks noGrp="1"/>
          </p:cNvSpPr>
          <p:nvPr>
            <p:ph type="title"/>
          </p:nvPr>
        </p:nvSpPr>
        <p:spPr>
          <a:xfrm>
            <a:off x="838200" y="287159"/>
            <a:ext cx="10515600" cy="1325563"/>
          </a:xfrm>
        </p:spPr>
        <p:txBody>
          <a:bodyPr/>
          <a:lstStyle/>
          <a:p>
            <a:pPr algn="ctr"/>
            <a:r>
              <a:rPr lang="en-GB" dirty="0">
                <a:solidFill>
                  <a:srgbClr val="FFFF00"/>
                </a:solidFill>
              </a:rPr>
              <a:t>IVUS</a:t>
            </a:r>
          </a:p>
        </p:txBody>
      </p:sp>
      <p:sp>
        <p:nvSpPr>
          <p:cNvPr id="3" name="Content Placeholder 2">
            <a:extLst>
              <a:ext uri="{FF2B5EF4-FFF2-40B4-BE49-F238E27FC236}">
                <a16:creationId xmlns:a16="http://schemas.microsoft.com/office/drawing/2014/main" id="{9B07D924-2BB2-41B4-B0A2-76A08CE99DDD}"/>
              </a:ext>
            </a:extLst>
          </p:cNvPr>
          <p:cNvSpPr>
            <a:spLocks noGrp="1"/>
          </p:cNvSpPr>
          <p:nvPr>
            <p:ph idx="1"/>
          </p:nvPr>
        </p:nvSpPr>
        <p:spPr>
          <a:xfrm>
            <a:off x="481521" y="1269881"/>
            <a:ext cx="10515600" cy="4351338"/>
          </a:xfrm>
        </p:spPr>
        <p:txBody>
          <a:bodyPr/>
          <a:lstStyle/>
          <a:p>
            <a:r>
              <a:rPr lang="en-GB" dirty="0">
                <a:solidFill>
                  <a:srgbClr val="FFFF00"/>
                </a:solidFill>
              </a:rPr>
              <a:t>Intravascular Ultrasound Scanning</a:t>
            </a:r>
          </a:p>
          <a:p>
            <a:endParaRPr lang="en-GB" dirty="0"/>
          </a:p>
          <a:p>
            <a:endParaRPr lang="en-GB" dirty="0"/>
          </a:p>
        </p:txBody>
      </p:sp>
      <p:pic>
        <p:nvPicPr>
          <p:cNvPr id="8196" name="Picture 4" descr="On-platform ultrasound system - Core M2 - Philips Volcano - for  intravascular ultrasound imaging / touchscreen">
            <a:extLst>
              <a:ext uri="{FF2B5EF4-FFF2-40B4-BE49-F238E27FC236}">
                <a16:creationId xmlns:a16="http://schemas.microsoft.com/office/drawing/2014/main" id="{23EC3B98-348E-46C9-90C0-2C6CF54DAE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61" y="1871692"/>
            <a:ext cx="4389408" cy="438940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ntravascular Ultrasound Imaging as Applied to the Aorta: A New Tool for  the Cardiovascular Surgeon">
            <a:extLst>
              <a:ext uri="{FF2B5EF4-FFF2-40B4-BE49-F238E27FC236}">
                <a16:creationId xmlns:a16="http://schemas.microsoft.com/office/drawing/2014/main" id="{7788E1BB-15A7-4F6B-857A-05BC2A2C9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609" y="1871692"/>
            <a:ext cx="6689207" cy="2206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ivs-online.co.uk/uploads/ivs/ivs-logo.png">
            <a:extLst>
              <a:ext uri="{FF2B5EF4-FFF2-40B4-BE49-F238E27FC236}">
                <a16:creationId xmlns:a16="http://schemas.microsoft.com/office/drawing/2014/main" id="{D2507507-272F-4B24-8CE9-9A86A12D8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81544F45-04B8-491F-A924-7C9D0F45A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296" y="4257760"/>
            <a:ext cx="2908110" cy="25155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1D645A-357E-4528-BFD1-C6E997EE6438}"/>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43</a:t>
            </a:r>
          </a:p>
        </p:txBody>
      </p:sp>
    </p:spTree>
    <p:extLst>
      <p:ext uri="{BB962C8B-B14F-4D97-AF65-F5344CB8AC3E}">
        <p14:creationId xmlns:p14="http://schemas.microsoft.com/office/powerpoint/2010/main" val="2948353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20D2-3C53-4286-8E8B-A3E1099E8E9A}"/>
              </a:ext>
            </a:extLst>
          </p:cNvPr>
          <p:cNvSpPr>
            <a:spLocks noGrp="1"/>
          </p:cNvSpPr>
          <p:nvPr>
            <p:ph type="title"/>
          </p:nvPr>
        </p:nvSpPr>
        <p:spPr/>
        <p:txBody>
          <a:bodyPr/>
          <a:lstStyle/>
          <a:p>
            <a:pPr algn="ctr"/>
            <a:r>
              <a:rPr lang="en-GB" dirty="0">
                <a:solidFill>
                  <a:srgbClr val="FFFF00"/>
                </a:solidFill>
              </a:rPr>
              <a:t>Success of venous stents</a:t>
            </a:r>
          </a:p>
        </p:txBody>
      </p:sp>
      <p:sp>
        <p:nvSpPr>
          <p:cNvPr id="3" name="Content Placeholder 2">
            <a:extLst>
              <a:ext uri="{FF2B5EF4-FFF2-40B4-BE49-F238E27FC236}">
                <a16:creationId xmlns:a16="http://schemas.microsoft.com/office/drawing/2014/main" id="{31530BF3-7009-405B-B2E3-BC1529FFFBEA}"/>
              </a:ext>
            </a:extLst>
          </p:cNvPr>
          <p:cNvSpPr>
            <a:spLocks noGrp="1"/>
          </p:cNvSpPr>
          <p:nvPr>
            <p:ph idx="1"/>
          </p:nvPr>
        </p:nvSpPr>
        <p:spPr>
          <a:xfrm>
            <a:off x="362308" y="1725284"/>
            <a:ext cx="5632310" cy="4351338"/>
          </a:xfrm>
        </p:spPr>
        <p:txBody>
          <a:bodyPr>
            <a:normAutofit fontScale="92500" lnSpcReduction="10000"/>
          </a:bodyPr>
          <a:lstStyle/>
          <a:p>
            <a:r>
              <a:rPr lang="en-GB" b="0" i="0" dirty="0">
                <a:solidFill>
                  <a:srgbClr val="FFFF00"/>
                </a:solidFill>
                <a:effectLst/>
                <a:latin typeface="NexusSerif"/>
              </a:rPr>
              <a:t>The pooled-primary and secondary</a:t>
            </a:r>
          </a:p>
          <a:p>
            <a:pPr marL="0" indent="0">
              <a:buNone/>
            </a:pPr>
            <a:r>
              <a:rPr lang="en-GB" b="0" i="0" dirty="0">
                <a:solidFill>
                  <a:srgbClr val="FFFF00"/>
                </a:solidFill>
                <a:effectLst/>
                <a:latin typeface="NexusSerif"/>
              </a:rPr>
              <a:t>   stent patency rates at 12 months </a:t>
            </a:r>
          </a:p>
          <a:p>
            <a:pPr marL="0" indent="0">
              <a:buNone/>
            </a:pPr>
            <a:r>
              <a:rPr lang="en-GB" b="0" i="0" dirty="0">
                <a:solidFill>
                  <a:srgbClr val="FFFF00"/>
                </a:solidFill>
                <a:effectLst/>
                <a:latin typeface="NexusSerif"/>
              </a:rPr>
              <a:t>   were 74.0% and 90.4%, </a:t>
            </a:r>
          </a:p>
          <a:p>
            <a:pPr marL="0" indent="0">
              <a:buNone/>
            </a:pPr>
            <a:r>
              <a:rPr lang="en-GB" b="0" i="0" dirty="0">
                <a:solidFill>
                  <a:srgbClr val="FFFF00"/>
                </a:solidFill>
                <a:effectLst/>
                <a:latin typeface="NexusSerif"/>
              </a:rPr>
              <a:t>   respectively. </a:t>
            </a:r>
            <a:r>
              <a:rPr lang="en-GB" b="0" i="0" dirty="0">
                <a:solidFill>
                  <a:srgbClr val="2E2E2E"/>
                </a:solidFill>
                <a:effectLst/>
                <a:latin typeface="NexusSerif"/>
              </a:rPr>
              <a:t>– </a:t>
            </a:r>
          </a:p>
          <a:p>
            <a:r>
              <a:rPr lang="en-GB" b="1" i="0" dirty="0">
                <a:solidFill>
                  <a:srgbClr val="FFFF00"/>
                </a:solidFill>
                <a:effectLst/>
                <a:latin typeface="BlinkMacSystemFont"/>
              </a:rPr>
              <a:t>Conclusion: </a:t>
            </a:r>
            <a:r>
              <a:rPr lang="en-GB" b="0" i="0" dirty="0">
                <a:solidFill>
                  <a:srgbClr val="FFFF00"/>
                </a:solidFill>
                <a:effectLst/>
                <a:latin typeface="BlinkMacSystemFont"/>
              </a:rPr>
              <a:t>Deep venous stenting using dedicated venous stents is a safe technique to treat obstructive chronic deep venous disease and within the limitations of this study, is associated with good patency outcomes and symptomatic improvement.</a:t>
            </a:r>
            <a:endParaRPr lang="en-GB" b="0" i="0" dirty="0">
              <a:solidFill>
                <a:srgbClr val="FFFF00"/>
              </a:solidFill>
              <a:effectLst/>
              <a:latin typeface="NexusSerif"/>
            </a:endParaRPr>
          </a:p>
          <a:p>
            <a:endParaRPr lang="en-GB" dirty="0"/>
          </a:p>
        </p:txBody>
      </p:sp>
      <p:pic>
        <p:nvPicPr>
          <p:cNvPr id="5" name="Picture 4">
            <a:extLst>
              <a:ext uri="{FF2B5EF4-FFF2-40B4-BE49-F238E27FC236}">
                <a16:creationId xmlns:a16="http://schemas.microsoft.com/office/drawing/2014/main" id="{3042B317-5402-4873-8FA7-71B6EE09EB21}"/>
              </a:ext>
            </a:extLst>
          </p:cNvPr>
          <p:cNvPicPr>
            <a:picLocks noChangeAspect="1"/>
          </p:cNvPicPr>
          <p:nvPr/>
        </p:nvPicPr>
        <p:blipFill rotWithShape="1">
          <a:blip r:embed="rId3"/>
          <a:srcRect l="24057" t="28708" r="27122" b="13693"/>
          <a:stretch/>
        </p:blipFill>
        <p:spPr>
          <a:xfrm>
            <a:off x="6096000" y="1725284"/>
            <a:ext cx="5952227" cy="4586616"/>
          </a:xfrm>
          <a:prstGeom prst="rect">
            <a:avLst/>
          </a:prstGeom>
        </p:spPr>
      </p:pic>
      <p:pic>
        <p:nvPicPr>
          <p:cNvPr id="6" name="Picture 5" descr="http://www.ivs-online.co.uk/uploads/ivs/ivs-logo.png">
            <a:extLst>
              <a:ext uri="{FF2B5EF4-FFF2-40B4-BE49-F238E27FC236}">
                <a16:creationId xmlns:a16="http://schemas.microsoft.com/office/drawing/2014/main" id="{67AA7386-70E2-41BF-BC1E-6C8497475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F06789-F1F0-4C16-AD6C-941118C1219E}"/>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45</a:t>
            </a:r>
          </a:p>
        </p:txBody>
      </p:sp>
    </p:spTree>
    <p:extLst>
      <p:ext uri="{BB962C8B-B14F-4D97-AF65-F5344CB8AC3E}">
        <p14:creationId xmlns:p14="http://schemas.microsoft.com/office/powerpoint/2010/main" val="1205222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9289D-3E2B-4DB0-A53C-193EFA0F50FA}"/>
              </a:ext>
            </a:extLst>
          </p:cNvPr>
          <p:cNvSpPr>
            <a:spLocks noGrp="1"/>
          </p:cNvSpPr>
          <p:nvPr>
            <p:ph type="title"/>
          </p:nvPr>
        </p:nvSpPr>
        <p:spPr/>
        <p:txBody>
          <a:bodyPr/>
          <a:lstStyle/>
          <a:p>
            <a:pPr algn="ctr"/>
            <a:r>
              <a:rPr lang="en-GB" dirty="0">
                <a:solidFill>
                  <a:srgbClr val="FFFF00"/>
                </a:solidFill>
              </a:rPr>
              <a:t>IN CONCLUSION</a:t>
            </a:r>
          </a:p>
        </p:txBody>
      </p:sp>
      <p:sp>
        <p:nvSpPr>
          <p:cNvPr id="3" name="Content Placeholder 2">
            <a:extLst>
              <a:ext uri="{FF2B5EF4-FFF2-40B4-BE49-F238E27FC236}">
                <a16:creationId xmlns:a16="http://schemas.microsoft.com/office/drawing/2014/main" id="{43F67E02-6970-4D97-AD6F-5F7435ACF007}"/>
              </a:ext>
            </a:extLst>
          </p:cNvPr>
          <p:cNvSpPr>
            <a:spLocks noGrp="1"/>
          </p:cNvSpPr>
          <p:nvPr>
            <p:ph idx="1"/>
          </p:nvPr>
        </p:nvSpPr>
        <p:spPr/>
        <p:txBody>
          <a:bodyPr>
            <a:normAutofit lnSpcReduction="10000"/>
          </a:bodyPr>
          <a:lstStyle/>
          <a:p>
            <a:pPr marL="0" indent="0">
              <a:buNone/>
            </a:pPr>
            <a:r>
              <a:rPr lang="en-GB" dirty="0">
                <a:solidFill>
                  <a:srgbClr val="FFFF00"/>
                </a:solidFill>
              </a:rPr>
              <a:t>Deep venous disease is a significant burden to both the patient and society. </a:t>
            </a:r>
          </a:p>
          <a:p>
            <a:pPr marL="0" indent="0">
              <a:buNone/>
            </a:pPr>
            <a:endParaRPr lang="en-GB" dirty="0">
              <a:solidFill>
                <a:srgbClr val="FFFF00"/>
              </a:solidFill>
            </a:endParaRPr>
          </a:p>
          <a:p>
            <a:pPr marL="0" indent="0">
              <a:buNone/>
            </a:pPr>
            <a:r>
              <a:rPr lang="en-GB" dirty="0">
                <a:solidFill>
                  <a:srgbClr val="FFFF00"/>
                </a:solidFill>
              </a:rPr>
              <a:t>A standardised approach to deep venous duplex imaging is essential for pre stenting and surveillance scans. </a:t>
            </a:r>
          </a:p>
          <a:p>
            <a:pPr marL="0" indent="0">
              <a:buNone/>
            </a:pPr>
            <a:endParaRPr lang="en-GB" dirty="0">
              <a:solidFill>
                <a:srgbClr val="FFFF00"/>
              </a:solidFill>
            </a:endParaRPr>
          </a:p>
          <a:p>
            <a:pPr marL="0" indent="0">
              <a:buNone/>
            </a:pPr>
            <a:r>
              <a:rPr lang="en-GB" dirty="0">
                <a:solidFill>
                  <a:srgbClr val="FFFF00"/>
                </a:solidFill>
              </a:rPr>
              <a:t>Surveillance is essential to ensure stent patency and improve outcomes</a:t>
            </a:r>
          </a:p>
          <a:p>
            <a:pPr marL="0" indent="0">
              <a:buNone/>
            </a:pPr>
            <a:endParaRPr lang="en-GB" dirty="0">
              <a:solidFill>
                <a:srgbClr val="FFFF00"/>
              </a:solidFill>
            </a:endParaRPr>
          </a:p>
          <a:p>
            <a:pPr marL="0" indent="0">
              <a:buNone/>
            </a:pPr>
            <a:r>
              <a:rPr lang="en-GB" dirty="0">
                <a:solidFill>
                  <a:srgbClr val="FFFF00"/>
                </a:solidFill>
              </a:rPr>
              <a:t>Deep venous stenting is a developing field and is yielding significant benefits to patients. </a:t>
            </a:r>
          </a:p>
        </p:txBody>
      </p:sp>
      <p:pic>
        <p:nvPicPr>
          <p:cNvPr id="7" name="Picture 6" descr="http://www.ivs-online.co.uk/uploads/ivs/ivs-logo.png">
            <a:extLst>
              <a:ext uri="{FF2B5EF4-FFF2-40B4-BE49-F238E27FC236}">
                <a16:creationId xmlns:a16="http://schemas.microsoft.com/office/drawing/2014/main" id="{5F752EC7-6F96-4B3F-8BB6-144B98F6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FA9013-1DEF-47DF-A2F9-2D1800F61047}"/>
              </a:ext>
            </a:extLst>
          </p:cNvPr>
          <p:cNvSpPr txBox="1"/>
          <p:nvPr/>
        </p:nvSpPr>
        <p:spPr>
          <a:xfrm>
            <a:off x="120769" y="0"/>
            <a:ext cx="483079" cy="369332"/>
          </a:xfrm>
          <a:prstGeom prst="rect">
            <a:avLst/>
          </a:prstGeom>
          <a:noFill/>
        </p:spPr>
        <p:txBody>
          <a:bodyPr wrap="square" rtlCol="0">
            <a:spAutoFit/>
          </a:bodyPr>
          <a:lstStyle/>
          <a:p>
            <a:r>
              <a:rPr lang="en-GB" dirty="0">
                <a:solidFill>
                  <a:srgbClr val="FFFF00"/>
                </a:solidFill>
              </a:rPr>
              <a:t>46</a:t>
            </a:r>
          </a:p>
        </p:txBody>
      </p:sp>
    </p:spTree>
    <p:extLst>
      <p:ext uri="{BB962C8B-B14F-4D97-AF65-F5344CB8AC3E}">
        <p14:creationId xmlns:p14="http://schemas.microsoft.com/office/powerpoint/2010/main" val="412133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F8B91-BA89-4474-A4C8-C3100AE9C1AB}"/>
              </a:ext>
            </a:extLst>
          </p:cNvPr>
          <p:cNvSpPr>
            <a:spLocks noGrp="1"/>
          </p:cNvSpPr>
          <p:nvPr>
            <p:ph type="title"/>
          </p:nvPr>
        </p:nvSpPr>
        <p:spPr/>
        <p:txBody>
          <a:bodyPr/>
          <a:lstStyle/>
          <a:p>
            <a:pPr algn="ctr"/>
            <a:r>
              <a:rPr lang="en-GB" dirty="0">
                <a:solidFill>
                  <a:srgbClr val="FFFF00"/>
                </a:solidFill>
              </a:rPr>
              <a:t>Pattern of Disease</a:t>
            </a:r>
          </a:p>
        </p:txBody>
      </p:sp>
      <p:sp>
        <p:nvSpPr>
          <p:cNvPr id="3" name="Content Placeholder 2">
            <a:extLst>
              <a:ext uri="{FF2B5EF4-FFF2-40B4-BE49-F238E27FC236}">
                <a16:creationId xmlns:a16="http://schemas.microsoft.com/office/drawing/2014/main" id="{16AA5F2A-4DAD-48B4-B9B6-B4C0ED86E748}"/>
              </a:ext>
            </a:extLst>
          </p:cNvPr>
          <p:cNvSpPr>
            <a:spLocks noGrp="1"/>
          </p:cNvSpPr>
          <p:nvPr>
            <p:ph idx="1"/>
          </p:nvPr>
        </p:nvSpPr>
        <p:spPr/>
        <p:txBody>
          <a:bodyPr/>
          <a:lstStyle/>
          <a:p>
            <a:r>
              <a:rPr lang="en-GB" dirty="0">
                <a:solidFill>
                  <a:srgbClr val="FFFF00"/>
                </a:solidFill>
              </a:rPr>
              <a:t>Acute (thrombus)</a:t>
            </a:r>
          </a:p>
          <a:p>
            <a:r>
              <a:rPr lang="en-GB" dirty="0">
                <a:solidFill>
                  <a:srgbClr val="FFFF00"/>
                </a:solidFill>
              </a:rPr>
              <a:t>Chronic (Fibrosis)</a:t>
            </a:r>
          </a:p>
          <a:p>
            <a:r>
              <a:rPr lang="en-GB" dirty="0">
                <a:solidFill>
                  <a:srgbClr val="FFFF00"/>
                </a:solidFill>
              </a:rPr>
              <a:t>Acute on Chronic</a:t>
            </a:r>
          </a:p>
          <a:p>
            <a:r>
              <a:rPr lang="en-GB" dirty="0">
                <a:solidFill>
                  <a:srgbClr val="FFFF00"/>
                </a:solidFill>
              </a:rPr>
              <a:t>Compression (NIVL)</a:t>
            </a:r>
          </a:p>
          <a:p>
            <a:r>
              <a:rPr lang="en-GB" dirty="0">
                <a:solidFill>
                  <a:srgbClr val="FFFF00"/>
                </a:solidFill>
              </a:rPr>
              <a:t>Combination of the above ( Most common). </a:t>
            </a:r>
          </a:p>
          <a:p>
            <a:endParaRPr lang="en-GB" dirty="0">
              <a:solidFill>
                <a:srgbClr val="FFFF00"/>
              </a:solidFill>
            </a:endParaRPr>
          </a:p>
          <a:p>
            <a:r>
              <a:rPr lang="en-GB" dirty="0">
                <a:solidFill>
                  <a:srgbClr val="FFFF00"/>
                </a:solidFill>
              </a:rPr>
              <a:t>Special  Scenarios – </a:t>
            </a:r>
            <a:r>
              <a:rPr lang="en-GB" dirty="0" err="1">
                <a:solidFill>
                  <a:srgbClr val="FFFF00"/>
                </a:solidFill>
              </a:rPr>
              <a:t>Eg</a:t>
            </a:r>
            <a:r>
              <a:rPr lang="en-GB" dirty="0">
                <a:solidFill>
                  <a:srgbClr val="FFFF00"/>
                </a:solidFill>
              </a:rPr>
              <a:t> Radiotherapy. </a:t>
            </a:r>
          </a:p>
        </p:txBody>
      </p:sp>
      <p:pic>
        <p:nvPicPr>
          <p:cNvPr id="4" name="Picture 3" descr="http://www.ivs-online.co.uk/uploads/ivs/ivs-logo.png">
            <a:extLst>
              <a:ext uri="{FF2B5EF4-FFF2-40B4-BE49-F238E27FC236}">
                <a16:creationId xmlns:a16="http://schemas.microsoft.com/office/drawing/2014/main" id="{7426814C-2CC6-42C1-A41D-4CA8481C9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C5A41C-E21C-435A-AB34-B88CB05A3BEB}"/>
              </a:ext>
            </a:extLst>
          </p:cNvPr>
          <p:cNvSpPr txBox="1"/>
          <p:nvPr/>
        </p:nvSpPr>
        <p:spPr>
          <a:xfrm>
            <a:off x="120770" y="0"/>
            <a:ext cx="345056" cy="369332"/>
          </a:xfrm>
          <a:prstGeom prst="rect">
            <a:avLst/>
          </a:prstGeom>
          <a:noFill/>
        </p:spPr>
        <p:txBody>
          <a:bodyPr wrap="square" rtlCol="0">
            <a:spAutoFit/>
          </a:bodyPr>
          <a:lstStyle/>
          <a:p>
            <a:r>
              <a:rPr lang="en-GB" dirty="0">
                <a:solidFill>
                  <a:srgbClr val="FFFF00"/>
                </a:solidFill>
              </a:rPr>
              <a:t>5</a:t>
            </a:r>
          </a:p>
        </p:txBody>
      </p:sp>
    </p:spTree>
    <p:extLst>
      <p:ext uri="{BB962C8B-B14F-4D97-AF65-F5344CB8AC3E}">
        <p14:creationId xmlns:p14="http://schemas.microsoft.com/office/powerpoint/2010/main" val="592910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6E29C-C74C-4DA1-AF28-ADDE613EE370}"/>
              </a:ext>
            </a:extLst>
          </p:cNvPr>
          <p:cNvSpPr txBox="1">
            <a:spLocks noGrp="1"/>
          </p:cNvSpPr>
          <p:nvPr>
            <p:ph type="title"/>
          </p:nvPr>
        </p:nvSpPr>
        <p:spPr/>
        <p:txBody>
          <a:bodyPr/>
          <a:lstStyle/>
          <a:p>
            <a:pPr algn="ctr"/>
            <a:r>
              <a:rPr lang="en-GB" dirty="0">
                <a:solidFill>
                  <a:srgbClr val="FFFF00"/>
                </a:solidFill>
              </a:rPr>
              <a:t>Venous Disease and PTS</a:t>
            </a:r>
          </a:p>
        </p:txBody>
      </p:sp>
      <p:pic>
        <p:nvPicPr>
          <p:cNvPr id="3" name="Content Placeholder 3" descr="2015-12-29 13.07.20.jpg">
            <a:extLst>
              <a:ext uri="{FF2B5EF4-FFF2-40B4-BE49-F238E27FC236}">
                <a16:creationId xmlns:a16="http://schemas.microsoft.com/office/drawing/2014/main" id="{DD937CBF-F365-47A6-9408-30E9E858D679}"/>
              </a:ext>
            </a:extLst>
          </p:cNvPr>
          <p:cNvPicPr>
            <a:picLocks noGrp="1" noChangeAspect="1"/>
          </p:cNvPicPr>
          <p:nvPr>
            <p:ph idx="1"/>
          </p:nvPr>
        </p:nvPicPr>
        <p:blipFill>
          <a:blip r:embed="rId3"/>
          <a:srcRect t="13336" b="13336"/>
          <a:stretch>
            <a:fillRect/>
          </a:stretch>
        </p:blipFill>
        <p:spPr>
          <a:xfrm>
            <a:off x="2053086" y="1431985"/>
            <a:ext cx="7901797" cy="4813540"/>
          </a:xfrm>
        </p:spPr>
      </p:pic>
      <p:pic>
        <p:nvPicPr>
          <p:cNvPr id="4" name="Picture 3" descr="http://www.ivs-online.co.uk/uploads/ivs/ivs-logo.png">
            <a:extLst>
              <a:ext uri="{FF2B5EF4-FFF2-40B4-BE49-F238E27FC236}">
                <a16:creationId xmlns:a16="http://schemas.microsoft.com/office/drawing/2014/main" id="{B8D74D27-6BA8-489C-BEC0-019B62CFA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1426B0-6FD8-4694-84F8-3585DFE6C68F}"/>
              </a:ext>
            </a:extLst>
          </p:cNvPr>
          <p:cNvSpPr txBox="1"/>
          <p:nvPr/>
        </p:nvSpPr>
        <p:spPr>
          <a:xfrm>
            <a:off x="120770" y="0"/>
            <a:ext cx="345056" cy="369332"/>
          </a:xfrm>
          <a:prstGeom prst="rect">
            <a:avLst/>
          </a:prstGeom>
          <a:noFill/>
        </p:spPr>
        <p:txBody>
          <a:bodyPr wrap="square" rtlCol="0">
            <a:spAutoFit/>
          </a:bodyPr>
          <a:lstStyle/>
          <a:p>
            <a:r>
              <a:rPr lang="en-GB" dirty="0">
                <a:solidFill>
                  <a:srgbClr val="FFFF00"/>
                </a:solidFill>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DEB9-FF90-4BD8-8614-A0F5D6A101AA}"/>
              </a:ext>
            </a:extLst>
          </p:cNvPr>
          <p:cNvSpPr txBox="1">
            <a:spLocks noGrp="1"/>
          </p:cNvSpPr>
          <p:nvPr>
            <p:ph type="title"/>
          </p:nvPr>
        </p:nvSpPr>
        <p:spPr/>
        <p:txBody>
          <a:bodyPr/>
          <a:lstStyle/>
          <a:p>
            <a:pPr lvl="0"/>
            <a:r>
              <a:rPr lang="en-GB" sz="4267" dirty="0">
                <a:solidFill>
                  <a:srgbClr val="FFFF00"/>
                </a:solidFill>
              </a:rPr>
              <a:t>Summary of Venous Disease</a:t>
            </a:r>
          </a:p>
        </p:txBody>
      </p:sp>
      <p:grpSp>
        <p:nvGrpSpPr>
          <p:cNvPr id="3" name="Group 5">
            <a:extLst>
              <a:ext uri="{FF2B5EF4-FFF2-40B4-BE49-F238E27FC236}">
                <a16:creationId xmlns:a16="http://schemas.microsoft.com/office/drawing/2014/main" id="{3AD48FF9-1805-4C77-8032-6FADB157B70C}"/>
              </a:ext>
            </a:extLst>
          </p:cNvPr>
          <p:cNvGrpSpPr/>
          <p:nvPr/>
        </p:nvGrpSpPr>
        <p:grpSpPr>
          <a:xfrm>
            <a:off x="333022" y="1530110"/>
            <a:ext cx="3491270" cy="5085389"/>
            <a:chOff x="194904" y="1530111"/>
            <a:chExt cx="3491270" cy="5353290"/>
          </a:xfrm>
        </p:grpSpPr>
        <p:pic>
          <p:nvPicPr>
            <p:cNvPr id="4" name="Picture 4" descr="Image result for superficial and deep veins">
              <a:extLst>
                <a:ext uri="{FF2B5EF4-FFF2-40B4-BE49-F238E27FC236}">
                  <a16:creationId xmlns:a16="http://schemas.microsoft.com/office/drawing/2014/main" id="{FF06CE1D-EFF2-43F7-9A03-73F86CDC26FF}"/>
                </a:ext>
              </a:extLst>
            </p:cNvPr>
            <p:cNvPicPr>
              <a:picLocks noChangeAspect="1"/>
            </p:cNvPicPr>
            <p:nvPr/>
          </p:nvPicPr>
          <p:blipFill>
            <a:blip r:embed="rId2"/>
            <a:srcRect/>
            <a:stretch>
              <a:fillRect/>
            </a:stretch>
          </p:blipFill>
          <p:spPr>
            <a:xfrm>
              <a:off x="194904" y="1530111"/>
              <a:ext cx="3491270" cy="5353281"/>
            </a:xfrm>
            <a:prstGeom prst="rect">
              <a:avLst/>
            </a:prstGeom>
            <a:noFill/>
            <a:ln cap="flat">
              <a:noFill/>
            </a:ln>
          </p:spPr>
        </p:pic>
        <p:sp>
          <p:nvSpPr>
            <p:cNvPr id="5" name="Round Single Corner Rectangle 3">
              <a:extLst>
                <a:ext uri="{FF2B5EF4-FFF2-40B4-BE49-F238E27FC236}">
                  <a16:creationId xmlns:a16="http://schemas.microsoft.com/office/drawing/2014/main" id="{0A6BB627-488E-4EFC-AA67-CBE887D980B2}"/>
                </a:ext>
              </a:extLst>
            </p:cNvPr>
            <p:cNvSpPr/>
            <p:nvPr/>
          </p:nvSpPr>
          <p:spPr>
            <a:xfrm>
              <a:off x="2190746" y="6675202"/>
              <a:ext cx="1495428" cy="208199"/>
            </a:xfrm>
            <a:custGeom>
              <a:avLst>
                <a:gd name="f7" fmla="val 16667"/>
              </a:avLst>
              <a:gdLst>
                <a:gd name="f1" fmla="val 5400000"/>
                <a:gd name="f2" fmla="val 16200000"/>
                <a:gd name="f3" fmla="val w"/>
                <a:gd name="f4" fmla="val h"/>
                <a:gd name="f5" fmla="val ss"/>
                <a:gd name="f6" fmla="val 0"/>
                <a:gd name="f7" fmla="val 16667"/>
                <a:gd name="f8" fmla="abs f3"/>
                <a:gd name="f9" fmla="abs f4"/>
                <a:gd name="f10" fmla="abs f5"/>
                <a:gd name="f11" fmla="val f6"/>
                <a:gd name="f12" fmla="val f7"/>
                <a:gd name="f13" fmla="?: f8 f3 1"/>
                <a:gd name="f14" fmla="?: f9 f4 1"/>
                <a:gd name="f15" fmla="?: f10 f5 1"/>
                <a:gd name="f16" fmla="*/ f13 1 21600"/>
                <a:gd name="f17" fmla="*/ f14 1 21600"/>
                <a:gd name="f18" fmla="*/ 21600 f13 1"/>
                <a:gd name="f19" fmla="*/ 21600 f14 1"/>
                <a:gd name="f20" fmla="min f17 f16"/>
                <a:gd name="f21" fmla="*/ f18 1 f15"/>
                <a:gd name="f22" fmla="*/ f19 1 f15"/>
                <a:gd name="f23" fmla="val f21"/>
                <a:gd name="f24" fmla="val f22"/>
                <a:gd name="f25" fmla="*/ f11 f20 1"/>
                <a:gd name="f26" fmla="+- f24 0 f11"/>
                <a:gd name="f27" fmla="+- f23 0 f11"/>
                <a:gd name="f28" fmla="*/ f24 f20 1"/>
                <a:gd name="f29" fmla="*/ f23 f20 1"/>
                <a:gd name="f30" fmla="min f27 f26"/>
                <a:gd name="f31" fmla="*/ f30 f12 1"/>
                <a:gd name="f32" fmla="*/ f31 1 100000"/>
                <a:gd name="f33" fmla="+- f23 0 f32"/>
                <a:gd name="f34" fmla="*/ f32 29289 1"/>
                <a:gd name="f35" fmla="*/ f32 f20 1"/>
                <a:gd name="f36" fmla="*/ f34 1 100000"/>
                <a:gd name="f37" fmla="*/ f33 f20 1"/>
                <a:gd name="f38" fmla="+- f23 0 f36"/>
                <a:gd name="f39" fmla="*/ f38 f20 1"/>
              </a:gdLst>
              <a:ahLst/>
              <a:cxnLst>
                <a:cxn ang="3cd4">
                  <a:pos x="hc" y="t"/>
                </a:cxn>
                <a:cxn ang="0">
                  <a:pos x="r" y="vc"/>
                </a:cxn>
                <a:cxn ang="cd4">
                  <a:pos x="hc" y="b"/>
                </a:cxn>
                <a:cxn ang="cd2">
                  <a:pos x="l" y="vc"/>
                </a:cxn>
              </a:cxnLst>
              <a:rect l="f25" t="f25" r="f39" b="f28"/>
              <a:pathLst>
                <a:path>
                  <a:moveTo>
                    <a:pt x="f25" y="f25"/>
                  </a:moveTo>
                  <a:lnTo>
                    <a:pt x="f37" y="f25"/>
                  </a:lnTo>
                  <a:arcTo wR="f35" hR="f35" stAng="f2" swAng="f1"/>
                  <a:lnTo>
                    <a:pt x="f29" y="f28"/>
                  </a:lnTo>
                  <a:lnTo>
                    <a:pt x="f25" y="f28"/>
                  </a:lnTo>
                  <a:close/>
                </a:path>
              </a:pathLst>
            </a:custGeom>
            <a:solidFill>
              <a:srgbClr val="FFFFFF"/>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a:endParaRPr>
            </a:p>
          </p:txBody>
        </p:sp>
      </p:grpSp>
      <p:sp>
        <p:nvSpPr>
          <p:cNvPr id="6" name="Content Placeholder 2">
            <a:extLst>
              <a:ext uri="{FF2B5EF4-FFF2-40B4-BE49-F238E27FC236}">
                <a16:creationId xmlns:a16="http://schemas.microsoft.com/office/drawing/2014/main" id="{2A1881AE-1746-4FA1-9247-BC40289F9DD1}"/>
              </a:ext>
            </a:extLst>
          </p:cNvPr>
          <p:cNvSpPr txBox="1">
            <a:spLocks noGrp="1"/>
          </p:cNvSpPr>
          <p:nvPr>
            <p:ph idx="1"/>
          </p:nvPr>
        </p:nvSpPr>
        <p:spPr>
          <a:xfrm>
            <a:off x="4038603" y="1572685"/>
            <a:ext cx="4724403" cy="4614336"/>
          </a:xfrm>
        </p:spPr>
        <p:txBody>
          <a:bodyPr/>
          <a:lstStyle/>
          <a:p>
            <a:pPr lvl="0"/>
            <a:r>
              <a:rPr lang="en-GB" sz="3200" dirty="0">
                <a:solidFill>
                  <a:srgbClr val="FFFF00"/>
                </a:solidFill>
              </a:rPr>
              <a:t>Acute</a:t>
            </a:r>
          </a:p>
          <a:p>
            <a:pPr lvl="1"/>
            <a:r>
              <a:rPr lang="en-GB" dirty="0">
                <a:solidFill>
                  <a:srgbClr val="FFFF00"/>
                </a:solidFill>
              </a:rPr>
              <a:t>DVT</a:t>
            </a:r>
          </a:p>
          <a:p>
            <a:pPr lvl="2"/>
            <a:r>
              <a:rPr lang="en-GB" sz="2133" dirty="0">
                <a:solidFill>
                  <a:srgbClr val="FFFF00"/>
                </a:solidFill>
              </a:rPr>
              <a:t>Iliofemoral DVT</a:t>
            </a:r>
          </a:p>
          <a:p>
            <a:pPr lvl="0"/>
            <a:endParaRPr lang="en-GB" dirty="0"/>
          </a:p>
          <a:p>
            <a:pPr lvl="0"/>
            <a:endParaRPr lang="en-GB" dirty="0"/>
          </a:p>
          <a:p>
            <a:pPr lvl="0"/>
            <a:r>
              <a:rPr lang="en-GB" sz="3200" dirty="0">
                <a:solidFill>
                  <a:srgbClr val="FFFF00"/>
                </a:solidFill>
              </a:rPr>
              <a:t>Chronic</a:t>
            </a:r>
          </a:p>
          <a:p>
            <a:pPr lvl="1"/>
            <a:r>
              <a:rPr lang="en-GB" dirty="0">
                <a:solidFill>
                  <a:srgbClr val="FFFF00"/>
                </a:solidFill>
              </a:rPr>
              <a:t>Post-thrombotic syndrome (PTS)</a:t>
            </a:r>
          </a:p>
        </p:txBody>
      </p:sp>
      <p:sp>
        <p:nvSpPr>
          <p:cNvPr id="7" name="Rectangle 11">
            <a:extLst>
              <a:ext uri="{FF2B5EF4-FFF2-40B4-BE49-F238E27FC236}">
                <a16:creationId xmlns:a16="http://schemas.microsoft.com/office/drawing/2014/main" id="{430AFEF7-1FAB-40A5-98D0-28C3896253AE}"/>
              </a:ext>
            </a:extLst>
          </p:cNvPr>
          <p:cNvSpPr/>
          <p:nvPr/>
        </p:nvSpPr>
        <p:spPr>
          <a:xfrm>
            <a:off x="409578" y="1530111"/>
            <a:ext cx="1343025" cy="241301"/>
          </a:xfrm>
          <a:prstGeom prst="rect">
            <a:avLst/>
          </a:prstGeom>
          <a:noFill/>
          <a:ln w="634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a:endParaRPr>
          </a:p>
        </p:txBody>
      </p:sp>
      <p:sp>
        <p:nvSpPr>
          <p:cNvPr id="8" name="Content Placeholder 2">
            <a:extLst>
              <a:ext uri="{FF2B5EF4-FFF2-40B4-BE49-F238E27FC236}">
                <a16:creationId xmlns:a16="http://schemas.microsoft.com/office/drawing/2014/main" id="{F3856FA6-FAA9-43C0-AD74-EC80F5D1B7CC}"/>
              </a:ext>
            </a:extLst>
          </p:cNvPr>
          <p:cNvSpPr txBox="1"/>
          <p:nvPr/>
        </p:nvSpPr>
        <p:spPr>
          <a:xfrm>
            <a:off x="8037513" y="1252103"/>
            <a:ext cx="3530598" cy="4614336"/>
          </a:xfrm>
          <a:prstGeom prst="rect">
            <a:avLst/>
          </a:prstGeom>
          <a:noFill/>
          <a:ln cap="flat">
            <a:noFill/>
          </a:ln>
        </p:spPr>
        <p:txBody>
          <a:bodyPr vert="horz" wrap="square" lIns="0" tIns="0" rIns="0" bIns="0" anchor="t" anchorCtr="0"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sng" strike="noStrike" kern="1200" cap="none" spc="0" baseline="0" dirty="0">
                <a:solidFill>
                  <a:srgbClr val="FFFF00"/>
                </a:solidFill>
                <a:uFillTx/>
                <a:latin typeface="Calibri"/>
              </a:rPr>
              <a:t>Treatment</a:t>
            </a:r>
          </a:p>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1200" cap="none" spc="0" baseline="0" dirty="0">
              <a:solidFill>
                <a:srgbClr val="FFFF00"/>
              </a:solidFill>
              <a:uFillTx/>
              <a:latin typeface="Calibri"/>
            </a:endParaRPr>
          </a:p>
          <a:p>
            <a:pPr marL="457200" marR="0" lvl="0" indent="-457200" algn="l" defTabSz="914372" rtl="0" fontAlgn="auto" hangingPunct="1">
              <a:lnSpc>
                <a:spcPct val="100000"/>
              </a:lnSpc>
              <a:spcBef>
                <a:spcPts val="0"/>
              </a:spcBef>
              <a:spcAft>
                <a:spcPts val="0"/>
              </a:spcAft>
              <a:buClr>
                <a:srgbClr val="FFFF00"/>
              </a:buClr>
              <a:buSzPct val="100000"/>
              <a:buFont typeface="Arial" panose="020B0604020202020204" pitchFamily="34" charset="0"/>
              <a:buChar char="•"/>
              <a:tabLst/>
              <a:defRPr sz="1800" b="0" i="0" u="none" strike="noStrike" kern="0" cap="none" spc="0" baseline="0">
                <a:solidFill>
                  <a:srgbClr val="000000"/>
                </a:solidFill>
                <a:uFillTx/>
              </a:defRPr>
            </a:pPr>
            <a:r>
              <a:rPr lang="en-GB" sz="3200" b="0" i="0" u="none" strike="noStrike" kern="1200" cap="none" spc="0" baseline="0" dirty="0">
                <a:solidFill>
                  <a:srgbClr val="FFFF00"/>
                </a:solidFill>
                <a:uFillTx/>
                <a:latin typeface="Calibri"/>
              </a:rPr>
              <a:t>Acute</a:t>
            </a:r>
          </a:p>
          <a:p>
            <a:pPr marL="525780" marR="0" lvl="1" indent="-342900" algn="l" defTabSz="914372" rtl="0" fontAlgn="auto" hangingPunct="1">
              <a:lnSpc>
                <a:spcPct val="100000"/>
              </a:lnSpc>
              <a:spcBef>
                <a:spcPts val="0"/>
              </a:spcBef>
              <a:spcAft>
                <a:spcPts val="0"/>
              </a:spcAft>
              <a:buClr>
                <a:srgbClr val="FFFF00"/>
              </a:buClr>
              <a:buSzPct val="100000"/>
              <a:buFont typeface="Arial" panose="020B0604020202020204" pitchFamily="34" charset="0"/>
              <a:buChar char="•"/>
              <a:tabLst/>
              <a:defRPr sz="1800" b="0" i="0" u="none" strike="noStrike" kern="0" cap="none" spc="0" baseline="0">
                <a:solidFill>
                  <a:srgbClr val="000000"/>
                </a:solidFill>
                <a:uFillTx/>
              </a:defRPr>
            </a:pPr>
            <a:r>
              <a:rPr lang="en-GB" sz="2400" b="0" i="0" u="none" strike="noStrike" kern="1200" cap="none" spc="0" baseline="0" dirty="0">
                <a:solidFill>
                  <a:srgbClr val="FFFF00"/>
                </a:solidFill>
                <a:uFillTx/>
                <a:latin typeface="Calibri"/>
              </a:rPr>
              <a:t>Thrombolysis (lysis)</a:t>
            </a:r>
          </a:p>
          <a:p>
            <a:pPr marL="664714" marR="0" lvl="2" indent="-342900" algn="l" defTabSz="914372" rtl="0" fontAlgn="auto" hangingPunct="1">
              <a:lnSpc>
                <a:spcPct val="100000"/>
              </a:lnSpc>
              <a:spcBef>
                <a:spcPts val="0"/>
              </a:spcBef>
              <a:spcAft>
                <a:spcPts val="0"/>
              </a:spcAft>
              <a:buClr>
                <a:srgbClr val="FFFF00"/>
              </a:buClr>
              <a:buSzPct val="100000"/>
              <a:buFont typeface="Arial" panose="020B0604020202020204" pitchFamily="34" charset="0"/>
              <a:buChar char="•"/>
              <a:tabLst/>
              <a:defRPr sz="1800" b="0" i="0" u="none" strike="noStrike" kern="0" cap="none" spc="0" baseline="0">
                <a:solidFill>
                  <a:srgbClr val="000000"/>
                </a:solidFill>
                <a:uFillTx/>
              </a:defRPr>
            </a:pPr>
            <a:r>
              <a:rPr lang="en-GB" sz="2133" b="0" i="0" u="none" strike="noStrike" kern="1200" cap="none" spc="0" baseline="0" dirty="0">
                <a:solidFill>
                  <a:srgbClr val="FFFF00"/>
                </a:solidFill>
                <a:uFillTx/>
                <a:latin typeface="Calibri"/>
              </a:rPr>
              <a:t> +/- </a:t>
            </a:r>
            <a:r>
              <a:rPr lang="en-GB" sz="2133" b="0" i="0" u="none" strike="noStrike" kern="1200" cap="none" spc="0" baseline="0" dirty="0" err="1">
                <a:solidFill>
                  <a:srgbClr val="FFFF00"/>
                </a:solidFill>
                <a:uFillTx/>
                <a:latin typeface="Calibri"/>
              </a:rPr>
              <a:t>venoplasty</a:t>
            </a:r>
            <a:endParaRPr lang="en-GB" sz="2133" b="0" i="0" u="none" strike="noStrike" kern="1200" cap="none" spc="0" baseline="0" dirty="0">
              <a:solidFill>
                <a:srgbClr val="FFFF00"/>
              </a:solidFill>
              <a:uFillTx/>
              <a:latin typeface="Calibri"/>
            </a:endParaRPr>
          </a:p>
          <a:p>
            <a:pPr marL="664714" marR="0" lvl="2" indent="-342900" algn="l" defTabSz="914372" rtl="0" fontAlgn="auto" hangingPunct="1">
              <a:lnSpc>
                <a:spcPct val="100000"/>
              </a:lnSpc>
              <a:spcBef>
                <a:spcPts val="0"/>
              </a:spcBef>
              <a:spcAft>
                <a:spcPts val="0"/>
              </a:spcAft>
              <a:buClr>
                <a:srgbClr val="FFFF00"/>
              </a:buClr>
              <a:buSzPct val="100000"/>
              <a:buFont typeface="Arial" panose="020B0604020202020204" pitchFamily="34" charset="0"/>
              <a:buChar char="•"/>
              <a:tabLst/>
              <a:defRPr sz="1800" b="0" i="0" u="none" strike="noStrike" kern="0" cap="none" spc="0" baseline="0">
                <a:solidFill>
                  <a:srgbClr val="000000"/>
                </a:solidFill>
                <a:uFillTx/>
              </a:defRPr>
            </a:pPr>
            <a:r>
              <a:rPr lang="en-GB" sz="2133" b="0" i="0" u="none" strike="noStrike" kern="1200" cap="none" spc="0" baseline="0" dirty="0">
                <a:solidFill>
                  <a:srgbClr val="FFFF00"/>
                </a:solidFill>
                <a:uFillTx/>
                <a:latin typeface="Calibri"/>
              </a:rPr>
              <a:t> +/- stent</a:t>
            </a:r>
          </a:p>
          <a:p>
            <a:pPr marL="342900" marR="0" lvl="0" indent="-342900" algn="l" defTabSz="914372" rtl="0" fontAlgn="auto" hangingPunct="1">
              <a:lnSpc>
                <a:spcPct val="100000"/>
              </a:lnSpc>
              <a:spcBef>
                <a:spcPts val="0"/>
              </a:spcBef>
              <a:spcAft>
                <a:spcPts val="0"/>
              </a:spcAft>
              <a:buClr>
                <a:srgbClr val="FFFF00"/>
              </a:buClr>
              <a:buSzPct val="100000"/>
              <a:buFont typeface="Arial" panose="020B0604020202020204" pitchFamily="34" charset="0"/>
              <a:buChar char="•"/>
              <a:tabLst/>
              <a:defRPr sz="1800" b="0" i="0" u="none" strike="noStrike" kern="0" cap="none" spc="0" baseline="0">
                <a:solidFill>
                  <a:srgbClr val="000000"/>
                </a:solidFill>
                <a:uFillTx/>
              </a:defRPr>
            </a:pPr>
            <a:endParaRPr lang="en-GB" sz="1867" b="0" i="0" u="none" strike="noStrike" kern="1200" cap="none" spc="0" baseline="0" dirty="0">
              <a:solidFill>
                <a:srgbClr val="FFFF00"/>
              </a:solidFill>
              <a:uFillTx/>
              <a:latin typeface="Calibri"/>
            </a:endParaRPr>
          </a:p>
          <a:p>
            <a:pPr marL="457200" marR="0" lvl="0" indent="-457200" algn="l" defTabSz="914372" rtl="0" fontAlgn="auto" hangingPunct="1">
              <a:lnSpc>
                <a:spcPct val="100000"/>
              </a:lnSpc>
              <a:spcBef>
                <a:spcPts val="0"/>
              </a:spcBef>
              <a:spcAft>
                <a:spcPts val="0"/>
              </a:spcAft>
              <a:buClr>
                <a:srgbClr val="FFFF00"/>
              </a:buClr>
              <a:buSzPct val="100000"/>
              <a:buFont typeface="Arial" panose="020B0604020202020204" pitchFamily="34" charset="0"/>
              <a:buChar char="•"/>
              <a:tabLst/>
              <a:defRPr sz="1800" b="0" i="0" u="none" strike="noStrike" kern="0" cap="none" spc="0" baseline="0">
                <a:solidFill>
                  <a:srgbClr val="000000"/>
                </a:solidFill>
                <a:uFillTx/>
              </a:defRPr>
            </a:pPr>
            <a:r>
              <a:rPr lang="en-GB" sz="3200" b="0" i="0" u="none" strike="noStrike" kern="1200" cap="none" spc="0" baseline="0" dirty="0">
                <a:solidFill>
                  <a:srgbClr val="FFFF00"/>
                </a:solidFill>
                <a:uFillTx/>
                <a:latin typeface="Calibri"/>
              </a:rPr>
              <a:t>Chronic</a:t>
            </a:r>
          </a:p>
          <a:p>
            <a:pPr marL="525780" marR="0" lvl="1" indent="-342900" algn="l" defTabSz="914372" rtl="0" fontAlgn="auto" hangingPunct="1">
              <a:lnSpc>
                <a:spcPct val="100000"/>
              </a:lnSpc>
              <a:spcBef>
                <a:spcPts val="0"/>
              </a:spcBef>
              <a:spcAft>
                <a:spcPts val="0"/>
              </a:spcAft>
              <a:buClr>
                <a:srgbClr val="FFFF00"/>
              </a:buClr>
              <a:buSzPct val="100000"/>
              <a:buFont typeface="Arial" panose="020B0604020202020204" pitchFamily="34" charset="0"/>
              <a:buChar char="•"/>
              <a:tabLst/>
              <a:defRPr sz="1800" b="0" i="0" u="none" strike="noStrike" kern="0" cap="none" spc="0" baseline="0">
                <a:solidFill>
                  <a:srgbClr val="000000"/>
                </a:solidFill>
                <a:uFillTx/>
              </a:defRPr>
            </a:pPr>
            <a:r>
              <a:rPr lang="en-GB" sz="2400" b="0" i="0" u="none" strike="noStrike" kern="1200" cap="none" spc="0" baseline="0" dirty="0" err="1">
                <a:solidFill>
                  <a:srgbClr val="FFFF00"/>
                </a:solidFill>
                <a:uFillTx/>
                <a:latin typeface="Calibri"/>
              </a:rPr>
              <a:t>Venoplasty</a:t>
            </a:r>
            <a:r>
              <a:rPr lang="en-GB" sz="2400" b="0" i="0" u="none" strike="noStrike" kern="1200" cap="none" spc="0" baseline="0" dirty="0">
                <a:solidFill>
                  <a:srgbClr val="FFFF00"/>
                </a:solidFill>
                <a:uFillTx/>
                <a:latin typeface="Calibri"/>
              </a:rPr>
              <a:t> +/- Stent</a:t>
            </a:r>
          </a:p>
        </p:txBody>
      </p:sp>
      <p:pic>
        <p:nvPicPr>
          <p:cNvPr id="9" name="Picture 8" descr="http://www.ivs-online.co.uk/uploads/ivs/ivs-logo.png">
            <a:extLst>
              <a:ext uri="{FF2B5EF4-FFF2-40B4-BE49-F238E27FC236}">
                <a16:creationId xmlns:a16="http://schemas.microsoft.com/office/drawing/2014/main" id="{E715D7B9-3CAE-44F7-9162-E461E6F81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1582FF-6FFC-4D8C-A937-AB565FEF8432}"/>
              </a:ext>
            </a:extLst>
          </p:cNvPr>
          <p:cNvSpPr txBox="1"/>
          <p:nvPr/>
        </p:nvSpPr>
        <p:spPr>
          <a:xfrm>
            <a:off x="120770" y="0"/>
            <a:ext cx="345056" cy="369332"/>
          </a:xfrm>
          <a:prstGeom prst="rect">
            <a:avLst/>
          </a:prstGeom>
          <a:noFill/>
        </p:spPr>
        <p:txBody>
          <a:bodyPr wrap="square" rtlCol="0">
            <a:spAutoFit/>
          </a:bodyPr>
          <a:lstStyle/>
          <a:p>
            <a:r>
              <a:rPr lang="en-GB" dirty="0">
                <a:solidFill>
                  <a:srgbClr val="FFFF00"/>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E4A8B-9F87-46AC-A7EA-A89A36293983}"/>
              </a:ext>
            </a:extLst>
          </p:cNvPr>
          <p:cNvSpPr>
            <a:spLocks noGrp="1"/>
          </p:cNvSpPr>
          <p:nvPr>
            <p:ph type="title"/>
          </p:nvPr>
        </p:nvSpPr>
        <p:spPr/>
        <p:txBody>
          <a:bodyPr/>
          <a:lstStyle/>
          <a:p>
            <a:pPr algn="ctr"/>
            <a:r>
              <a:rPr lang="en-GB" dirty="0">
                <a:solidFill>
                  <a:srgbClr val="FFFF00"/>
                </a:solidFill>
              </a:rPr>
              <a:t>Historic Treatment of Deep Venous Disease and Post Thrombotic Syndrome (PTS) </a:t>
            </a:r>
          </a:p>
        </p:txBody>
      </p:sp>
      <p:sp>
        <p:nvSpPr>
          <p:cNvPr id="3" name="Content Placeholder 2">
            <a:extLst>
              <a:ext uri="{FF2B5EF4-FFF2-40B4-BE49-F238E27FC236}">
                <a16:creationId xmlns:a16="http://schemas.microsoft.com/office/drawing/2014/main" id="{FFB9240E-E674-4CA9-B6B2-4DDA6E8D67B9}"/>
              </a:ext>
            </a:extLst>
          </p:cNvPr>
          <p:cNvSpPr>
            <a:spLocks noGrp="1"/>
          </p:cNvSpPr>
          <p:nvPr>
            <p:ph idx="1"/>
          </p:nvPr>
        </p:nvSpPr>
        <p:spPr/>
        <p:txBody>
          <a:bodyPr>
            <a:normAutofit/>
          </a:bodyPr>
          <a:lstStyle/>
          <a:p>
            <a:r>
              <a:rPr lang="en-GB" sz="3600" dirty="0">
                <a:solidFill>
                  <a:srgbClr val="FFFF00"/>
                </a:solidFill>
              </a:rPr>
              <a:t>Living with PTS</a:t>
            </a:r>
          </a:p>
          <a:p>
            <a:endParaRPr lang="en-GB" sz="3600" dirty="0">
              <a:solidFill>
                <a:srgbClr val="FFFF00"/>
              </a:solidFill>
            </a:endParaRPr>
          </a:p>
          <a:p>
            <a:r>
              <a:rPr lang="en-GB" sz="3600" dirty="0">
                <a:solidFill>
                  <a:srgbClr val="FFFF00"/>
                </a:solidFill>
              </a:rPr>
              <a:t>Different approaches to treating PTS</a:t>
            </a:r>
          </a:p>
          <a:p>
            <a:endParaRPr lang="en-GB" sz="3600" dirty="0">
              <a:solidFill>
                <a:srgbClr val="FFFF00"/>
              </a:solidFill>
            </a:endParaRPr>
          </a:p>
          <a:p>
            <a:r>
              <a:rPr lang="en-GB" sz="3600" dirty="0">
                <a:solidFill>
                  <a:srgbClr val="FFFF00"/>
                </a:solidFill>
              </a:rPr>
              <a:t>Anticoagulation</a:t>
            </a:r>
          </a:p>
          <a:p>
            <a:endParaRPr lang="en-GB" sz="3600" dirty="0">
              <a:solidFill>
                <a:srgbClr val="FFFF00"/>
              </a:solidFill>
            </a:endParaRPr>
          </a:p>
          <a:p>
            <a:r>
              <a:rPr lang="en-GB" sz="3600" dirty="0">
                <a:solidFill>
                  <a:srgbClr val="FFFF00"/>
                </a:solidFill>
              </a:rPr>
              <a:t>Early Venous Stents</a:t>
            </a:r>
          </a:p>
          <a:p>
            <a:pPr marL="0" indent="0">
              <a:buNone/>
            </a:pPr>
            <a:endParaRPr lang="en-GB" sz="3600" dirty="0">
              <a:solidFill>
                <a:srgbClr val="FFFF00"/>
              </a:solidFill>
            </a:endParaRPr>
          </a:p>
          <a:p>
            <a:pPr marL="0" indent="0">
              <a:buNone/>
            </a:pPr>
            <a:endParaRPr lang="en-GB" sz="3600" dirty="0">
              <a:solidFill>
                <a:srgbClr val="FFFF00"/>
              </a:solidFill>
            </a:endParaRPr>
          </a:p>
          <a:p>
            <a:endParaRPr lang="en-GB" dirty="0"/>
          </a:p>
        </p:txBody>
      </p:sp>
      <p:pic>
        <p:nvPicPr>
          <p:cNvPr id="4" name="Picture 3" descr="http://www.ivs-online.co.uk/uploads/ivs/ivs-logo.png">
            <a:extLst>
              <a:ext uri="{FF2B5EF4-FFF2-40B4-BE49-F238E27FC236}">
                <a16:creationId xmlns:a16="http://schemas.microsoft.com/office/drawing/2014/main" id="{0E49BE1F-A64A-4BF7-85AA-7C0F57975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A35677-99E7-4675-A529-9F9DCFC2F5E1}"/>
              </a:ext>
            </a:extLst>
          </p:cNvPr>
          <p:cNvSpPr txBox="1"/>
          <p:nvPr/>
        </p:nvSpPr>
        <p:spPr>
          <a:xfrm>
            <a:off x="120770" y="0"/>
            <a:ext cx="345056" cy="369332"/>
          </a:xfrm>
          <a:prstGeom prst="rect">
            <a:avLst/>
          </a:prstGeom>
          <a:noFill/>
        </p:spPr>
        <p:txBody>
          <a:bodyPr wrap="square" rtlCol="0">
            <a:spAutoFit/>
          </a:bodyPr>
          <a:lstStyle/>
          <a:p>
            <a:r>
              <a:rPr lang="en-GB" dirty="0">
                <a:solidFill>
                  <a:srgbClr val="FFFF00"/>
                </a:solidFill>
              </a:rPr>
              <a:t>8</a:t>
            </a:r>
          </a:p>
        </p:txBody>
      </p:sp>
    </p:spTree>
    <p:extLst>
      <p:ext uri="{BB962C8B-B14F-4D97-AF65-F5344CB8AC3E}">
        <p14:creationId xmlns:p14="http://schemas.microsoft.com/office/powerpoint/2010/main" val="2504329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F0498-C455-45F9-8AD1-67821FFA6F32}"/>
              </a:ext>
            </a:extLst>
          </p:cNvPr>
          <p:cNvSpPr>
            <a:spLocks noGrp="1"/>
          </p:cNvSpPr>
          <p:nvPr>
            <p:ph type="title"/>
          </p:nvPr>
        </p:nvSpPr>
        <p:spPr/>
        <p:txBody>
          <a:bodyPr/>
          <a:lstStyle/>
          <a:p>
            <a:pPr algn="ctr"/>
            <a:r>
              <a:rPr lang="en-GB" dirty="0">
                <a:solidFill>
                  <a:srgbClr val="FFFF00"/>
                </a:solidFill>
              </a:rPr>
              <a:t>Venous Stenting</a:t>
            </a:r>
          </a:p>
        </p:txBody>
      </p:sp>
      <p:sp>
        <p:nvSpPr>
          <p:cNvPr id="3" name="Content Placeholder 2">
            <a:extLst>
              <a:ext uri="{FF2B5EF4-FFF2-40B4-BE49-F238E27FC236}">
                <a16:creationId xmlns:a16="http://schemas.microsoft.com/office/drawing/2014/main" id="{368FDB74-5403-4F24-92E9-3536E7646873}"/>
              </a:ext>
            </a:extLst>
          </p:cNvPr>
          <p:cNvSpPr>
            <a:spLocks noGrp="1"/>
          </p:cNvSpPr>
          <p:nvPr>
            <p:ph idx="1"/>
          </p:nvPr>
        </p:nvSpPr>
        <p:spPr/>
        <p:txBody>
          <a:bodyPr/>
          <a:lstStyle/>
          <a:p>
            <a:r>
              <a:rPr lang="en-GB" dirty="0">
                <a:solidFill>
                  <a:srgbClr val="FFFF00"/>
                </a:solidFill>
              </a:rPr>
              <a:t>Advances in venous stents</a:t>
            </a:r>
          </a:p>
          <a:p>
            <a:pPr marL="0" indent="0">
              <a:buNone/>
            </a:pPr>
            <a:endParaRPr lang="en-GB" dirty="0">
              <a:solidFill>
                <a:srgbClr val="FFFF00"/>
              </a:solidFill>
            </a:endParaRPr>
          </a:p>
          <a:p>
            <a:r>
              <a:rPr lang="en-GB" dirty="0">
                <a:solidFill>
                  <a:srgbClr val="FFFF00"/>
                </a:solidFill>
              </a:rPr>
              <a:t>Factors involved with intervention &amp; decision making</a:t>
            </a:r>
          </a:p>
          <a:p>
            <a:pPr marL="0" indent="0">
              <a:buNone/>
            </a:pPr>
            <a:endParaRPr lang="en-GB" dirty="0">
              <a:solidFill>
                <a:srgbClr val="FFFF00"/>
              </a:solidFill>
            </a:endParaRPr>
          </a:p>
          <a:p>
            <a:r>
              <a:rPr lang="en-GB" dirty="0" err="1">
                <a:solidFill>
                  <a:srgbClr val="FFFF00"/>
                </a:solidFill>
              </a:rPr>
              <a:t>Venoplasty</a:t>
            </a:r>
            <a:r>
              <a:rPr lang="en-GB" dirty="0">
                <a:solidFill>
                  <a:srgbClr val="FFFF00"/>
                </a:solidFill>
              </a:rPr>
              <a:t>/Thrombolysis – Performed prior to stenting. </a:t>
            </a:r>
          </a:p>
          <a:p>
            <a:endParaRPr lang="en-GB" dirty="0">
              <a:solidFill>
                <a:srgbClr val="FFFF00"/>
              </a:solidFill>
            </a:endParaRPr>
          </a:p>
        </p:txBody>
      </p:sp>
      <p:pic>
        <p:nvPicPr>
          <p:cNvPr id="4" name="Picture 3" descr="http://www.ivs-online.co.uk/uploads/ivs/ivs-logo.png">
            <a:extLst>
              <a:ext uri="{FF2B5EF4-FFF2-40B4-BE49-F238E27FC236}">
                <a16:creationId xmlns:a16="http://schemas.microsoft.com/office/drawing/2014/main" id="{4E457F18-D51A-4C77-ABFB-C56CC161A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539" y="0"/>
            <a:ext cx="1218461" cy="63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2E80ED-1899-493C-86D6-C1C1B2A49EC6}"/>
              </a:ext>
            </a:extLst>
          </p:cNvPr>
          <p:cNvSpPr txBox="1"/>
          <p:nvPr/>
        </p:nvSpPr>
        <p:spPr>
          <a:xfrm>
            <a:off x="120770" y="0"/>
            <a:ext cx="345056" cy="369332"/>
          </a:xfrm>
          <a:prstGeom prst="rect">
            <a:avLst/>
          </a:prstGeom>
          <a:noFill/>
        </p:spPr>
        <p:txBody>
          <a:bodyPr wrap="square" rtlCol="0">
            <a:spAutoFit/>
          </a:bodyPr>
          <a:lstStyle/>
          <a:p>
            <a:r>
              <a:rPr lang="en-GB" dirty="0">
                <a:solidFill>
                  <a:srgbClr val="FFFF00"/>
                </a:solidFill>
              </a:rPr>
              <a:t>9</a:t>
            </a:r>
          </a:p>
        </p:txBody>
      </p:sp>
    </p:spTree>
    <p:extLst>
      <p:ext uri="{BB962C8B-B14F-4D97-AF65-F5344CB8AC3E}">
        <p14:creationId xmlns:p14="http://schemas.microsoft.com/office/powerpoint/2010/main" val="34644160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CTIVEKEYPADS" val="1,2,3,4,5,6,7,8,9,10,11,12,13,14,15,16,17,18,19,20,21,22,23,24,25,26,27,28,29,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16600</TotalTime>
  <Words>4285</Words>
  <Application>Microsoft Office PowerPoint</Application>
  <PresentationFormat>Widescreen</PresentationFormat>
  <Paragraphs>600</Paragraphs>
  <Slides>46</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BlinkMacSystemFont</vt:lpstr>
      <vt:lpstr>Calibri</vt:lpstr>
      <vt:lpstr>Calibri Light</vt:lpstr>
      <vt:lpstr>inherit</vt:lpstr>
      <vt:lpstr>NexusSerif</vt:lpstr>
      <vt:lpstr>Open Sans</vt:lpstr>
      <vt:lpstr>Roboto</vt:lpstr>
      <vt:lpstr>Office Theme</vt:lpstr>
      <vt:lpstr>Ultrasound - A Tool for  Deep Venous Disease   Assessment &amp; Surveillance</vt:lpstr>
      <vt:lpstr>Veins in the lower limbs</vt:lpstr>
      <vt:lpstr>Deep Veins</vt:lpstr>
      <vt:lpstr>Disease Morphology </vt:lpstr>
      <vt:lpstr>Pattern of Disease</vt:lpstr>
      <vt:lpstr>Venous Disease and PTS</vt:lpstr>
      <vt:lpstr>Summary of Venous Disease</vt:lpstr>
      <vt:lpstr>Historic Treatment of Deep Venous Disease and Post Thrombotic Syndrome (PTS) </vt:lpstr>
      <vt:lpstr>Venous Stenting</vt:lpstr>
      <vt:lpstr>Modern Venous Stents</vt:lpstr>
      <vt:lpstr>Modern Venous Stents</vt:lpstr>
      <vt:lpstr>What is needed to ensure that the stents remain patent?</vt:lpstr>
      <vt:lpstr>Imaging of The Deep Venous System</vt:lpstr>
      <vt:lpstr>How is Our Role Useful?</vt:lpstr>
      <vt:lpstr>Is This a Good Valsalva?</vt:lpstr>
      <vt:lpstr>CVS Wasn’t satisfied….</vt:lpstr>
      <vt:lpstr>How is Our Role Useful?</vt:lpstr>
      <vt:lpstr>Venous Compression </vt:lpstr>
      <vt:lpstr>Points of Compression</vt:lpstr>
      <vt:lpstr>Venous Compression</vt:lpstr>
      <vt:lpstr>Flow</vt:lpstr>
      <vt:lpstr>Other Sonographic Features  Relevant to stenting </vt:lpstr>
      <vt:lpstr>Post Stent Procedure Scan.</vt:lpstr>
      <vt:lpstr>Post Stenting Procedure Scan.</vt:lpstr>
      <vt:lpstr>Intervention for Diseased Stents</vt:lpstr>
      <vt:lpstr>Surveillance </vt:lpstr>
      <vt:lpstr>Documentation + Communication</vt:lpstr>
      <vt:lpstr>    CASE STUDIES</vt:lpstr>
      <vt:lpstr>CASE 1 – 25yr F. Feb 2021</vt:lpstr>
      <vt:lpstr>CASE 1 – 25yr F.  </vt:lpstr>
      <vt:lpstr>CASE 1 – 25yr F. Post Stent Duplex Day 1</vt:lpstr>
      <vt:lpstr>CASE 1 – 25yr F. Post Stent Duplex</vt:lpstr>
      <vt:lpstr>CASE 1 – 25yr F. Post Stent Duplex</vt:lpstr>
      <vt:lpstr>CASE STUDY 2 – 46F – 12 week Duplex</vt:lpstr>
      <vt:lpstr>Case Study 2 – Venogram 12 weeks</vt:lpstr>
      <vt:lpstr>Case Study 2 </vt:lpstr>
      <vt:lpstr>Case Study 2 </vt:lpstr>
      <vt:lpstr>Case Study 2 </vt:lpstr>
      <vt:lpstr>Case 3 - 45y F – 11th November 2019</vt:lpstr>
      <vt:lpstr>45y F – 25th November 2019</vt:lpstr>
      <vt:lpstr>45y F. Fistula Implantation </vt:lpstr>
      <vt:lpstr>PowerPoint Presentation</vt:lpstr>
      <vt:lpstr>Challenges</vt:lpstr>
      <vt:lpstr>IVUS</vt:lpstr>
      <vt:lpstr>Success of venous stents</vt:lpstr>
      <vt:lpstr>IN CONCLUSION</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Rogers</dc:creator>
  <cp:lastModifiedBy>Vikki Galgerud</cp:lastModifiedBy>
  <cp:revision>138</cp:revision>
  <cp:lastPrinted>2021-09-22T08:44:06Z</cp:lastPrinted>
  <dcterms:created xsi:type="dcterms:W3CDTF">2019-11-21T11:45:06Z</dcterms:created>
  <dcterms:modified xsi:type="dcterms:W3CDTF">2021-09-23T15:49:40Z</dcterms:modified>
</cp:coreProperties>
</file>