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3" r:id="rId2"/>
    <p:sldId id="267" r:id="rId3"/>
    <p:sldId id="268" r:id="rId4"/>
    <p:sldId id="269" r:id="rId5"/>
    <p:sldId id="274" r:id="rId6"/>
    <p:sldId id="270" r:id="rId7"/>
    <p:sldId id="271" r:id="rId8"/>
    <p:sldId id="275" r:id="rId9"/>
    <p:sldId id="256" r:id="rId10"/>
    <p:sldId id="259" r:id="rId11"/>
    <p:sldId id="258" r:id="rId12"/>
    <p:sldId id="264" r:id="rId13"/>
    <p:sldId id="277" r:id="rId14"/>
    <p:sldId id="276" r:id="rId15"/>
    <p:sldId id="261" r:id="rId16"/>
    <p:sldId id="260" r:id="rId17"/>
    <p:sldId id="262" r:id="rId18"/>
    <p:sldId id="263" r:id="rId19"/>
    <p:sldId id="265" r:id="rId20"/>
    <p:sldId id="266" r:id="rId21"/>
    <p:sldId id="257"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9FB"/>
    <a:srgbClr val="051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8255" autoAdjust="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73F3C-9231-4E55-9710-8B296ED3A41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536C8DA2-5002-454B-B420-D0E5B6D91F3A}">
      <dgm:prSet phldrT="[Text]"/>
      <dgm:spPr/>
      <dgm:t>
        <a:bodyPr/>
        <a:lstStyle/>
        <a:p>
          <a:r>
            <a:rPr lang="en-GB" dirty="0"/>
            <a:t>Literature review</a:t>
          </a:r>
        </a:p>
      </dgm:t>
    </dgm:pt>
    <dgm:pt modelId="{9C77D5FE-AC40-489A-9BB4-BC6B05B19817}" type="parTrans" cxnId="{D4AECE9B-B752-471B-BF7B-2A8D56D7C94F}">
      <dgm:prSet/>
      <dgm:spPr/>
      <dgm:t>
        <a:bodyPr/>
        <a:lstStyle/>
        <a:p>
          <a:endParaRPr lang="en-GB"/>
        </a:p>
      </dgm:t>
    </dgm:pt>
    <dgm:pt modelId="{6DBAFFB8-CD85-4FB5-A71C-71D5A63B56BB}" type="sibTrans" cxnId="{D4AECE9B-B752-471B-BF7B-2A8D56D7C94F}">
      <dgm:prSet/>
      <dgm:spPr/>
      <dgm:t>
        <a:bodyPr/>
        <a:lstStyle/>
        <a:p>
          <a:endParaRPr lang="en-GB"/>
        </a:p>
      </dgm:t>
    </dgm:pt>
    <dgm:pt modelId="{96F67C1B-5602-4D0C-A64D-FE85B36171F5}">
      <dgm:prSet phldrT="[Text]"/>
      <dgm:spPr/>
      <dgm:t>
        <a:bodyPr/>
        <a:lstStyle/>
        <a:p>
          <a:r>
            <a:rPr lang="en-GB" dirty="0"/>
            <a:t>Develop protocol</a:t>
          </a:r>
        </a:p>
      </dgm:t>
    </dgm:pt>
    <dgm:pt modelId="{8591D85B-9B10-4336-804F-75D1D028B098}" type="parTrans" cxnId="{DFD70562-0D22-41EA-B5C8-35063EACA5A0}">
      <dgm:prSet/>
      <dgm:spPr/>
      <dgm:t>
        <a:bodyPr/>
        <a:lstStyle/>
        <a:p>
          <a:endParaRPr lang="en-GB"/>
        </a:p>
      </dgm:t>
    </dgm:pt>
    <dgm:pt modelId="{0221CB7C-945E-4F5C-B85A-F11CD27098AC}" type="sibTrans" cxnId="{DFD70562-0D22-41EA-B5C8-35063EACA5A0}">
      <dgm:prSet/>
      <dgm:spPr/>
      <dgm:t>
        <a:bodyPr/>
        <a:lstStyle/>
        <a:p>
          <a:endParaRPr lang="en-GB"/>
        </a:p>
      </dgm:t>
    </dgm:pt>
    <dgm:pt modelId="{96E0D2E4-A6F2-454B-A75D-B9E824EEDC0F}">
      <dgm:prSet phldrT="[Text]"/>
      <dgm:spPr/>
      <dgm:t>
        <a:bodyPr/>
        <a:lstStyle/>
        <a:p>
          <a:r>
            <a:rPr lang="en-GB" dirty="0"/>
            <a:t>Research ethics approval</a:t>
          </a:r>
        </a:p>
      </dgm:t>
    </dgm:pt>
    <dgm:pt modelId="{B90C3C68-AEED-4A7D-AAFA-97A475DADC05}" type="parTrans" cxnId="{285A1845-A329-43F8-A33F-08262D3C2902}">
      <dgm:prSet/>
      <dgm:spPr/>
      <dgm:t>
        <a:bodyPr/>
        <a:lstStyle/>
        <a:p>
          <a:endParaRPr lang="en-GB"/>
        </a:p>
      </dgm:t>
    </dgm:pt>
    <dgm:pt modelId="{508CAC13-7C5C-4F8D-B5CA-B358C529B903}" type="sibTrans" cxnId="{285A1845-A329-43F8-A33F-08262D3C2902}">
      <dgm:prSet/>
      <dgm:spPr/>
      <dgm:t>
        <a:bodyPr/>
        <a:lstStyle/>
        <a:p>
          <a:endParaRPr lang="en-GB"/>
        </a:p>
      </dgm:t>
    </dgm:pt>
    <dgm:pt modelId="{46693948-1711-401D-B3C4-6D1ADF04C1B3}">
      <dgm:prSet phldrT="[Text]"/>
      <dgm:spPr/>
      <dgm:t>
        <a:bodyPr/>
        <a:lstStyle/>
        <a:p>
          <a:endParaRPr lang="en-GB" dirty="0"/>
        </a:p>
        <a:p>
          <a:r>
            <a:rPr lang="en-GB" dirty="0"/>
            <a:t>Secure SVT grant </a:t>
          </a:r>
        </a:p>
      </dgm:t>
    </dgm:pt>
    <dgm:pt modelId="{B22C4822-84BD-4100-87E1-B56632854151}" type="parTrans" cxnId="{F776588D-2780-480A-BB94-9389ED9048A3}">
      <dgm:prSet/>
      <dgm:spPr/>
      <dgm:t>
        <a:bodyPr/>
        <a:lstStyle/>
        <a:p>
          <a:endParaRPr lang="en-GB"/>
        </a:p>
      </dgm:t>
    </dgm:pt>
    <dgm:pt modelId="{8CCB1C3C-15FC-4FCF-BCB0-7BB5824D4C58}" type="sibTrans" cxnId="{F776588D-2780-480A-BB94-9389ED9048A3}">
      <dgm:prSet/>
      <dgm:spPr/>
      <dgm:t>
        <a:bodyPr/>
        <a:lstStyle/>
        <a:p>
          <a:endParaRPr lang="en-GB"/>
        </a:p>
      </dgm:t>
    </dgm:pt>
    <dgm:pt modelId="{5CB7A436-9656-4357-A857-C15D8EC4E4F3}">
      <dgm:prSet phldrT="[Text]"/>
      <dgm:spPr>
        <a:solidFill>
          <a:srgbClr val="FFC000"/>
        </a:solidFill>
      </dgm:spPr>
      <dgm:t>
        <a:bodyPr/>
        <a:lstStyle/>
        <a:p>
          <a:r>
            <a:rPr lang="en-GB" dirty="0"/>
            <a:t>R&amp;D: Wythenshawe &amp; Stepping Hill</a:t>
          </a:r>
        </a:p>
      </dgm:t>
    </dgm:pt>
    <dgm:pt modelId="{A9BDD7BB-E862-4564-8979-DF1ECC8199C6}" type="parTrans" cxnId="{D0319B06-44B4-4A83-BDE3-422F65DAE153}">
      <dgm:prSet/>
      <dgm:spPr/>
      <dgm:t>
        <a:bodyPr/>
        <a:lstStyle/>
        <a:p>
          <a:endParaRPr lang="en-GB"/>
        </a:p>
      </dgm:t>
    </dgm:pt>
    <dgm:pt modelId="{5AF9E5B3-DD16-4135-92D2-985BB5F4F056}" type="sibTrans" cxnId="{D0319B06-44B4-4A83-BDE3-422F65DAE153}">
      <dgm:prSet/>
      <dgm:spPr/>
      <dgm:t>
        <a:bodyPr/>
        <a:lstStyle/>
        <a:p>
          <a:endParaRPr lang="en-GB"/>
        </a:p>
      </dgm:t>
    </dgm:pt>
    <dgm:pt modelId="{1BD535F0-31E7-48F1-8C09-EF9A9084F83A}">
      <dgm:prSet phldrT="[Text]"/>
      <dgm:spPr>
        <a:solidFill>
          <a:schemeClr val="accent1"/>
        </a:solidFill>
      </dgm:spPr>
      <dgm:t>
        <a:bodyPr/>
        <a:lstStyle/>
        <a:p>
          <a:r>
            <a:rPr lang="en-GB" dirty="0"/>
            <a:t>Recruit patients </a:t>
          </a:r>
        </a:p>
      </dgm:t>
    </dgm:pt>
    <dgm:pt modelId="{D091C040-E4BC-4BA0-90BD-5A05BD0C30FB}" type="parTrans" cxnId="{B6AF7ED5-132E-4524-80EA-D838C4F66770}">
      <dgm:prSet/>
      <dgm:spPr/>
      <dgm:t>
        <a:bodyPr/>
        <a:lstStyle/>
        <a:p>
          <a:endParaRPr lang="en-GB"/>
        </a:p>
      </dgm:t>
    </dgm:pt>
    <dgm:pt modelId="{F8966962-9372-4ED4-9AEA-BE65CEC8E6BE}" type="sibTrans" cxnId="{B6AF7ED5-132E-4524-80EA-D838C4F66770}">
      <dgm:prSet/>
      <dgm:spPr/>
      <dgm:t>
        <a:bodyPr/>
        <a:lstStyle/>
        <a:p>
          <a:endParaRPr lang="en-GB"/>
        </a:p>
      </dgm:t>
    </dgm:pt>
    <dgm:pt modelId="{A4EDE570-8A82-4C06-905D-96197A73BD73}">
      <dgm:prSet phldrT="[Text]"/>
      <dgm:spPr>
        <a:solidFill>
          <a:schemeClr val="accent1"/>
        </a:solidFill>
      </dgm:spPr>
      <dgm:t>
        <a:bodyPr/>
        <a:lstStyle/>
        <a:p>
          <a:r>
            <a:rPr lang="en-GB" dirty="0"/>
            <a:t>Analyse Data</a:t>
          </a:r>
        </a:p>
      </dgm:t>
    </dgm:pt>
    <dgm:pt modelId="{3F51F2A9-D20A-498A-9035-2FCA995310E8}" type="parTrans" cxnId="{AEF36B38-B1D3-4010-8F01-4E947769AE61}">
      <dgm:prSet/>
      <dgm:spPr/>
      <dgm:t>
        <a:bodyPr/>
        <a:lstStyle/>
        <a:p>
          <a:endParaRPr lang="en-GB"/>
        </a:p>
      </dgm:t>
    </dgm:pt>
    <dgm:pt modelId="{388BD8C8-A123-4434-B910-B12A7B0DBBD1}" type="sibTrans" cxnId="{AEF36B38-B1D3-4010-8F01-4E947769AE61}">
      <dgm:prSet/>
      <dgm:spPr/>
      <dgm:t>
        <a:bodyPr/>
        <a:lstStyle/>
        <a:p>
          <a:endParaRPr lang="en-GB"/>
        </a:p>
      </dgm:t>
    </dgm:pt>
    <dgm:pt modelId="{2C85A0D1-0EEF-4814-9DDB-9D245D2966A6}">
      <dgm:prSet phldrT="[Text]"/>
      <dgm:spPr>
        <a:solidFill>
          <a:schemeClr val="accent1"/>
        </a:solidFill>
      </dgm:spPr>
      <dgm:t>
        <a:bodyPr/>
        <a:lstStyle/>
        <a:p>
          <a:r>
            <a:rPr lang="en-GB" dirty="0"/>
            <a:t>Present results at SVT</a:t>
          </a:r>
        </a:p>
      </dgm:t>
    </dgm:pt>
    <dgm:pt modelId="{9C44C3DE-F343-481B-80C3-E72FCEC01C22}" type="parTrans" cxnId="{CEE74E69-6848-4B12-BB7A-FF4B650141C3}">
      <dgm:prSet/>
      <dgm:spPr/>
      <dgm:t>
        <a:bodyPr/>
        <a:lstStyle/>
        <a:p>
          <a:endParaRPr lang="en-GB"/>
        </a:p>
      </dgm:t>
    </dgm:pt>
    <dgm:pt modelId="{FCF55F61-BD9B-4549-BB48-6A51451C7906}" type="sibTrans" cxnId="{CEE74E69-6848-4B12-BB7A-FF4B650141C3}">
      <dgm:prSet/>
      <dgm:spPr/>
      <dgm:t>
        <a:bodyPr/>
        <a:lstStyle/>
        <a:p>
          <a:endParaRPr lang="en-GB"/>
        </a:p>
      </dgm:t>
    </dgm:pt>
    <dgm:pt modelId="{B5A5658F-D4DB-48FA-8B4C-1E14AFDA9FE9}">
      <dgm:prSet phldrT="[Text]"/>
      <dgm:spPr/>
      <dgm:t>
        <a:bodyPr/>
        <a:lstStyle/>
        <a:p>
          <a:r>
            <a:rPr lang="en-GB" dirty="0"/>
            <a:t>IRAS application</a:t>
          </a:r>
        </a:p>
      </dgm:t>
    </dgm:pt>
    <dgm:pt modelId="{6E9BA6CA-4585-464C-8F38-740A6313BE55}" type="parTrans" cxnId="{32C670DF-9D22-4BA4-8801-14778F37FEDB}">
      <dgm:prSet/>
      <dgm:spPr/>
      <dgm:t>
        <a:bodyPr/>
        <a:lstStyle/>
        <a:p>
          <a:endParaRPr lang="en-GB"/>
        </a:p>
      </dgm:t>
    </dgm:pt>
    <dgm:pt modelId="{7B7AB27D-E80B-49DF-BCA2-263AA684456D}" type="sibTrans" cxnId="{32C670DF-9D22-4BA4-8801-14778F37FEDB}">
      <dgm:prSet/>
      <dgm:spPr/>
      <dgm:t>
        <a:bodyPr/>
        <a:lstStyle/>
        <a:p>
          <a:endParaRPr lang="en-GB"/>
        </a:p>
      </dgm:t>
    </dgm:pt>
    <dgm:pt modelId="{1B178DB8-75FF-4CB2-A8C6-DAD83E1CC52D}">
      <dgm:prSet phldrT="[Text]"/>
      <dgm:spPr>
        <a:solidFill>
          <a:schemeClr val="accent1"/>
        </a:solidFill>
      </dgm:spPr>
      <dgm:t>
        <a:bodyPr/>
        <a:lstStyle/>
        <a:p>
          <a:r>
            <a:rPr lang="en-GB" dirty="0"/>
            <a:t>Further research</a:t>
          </a:r>
        </a:p>
      </dgm:t>
    </dgm:pt>
    <dgm:pt modelId="{D3EDB703-79B6-4002-AF46-844EBA42FEB3}" type="parTrans" cxnId="{38CBC5D8-22F8-4840-B966-61BCE7322F9E}">
      <dgm:prSet/>
      <dgm:spPr/>
      <dgm:t>
        <a:bodyPr/>
        <a:lstStyle/>
        <a:p>
          <a:endParaRPr lang="en-GB"/>
        </a:p>
      </dgm:t>
    </dgm:pt>
    <dgm:pt modelId="{158C8B18-744D-42B3-938B-EC5751E38916}" type="sibTrans" cxnId="{38CBC5D8-22F8-4840-B966-61BCE7322F9E}">
      <dgm:prSet/>
      <dgm:spPr/>
      <dgm:t>
        <a:bodyPr/>
        <a:lstStyle/>
        <a:p>
          <a:endParaRPr lang="en-GB"/>
        </a:p>
      </dgm:t>
    </dgm:pt>
    <dgm:pt modelId="{15D70654-5A0D-427B-82D6-0DE622F01A9B}" type="pres">
      <dgm:prSet presAssocID="{CD873F3C-9231-4E55-9710-8B296ED3A411}" presName="Name0" presStyleCnt="0">
        <dgm:presLayoutVars>
          <dgm:dir/>
          <dgm:resizeHandles val="exact"/>
        </dgm:presLayoutVars>
      </dgm:prSet>
      <dgm:spPr/>
    </dgm:pt>
    <dgm:pt modelId="{13EB1797-EB31-4FCD-8AE1-99BCC950ED44}" type="pres">
      <dgm:prSet presAssocID="{536C8DA2-5002-454B-B420-D0E5B6D91F3A}" presName="node" presStyleLbl="node1" presStyleIdx="0" presStyleCnt="10">
        <dgm:presLayoutVars>
          <dgm:bulletEnabled val="1"/>
        </dgm:presLayoutVars>
      </dgm:prSet>
      <dgm:spPr/>
    </dgm:pt>
    <dgm:pt modelId="{CB6F6B15-6D23-4020-B0C4-87BC9E5242D6}" type="pres">
      <dgm:prSet presAssocID="{6DBAFFB8-CD85-4FB5-A71C-71D5A63B56BB}" presName="sibTrans" presStyleLbl="sibTrans1D1" presStyleIdx="0" presStyleCnt="9"/>
      <dgm:spPr/>
    </dgm:pt>
    <dgm:pt modelId="{914E1F94-E240-462B-B76C-A0A57A72375B}" type="pres">
      <dgm:prSet presAssocID="{6DBAFFB8-CD85-4FB5-A71C-71D5A63B56BB}" presName="connectorText" presStyleLbl="sibTrans1D1" presStyleIdx="0" presStyleCnt="9"/>
      <dgm:spPr/>
    </dgm:pt>
    <dgm:pt modelId="{5BE9F64E-7C0B-4920-96FA-5E6214797B09}" type="pres">
      <dgm:prSet presAssocID="{96F67C1B-5602-4D0C-A64D-FE85B36171F5}" presName="node" presStyleLbl="node1" presStyleIdx="1" presStyleCnt="10">
        <dgm:presLayoutVars>
          <dgm:bulletEnabled val="1"/>
        </dgm:presLayoutVars>
      </dgm:prSet>
      <dgm:spPr/>
    </dgm:pt>
    <dgm:pt modelId="{2F41CB29-1571-46E6-B3D7-EABEF34459F1}" type="pres">
      <dgm:prSet presAssocID="{0221CB7C-945E-4F5C-B85A-F11CD27098AC}" presName="sibTrans" presStyleLbl="sibTrans1D1" presStyleIdx="1" presStyleCnt="9"/>
      <dgm:spPr/>
    </dgm:pt>
    <dgm:pt modelId="{B886AF44-1DDF-4E1F-9D8A-E47400B25138}" type="pres">
      <dgm:prSet presAssocID="{0221CB7C-945E-4F5C-B85A-F11CD27098AC}" presName="connectorText" presStyleLbl="sibTrans1D1" presStyleIdx="1" presStyleCnt="9"/>
      <dgm:spPr/>
    </dgm:pt>
    <dgm:pt modelId="{13D3A23A-6ED3-4C64-9A87-0A1BCECA2C63}" type="pres">
      <dgm:prSet presAssocID="{46693948-1711-401D-B3C4-6D1ADF04C1B3}" presName="node" presStyleLbl="node1" presStyleIdx="2" presStyleCnt="10">
        <dgm:presLayoutVars>
          <dgm:bulletEnabled val="1"/>
        </dgm:presLayoutVars>
      </dgm:prSet>
      <dgm:spPr/>
    </dgm:pt>
    <dgm:pt modelId="{750F10B4-A266-4DBF-8122-0375C4719267}" type="pres">
      <dgm:prSet presAssocID="{8CCB1C3C-15FC-4FCF-BCB0-7BB5824D4C58}" presName="sibTrans" presStyleLbl="sibTrans1D1" presStyleIdx="2" presStyleCnt="9"/>
      <dgm:spPr/>
    </dgm:pt>
    <dgm:pt modelId="{9FD69EBC-A3C9-4405-837D-D7A07818C1CE}" type="pres">
      <dgm:prSet presAssocID="{8CCB1C3C-15FC-4FCF-BCB0-7BB5824D4C58}" presName="connectorText" presStyleLbl="sibTrans1D1" presStyleIdx="2" presStyleCnt="9"/>
      <dgm:spPr/>
    </dgm:pt>
    <dgm:pt modelId="{5AA4C3EE-62D0-4402-AB43-780BB5BA22E7}" type="pres">
      <dgm:prSet presAssocID="{B5A5658F-D4DB-48FA-8B4C-1E14AFDA9FE9}" presName="node" presStyleLbl="node1" presStyleIdx="3" presStyleCnt="10">
        <dgm:presLayoutVars>
          <dgm:bulletEnabled val="1"/>
        </dgm:presLayoutVars>
      </dgm:prSet>
      <dgm:spPr/>
    </dgm:pt>
    <dgm:pt modelId="{37BEE72C-5888-4BA7-8B9A-B2746B9089D3}" type="pres">
      <dgm:prSet presAssocID="{7B7AB27D-E80B-49DF-BCA2-263AA684456D}" presName="sibTrans" presStyleLbl="sibTrans1D1" presStyleIdx="3" presStyleCnt="9"/>
      <dgm:spPr/>
    </dgm:pt>
    <dgm:pt modelId="{6A916E7C-B99D-420F-8684-0137C2E68542}" type="pres">
      <dgm:prSet presAssocID="{7B7AB27D-E80B-49DF-BCA2-263AA684456D}" presName="connectorText" presStyleLbl="sibTrans1D1" presStyleIdx="3" presStyleCnt="9"/>
      <dgm:spPr/>
    </dgm:pt>
    <dgm:pt modelId="{3F2D68D4-B531-4DF9-B5BC-8C08768BE908}" type="pres">
      <dgm:prSet presAssocID="{96E0D2E4-A6F2-454B-A75D-B9E824EEDC0F}" presName="node" presStyleLbl="node1" presStyleIdx="4" presStyleCnt="10">
        <dgm:presLayoutVars>
          <dgm:bulletEnabled val="1"/>
        </dgm:presLayoutVars>
      </dgm:prSet>
      <dgm:spPr/>
    </dgm:pt>
    <dgm:pt modelId="{2C005502-C938-4E79-B502-DEC3B8D006B6}" type="pres">
      <dgm:prSet presAssocID="{508CAC13-7C5C-4F8D-B5CA-B358C529B903}" presName="sibTrans" presStyleLbl="sibTrans1D1" presStyleIdx="4" presStyleCnt="9"/>
      <dgm:spPr/>
    </dgm:pt>
    <dgm:pt modelId="{5E1B4D27-EB64-407F-BF25-5254B5738315}" type="pres">
      <dgm:prSet presAssocID="{508CAC13-7C5C-4F8D-B5CA-B358C529B903}" presName="connectorText" presStyleLbl="sibTrans1D1" presStyleIdx="4" presStyleCnt="9"/>
      <dgm:spPr/>
    </dgm:pt>
    <dgm:pt modelId="{C9166383-6B6F-4A9B-9054-BEFF820A0075}" type="pres">
      <dgm:prSet presAssocID="{5CB7A436-9656-4357-A857-C15D8EC4E4F3}" presName="node" presStyleLbl="node1" presStyleIdx="5" presStyleCnt="10">
        <dgm:presLayoutVars>
          <dgm:bulletEnabled val="1"/>
        </dgm:presLayoutVars>
      </dgm:prSet>
      <dgm:spPr/>
    </dgm:pt>
    <dgm:pt modelId="{3A9A535B-90A1-4158-9A85-4E7A14934EC6}" type="pres">
      <dgm:prSet presAssocID="{5AF9E5B3-DD16-4135-92D2-985BB5F4F056}" presName="sibTrans" presStyleLbl="sibTrans1D1" presStyleIdx="5" presStyleCnt="9"/>
      <dgm:spPr/>
    </dgm:pt>
    <dgm:pt modelId="{8641409C-7EA5-4ECC-B1EF-FF6081968E93}" type="pres">
      <dgm:prSet presAssocID="{5AF9E5B3-DD16-4135-92D2-985BB5F4F056}" presName="connectorText" presStyleLbl="sibTrans1D1" presStyleIdx="5" presStyleCnt="9"/>
      <dgm:spPr/>
    </dgm:pt>
    <dgm:pt modelId="{7913BE92-4620-44F1-B8F2-4525CF48BD29}" type="pres">
      <dgm:prSet presAssocID="{1BD535F0-31E7-48F1-8C09-EF9A9084F83A}" presName="node" presStyleLbl="node1" presStyleIdx="6" presStyleCnt="10">
        <dgm:presLayoutVars>
          <dgm:bulletEnabled val="1"/>
        </dgm:presLayoutVars>
      </dgm:prSet>
      <dgm:spPr/>
    </dgm:pt>
    <dgm:pt modelId="{C10CAD3D-5F1C-462C-909A-F38E9ABBC4EC}" type="pres">
      <dgm:prSet presAssocID="{F8966962-9372-4ED4-9AEA-BE65CEC8E6BE}" presName="sibTrans" presStyleLbl="sibTrans1D1" presStyleIdx="6" presStyleCnt="9"/>
      <dgm:spPr/>
    </dgm:pt>
    <dgm:pt modelId="{B20C3B3C-7289-4A69-BC02-676BF699C880}" type="pres">
      <dgm:prSet presAssocID="{F8966962-9372-4ED4-9AEA-BE65CEC8E6BE}" presName="connectorText" presStyleLbl="sibTrans1D1" presStyleIdx="6" presStyleCnt="9"/>
      <dgm:spPr/>
    </dgm:pt>
    <dgm:pt modelId="{92536F6F-D021-41A6-A671-60EB402C3E47}" type="pres">
      <dgm:prSet presAssocID="{A4EDE570-8A82-4C06-905D-96197A73BD73}" presName="node" presStyleLbl="node1" presStyleIdx="7" presStyleCnt="10">
        <dgm:presLayoutVars>
          <dgm:bulletEnabled val="1"/>
        </dgm:presLayoutVars>
      </dgm:prSet>
      <dgm:spPr/>
    </dgm:pt>
    <dgm:pt modelId="{F584EA28-AB97-4F96-BE40-8A8C06269A0A}" type="pres">
      <dgm:prSet presAssocID="{388BD8C8-A123-4434-B910-B12A7B0DBBD1}" presName="sibTrans" presStyleLbl="sibTrans1D1" presStyleIdx="7" presStyleCnt="9"/>
      <dgm:spPr/>
    </dgm:pt>
    <dgm:pt modelId="{D409AF37-509A-4F20-AD96-3890482F6D12}" type="pres">
      <dgm:prSet presAssocID="{388BD8C8-A123-4434-B910-B12A7B0DBBD1}" presName="connectorText" presStyleLbl="sibTrans1D1" presStyleIdx="7" presStyleCnt="9"/>
      <dgm:spPr/>
    </dgm:pt>
    <dgm:pt modelId="{338C79E6-E6BD-457B-8DD8-F77DA45F596F}" type="pres">
      <dgm:prSet presAssocID="{2C85A0D1-0EEF-4814-9DDB-9D245D2966A6}" presName="node" presStyleLbl="node1" presStyleIdx="8" presStyleCnt="10">
        <dgm:presLayoutVars>
          <dgm:bulletEnabled val="1"/>
        </dgm:presLayoutVars>
      </dgm:prSet>
      <dgm:spPr/>
    </dgm:pt>
    <dgm:pt modelId="{352E8AA6-6B9B-4B02-B378-A82B4DC2660B}" type="pres">
      <dgm:prSet presAssocID="{FCF55F61-BD9B-4549-BB48-6A51451C7906}" presName="sibTrans" presStyleLbl="sibTrans1D1" presStyleIdx="8" presStyleCnt="9"/>
      <dgm:spPr/>
    </dgm:pt>
    <dgm:pt modelId="{11786320-2013-4E6F-AA1C-F9889448B7B6}" type="pres">
      <dgm:prSet presAssocID="{FCF55F61-BD9B-4549-BB48-6A51451C7906}" presName="connectorText" presStyleLbl="sibTrans1D1" presStyleIdx="8" presStyleCnt="9"/>
      <dgm:spPr/>
    </dgm:pt>
    <dgm:pt modelId="{2ABBF508-CCB5-4C70-8C6F-F2C12230B488}" type="pres">
      <dgm:prSet presAssocID="{1B178DB8-75FF-4CB2-A8C6-DAD83E1CC52D}" presName="node" presStyleLbl="node1" presStyleIdx="9" presStyleCnt="10">
        <dgm:presLayoutVars>
          <dgm:bulletEnabled val="1"/>
        </dgm:presLayoutVars>
      </dgm:prSet>
      <dgm:spPr/>
    </dgm:pt>
  </dgm:ptLst>
  <dgm:cxnLst>
    <dgm:cxn modelId="{145A8703-67AA-440E-B5AE-463E41D5BDD1}" type="presOf" srcId="{536C8DA2-5002-454B-B420-D0E5B6D91F3A}" destId="{13EB1797-EB31-4FCD-8AE1-99BCC950ED44}" srcOrd="0" destOrd="0" presId="urn:microsoft.com/office/officeart/2005/8/layout/bProcess3"/>
    <dgm:cxn modelId="{D0319B06-44B4-4A83-BDE3-422F65DAE153}" srcId="{CD873F3C-9231-4E55-9710-8B296ED3A411}" destId="{5CB7A436-9656-4357-A857-C15D8EC4E4F3}" srcOrd="5" destOrd="0" parTransId="{A9BDD7BB-E862-4564-8979-DF1ECC8199C6}" sibTransId="{5AF9E5B3-DD16-4135-92D2-985BB5F4F056}"/>
    <dgm:cxn modelId="{47AAE90F-DD4D-4C76-981A-AA3FE7238F0D}" type="presOf" srcId="{96E0D2E4-A6F2-454B-A75D-B9E824EEDC0F}" destId="{3F2D68D4-B531-4DF9-B5BC-8C08768BE908}" srcOrd="0" destOrd="0" presId="urn:microsoft.com/office/officeart/2005/8/layout/bProcess3"/>
    <dgm:cxn modelId="{D4000217-18DC-41C5-81B0-99889F109D9E}" type="presOf" srcId="{6DBAFFB8-CD85-4FB5-A71C-71D5A63B56BB}" destId="{CB6F6B15-6D23-4020-B0C4-87BC9E5242D6}" srcOrd="0" destOrd="0" presId="urn:microsoft.com/office/officeart/2005/8/layout/bProcess3"/>
    <dgm:cxn modelId="{875BA920-FE33-4E93-9F61-E4C80B24CE1D}" type="presOf" srcId="{CD873F3C-9231-4E55-9710-8B296ED3A411}" destId="{15D70654-5A0D-427B-82D6-0DE622F01A9B}" srcOrd="0" destOrd="0" presId="urn:microsoft.com/office/officeart/2005/8/layout/bProcess3"/>
    <dgm:cxn modelId="{3923E020-2064-4428-B379-88E96DB3DA69}" type="presOf" srcId="{1BD535F0-31E7-48F1-8C09-EF9A9084F83A}" destId="{7913BE92-4620-44F1-B8F2-4525CF48BD29}" srcOrd="0" destOrd="0" presId="urn:microsoft.com/office/officeart/2005/8/layout/bProcess3"/>
    <dgm:cxn modelId="{21C87922-54DD-4FAD-BE87-0657D1EB8687}" type="presOf" srcId="{5AF9E5B3-DD16-4135-92D2-985BB5F4F056}" destId="{3A9A535B-90A1-4158-9A85-4E7A14934EC6}" srcOrd="0" destOrd="0" presId="urn:microsoft.com/office/officeart/2005/8/layout/bProcess3"/>
    <dgm:cxn modelId="{AEF36B38-B1D3-4010-8F01-4E947769AE61}" srcId="{CD873F3C-9231-4E55-9710-8B296ED3A411}" destId="{A4EDE570-8A82-4C06-905D-96197A73BD73}" srcOrd="7" destOrd="0" parTransId="{3F51F2A9-D20A-498A-9035-2FCA995310E8}" sibTransId="{388BD8C8-A123-4434-B910-B12A7B0DBBD1}"/>
    <dgm:cxn modelId="{DFD70562-0D22-41EA-B5C8-35063EACA5A0}" srcId="{CD873F3C-9231-4E55-9710-8B296ED3A411}" destId="{96F67C1B-5602-4D0C-A64D-FE85B36171F5}" srcOrd="1" destOrd="0" parTransId="{8591D85B-9B10-4336-804F-75D1D028B098}" sibTransId="{0221CB7C-945E-4F5C-B85A-F11CD27098AC}"/>
    <dgm:cxn modelId="{285A1845-A329-43F8-A33F-08262D3C2902}" srcId="{CD873F3C-9231-4E55-9710-8B296ED3A411}" destId="{96E0D2E4-A6F2-454B-A75D-B9E824EEDC0F}" srcOrd="4" destOrd="0" parTransId="{B90C3C68-AEED-4A7D-AAFA-97A475DADC05}" sibTransId="{508CAC13-7C5C-4F8D-B5CA-B358C529B903}"/>
    <dgm:cxn modelId="{E7B90068-7980-49BE-AB83-F01A5D1E4B48}" type="presOf" srcId="{388BD8C8-A123-4434-B910-B12A7B0DBBD1}" destId="{D409AF37-509A-4F20-AD96-3890482F6D12}" srcOrd="1" destOrd="0" presId="urn:microsoft.com/office/officeart/2005/8/layout/bProcess3"/>
    <dgm:cxn modelId="{CEE74E69-6848-4B12-BB7A-FF4B650141C3}" srcId="{CD873F3C-9231-4E55-9710-8B296ED3A411}" destId="{2C85A0D1-0EEF-4814-9DDB-9D245D2966A6}" srcOrd="8" destOrd="0" parTransId="{9C44C3DE-F343-481B-80C3-E72FCEC01C22}" sibTransId="{FCF55F61-BD9B-4549-BB48-6A51451C7906}"/>
    <dgm:cxn modelId="{52DF6554-9C64-4791-82FD-1E65CD2480DB}" type="presOf" srcId="{388BD8C8-A123-4434-B910-B12A7B0DBBD1}" destId="{F584EA28-AB97-4F96-BE40-8A8C06269A0A}" srcOrd="0" destOrd="0" presId="urn:microsoft.com/office/officeart/2005/8/layout/bProcess3"/>
    <dgm:cxn modelId="{3FC91176-8B76-4E65-9CF5-35A8A8BAD25F}" type="presOf" srcId="{FCF55F61-BD9B-4549-BB48-6A51451C7906}" destId="{352E8AA6-6B9B-4B02-B378-A82B4DC2660B}" srcOrd="0" destOrd="0" presId="urn:microsoft.com/office/officeart/2005/8/layout/bProcess3"/>
    <dgm:cxn modelId="{5D9C5D78-6AFE-4F32-969B-17C64A5B1C24}" type="presOf" srcId="{6DBAFFB8-CD85-4FB5-A71C-71D5A63B56BB}" destId="{914E1F94-E240-462B-B76C-A0A57A72375B}" srcOrd="1" destOrd="0" presId="urn:microsoft.com/office/officeart/2005/8/layout/bProcess3"/>
    <dgm:cxn modelId="{366B0559-D9F2-4C62-9669-BF39AF7348CA}" type="presOf" srcId="{0221CB7C-945E-4F5C-B85A-F11CD27098AC}" destId="{2F41CB29-1571-46E6-B3D7-EABEF34459F1}" srcOrd="0" destOrd="0" presId="urn:microsoft.com/office/officeart/2005/8/layout/bProcess3"/>
    <dgm:cxn modelId="{60DDB187-684D-4A49-957B-5ACB56923768}" type="presOf" srcId="{96F67C1B-5602-4D0C-A64D-FE85B36171F5}" destId="{5BE9F64E-7C0B-4920-96FA-5E6214797B09}" srcOrd="0" destOrd="0" presId="urn:microsoft.com/office/officeart/2005/8/layout/bProcess3"/>
    <dgm:cxn modelId="{96EA2889-C476-4078-9278-C98B1D310366}" type="presOf" srcId="{2C85A0D1-0EEF-4814-9DDB-9D245D2966A6}" destId="{338C79E6-E6BD-457B-8DD8-F77DA45F596F}" srcOrd="0" destOrd="0" presId="urn:microsoft.com/office/officeart/2005/8/layout/bProcess3"/>
    <dgm:cxn modelId="{F776588D-2780-480A-BB94-9389ED9048A3}" srcId="{CD873F3C-9231-4E55-9710-8B296ED3A411}" destId="{46693948-1711-401D-B3C4-6D1ADF04C1B3}" srcOrd="2" destOrd="0" parTransId="{B22C4822-84BD-4100-87E1-B56632854151}" sibTransId="{8CCB1C3C-15FC-4FCF-BCB0-7BB5824D4C58}"/>
    <dgm:cxn modelId="{048AF694-DD49-4EB6-991B-F0FE98906604}" type="presOf" srcId="{B5A5658F-D4DB-48FA-8B4C-1E14AFDA9FE9}" destId="{5AA4C3EE-62D0-4402-AB43-780BB5BA22E7}" srcOrd="0" destOrd="0" presId="urn:microsoft.com/office/officeart/2005/8/layout/bProcess3"/>
    <dgm:cxn modelId="{D1ADA399-DA16-4F6E-AAF2-ED6A2B082714}" type="presOf" srcId="{7B7AB27D-E80B-49DF-BCA2-263AA684456D}" destId="{6A916E7C-B99D-420F-8684-0137C2E68542}" srcOrd="1" destOrd="0" presId="urn:microsoft.com/office/officeart/2005/8/layout/bProcess3"/>
    <dgm:cxn modelId="{A7C40B9A-FC96-4F8D-B5DE-6DD17A347762}" type="presOf" srcId="{F8966962-9372-4ED4-9AEA-BE65CEC8E6BE}" destId="{C10CAD3D-5F1C-462C-909A-F38E9ABBC4EC}" srcOrd="0" destOrd="0" presId="urn:microsoft.com/office/officeart/2005/8/layout/bProcess3"/>
    <dgm:cxn modelId="{D4AECE9B-B752-471B-BF7B-2A8D56D7C94F}" srcId="{CD873F3C-9231-4E55-9710-8B296ED3A411}" destId="{536C8DA2-5002-454B-B420-D0E5B6D91F3A}" srcOrd="0" destOrd="0" parTransId="{9C77D5FE-AC40-489A-9BB4-BC6B05B19817}" sibTransId="{6DBAFFB8-CD85-4FB5-A71C-71D5A63B56BB}"/>
    <dgm:cxn modelId="{034DD5A6-A970-4591-AA02-94EC41D3DAB8}" type="presOf" srcId="{508CAC13-7C5C-4F8D-B5CA-B358C529B903}" destId="{2C005502-C938-4E79-B502-DEC3B8D006B6}" srcOrd="0" destOrd="0" presId="urn:microsoft.com/office/officeart/2005/8/layout/bProcess3"/>
    <dgm:cxn modelId="{EC3355B6-74BB-41D8-8D60-5649A991F73B}" type="presOf" srcId="{0221CB7C-945E-4F5C-B85A-F11CD27098AC}" destId="{B886AF44-1DDF-4E1F-9D8A-E47400B25138}" srcOrd="1" destOrd="0" presId="urn:microsoft.com/office/officeart/2005/8/layout/bProcess3"/>
    <dgm:cxn modelId="{D02435BF-51D9-4328-ADFC-332F63460858}" type="presOf" srcId="{1B178DB8-75FF-4CB2-A8C6-DAD83E1CC52D}" destId="{2ABBF508-CCB5-4C70-8C6F-F2C12230B488}" srcOrd="0" destOrd="0" presId="urn:microsoft.com/office/officeart/2005/8/layout/bProcess3"/>
    <dgm:cxn modelId="{9ACDAEC5-9E6A-4ACA-B89D-EFF4C75360E7}" type="presOf" srcId="{F8966962-9372-4ED4-9AEA-BE65CEC8E6BE}" destId="{B20C3B3C-7289-4A69-BC02-676BF699C880}" srcOrd="1" destOrd="0" presId="urn:microsoft.com/office/officeart/2005/8/layout/bProcess3"/>
    <dgm:cxn modelId="{C5293FC9-E36F-453B-8D5A-91EED1B40EAD}" type="presOf" srcId="{5AF9E5B3-DD16-4135-92D2-985BB5F4F056}" destId="{8641409C-7EA5-4ECC-B1EF-FF6081968E93}" srcOrd="1" destOrd="0" presId="urn:microsoft.com/office/officeart/2005/8/layout/bProcess3"/>
    <dgm:cxn modelId="{A22F5CCE-6A75-41D4-9939-705C878DF8F4}" type="presOf" srcId="{8CCB1C3C-15FC-4FCF-BCB0-7BB5824D4C58}" destId="{750F10B4-A266-4DBF-8122-0375C4719267}" srcOrd="0" destOrd="0" presId="urn:microsoft.com/office/officeart/2005/8/layout/bProcess3"/>
    <dgm:cxn modelId="{B6AF7ED5-132E-4524-80EA-D838C4F66770}" srcId="{CD873F3C-9231-4E55-9710-8B296ED3A411}" destId="{1BD535F0-31E7-48F1-8C09-EF9A9084F83A}" srcOrd="6" destOrd="0" parTransId="{D091C040-E4BC-4BA0-90BD-5A05BD0C30FB}" sibTransId="{F8966962-9372-4ED4-9AEA-BE65CEC8E6BE}"/>
    <dgm:cxn modelId="{38CBC5D8-22F8-4840-B966-61BCE7322F9E}" srcId="{CD873F3C-9231-4E55-9710-8B296ED3A411}" destId="{1B178DB8-75FF-4CB2-A8C6-DAD83E1CC52D}" srcOrd="9" destOrd="0" parTransId="{D3EDB703-79B6-4002-AF46-844EBA42FEB3}" sibTransId="{158C8B18-744D-42B3-938B-EC5751E38916}"/>
    <dgm:cxn modelId="{32C670DF-9D22-4BA4-8801-14778F37FEDB}" srcId="{CD873F3C-9231-4E55-9710-8B296ED3A411}" destId="{B5A5658F-D4DB-48FA-8B4C-1E14AFDA9FE9}" srcOrd="3" destOrd="0" parTransId="{6E9BA6CA-4585-464C-8F38-740A6313BE55}" sibTransId="{7B7AB27D-E80B-49DF-BCA2-263AA684456D}"/>
    <dgm:cxn modelId="{684AF1E1-8845-4740-9F44-0A734DF533DA}" type="presOf" srcId="{A4EDE570-8A82-4C06-905D-96197A73BD73}" destId="{92536F6F-D021-41A6-A671-60EB402C3E47}" srcOrd="0" destOrd="0" presId="urn:microsoft.com/office/officeart/2005/8/layout/bProcess3"/>
    <dgm:cxn modelId="{93B014E2-E686-4162-8C46-3D8E2315C7CA}" type="presOf" srcId="{508CAC13-7C5C-4F8D-B5CA-B358C529B903}" destId="{5E1B4D27-EB64-407F-BF25-5254B5738315}" srcOrd="1" destOrd="0" presId="urn:microsoft.com/office/officeart/2005/8/layout/bProcess3"/>
    <dgm:cxn modelId="{025C9CED-003C-4C2B-862D-21B9376EEFC7}" type="presOf" srcId="{FCF55F61-BD9B-4549-BB48-6A51451C7906}" destId="{11786320-2013-4E6F-AA1C-F9889448B7B6}" srcOrd="1" destOrd="0" presId="urn:microsoft.com/office/officeart/2005/8/layout/bProcess3"/>
    <dgm:cxn modelId="{8FA893F1-2820-4AC2-A5F7-1F28211E308C}" type="presOf" srcId="{46693948-1711-401D-B3C4-6D1ADF04C1B3}" destId="{13D3A23A-6ED3-4C64-9A87-0A1BCECA2C63}" srcOrd="0" destOrd="0" presId="urn:microsoft.com/office/officeart/2005/8/layout/bProcess3"/>
    <dgm:cxn modelId="{324C2EF4-C559-487B-9F8B-1EA91AB2C262}" type="presOf" srcId="{5CB7A436-9656-4357-A857-C15D8EC4E4F3}" destId="{C9166383-6B6F-4A9B-9054-BEFF820A0075}" srcOrd="0" destOrd="0" presId="urn:microsoft.com/office/officeart/2005/8/layout/bProcess3"/>
    <dgm:cxn modelId="{863303F8-AFC0-453C-B8DF-2319B955244A}" type="presOf" srcId="{7B7AB27D-E80B-49DF-BCA2-263AA684456D}" destId="{37BEE72C-5888-4BA7-8B9A-B2746B9089D3}" srcOrd="0" destOrd="0" presId="urn:microsoft.com/office/officeart/2005/8/layout/bProcess3"/>
    <dgm:cxn modelId="{F0EB9EFA-9899-4792-94D7-AC60921C303D}" type="presOf" srcId="{8CCB1C3C-15FC-4FCF-BCB0-7BB5824D4C58}" destId="{9FD69EBC-A3C9-4405-837D-D7A07818C1CE}" srcOrd="1" destOrd="0" presId="urn:microsoft.com/office/officeart/2005/8/layout/bProcess3"/>
    <dgm:cxn modelId="{9839A422-DC73-4377-957F-0660DDFDD491}" type="presParOf" srcId="{15D70654-5A0D-427B-82D6-0DE622F01A9B}" destId="{13EB1797-EB31-4FCD-8AE1-99BCC950ED44}" srcOrd="0" destOrd="0" presId="urn:microsoft.com/office/officeart/2005/8/layout/bProcess3"/>
    <dgm:cxn modelId="{A4EE5D10-C2E2-4437-8610-63533BC4C9CD}" type="presParOf" srcId="{15D70654-5A0D-427B-82D6-0DE622F01A9B}" destId="{CB6F6B15-6D23-4020-B0C4-87BC9E5242D6}" srcOrd="1" destOrd="0" presId="urn:microsoft.com/office/officeart/2005/8/layout/bProcess3"/>
    <dgm:cxn modelId="{FFE61878-7189-4087-B3A8-20F3BD72E67C}" type="presParOf" srcId="{CB6F6B15-6D23-4020-B0C4-87BC9E5242D6}" destId="{914E1F94-E240-462B-B76C-A0A57A72375B}" srcOrd="0" destOrd="0" presId="urn:microsoft.com/office/officeart/2005/8/layout/bProcess3"/>
    <dgm:cxn modelId="{1D1BB584-B4B7-43A8-9512-4683BCC25688}" type="presParOf" srcId="{15D70654-5A0D-427B-82D6-0DE622F01A9B}" destId="{5BE9F64E-7C0B-4920-96FA-5E6214797B09}" srcOrd="2" destOrd="0" presId="urn:microsoft.com/office/officeart/2005/8/layout/bProcess3"/>
    <dgm:cxn modelId="{3DE235C9-9D55-4396-A279-E00A80BBF7B7}" type="presParOf" srcId="{15D70654-5A0D-427B-82D6-0DE622F01A9B}" destId="{2F41CB29-1571-46E6-B3D7-EABEF34459F1}" srcOrd="3" destOrd="0" presId="urn:microsoft.com/office/officeart/2005/8/layout/bProcess3"/>
    <dgm:cxn modelId="{03958D0A-AF4A-451F-B798-D1D9A5EB2514}" type="presParOf" srcId="{2F41CB29-1571-46E6-B3D7-EABEF34459F1}" destId="{B886AF44-1DDF-4E1F-9D8A-E47400B25138}" srcOrd="0" destOrd="0" presId="urn:microsoft.com/office/officeart/2005/8/layout/bProcess3"/>
    <dgm:cxn modelId="{2BC65BDB-B2B8-4851-A1C6-F001B285F74A}" type="presParOf" srcId="{15D70654-5A0D-427B-82D6-0DE622F01A9B}" destId="{13D3A23A-6ED3-4C64-9A87-0A1BCECA2C63}" srcOrd="4" destOrd="0" presId="urn:microsoft.com/office/officeart/2005/8/layout/bProcess3"/>
    <dgm:cxn modelId="{34121D9C-DB4B-41EB-8F08-DD15797FAB4B}" type="presParOf" srcId="{15D70654-5A0D-427B-82D6-0DE622F01A9B}" destId="{750F10B4-A266-4DBF-8122-0375C4719267}" srcOrd="5" destOrd="0" presId="urn:microsoft.com/office/officeart/2005/8/layout/bProcess3"/>
    <dgm:cxn modelId="{97A5E79E-E240-44DB-A701-5C8AFEB02315}" type="presParOf" srcId="{750F10B4-A266-4DBF-8122-0375C4719267}" destId="{9FD69EBC-A3C9-4405-837D-D7A07818C1CE}" srcOrd="0" destOrd="0" presId="urn:microsoft.com/office/officeart/2005/8/layout/bProcess3"/>
    <dgm:cxn modelId="{25FBE7AC-C74C-4257-A32F-EAEB8958C642}" type="presParOf" srcId="{15D70654-5A0D-427B-82D6-0DE622F01A9B}" destId="{5AA4C3EE-62D0-4402-AB43-780BB5BA22E7}" srcOrd="6" destOrd="0" presId="urn:microsoft.com/office/officeart/2005/8/layout/bProcess3"/>
    <dgm:cxn modelId="{00F9B90B-2AB0-49E7-9C65-EC854227B64A}" type="presParOf" srcId="{15D70654-5A0D-427B-82D6-0DE622F01A9B}" destId="{37BEE72C-5888-4BA7-8B9A-B2746B9089D3}" srcOrd="7" destOrd="0" presId="urn:microsoft.com/office/officeart/2005/8/layout/bProcess3"/>
    <dgm:cxn modelId="{0FC4E433-EACC-47C6-A324-645FEB91AC9F}" type="presParOf" srcId="{37BEE72C-5888-4BA7-8B9A-B2746B9089D3}" destId="{6A916E7C-B99D-420F-8684-0137C2E68542}" srcOrd="0" destOrd="0" presId="urn:microsoft.com/office/officeart/2005/8/layout/bProcess3"/>
    <dgm:cxn modelId="{990719A7-23AA-4890-8EC4-9511C8D95877}" type="presParOf" srcId="{15D70654-5A0D-427B-82D6-0DE622F01A9B}" destId="{3F2D68D4-B531-4DF9-B5BC-8C08768BE908}" srcOrd="8" destOrd="0" presId="urn:microsoft.com/office/officeart/2005/8/layout/bProcess3"/>
    <dgm:cxn modelId="{68C558BC-50B7-4ABA-B3F9-AC241864CF04}" type="presParOf" srcId="{15D70654-5A0D-427B-82D6-0DE622F01A9B}" destId="{2C005502-C938-4E79-B502-DEC3B8D006B6}" srcOrd="9" destOrd="0" presId="urn:microsoft.com/office/officeart/2005/8/layout/bProcess3"/>
    <dgm:cxn modelId="{24C54352-E6BA-4439-8070-5A3DABA42CCB}" type="presParOf" srcId="{2C005502-C938-4E79-B502-DEC3B8D006B6}" destId="{5E1B4D27-EB64-407F-BF25-5254B5738315}" srcOrd="0" destOrd="0" presId="urn:microsoft.com/office/officeart/2005/8/layout/bProcess3"/>
    <dgm:cxn modelId="{5309DEB0-0F0E-4F95-9576-95BFDFFEA9CA}" type="presParOf" srcId="{15D70654-5A0D-427B-82D6-0DE622F01A9B}" destId="{C9166383-6B6F-4A9B-9054-BEFF820A0075}" srcOrd="10" destOrd="0" presId="urn:microsoft.com/office/officeart/2005/8/layout/bProcess3"/>
    <dgm:cxn modelId="{30F01B2E-4C2F-4AC5-B03E-17F3B1A8884B}" type="presParOf" srcId="{15D70654-5A0D-427B-82D6-0DE622F01A9B}" destId="{3A9A535B-90A1-4158-9A85-4E7A14934EC6}" srcOrd="11" destOrd="0" presId="urn:microsoft.com/office/officeart/2005/8/layout/bProcess3"/>
    <dgm:cxn modelId="{622B5C37-95F3-49F2-9D5A-84B44C23C30E}" type="presParOf" srcId="{3A9A535B-90A1-4158-9A85-4E7A14934EC6}" destId="{8641409C-7EA5-4ECC-B1EF-FF6081968E93}" srcOrd="0" destOrd="0" presId="urn:microsoft.com/office/officeart/2005/8/layout/bProcess3"/>
    <dgm:cxn modelId="{B5F00790-2E8D-44D5-B455-948159B1C6A8}" type="presParOf" srcId="{15D70654-5A0D-427B-82D6-0DE622F01A9B}" destId="{7913BE92-4620-44F1-B8F2-4525CF48BD29}" srcOrd="12" destOrd="0" presId="urn:microsoft.com/office/officeart/2005/8/layout/bProcess3"/>
    <dgm:cxn modelId="{23DE53BE-6D68-4321-B013-874176907226}" type="presParOf" srcId="{15D70654-5A0D-427B-82D6-0DE622F01A9B}" destId="{C10CAD3D-5F1C-462C-909A-F38E9ABBC4EC}" srcOrd="13" destOrd="0" presId="urn:microsoft.com/office/officeart/2005/8/layout/bProcess3"/>
    <dgm:cxn modelId="{590C8866-BB93-4D24-91EB-CB55DC668F04}" type="presParOf" srcId="{C10CAD3D-5F1C-462C-909A-F38E9ABBC4EC}" destId="{B20C3B3C-7289-4A69-BC02-676BF699C880}" srcOrd="0" destOrd="0" presId="urn:microsoft.com/office/officeart/2005/8/layout/bProcess3"/>
    <dgm:cxn modelId="{4BFFFBCB-01E1-49B5-A052-EE7139FE8627}" type="presParOf" srcId="{15D70654-5A0D-427B-82D6-0DE622F01A9B}" destId="{92536F6F-D021-41A6-A671-60EB402C3E47}" srcOrd="14" destOrd="0" presId="urn:microsoft.com/office/officeart/2005/8/layout/bProcess3"/>
    <dgm:cxn modelId="{4246BEB1-E404-447C-AB93-FFD3DA88F176}" type="presParOf" srcId="{15D70654-5A0D-427B-82D6-0DE622F01A9B}" destId="{F584EA28-AB97-4F96-BE40-8A8C06269A0A}" srcOrd="15" destOrd="0" presId="urn:microsoft.com/office/officeart/2005/8/layout/bProcess3"/>
    <dgm:cxn modelId="{7291E20C-9EDF-42B4-97DE-94372114691F}" type="presParOf" srcId="{F584EA28-AB97-4F96-BE40-8A8C06269A0A}" destId="{D409AF37-509A-4F20-AD96-3890482F6D12}" srcOrd="0" destOrd="0" presId="urn:microsoft.com/office/officeart/2005/8/layout/bProcess3"/>
    <dgm:cxn modelId="{84D42D06-2FE4-4896-95B2-820634473EB0}" type="presParOf" srcId="{15D70654-5A0D-427B-82D6-0DE622F01A9B}" destId="{338C79E6-E6BD-457B-8DD8-F77DA45F596F}" srcOrd="16" destOrd="0" presId="urn:microsoft.com/office/officeart/2005/8/layout/bProcess3"/>
    <dgm:cxn modelId="{9852C6BC-3B70-4CEB-8E58-E34164E0E550}" type="presParOf" srcId="{15D70654-5A0D-427B-82D6-0DE622F01A9B}" destId="{352E8AA6-6B9B-4B02-B378-A82B4DC2660B}" srcOrd="17" destOrd="0" presId="urn:microsoft.com/office/officeart/2005/8/layout/bProcess3"/>
    <dgm:cxn modelId="{3D5ECF0E-2662-40F7-B270-2277F7C5F60B}" type="presParOf" srcId="{352E8AA6-6B9B-4B02-B378-A82B4DC2660B}" destId="{11786320-2013-4E6F-AA1C-F9889448B7B6}" srcOrd="0" destOrd="0" presId="urn:microsoft.com/office/officeart/2005/8/layout/bProcess3"/>
    <dgm:cxn modelId="{FEF5B2E6-DC25-41EF-9C20-ABE90D01BEA9}" type="presParOf" srcId="{15D70654-5A0D-427B-82D6-0DE622F01A9B}" destId="{2ABBF508-CCB5-4C70-8C6F-F2C12230B488}" srcOrd="1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F6B15-6D23-4020-B0C4-87BC9E5242D6}">
      <dsp:nvSpPr>
        <dsp:cNvPr id="0" name=""/>
        <dsp:cNvSpPr/>
      </dsp:nvSpPr>
      <dsp:spPr>
        <a:xfrm>
          <a:off x="2529475" y="623347"/>
          <a:ext cx="481252" cy="91440"/>
        </a:xfrm>
        <a:custGeom>
          <a:avLst/>
          <a:gdLst/>
          <a:ahLst/>
          <a:cxnLst/>
          <a:rect l="0" t="0" r="0" b="0"/>
          <a:pathLst>
            <a:path>
              <a:moveTo>
                <a:pt x="0" y="45720"/>
              </a:moveTo>
              <a:lnTo>
                <a:pt x="48125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757305" y="666508"/>
        <a:ext cx="25592" cy="5118"/>
      </dsp:txXfrm>
    </dsp:sp>
    <dsp:sp modelId="{13EB1797-EB31-4FCD-8AE1-99BCC950ED44}">
      <dsp:nvSpPr>
        <dsp:cNvPr id="0" name=""/>
        <dsp:cNvSpPr/>
      </dsp:nvSpPr>
      <dsp:spPr>
        <a:xfrm>
          <a:off x="305830" y="1434"/>
          <a:ext cx="2225445" cy="1335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Literature review</a:t>
          </a:r>
        </a:p>
      </dsp:txBody>
      <dsp:txXfrm>
        <a:off x="305830" y="1434"/>
        <a:ext cx="2225445" cy="1335267"/>
      </dsp:txXfrm>
    </dsp:sp>
    <dsp:sp modelId="{2F41CB29-1571-46E6-B3D7-EABEF34459F1}">
      <dsp:nvSpPr>
        <dsp:cNvPr id="0" name=""/>
        <dsp:cNvSpPr/>
      </dsp:nvSpPr>
      <dsp:spPr>
        <a:xfrm>
          <a:off x="5266773" y="623347"/>
          <a:ext cx="481252" cy="91440"/>
        </a:xfrm>
        <a:custGeom>
          <a:avLst/>
          <a:gdLst/>
          <a:ahLst/>
          <a:cxnLst/>
          <a:rect l="0" t="0" r="0" b="0"/>
          <a:pathLst>
            <a:path>
              <a:moveTo>
                <a:pt x="0" y="45720"/>
              </a:moveTo>
              <a:lnTo>
                <a:pt x="48125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94603" y="666508"/>
        <a:ext cx="25592" cy="5118"/>
      </dsp:txXfrm>
    </dsp:sp>
    <dsp:sp modelId="{5BE9F64E-7C0B-4920-96FA-5E6214797B09}">
      <dsp:nvSpPr>
        <dsp:cNvPr id="0" name=""/>
        <dsp:cNvSpPr/>
      </dsp:nvSpPr>
      <dsp:spPr>
        <a:xfrm>
          <a:off x="3043128" y="1434"/>
          <a:ext cx="2225445" cy="1335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Develop protocol</a:t>
          </a:r>
        </a:p>
      </dsp:txBody>
      <dsp:txXfrm>
        <a:off x="3043128" y="1434"/>
        <a:ext cx="2225445" cy="1335267"/>
      </dsp:txXfrm>
    </dsp:sp>
    <dsp:sp modelId="{750F10B4-A266-4DBF-8122-0375C4719267}">
      <dsp:nvSpPr>
        <dsp:cNvPr id="0" name=""/>
        <dsp:cNvSpPr/>
      </dsp:nvSpPr>
      <dsp:spPr>
        <a:xfrm>
          <a:off x="8004071" y="623347"/>
          <a:ext cx="481252" cy="91440"/>
        </a:xfrm>
        <a:custGeom>
          <a:avLst/>
          <a:gdLst/>
          <a:ahLst/>
          <a:cxnLst/>
          <a:rect l="0" t="0" r="0" b="0"/>
          <a:pathLst>
            <a:path>
              <a:moveTo>
                <a:pt x="0" y="45720"/>
              </a:moveTo>
              <a:lnTo>
                <a:pt x="48125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231901" y="666508"/>
        <a:ext cx="25592" cy="5118"/>
      </dsp:txXfrm>
    </dsp:sp>
    <dsp:sp modelId="{13D3A23A-6ED3-4C64-9A87-0A1BCECA2C63}">
      <dsp:nvSpPr>
        <dsp:cNvPr id="0" name=""/>
        <dsp:cNvSpPr/>
      </dsp:nvSpPr>
      <dsp:spPr>
        <a:xfrm>
          <a:off x="5780426" y="1434"/>
          <a:ext cx="2225445" cy="1335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GB" sz="2200" kern="1200" dirty="0"/>
        </a:p>
        <a:p>
          <a:pPr marL="0" lvl="0" indent="0" algn="ctr" defTabSz="977900">
            <a:lnSpc>
              <a:spcPct val="90000"/>
            </a:lnSpc>
            <a:spcBef>
              <a:spcPct val="0"/>
            </a:spcBef>
            <a:spcAft>
              <a:spcPct val="35000"/>
            </a:spcAft>
            <a:buNone/>
          </a:pPr>
          <a:r>
            <a:rPr lang="en-GB" sz="2200" kern="1200" dirty="0"/>
            <a:t>Secure SVT grant </a:t>
          </a:r>
        </a:p>
      </dsp:txBody>
      <dsp:txXfrm>
        <a:off x="5780426" y="1434"/>
        <a:ext cx="2225445" cy="1335267"/>
      </dsp:txXfrm>
    </dsp:sp>
    <dsp:sp modelId="{37BEE72C-5888-4BA7-8B9A-B2746B9089D3}">
      <dsp:nvSpPr>
        <dsp:cNvPr id="0" name=""/>
        <dsp:cNvSpPr/>
      </dsp:nvSpPr>
      <dsp:spPr>
        <a:xfrm>
          <a:off x="1418552" y="1334901"/>
          <a:ext cx="8211894" cy="481252"/>
        </a:xfrm>
        <a:custGeom>
          <a:avLst/>
          <a:gdLst/>
          <a:ahLst/>
          <a:cxnLst/>
          <a:rect l="0" t="0" r="0" b="0"/>
          <a:pathLst>
            <a:path>
              <a:moveTo>
                <a:pt x="8211894" y="0"/>
              </a:moveTo>
              <a:lnTo>
                <a:pt x="8211894" y="257726"/>
              </a:lnTo>
              <a:lnTo>
                <a:pt x="0" y="257726"/>
              </a:lnTo>
              <a:lnTo>
                <a:pt x="0" y="48125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318804" y="1572968"/>
        <a:ext cx="411391" cy="5118"/>
      </dsp:txXfrm>
    </dsp:sp>
    <dsp:sp modelId="{5AA4C3EE-62D0-4402-AB43-780BB5BA22E7}">
      <dsp:nvSpPr>
        <dsp:cNvPr id="0" name=""/>
        <dsp:cNvSpPr/>
      </dsp:nvSpPr>
      <dsp:spPr>
        <a:xfrm>
          <a:off x="8517724" y="1434"/>
          <a:ext cx="2225445" cy="1335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IRAS application</a:t>
          </a:r>
        </a:p>
      </dsp:txBody>
      <dsp:txXfrm>
        <a:off x="8517724" y="1434"/>
        <a:ext cx="2225445" cy="1335267"/>
      </dsp:txXfrm>
    </dsp:sp>
    <dsp:sp modelId="{2C005502-C938-4E79-B502-DEC3B8D006B6}">
      <dsp:nvSpPr>
        <dsp:cNvPr id="0" name=""/>
        <dsp:cNvSpPr/>
      </dsp:nvSpPr>
      <dsp:spPr>
        <a:xfrm>
          <a:off x="2529475" y="2470467"/>
          <a:ext cx="481252" cy="91440"/>
        </a:xfrm>
        <a:custGeom>
          <a:avLst/>
          <a:gdLst/>
          <a:ahLst/>
          <a:cxnLst/>
          <a:rect l="0" t="0" r="0" b="0"/>
          <a:pathLst>
            <a:path>
              <a:moveTo>
                <a:pt x="0" y="45720"/>
              </a:moveTo>
              <a:lnTo>
                <a:pt x="48125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757305" y="2513628"/>
        <a:ext cx="25592" cy="5118"/>
      </dsp:txXfrm>
    </dsp:sp>
    <dsp:sp modelId="{3F2D68D4-B531-4DF9-B5BC-8C08768BE908}">
      <dsp:nvSpPr>
        <dsp:cNvPr id="0" name=""/>
        <dsp:cNvSpPr/>
      </dsp:nvSpPr>
      <dsp:spPr>
        <a:xfrm>
          <a:off x="305830" y="1848553"/>
          <a:ext cx="2225445" cy="1335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Research ethics approval</a:t>
          </a:r>
        </a:p>
      </dsp:txBody>
      <dsp:txXfrm>
        <a:off x="305830" y="1848553"/>
        <a:ext cx="2225445" cy="1335267"/>
      </dsp:txXfrm>
    </dsp:sp>
    <dsp:sp modelId="{3A9A535B-90A1-4158-9A85-4E7A14934EC6}">
      <dsp:nvSpPr>
        <dsp:cNvPr id="0" name=""/>
        <dsp:cNvSpPr/>
      </dsp:nvSpPr>
      <dsp:spPr>
        <a:xfrm>
          <a:off x="5266773" y="2470467"/>
          <a:ext cx="481252" cy="91440"/>
        </a:xfrm>
        <a:custGeom>
          <a:avLst/>
          <a:gdLst/>
          <a:ahLst/>
          <a:cxnLst/>
          <a:rect l="0" t="0" r="0" b="0"/>
          <a:pathLst>
            <a:path>
              <a:moveTo>
                <a:pt x="0" y="45720"/>
              </a:moveTo>
              <a:lnTo>
                <a:pt x="48125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94603" y="2513628"/>
        <a:ext cx="25592" cy="5118"/>
      </dsp:txXfrm>
    </dsp:sp>
    <dsp:sp modelId="{C9166383-6B6F-4A9B-9054-BEFF820A0075}">
      <dsp:nvSpPr>
        <dsp:cNvPr id="0" name=""/>
        <dsp:cNvSpPr/>
      </dsp:nvSpPr>
      <dsp:spPr>
        <a:xfrm>
          <a:off x="3043128" y="1848553"/>
          <a:ext cx="2225445" cy="1335267"/>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R&amp;D: Wythenshawe &amp; Stepping Hill</a:t>
          </a:r>
        </a:p>
      </dsp:txBody>
      <dsp:txXfrm>
        <a:off x="3043128" y="1848553"/>
        <a:ext cx="2225445" cy="1335267"/>
      </dsp:txXfrm>
    </dsp:sp>
    <dsp:sp modelId="{C10CAD3D-5F1C-462C-909A-F38E9ABBC4EC}">
      <dsp:nvSpPr>
        <dsp:cNvPr id="0" name=""/>
        <dsp:cNvSpPr/>
      </dsp:nvSpPr>
      <dsp:spPr>
        <a:xfrm>
          <a:off x="8004071" y="2470467"/>
          <a:ext cx="481252" cy="91440"/>
        </a:xfrm>
        <a:custGeom>
          <a:avLst/>
          <a:gdLst/>
          <a:ahLst/>
          <a:cxnLst/>
          <a:rect l="0" t="0" r="0" b="0"/>
          <a:pathLst>
            <a:path>
              <a:moveTo>
                <a:pt x="0" y="45720"/>
              </a:moveTo>
              <a:lnTo>
                <a:pt x="48125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231901" y="2513628"/>
        <a:ext cx="25592" cy="5118"/>
      </dsp:txXfrm>
    </dsp:sp>
    <dsp:sp modelId="{7913BE92-4620-44F1-B8F2-4525CF48BD29}">
      <dsp:nvSpPr>
        <dsp:cNvPr id="0" name=""/>
        <dsp:cNvSpPr/>
      </dsp:nvSpPr>
      <dsp:spPr>
        <a:xfrm>
          <a:off x="5780426" y="1848553"/>
          <a:ext cx="2225445" cy="133526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Recruit patients </a:t>
          </a:r>
        </a:p>
      </dsp:txBody>
      <dsp:txXfrm>
        <a:off x="5780426" y="1848553"/>
        <a:ext cx="2225445" cy="1335267"/>
      </dsp:txXfrm>
    </dsp:sp>
    <dsp:sp modelId="{F584EA28-AB97-4F96-BE40-8A8C06269A0A}">
      <dsp:nvSpPr>
        <dsp:cNvPr id="0" name=""/>
        <dsp:cNvSpPr/>
      </dsp:nvSpPr>
      <dsp:spPr>
        <a:xfrm>
          <a:off x="1418552" y="3182021"/>
          <a:ext cx="8211894" cy="481252"/>
        </a:xfrm>
        <a:custGeom>
          <a:avLst/>
          <a:gdLst/>
          <a:ahLst/>
          <a:cxnLst/>
          <a:rect l="0" t="0" r="0" b="0"/>
          <a:pathLst>
            <a:path>
              <a:moveTo>
                <a:pt x="8211894" y="0"/>
              </a:moveTo>
              <a:lnTo>
                <a:pt x="8211894" y="257726"/>
              </a:lnTo>
              <a:lnTo>
                <a:pt x="0" y="257726"/>
              </a:lnTo>
              <a:lnTo>
                <a:pt x="0" y="48125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318804" y="3420088"/>
        <a:ext cx="411391" cy="5118"/>
      </dsp:txXfrm>
    </dsp:sp>
    <dsp:sp modelId="{92536F6F-D021-41A6-A671-60EB402C3E47}">
      <dsp:nvSpPr>
        <dsp:cNvPr id="0" name=""/>
        <dsp:cNvSpPr/>
      </dsp:nvSpPr>
      <dsp:spPr>
        <a:xfrm>
          <a:off x="8517724" y="1848553"/>
          <a:ext cx="2225445" cy="133526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Analyse Data</a:t>
          </a:r>
        </a:p>
      </dsp:txBody>
      <dsp:txXfrm>
        <a:off x="8517724" y="1848553"/>
        <a:ext cx="2225445" cy="1335267"/>
      </dsp:txXfrm>
    </dsp:sp>
    <dsp:sp modelId="{352E8AA6-6B9B-4B02-B378-A82B4DC2660B}">
      <dsp:nvSpPr>
        <dsp:cNvPr id="0" name=""/>
        <dsp:cNvSpPr/>
      </dsp:nvSpPr>
      <dsp:spPr>
        <a:xfrm>
          <a:off x="2529475" y="4317587"/>
          <a:ext cx="481252" cy="91440"/>
        </a:xfrm>
        <a:custGeom>
          <a:avLst/>
          <a:gdLst/>
          <a:ahLst/>
          <a:cxnLst/>
          <a:rect l="0" t="0" r="0" b="0"/>
          <a:pathLst>
            <a:path>
              <a:moveTo>
                <a:pt x="0" y="45720"/>
              </a:moveTo>
              <a:lnTo>
                <a:pt x="48125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757305" y="4360748"/>
        <a:ext cx="25592" cy="5118"/>
      </dsp:txXfrm>
    </dsp:sp>
    <dsp:sp modelId="{338C79E6-E6BD-457B-8DD8-F77DA45F596F}">
      <dsp:nvSpPr>
        <dsp:cNvPr id="0" name=""/>
        <dsp:cNvSpPr/>
      </dsp:nvSpPr>
      <dsp:spPr>
        <a:xfrm>
          <a:off x="305830" y="3695673"/>
          <a:ext cx="2225445" cy="133526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Present results at SVT</a:t>
          </a:r>
        </a:p>
      </dsp:txBody>
      <dsp:txXfrm>
        <a:off x="305830" y="3695673"/>
        <a:ext cx="2225445" cy="1335267"/>
      </dsp:txXfrm>
    </dsp:sp>
    <dsp:sp modelId="{2ABBF508-CCB5-4C70-8C6F-F2C12230B488}">
      <dsp:nvSpPr>
        <dsp:cNvPr id="0" name=""/>
        <dsp:cNvSpPr/>
      </dsp:nvSpPr>
      <dsp:spPr>
        <a:xfrm>
          <a:off x="3043128" y="3695673"/>
          <a:ext cx="2225445" cy="133526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Further research</a:t>
          </a:r>
        </a:p>
      </dsp:txBody>
      <dsp:txXfrm>
        <a:off x="3043128" y="3695673"/>
        <a:ext cx="2225445" cy="133526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CD03F-13DB-43AA-AC10-8918F91B96CF}" type="datetimeFigureOut">
              <a:rPr lang="en-GB" smtClean="0"/>
              <a:t>16/01/2019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C6F7F-57DD-4E59-B832-0BB24EC50DF2}" type="slidenum">
              <a:rPr lang="en-GB" smtClean="0"/>
              <a:t>‹#›</a:t>
            </a:fld>
            <a:endParaRPr lang="en-GB"/>
          </a:p>
        </p:txBody>
      </p:sp>
    </p:spTree>
    <p:extLst>
      <p:ext uri="{BB962C8B-B14F-4D97-AF65-F5344CB8AC3E}">
        <p14:creationId xmlns:p14="http://schemas.microsoft.com/office/powerpoint/2010/main" val="197606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why have we decided to do a study? Well this all started when I got a phone call from Rich a few years or so ago to have a look at and update the scan protocols. I saw there wasn’t anything specific on popliteal entrapment and decided to write something for it. Unfortunately there isn’t much out there to work with and SVT protocol didn’t seem comprehensive enough. Previously we just used to look for arterial compression in </a:t>
            </a:r>
            <a:r>
              <a:rPr lang="en-GB" dirty="0" err="1"/>
              <a:t>dorsi</a:t>
            </a:r>
            <a:r>
              <a:rPr lang="en-GB" dirty="0"/>
              <a:t> and plantar flexion and having sat through MDT meetings where we had MR or CT saying one thing and ultrasound saying another and I was asked by the surgeons if we were sure the artery was being compressed; I though any protocol should include solid information such as a velocity shift or vessel diameter reduction. Unfortunately this sparked a debate in MDT, where the protocol was followed and the surgeons ask Steve well what do the velocity shifts mean, how severe is the entrapment. So this is where we find ourselves now and I’ll hand over to </a:t>
            </a:r>
            <a:r>
              <a:rPr lang="en-GB" dirty="0" err="1"/>
              <a:t>Naz</a:t>
            </a:r>
            <a:r>
              <a:rPr lang="en-GB" dirty="0"/>
              <a:t> to talk about the study.</a:t>
            </a:r>
          </a:p>
          <a:p>
            <a:endParaRPr lang="en-GB" dirty="0"/>
          </a:p>
        </p:txBody>
      </p:sp>
      <p:sp>
        <p:nvSpPr>
          <p:cNvPr id="4" name="Slide Number Placeholder 3"/>
          <p:cNvSpPr>
            <a:spLocks noGrp="1"/>
          </p:cNvSpPr>
          <p:nvPr>
            <p:ph type="sldNum" sz="quarter" idx="10"/>
          </p:nvPr>
        </p:nvSpPr>
        <p:spPr/>
        <p:txBody>
          <a:bodyPr/>
          <a:lstStyle/>
          <a:p>
            <a:fld id="{71FC6F7F-57DD-4E59-B832-0BB24EC50DF2}" type="slidenum">
              <a:rPr lang="en-GB" smtClean="0"/>
              <a:t>1</a:t>
            </a:fld>
            <a:endParaRPr lang="en-GB"/>
          </a:p>
        </p:txBody>
      </p:sp>
    </p:spTree>
    <p:extLst>
      <p:ext uri="{BB962C8B-B14F-4D97-AF65-F5344CB8AC3E}">
        <p14:creationId xmlns:p14="http://schemas.microsoft.com/office/powerpoint/2010/main" val="1308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pilot study aims to</a:t>
            </a:r>
            <a:endParaRPr lang="en-GB" dirty="0"/>
          </a:p>
        </p:txBody>
      </p:sp>
      <p:sp>
        <p:nvSpPr>
          <p:cNvPr id="4" name="Slide Number Placeholder 3"/>
          <p:cNvSpPr>
            <a:spLocks noGrp="1"/>
          </p:cNvSpPr>
          <p:nvPr>
            <p:ph type="sldNum" sz="quarter" idx="10"/>
          </p:nvPr>
        </p:nvSpPr>
        <p:spPr/>
        <p:txBody>
          <a:bodyPr/>
          <a:lstStyle/>
          <a:p>
            <a:fld id="{71FC6F7F-57DD-4E59-B832-0BB24EC50DF2}" type="slidenum">
              <a:rPr lang="en-GB" smtClean="0"/>
              <a:t>11</a:t>
            </a:fld>
            <a:endParaRPr lang="en-GB"/>
          </a:p>
        </p:txBody>
      </p:sp>
    </p:spTree>
    <p:extLst>
      <p:ext uri="{BB962C8B-B14F-4D97-AF65-F5344CB8AC3E}">
        <p14:creationId xmlns:p14="http://schemas.microsoft.com/office/powerpoint/2010/main" val="412430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Graded dynamic assessment is then performed using B mode and colour Doppler imaging. The ankle is actively plantar flexed without resistance and external compression of the artery is checked. The sonographer or assistant adds resistance to the plantar flexion with manual pressure on the sole of the foot.</a:t>
            </a:r>
          </a:p>
          <a:p>
            <a:r>
              <a:rPr lang="en-GB" sz="1200" b="0" i="0" kern="1200" dirty="0">
                <a:solidFill>
                  <a:schemeClr val="tx1"/>
                </a:solidFill>
                <a:effectLst/>
                <a:latin typeface="+mn-lt"/>
                <a:ea typeface="+mn-ea"/>
                <a:cs typeface="+mn-cs"/>
              </a:rPr>
              <a:t>Finally the patient is assessed in the erect position whilst plantar flexing by standing on toes. Repeated plantar flexion until the patient is symptomatic may be required to demonstrate the occlusion.</a:t>
            </a:r>
          </a:p>
          <a:p>
            <a:endParaRPr lang="en-GB" dirty="0"/>
          </a:p>
        </p:txBody>
      </p:sp>
      <p:sp>
        <p:nvSpPr>
          <p:cNvPr id="4" name="Slide Number Placeholder 3"/>
          <p:cNvSpPr>
            <a:spLocks noGrp="1"/>
          </p:cNvSpPr>
          <p:nvPr>
            <p:ph type="sldNum" sz="quarter" idx="10"/>
          </p:nvPr>
        </p:nvSpPr>
        <p:spPr/>
        <p:txBody>
          <a:bodyPr/>
          <a:lstStyle/>
          <a:p>
            <a:fld id="{71FC6F7F-57DD-4E59-B832-0BB24EC50DF2}" type="slidenum">
              <a:rPr lang="en-GB" smtClean="0"/>
              <a:t>12</a:t>
            </a:fld>
            <a:endParaRPr lang="en-GB"/>
          </a:p>
        </p:txBody>
      </p:sp>
    </p:spTree>
    <p:extLst>
      <p:ext uri="{BB962C8B-B14F-4D97-AF65-F5344CB8AC3E}">
        <p14:creationId xmlns:p14="http://schemas.microsoft.com/office/powerpoint/2010/main" val="664331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number of popliteal artery entrapment syndrome case reports is increasing</a:t>
            </a:r>
            <a:endParaRPr lang="en-GB" dirty="0"/>
          </a:p>
        </p:txBody>
      </p:sp>
      <p:sp>
        <p:nvSpPr>
          <p:cNvPr id="4" name="Slide Number Placeholder 3"/>
          <p:cNvSpPr>
            <a:spLocks noGrp="1"/>
          </p:cNvSpPr>
          <p:nvPr>
            <p:ph type="sldNum" sz="quarter" idx="10"/>
          </p:nvPr>
        </p:nvSpPr>
        <p:spPr/>
        <p:txBody>
          <a:bodyPr/>
          <a:lstStyle/>
          <a:p>
            <a:fld id="{71FC6F7F-57DD-4E59-B832-0BB24EC50DF2}" type="slidenum">
              <a:rPr lang="en-GB" smtClean="0"/>
              <a:t>19</a:t>
            </a:fld>
            <a:endParaRPr lang="en-GB"/>
          </a:p>
        </p:txBody>
      </p:sp>
    </p:spTree>
    <p:extLst>
      <p:ext uri="{BB962C8B-B14F-4D97-AF65-F5344CB8AC3E}">
        <p14:creationId xmlns:p14="http://schemas.microsoft.com/office/powerpoint/2010/main" val="279038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Huge scope</a:t>
            </a:r>
            <a:r>
              <a:rPr lang="en-GB" baseline="0" dirty="0"/>
              <a:t> for research</a:t>
            </a:r>
            <a:endParaRPr lang="en-GB" dirty="0"/>
          </a:p>
        </p:txBody>
      </p:sp>
      <p:sp>
        <p:nvSpPr>
          <p:cNvPr id="4" name="Slide Number Placeholder 3"/>
          <p:cNvSpPr>
            <a:spLocks noGrp="1"/>
          </p:cNvSpPr>
          <p:nvPr>
            <p:ph type="sldNum" sz="quarter" idx="10"/>
          </p:nvPr>
        </p:nvSpPr>
        <p:spPr/>
        <p:txBody>
          <a:bodyPr/>
          <a:lstStyle/>
          <a:p>
            <a:fld id="{71FC6F7F-57DD-4E59-B832-0BB24EC50DF2}" type="slidenum">
              <a:rPr lang="en-GB" smtClean="0"/>
              <a:t>20</a:t>
            </a:fld>
            <a:endParaRPr lang="en-GB"/>
          </a:p>
        </p:txBody>
      </p:sp>
    </p:spTree>
    <p:extLst>
      <p:ext uri="{BB962C8B-B14F-4D97-AF65-F5344CB8AC3E}">
        <p14:creationId xmlns:p14="http://schemas.microsoft.com/office/powerpoint/2010/main" val="148732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C6F7F-57DD-4E59-B832-0BB24EC50DF2}" type="slidenum">
              <a:rPr lang="en-GB" smtClean="0"/>
              <a:t>21</a:t>
            </a:fld>
            <a:endParaRPr lang="en-GB"/>
          </a:p>
        </p:txBody>
      </p:sp>
    </p:spTree>
    <p:extLst>
      <p:ext uri="{BB962C8B-B14F-4D97-AF65-F5344CB8AC3E}">
        <p14:creationId xmlns:p14="http://schemas.microsoft.com/office/powerpoint/2010/main" val="159900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sz="1200" kern="1200" dirty="0">
                <a:solidFill>
                  <a:schemeClr val="tx1"/>
                </a:solidFill>
                <a:effectLst/>
                <a:latin typeface="+mn-lt"/>
                <a:ea typeface="+mn-ea"/>
                <a:cs typeface="+mn-cs"/>
              </a:rPr>
              <a:t>Popliteal artery follows an abnormal medial course</a:t>
            </a:r>
          </a:p>
          <a:p>
            <a:pPr marL="228600" indent="-228600">
              <a:buAutoNum type="arabicParenR"/>
            </a:pPr>
            <a:r>
              <a:rPr lang="en-GB" sz="1200" kern="1200" dirty="0">
                <a:solidFill>
                  <a:schemeClr val="tx1"/>
                </a:solidFill>
                <a:effectLst/>
                <a:latin typeface="+mn-lt"/>
                <a:ea typeface="+mn-ea"/>
                <a:cs typeface="+mn-cs"/>
              </a:rPr>
              <a:t>Medial head of gastrocnemius muscle lies in a lateral location impinging on popliteal artery that runs a normal course</a:t>
            </a:r>
          </a:p>
          <a:p>
            <a:pPr marL="228600" indent="-228600">
              <a:buAutoNum type="arabicParenR"/>
            </a:pPr>
            <a:r>
              <a:rPr lang="en-GB" sz="1200" kern="1200" dirty="0">
                <a:solidFill>
                  <a:schemeClr val="tx1"/>
                </a:solidFill>
                <a:effectLst/>
                <a:latin typeface="+mn-lt"/>
                <a:ea typeface="+mn-ea"/>
                <a:cs typeface="+mn-cs"/>
              </a:rPr>
              <a:t>An accessory slip of gastrocnemius muscle impinges the popliteal artery that runs a normal course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a:solidFill>
                  <a:schemeClr val="tx1"/>
                </a:solidFill>
                <a:effectLst/>
                <a:latin typeface="+mn-lt"/>
                <a:ea typeface="+mn-ea"/>
                <a:cs typeface="+mn-cs"/>
              </a:rPr>
              <a:t>Popliteus muscle or fibrous band impinges the popliteal artery that runs a normal course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a:solidFill>
                  <a:schemeClr val="tx1"/>
                </a:solidFill>
                <a:effectLst/>
                <a:latin typeface="+mn-lt"/>
                <a:ea typeface="+mn-ea"/>
                <a:cs typeface="+mn-cs"/>
              </a:rPr>
              <a:t>Types 1- 4 and the popliteal vein is also entrapped</a:t>
            </a:r>
          </a:p>
          <a:p>
            <a:pPr marL="228600" indent="-228600">
              <a:buAutoNum type="arabicParenR"/>
            </a:pPr>
            <a:r>
              <a:rPr lang="en-GB" dirty="0"/>
              <a:t>Functional popliteal entrapment</a:t>
            </a:r>
          </a:p>
        </p:txBody>
      </p:sp>
      <p:sp>
        <p:nvSpPr>
          <p:cNvPr id="4" name="Slide Number Placeholder 3"/>
          <p:cNvSpPr>
            <a:spLocks noGrp="1"/>
          </p:cNvSpPr>
          <p:nvPr>
            <p:ph type="sldNum" sz="quarter" idx="5"/>
          </p:nvPr>
        </p:nvSpPr>
        <p:spPr/>
        <p:txBody>
          <a:bodyPr/>
          <a:lstStyle/>
          <a:p>
            <a:fld id="{481A488A-945B-46F9-B124-D62297825343}" type="slidenum">
              <a:rPr lang="en-GB" smtClean="0"/>
              <a:t>2</a:t>
            </a:fld>
            <a:endParaRPr lang="en-GB"/>
          </a:p>
        </p:txBody>
      </p:sp>
    </p:spTree>
    <p:extLst>
      <p:ext uri="{BB962C8B-B14F-4D97-AF65-F5344CB8AC3E}">
        <p14:creationId xmlns:p14="http://schemas.microsoft.com/office/powerpoint/2010/main" val="360886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does it affect?</a:t>
            </a:r>
          </a:p>
          <a:p>
            <a:r>
              <a:rPr lang="en-GB" dirty="0"/>
              <a:t>Precise prevalence is unknown but in a post mortem study ~4% of the bodies had one form of anatomical defect. So it seems an anatomical issue is more common than symptoms? The other thing of note is that popliteal entrapment is often bilateral with studies suggesting rate between 22 – 67%.</a:t>
            </a:r>
          </a:p>
        </p:txBody>
      </p:sp>
      <p:sp>
        <p:nvSpPr>
          <p:cNvPr id="4" name="Slide Number Placeholder 3"/>
          <p:cNvSpPr>
            <a:spLocks noGrp="1"/>
          </p:cNvSpPr>
          <p:nvPr>
            <p:ph type="sldNum" sz="quarter" idx="5"/>
          </p:nvPr>
        </p:nvSpPr>
        <p:spPr/>
        <p:txBody>
          <a:bodyPr/>
          <a:lstStyle/>
          <a:p>
            <a:fld id="{481A488A-945B-46F9-B124-D62297825343}" type="slidenum">
              <a:rPr lang="en-GB" smtClean="0"/>
              <a:t>3</a:t>
            </a:fld>
            <a:endParaRPr lang="en-GB"/>
          </a:p>
        </p:txBody>
      </p:sp>
    </p:spTree>
    <p:extLst>
      <p:ext uri="{BB962C8B-B14F-4D97-AF65-F5344CB8AC3E}">
        <p14:creationId xmlns:p14="http://schemas.microsoft.com/office/powerpoint/2010/main" val="129787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C6F7F-57DD-4E59-B832-0BB24EC50DF2}" type="slidenum">
              <a:rPr lang="en-GB" smtClean="0"/>
              <a:t>5</a:t>
            </a:fld>
            <a:endParaRPr lang="en-GB"/>
          </a:p>
        </p:txBody>
      </p:sp>
    </p:spTree>
    <p:extLst>
      <p:ext uri="{BB962C8B-B14F-4D97-AF65-F5344CB8AC3E}">
        <p14:creationId xmlns:p14="http://schemas.microsoft.com/office/powerpoint/2010/main" val="200935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there are loads of alternative diagnoses, you can see from this why it is often difficult to reach a diagnosis. However, since the patients that we see with regards to this are usually young and athletic, more often than not symptoms are due to MSK issues. However there is a general consensus the Popliteal entrapment is under diagnosed.</a:t>
            </a:r>
          </a:p>
        </p:txBody>
      </p:sp>
      <p:sp>
        <p:nvSpPr>
          <p:cNvPr id="4" name="Slide Number Placeholder 3"/>
          <p:cNvSpPr>
            <a:spLocks noGrp="1"/>
          </p:cNvSpPr>
          <p:nvPr>
            <p:ph type="sldNum" sz="quarter" idx="5"/>
          </p:nvPr>
        </p:nvSpPr>
        <p:spPr/>
        <p:txBody>
          <a:bodyPr/>
          <a:lstStyle/>
          <a:p>
            <a:fld id="{481A488A-945B-46F9-B124-D62297825343}" type="slidenum">
              <a:rPr lang="en-GB" smtClean="0"/>
              <a:t>6</a:t>
            </a:fld>
            <a:endParaRPr lang="en-GB"/>
          </a:p>
        </p:txBody>
      </p:sp>
    </p:spTree>
    <p:extLst>
      <p:ext uri="{BB962C8B-B14F-4D97-AF65-F5344CB8AC3E}">
        <p14:creationId xmlns:p14="http://schemas.microsoft.com/office/powerpoint/2010/main" val="412692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1A488A-945B-46F9-B124-D62297825343}" type="slidenum">
              <a:rPr lang="en-GB" smtClean="0"/>
              <a:t>7</a:t>
            </a:fld>
            <a:endParaRPr lang="en-GB"/>
          </a:p>
        </p:txBody>
      </p:sp>
    </p:spTree>
    <p:extLst>
      <p:ext uri="{BB962C8B-B14F-4D97-AF65-F5344CB8AC3E}">
        <p14:creationId xmlns:p14="http://schemas.microsoft.com/office/powerpoint/2010/main" val="210182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 case study to put things into context </a:t>
            </a:r>
          </a:p>
        </p:txBody>
      </p:sp>
      <p:sp>
        <p:nvSpPr>
          <p:cNvPr id="4" name="Slide Number Placeholder 3"/>
          <p:cNvSpPr>
            <a:spLocks noGrp="1"/>
          </p:cNvSpPr>
          <p:nvPr>
            <p:ph type="sldNum" sz="quarter" idx="10"/>
          </p:nvPr>
        </p:nvSpPr>
        <p:spPr/>
        <p:txBody>
          <a:bodyPr/>
          <a:lstStyle/>
          <a:p>
            <a:fld id="{71FC6F7F-57DD-4E59-B832-0BB24EC50DF2}" type="slidenum">
              <a:rPr lang="en-GB" smtClean="0"/>
              <a:t>8</a:t>
            </a:fld>
            <a:endParaRPr lang="en-GB"/>
          </a:p>
        </p:txBody>
      </p:sp>
    </p:spTree>
    <p:extLst>
      <p:ext uri="{BB962C8B-B14F-4D97-AF65-F5344CB8AC3E}">
        <p14:creationId xmlns:p14="http://schemas.microsoft.com/office/powerpoint/2010/main" val="351706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C6F7F-57DD-4E59-B832-0BB24EC50DF2}" type="slidenum">
              <a:rPr lang="en-GB" smtClean="0"/>
              <a:t>9</a:t>
            </a:fld>
            <a:endParaRPr lang="en-GB"/>
          </a:p>
        </p:txBody>
      </p:sp>
    </p:spTree>
    <p:extLst>
      <p:ext uri="{BB962C8B-B14F-4D97-AF65-F5344CB8AC3E}">
        <p14:creationId xmlns:p14="http://schemas.microsoft.com/office/powerpoint/2010/main" val="287629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Despite the increased recognition of PAES, it is still poorly understood and often misdiagnosed – there is no consensus amongst clinicians when it comes to strategies, diagnosis or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Though ultrasound is frequently utilised in diagnosing PAES – currently, there is no universal diagnostic criteria in place for PAES using ultrasound.  Ultrasound imaging is cost-efficient, non-invasive and is an ideal first line technique for diagnosing PAES compared to CT and MRI. </a:t>
            </a:r>
          </a:p>
          <a:p>
            <a:r>
              <a:rPr lang="en-GB" sz="1200" kern="1200" dirty="0">
                <a:solidFill>
                  <a:schemeClr val="tx1"/>
                </a:solidFill>
                <a:effectLst/>
                <a:latin typeface="+mn-lt"/>
                <a:ea typeface="+mn-ea"/>
                <a:cs typeface="+mn-cs"/>
              </a:rPr>
              <a:t>Popliteal artery occlusion without resistance is a more severe form of PAES than when popliteal arterial flow is limited with resistance. </a:t>
            </a:r>
            <a:r>
              <a:rPr lang="en-GB" sz="1200" kern="1200" baseline="30000" dirty="0">
                <a:solidFill>
                  <a:schemeClr val="tx1"/>
                </a:solidFill>
                <a:effectLst/>
                <a:latin typeface="+mn-lt"/>
                <a:ea typeface="+mn-ea"/>
                <a:cs typeface="+mn-cs"/>
              </a:rPr>
              <a:t>18</a:t>
            </a:r>
            <a:r>
              <a:rPr lang="en-GB" sz="1200" kern="1200" dirty="0">
                <a:solidFill>
                  <a:schemeClr val="tx1"/>
                </a:solidFill>
                <a:effectLst/>
                <a:latin typeface="+mn-lt"/>
                <a:ea typeface="+mn-ea"/>
                <a:cs typeface="+mn-cs"/>
              </a:rPr>
              <a:t> An increase in velocity of the popliteal artery can also be an indication of PAES with flexion manoeuvres.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study found two of seven affected limbs had normal ultrasound findings both in neutral and flexion movement</a:t>
            </a:r>
          </a:p>
          <a:p>
            <a:endParaRPr lang="en-GB" dirty="0"/>
          </a:p>
        </p:txBody>
      </p:sp>
      <p:sp>
        <p:nvSpPr>
          <p:cNvPr id="4" name="Slide Number Placeholder 3"/>
          <p:cNvSpPr>
            <a:spLocks noGrp="1"/>
          </p:cNvSpPr>
          <p:nvPr>
            <p:ph type="sldNum" sz="quarter" idx="10"/>
          </p:nvPr>
        </p:nvSpPr>
        <p:spPr/>
        <p:txBody>
          <a:bodyPr/>
          <a:lstStyle/>
          <a:p>
            <a:fld id="{71FC6F7F-57DD-4E59-B832-0BB24EC50DF2}" type="slidenum">
              <a:rPr lang="en-GB" smtClean="0"/>
              <a:t>10</a:t>
            </a:fld>
            <a:endParaRPr lang="en-GB"/>
          </a:p>
        </p:txBody>
      </p:sp>
    </p:spTree>
    <p:extLst>
      <p:ext uri="{BB962C8B-B14F-4D97-AF65-F5344CB8AC3E}">
        <p14:creationId xmlns:p14="http://schemas.microsoft.com/office/powerpoint/2010/main" val="361454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1F654-3CDA-4A73-970A-DA03B28A138A}" type="datetime1">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203659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F4CE45-CAA5-4E03-AECF-46995A83BB45}" type="datetime1">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233340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4D3F7C-AB04-47F9-8694-7AA87BD13A24}" type="datetime1">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97143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6A015B-88A4-4D9D-861B-9864CCFDA97F}" type="datetime1">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195714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9EC13-AA62-4A60-A0F8-2AA928540180}" type="datetime1">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29463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92EC40-CFD5-46B4-87F2-67443C489801}" type="datetime1">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3059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82D27C-121E-4DE9-86E9-9F476A91671C}" type="datetime1">
              <a:rPr lang="en-GB" smtClean="0"/>
              <a:t>16/01/2019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55963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F2749D-BB53-465A-8D4F-7D61F511EB1B}" type="datetime1">
              <a:rPr lang="en-GB" smtClean="0"/>
              <a:t>16/01/2019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52353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3EE8F-6425-4CD7-9776-31A4E030323B}" type="datetime1">
              <a:rPr lang="en-GB" smtClean="0"/>
              <a:t>16/01/2019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82221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292580-5A8C-483A-A0EA-64D9FC6E4AE5}" type="datetime1">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272789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448353-37E9-424A-9F90-C483D4553A00}" type="datetime1">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0989-1FA7-4FFD-98EF-1072624A58EC}" type="slidenum">
              <a:rPr lang="en-GB" smtClean="0"/>
              <a:t>‹#›</a:t>
            </a:fld>
            <a:endParaRPr lang="en-GB"/>
          </a:p>
        </p:txBody>
      </p:sp>
    </p:spTree>
    <p:extLst>
      <p:ext uri="{BB962C8B-B14F-4D97-AF65-F5344CB8AC3E}">
        <p14:creationId xmlns:p14="http://schemas.microsoft.com/office/powerpoint/2010/main" val="229079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3E66F-56E9-4739-9433-855242C1F32F}" type="datetime1">
              <a:rPr lang="en-GB" smtClean="0"/>
              <a:t>16/01/2019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00989-1FA7-4FFD-98EF-1072624A58EC}" type="slidenum">
              <a:rPr lang="en-GB" smtClean="0"/>
              <a:t>‹#›</a:t>
            </a:fld>
            <a:endParaRPr lang="en-GB"/>
          </a:p>
        </p:txBody>
      </p:sp>
    </p:spTree>
    <p:extLst>
      <p:ext uri="{BB962C8B-B14F-4D97-AF65-F5344CB8AC3E}">
        <p14:creationId xmlns:p14="http://schemas.microsoft.com/office/powerpoint/2010/main" val="4314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sciencedirect.com/science/article/pii/S0741521499700984" TargetMode="External"/><Relationship Id="rId3" Type="http://schemas.openxmlformats.org/officeDocument/2006/relationships/hyperlink" Target="https://www.ncbi.nlm.nih.gov/pmc/articles/PMC5769514/" TargetMode="External"/><Relationship Id="rId7" Type="http://schemas.openxmlformats.org/officeDocument/2006/relationships/hyperlink" Target="file:///C:\Users\nislam\Downloads\ECR2012_C-1736%20(6).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ejvesreports.com/article/S1533-3167(06)00066-5/fulltext" TargetMode="External"/><Relationship Id="rId5" Type="http://schemas.openxmlformats.org/officeDocument/2006/relationships/hyperlink" Target="https://www.ncbi.nlm.nih.gov/pmc/articles/PMC4592677/" TargetMode="External"/><Relationship Id="rId4" Type="http://schemas.openxmlformats.org/officeDocument/2006/relationships/hyperlink" Target="https://www.jvascsurg.org/article/0741-5214(91)70048-C/fulltex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0603" y="315077"/>
            <a:ext cx="9144000" cy="2387600"/>
          </a:xfrm>
        </p:spPr>
        <p:txBody>
          <a:bodyPr>
            <a:normAutofit/>
          </a:bodyPr>
          <a:lstStyle/>
          <a:p>
            <a:r>
              <a:rPr lang="en-GB" b="1" dirty="0">
                <a:latin typeface="+mn-lt"/>
              </a:rPr>
              <a:t>Popliteal Artery Entrapment Syndrome (PAES) - Research</a:t>
            </a:r>
          </a:p>
        </p:txBody>
      </p:sp>
      <p:sp>
        <p:nvSpPr>
          <p:cNvPr id="3" name="Subtitle 2"/>
          <p:cNvSpPr>
            <a:spLocks noGrp="1"/>
          </p:cNvSpPr>
          <p:nvPr>
            <p:ph type="subTitle" idx="1"/>
          </p:nvPr>
        </p:nvSpPr>
        <p:spPr>
          <a:xfrm>
            <a:off x="1224318" y="6030119"/>
            <a:ext cx="9144000" cy="1655762"/>
          </a:xfrm>
        </p:spPr>
        <p:txBody>
          <a:bodyPr/>
          <a:lstStyle/>
          <a:p>
            <a:r>
              <a:rPr lang="en-GB" dirty="0"/>
              <a:t>By Mike Crook and Nazrina Islam</a:t>
            </a:r>
          </a:p>
        </p:txBody>
      </p:sp>
      <p:pic>
        <p:nvPicPr>
          <p:cNvPr id="4"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03" y="315077"/>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210032" y="2835724"/>
            <a:ext cx="1545609" cy="2944016"/>
          </a:xfrm>
          <a:prstGeom prst="rect">
            <a:avLst/>
          </a:prstGeom>
        </p:spPr>
      </p:pic>
    </p:spTree>
    <p:extLst>
      <p:ext uri="{BB962C8B-B14F-4D97-AF65-F5344CB8AC3E}">
        <p14:creationId xmlns:p14="http://schemas.microsoft.com/office/powerpoint/2010/main" val="203850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062" y="216848"/>
            <a:ext cx="10515600" cy="1325563"/>
          </a:xfrm>
        </p:spPr>
        <p:txBody>
          <a:bodyPr/>
          <a:lstStyle/>
          <a:p>
            <a:pPr algn="ctr"/>
            <a:r>
              <a:rPr lang="en-GB" b="1" dirty="0">
                <a:latin typeface="+mn-lt"/>
              </a:rPr>
              <a:t>Currently…</a:t>
            </a:r>
          </a:p>
        </p:txBody>
      </p:sp>
      <p:sp>
        <p:nvSpPr>
          <p:cNvPr id="3" name="Content Placeholder 2"/>
          <p:cNvSpPr>
            <a:spLocks noGrp="1"/>
          </p:cNvSpPr>
          <p:nvPr>
            <p:ph idx="1"/>
          </p:nvPr>
        </p:nvSpPr>
        <p:spPr>
          <a:xfrm>
            <a:off x="696036" y="1717984"/>
            <a:ext cx="10698707" cy="4917766"/>
          </a:xfrm>
        </p:spPr>
        <p:txBody>
          <a:bodyPr>
            <a:normAutofit fontScale="92500"/>
          </a:bodyPr>
          <a:lstStyle/>
          <a:p>
            <a:pPr>
              <a:lnSpc>
                <a:spcPct val="150000"/>
              </a:lnSpc>
            </a:pPr>
            <a:r>
              <a:rPr lang="en-GB" dirty="0"/>
              <a:t>US is first line diagnostic tool but used in conjunction with other imaging modalities </a:t>
            </a:r>
          </a:p>
          <a:p>
            <a:pPr>
              <a:lnSpc>
                <a:spcPct val="150000"/>
              </a:lnSpc>
            </a:pPr>
            <a:r>
              <a:rPr lang="en-GB" dirty="0"/>
              <a:t>No set NICE/SVT guidelines</a:t>
            </a:r>
          </a:p>
          <a:p>
            <a:pPr>
              <a:lnSpc>
                <a:spcPct val="150000"/>
              </a:lnSpc>
            </a:pPr>
            <a:r>
              <a:rPr lang="en-GB" dirty="0"/>
              <a:t> Current US ‘criteria’:</a:t>
            </a:r>
          </a:p>
          <a:p>
            <a:pPr marL="0" indent="0">
              <a:lnSpc>
                <a:spcPct val="150000"/>
              </a:lnSpc>
              <a:buNone/>
            </a:pPr>
            <a:r>
              <a:rPr lang="en-GB" dirty="0"/>
              <a:t> -’Eyeballing’ vessel in different stress positions with and without resistance    </a:t>
            </a:r>
          </a:p>
          <a:p>
            <a:pPr>
              <a:lnSpc>
                <a:spcPct val="150000"/>
              </a:lnSpc>
            </a:pPr>
            <a:r>
              <a:rPr lang="en-GB" dirty="0"/>
              <a:t>Subjective</a:t>
            </a:r>
          </a:p>
          <a:p>
            <a:pPr>
              <a:lnSpc>
                <a:spcPct val="150000"/>
              </a:lnSpc>
            </a:pPr>
            <a:r>
              <a:rPr lang="en-GB" dirty="0"/>
              <a:t>↑ false negative/false positive results</a:t>
            </a:r>
          </a:p>
        </p:txBody>
      </p:sp>
      <p:pic>
        <p:nvPicPr>
          <p:cNvPr id="4"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62" y="392421"/>
            <a:ext cx="1676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75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a:latin typeface="+mn-lt"/>
              </a:rPr>
              <a:t>Study objectives</a:t>
            </a:r>
          </a:p>
        </p:txBody>
      </p:sp>
      <p:sp>
        <p:nvSpPr>
          <p:cNvPr id="3" name="Content Placeholder 2"/>
          <p:cNvSpPr>
            <a:spLocks noGrp="1"/>
          </p:cNvSpPr>
          <p:nvPr>
            <p:ph idx="1"/>
          </p:nvPr>
        </p:nvSpPr>
        <p:spPr>
          <a:xfrm>
            <a:off x="838200" y="1566318"/>
            <a:ext cx="10515600" cy="4351338"/>
          </a:xfrm>
        </p:spPr>
        <p:txBody>
          <a:bodyPr>
            <a:normAutofit/>
          </a:bodyPr>
          <a:lstStyle/>
          <a:p>
            <a:pPr>
              <a:lnSpc>
                <a:spcPct val="100000"/>
              </a:lnSpc>
            </a:pPr>
            <a:endParaRPr lang="en-GB" b="1" i="1" dirty="0"/>
          </a:p>
          <a:p>
            <a:pPr>
              <a:lnSpc>
                <a:spcPct val="150000"/>
              </a:lnSpc>
            </a:pPr>
            <a:r>
              <a:rPr lang="en-GB" b="1" i="1" dirty="0"/>
              <a:t>To develop a diagnostic criteria for the diagnosis of PAES </a:t>
            </a:r>
            <a:r>
              <a:rPr lang="en-GB" i="1" dirty="0"/>
              <a:t>with the use of duplex ultrasound: </a:t>
            </a:r>
            <a:r>
              <a:rPr lang="en-GB" b="1" i="1" dirty="0"/>
              <a:t>velocities</a:t>
            </a:r>
            <a:r>
              <a:rPr lang="en-GB" i="1" dirty="0"/>
              <a:t> and </a:t>
            </a:r>
            <a:r>
              <a:rPr lang="en-GB" b="1" i="1" dirty="0"/>
              <a:t>diameters </a:t>
            </a:r>
            <a:r>
              <a:rPr lang="en-GB" i="1" dirty="0"/>
              <a:t>of popliteal artery</a:t>
            </a:r>
          </a:p>
          <a:p>
            <a:pPr>
              <a:lnSpc>
                <a:spcPct val="150000"/>
              </a:lnSpc>
            </a:pPr>
            <a:endParaRPr lang="en-GB" i="1" dirty="0"/>
          </a:p>
          <a:p>
            <a:pPr>
              <a:lnSpc>
                <a:spcPct val="150000"/>
              </a:lnSpc>
            </a:pPr>
            <a:r>
              <a:rPr lang="en-GB" b="1" i="1" dirty="0"/>
              <a:t>To develop a gold standard diagnostic criteria for PAES </a:t>
            </a:r>
            <a:r>
              <a:rPr lang="en-GB" i="1" dirty="0"/>
              <a:t>which can be adopted universally by global healthcare systems</a:t>
            </a:r>
            <a:endParaRPr lang="en-GB" dirty="0"/>
          </a:p>
          <a:p>
            <a:pPr marL="0" indent="0">
              <a:lnSpc>
                <a:spcPct val="100000"/>
              </a:lnSpc>
              <a:buNone/>
            </a:pPr>
            <a:endParaRPr lang="en-GB" dirty="0"/>
          </a:p>
        </p:txBody>
      </p:sp>
      <p:pic>
        <p:nvPicPr>
          <p:cNvPr id="4"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10" y="457993"/>
            <a:ext cx="1676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8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a:latin typeface="+mn-lt"/>
              </a:rPr>
              <a:t>Investigation</a:t>
            </a:r>
          </a:p>
        </p:txBody>
      </p:sp>
      <p:sp>
        <p:nvSpPr>
          <p:cNvPr id="3" name="Content Placeholder 2"/>
          <p:cNvSpPr>
            <a:spLocks noGrp="1"/>
          </p:cNvSpPr>
          <p:nvPr>
            <p:ph idx="1"/>
          </p:nvPr>
        </p:nvSpPr>
        <p:spPr>
          <a:xfrm>
            <a:off x="327546" y="1825625"/>
            <a:ext cx="11026254" cy="4351338"/>
          </a:xfrm>
        </p:spPr>
        <p:txBody>
          <a:bodyPr>
            <a:normAutofit fontScale="92500" lnSpcReduction="20000"/>
          </a:bodyPr>
          <a:lstStyle/>
          <a:p>
            <a:pPr>
              <a:lnSpc>
                <a:spcPct val="160000"/>
              </a:lnSpc>
            </a:pPr>
            <a:r>
              <a:rPr lang="en-GB" dirty="0"/>
              <a:t>Full bilateral arterial scan </a:t>
            </a:r>
          </a:p>
          <a:p>
            <a:pPr>
              <a:buFontTx/>
              <a:buChar char="-"/>
            </a:pPr>
            <a:endParaRPr lang="en-GB" dirty="0"/>
          </a:p>
          <a:p>
            <a:r>
              <a:rPr lang="en-GB" dirty="0"/>
              <a:t>ABPIs will be taken </a:t>
            </a:r>
          </a:p>
          <a:p>
            <a:pPr>
              <a:lnSpc>
                <a:spcPct val="160000"/>
              </a:lnSpc>
            </a:pPr>
            <a:r>
              <a:rPr lang="en-GB" dirty="0"/>
              <a:t>Popliteal arteries will then be assessed:</a:t>
            </a:r>
          </a:p>
          <a:p>
            <a:pPr marL="0" indent="0">
              <a:buNone/>
            </a:pPr>
            <a:r>
              <a:rPr lang="en-GB" dirty="0"/>
              <a:t>-Velocities and diameters of proximal and distal regions</a:t>
            </a:r>
          </a:p>
          <a:p>
            <a:pPr marL="0" indent="0">
              <a:buNone/>
            </a:pPr>
            <a:r>
              <a:rPr lang="en-GB" dirty="0"/>
              <a:t>In both dorsi- and flexi-position</a:t>
            </a:r>
          </a:p>
          <a:p>
            <a:pPr>
              <a:buFontTx/>
              <a:buChar char="-"/>
            </a:pPr>
            <a:r>
              <a:rPr lang="en-GB" dirty="0"/>
              <a:t>No resistance</a:t>
            </a:r>
          </a:p>
          <a:p>
            <a:pPr>
              <a:buFontTx/>
              <a:buChar char="-"/>
            </a:pPr>
            <a:r>
              <a:rPr lang="en-GB" dirty="0"/>
              <a:t>Moderate resistance </a:t>
            </a:r>
          </a:p>
          <a:p>
            <a:pPr>
              <a:buFontTx/>
              <a:buChar char="-"/>
            </a:pPr>
            <a:r>
              <a:rPr lang="en-GB" dirty="0"/>
              <a:t>High resistance </a:t>
            </a:r>
          </a:p>
        </p:txBody>
      </p:sp>
      <p:pic>
        <p:nvPicPr>
          <p:cNvPr id="1028" name="Picture 4" descr="Image result for dorsi plantar flex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719" y="3691394"/>
            <a:ext cx="3938754" cy="2818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vs-online.co.uk/uploads/ivs/iv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00" y="365125"/>
            <a:ext cx="1676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323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9928" y="1337481"/>
            <a:ext cx="8827602" cy="3521122"/>
          </a:xfrm>
          <a:prstGeom prst="rect">
            <a:avLst/>
          </a:prstGeom>
        </p:spPr>
      </p:pic>
    </p:spTree>
    <p:extLst>
      <p:ext uri="{BB962C8B-B14F-4D97-AF65-F5344CB8AC3E}">
        <p14:creationId xmlns:p14="http://schemas.microsoft.com/office/powerpoint/2010/main" val="86601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74" b="6109"/>
          <a:stretch/>
        </p:blipFill>
        <p:spPr>
          <a:xfrm>
            <a:off x="641445" y="1624408"/>
            <a:ext cx="10645254" cy="3684572"/>
          </a:xfrm>
          <a:prstGeom prst="rect">
            <a:avLst/>
          </a:prstGeom>
        </p:spPr>
      </p:pic>
    </p:spTree>
    <p:extLst>
      <p:ext uri="{BB962C8B-B14F-4D97-AF65-F5344CB8AC3E}">
        <p14:creationId xmlns:p14="http://schemas.microsoft.com/office/powerpoint/2010/main" val="297392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a:latin typeface="+mn-lt"/>
              </a:rPr>
              <a:t>Hypothesis</a:t>
            </a:r>
          </a:p>
        </p:txBody>
      </p:sp>
      <p:sp>
        <p:nvSpPr>
          <p:cNvPr id="3" name="Content Placeholder 2"/>
          <p:cNvSpPr>
            <a:spLocks noGrp="1"/>
          </p:cNvSpPr>
          <p:nvPr>
            <p:ph idx="1"/>
          </p:nvPr>
        </p:nvSpPr>
        <p:spPr>
          <a:xfrm>
            <a:off x="838200" y="1948455"/>
            <a:ext cx="10515600" cy="4351338"/>
          </a:xfrm>
        </p:spPr>
        <p:txBody>
          <a:bodyPr/>
          <a:lstStyle/>
          <a:p>
            <a:pPr>
              <a:lnSpc>
                <a:spcPct val="150000"/>
              </a:lnSpc>
            </a:pPr>
            <a:r>
              <a:rPr lang="en-GB" dirty="0"/>
              <a:t>Duplex US assessment alongside ABPI measurements can be used to develop a useful and a definitive diagnostic criteria for determining PAES</a:t>
            </a:r>
          </a:p>
          <a:p>
            <a:endParaRPr lang="en-GB" dirty="0"/>
          </a:p>
        </p:txBody>
      </p:sp>
      <p:pic>
        <p:nvPicPr>
          <p:cNvPr id="4" name="Picture 2" descr="http://www.ivs-online.co.uk/uploads/ivs/iv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15" y="457993"/>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419065" y="4270968"/>
            <a:ext cx="2857500" cy="2133600"/>
          </a:xfrm>
          <a:prstGeom prst="rect">
            <a:avLst/>
          </a:prstGeom>
        </p:spPr>
      </p:pic>
      <p:pic>
        <p:nvPicPr>
          <p:cNvPr id="6" name="Picture 5"/>
          <p:cNvPicPr>
            <a:picLocks noChangeAspect="1"/>
          </p:cNvPicPr>
          <p:nvPr/>
        </p:nvPicPr>
        <p:blipFill>
          <a:blip r:embed="rId4"/>
          <a:stretch>
            <a:fillRect/>
          </a:stretch>
        </p:blipFill>
        <p:spPr>
          <a:xfrm>
            <a:off x="5943457" y="4270968"/>
            <a:ext cx="2371725" cy="1924050"/>
          </a:xfrm>
          <a:prstGeom prst="rect">
            <a:avLst/>
          </a:prstGeom>
        </p:spPr>
      </p:pic>
    </p:spTree>
    <p:extLst>
      <p:ext uri="{BB962C8B-B14F-4D97-AF65-F5344CB8AC3E}">
        <p14:creationId xmlns:p14="http://schemas.microsoft.com/office/powerpoint/2010/main" val="156961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74" y="365126"/>
            <a:ext cx="10515600" cy="1325563"/>
          </a:xfrm>
        </p:spPr>
        <p:txBody>
          <a:bodyPr>
            <a:normAutofit/>
          </a:bodyPr>
          <a:lstStyle/>
          <a:p>
            <a:pPr algn="ctr"/>
            <a:r>
              <a:rPr lang="en-GB" sz="5400" b="1" dirty="0">
                <a:latin typeface="+mn-lt"/>
              </a:rPr>
              <a:t>Study Design</a:t>
            </a:r>
          </a:p>
        </p:txBody>
      </p:sp>
      <p:sp>
        <p:nvSpPr>
          <p:cNvPr id="3" name="Content Placeholder 2"/>
          <p:cNvSpPr>
            <a:spLocks noGrp="1"/>
          </p:cNvSpPr>
          <p:nvPr>
            <p:ph idx="1"/>
          </p:nvPr>
        </p:nvSpPr>
        <p:spPr/>
        <p:txBody>
          <a:bodyPr/>
          <a:lstStyle/>
          <a:p>
            <a:pPr marL="0" indent="0">
              <a:buNone/>
            </a:pPr>
            <a:r>
              <a:rPr lang="en-GB" b="1" dirty="0"/>
              <a:t>Inclusion Criteria:</a:t>
            </a:r>
            <a:endParaRPr lang="en-GB" dirty="0"/>
          </a:p>
          <a:p>
            <a:pPr lvl="0">
              <a:lnSpc>
                <a:spcPct val="150000"/>
              </a:lnSpc>
            </a:pPr>
            <a:r>
              <a:rPr lang="en-GB" b="1" dirty="0"/>
              <a:t>20 healthy individuals </a:t>
            </a:r>
            <a:r>
              <a:rPr lang="en-GB" dirty="0"/>
              <a:t>who don't exercise (exercise less than twice per week)</a:t>
            </a:r>
          </a:p>
          <a:p>
            <a:pPr lvl="0">
              <a:lnSpc>
                <a:spcPct val="150000"/>
              </a:lnSpc>
            </a:pPr>
            <a:r>
              <a:rPr lang="en-GB" b="1" dirty="0"/>
              <a:t>20 elite athletes </a:t>
            </a:r>
            <a:r>
              <a:rPr lang="en-GB" dirty="0"/>
              <a:t>(exercise 3 – 5 times per week)</a:t>
            </a:r>
          </a:p>
          <a:p>
            <a:pPr lvl="0">
              <a:lnSpc>
                <a:spcPct val="150000"/>
              </a:lnSpc>
            </a:pPr>
            <a:r>
              <a:rPr lang="en-GB" b="1" dirty="0"/>
              <a:t>20 patients </a:t>
            </a:r>
            <a:r>
              <a:rPr lang="en-GB" dirty="0"/>
              <a:t>who either prospectively or retrospectively are/have been investigated </a:t>
            </a:r>
            <a:r>
              <a:rPr lang="en-GB" b="1" dirty="0"/>
              <a:t>for symptomatic PAES</a:t>
            </a:r>
            <a:endParaRPr lang="en-GB" dirty="0"/>
          </a:p>
          <a:p>
            <a:pPr>
              <a:lnSpc>
                <a:spcPct val="150000"/>
              </a:lnSpc>
            </a:pPr>
            <a:endParaRPr lang="en-GB" dirty="0"/>
          </a:p>
        </p:txBody>
      </p:sp>
      <p:pic>
        <p:nvPicPr>
          <p:cNvPr id="6" name="Picture 2" descr="http://www.ivs-online.co.uk/uploads/ivs/iv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06" y="365126"/>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773589" y="365126"/>
            <a:ext cx="2697353" cy="1789773"/>
          </a:xfrm>
          <a:prstGeom prst="rect">
            <a:avLst/>
          </a:prstGeom>
        </p:spPr>
      </p:pic>
      <p:pic>
        <p:nvPicPr>
          <p:cNvPr id="5" name="Picture 4"/>
          <p:cNvPicPr>
            <a:picLocks noChangeAspect="1"/>
          </p:cNvPicPr>
          <p:nvPr/>
        </p:nvPicPr>
        <p:blipFill>
          <a:blip r:embed="rId4"/>
          <a:stretch>
            <a:fillRect/>
          </a:stretch>
        </p:blipFill>
        <p:spPr>
          <a:xfrm>
            <a:off x="9528659" y="3043450"/>
            <a:ext cx="1883712" cy="1543195"/>
          </a:xfrm>
          <a:prstGeom prst="rect">
            <a:avLst/>
          </a:prstGeom>
        </p:spPr>
      </p:pic>
      <p:pic>
        <p:nvPicPr>
          <p:cNvPr id="7" name="Picture 6"/>
          <p:cNvPicPr>
            <a:picLocks noChangeAspect="1"/>
          </p:cNvPicPr>
          <p:nvPr/>
        </p:nvPicPr>
        <p:blipFill rotWithShape="1">
          <a:blip r:embed="rId5"/>
          <a:srcRect t="2591" r="7801" b="1"/>
          <a:stretch/>
        </p:blipFill>
        <p:spPr>
          <a:xfrm>
            <a:off x="9229115" y="5213445"/>
            <a:ext cx="2767268" cy="1644555"/>
          </a:xfrm>
          <a:prstGeom prst="rect">
            <a:avLst/>
          </a:prstGeom>
        </p:spPr>
      </p:pic>
    </p:spTree>
    <p:extLst>
      <p:ext uri="{BB962C8B-B14F-4D97-AF65-F5344CB8AC3E}">
        <p14:creationId xmlns:p14="http://schemas.microsoft.com/office/powerpoint/2010/main" val="372459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313" y="1361601"/>
            <a:ext cx="10515600" cy="4351338"/>
          </a:xfrm>
        </p:spPr>
        <p:txBody>
          <a:bodyPr>
            <a:normAutofit fontScale="92500" lnSpcReduction="10000"/>
          </a:bodyPr>
          <a:lstStyle/>
          <a:p>
            <a:pPr marL="0" indent="0">
              <a:lnSpc>
                <a:spcPct val="150000"/>
              </a:lnSpc>
              <a:buNone/>
            </a:pPr>
            <a:r>
              <a:rPr lang="en-GB" b="1" dirty="0"/>
              <a:t>Exclusion Criteria:</a:t>
            </a:r>
            <a:endParaRPr lang="en-GB" dirty="0"/>
          </a:p>
          <a:p>
            <a:pPr lvl="0">
              <a:lnSpc>
                <a:spcPct val="150000"/>
              </a:lnSpc>
            </a:pPr>
            <a:r>
              <a:rPr lang="en-GB" dirty="0"/>
              <a:t>Patients who have been treated for PAES</a:t>
            </a:r>
          </a:p>
          <a:p>
            <a:pPr lvl="0">
              <a:lnSpc>
                <a:spcPct val="150000"/>
              </a:lnSpc>
            </a:pPr>
            <a:r>
              <a:rPr lang="en-GB" dirty="0"/>
              <a:t>Patients who have had prior lower limb vascular surgery</a:t>
            </a:r>
          </a:p>
          <a:p>
            <a:pPr lvl="0">
              <a:lnSpc>
                <a:spcPct val="150000"/>
              </a:lnSpc>
            </a:pPr>
            <a:r>
              <a:rPr lang="en-GB" dirty="0"/>
              <a:t>Patients with other health conditions alongside PAES</a:t>
            </a:r>
          </a:p>
          <a:p>
            <a:pPr lvl="0">
              <a:lnSpc>
                <a:spcPct val="150000"/>
              </a:lnSpc>
            </a:pPr>
            <a:r>
              <a:rPr lang="en-GB" dirty="0"/>
              <a:t>People who are unable to perform vigorous exercise </a:t>
            </a:r>
          </a:p>
          <a:p>
            <a:pPr lvl="0">
              <a:lnSpc>
                <a:spcPct val="150000"/>
              </a:lnSpc>
            </a:pPr>
            <a:r>
              <a:rPr lang="en-GB" dirty="0"/>
              <a:t>People with Pacemakers or internal cardiac defibrillators</a:t>
            </a:r>
            <a:r>
              <a:rPr lang="en-GB" sz="3200" dirty="0"/>
              <a:t> </a:t>
            </a:r>
            <a:endParaRPr lang="en-GB" dirty="0"/>
          </a:p>
        </p:txBody>
      </p:sp>
      <p:pic>
        <p:nvPicPr>
          <p:cNvPr id="4" name="Picture 2" descr="http://www.ivs-online.co.uk/uploads/ivs/iv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9" y="260487"/>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8693624" y="383317"/>
            <a:ext cx="2742062" cy="2344137"/>
          </a:xfrm>
          <a:prstGeom prst="rect">
            <a:avLst/>
          </a:prstGeom>
        </p:spPr>
      </p:pic>
    </p:spTree>
    <p:extLst>
      <p:ext uri="{BB962C8B-B14F-4D97-AF65-F5344CB8AC3E}">
        <p14:creationId xmlns:p14="http://schemas.microsoft.com/office/powerpoint/2010/main" val="80422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385" y="1520232"/>
            <a:ext cx="10515600" cy="4351338"/>
          </a:xfrm>
        </p:spPr>
        <p:txBody>
          <a:bodyPr>
            <a:normAutofit/>
          </a:bodyPr>
          <a:lstStyle/>
          <a:p>
            <a:pPr marL="0" indent="0">
              <a:lnSpc>
                <a:spcPct val="150000"/>
              </a:lnSpc>
              <a:buNone/>
            </a:pPr>
            <a:r>
              <a:rPr lang="en-GB" b="1" dirty="0"/>
              <a:t>Recruitment:</a:t>
            </a:r>
            <a:endParaRPr lang="en-GB" dirty="0"/>
          </a:p>
          <a:p>
            <a:pPr>
              <a:lnSpc>
                <a:spcPct val="150000"/>
              </a:lnSpc>
            </a:pPr>
            <a:r>
              <a:rPr lang="en-GB" i="1" dirty="0"/>
              <a:t>Healthy individuals (through advertising on notice boards at Stepping Hill/Wythenshawe hospital)</a:t>
            </a:r>
            <a:endParaRPr lang="en-GB" dirty="0"/>
          </a:p>
          <a:p>
            <a:pPr>
              <a:lnSpc>
                <a:spcPct val="150000"/>
              </a:lnSpc>
            </a:pPr>
            <a:r>
              <a:rPr lang="en-GB" i="1" dirty="0"/>
              <a:t>Elite athletes –by contacting local sports clubs directly </a:t>
            </a:r>
            <a:endParaRPr lang="en-GB" dirty="0"/>
          </a:p>
          <a:p>
            <a:pPr>
              <a:lnSpc>
                <a:spcPct val="150000"/>
              </a:lnSpc>
            </a:pPr>
            <a:r>
              <a:rPr lang="en-GB" i="1" dirty="0"/>
              <a:t>Patients with PAES – via the vascular secretaries team at Wythenshawe Hospital </a:t>
            </a:r>
            <a:endParaRPr lang="en-GB" dirty="0"/>
          </a:p>
          <a:p>
            <a:endParaRPr lang="en-GB" dirty="0"/>
          </a:p>
        </p:txBody>
      </p:sp>
      <p:pic>
        <p:nvPicPr>
          <p:cNvPr id="4" name="Picture 2" descr="http://www.ivs-online.co.uk/uploads/ivs/iv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85" y="315077"/>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38732" t="19090" r="24664" b="12221"/>
          <a:stretch/>
        </p:blipFill>
        <p:spPr>
          <a:xfrm>
            <a:off x="8843749" y="3179929"/>
            <a:ext cx="3130442" cy="3302760"/>
          </a:xfrm>
          <a:prstGeom prst="rect">
            <a:avLst/>
          </a:prstGeom>
        </p:spPr>
      </p:pic>
    </p:spTree>
    <p:extLst>
      <p:ext uri="{BB962C8B-B14F-4D97-AF65-F5344CB8AC3E}">
        <p14:creationId xmlns:p14="http://schemas.microsoft.com/office/powerpoint/2010/main" val="348627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835" y="1743643"/>
            <a:ext cx="10515600" cy="4351338"/>
          </a:xfrm>
        </p:spPr>
        <p:txBody>
          <a:bodyPr/>
          <a:lstStyle/>
          <a:p>
            <a:pPr marL="0" indent="0">
              <a:buNone/>
            </a:pPr>
            <a:endParaRPr lang="en-GB" dirty="0"/>
          </a:p>
          <a:p>
            <a:pPr>
              <a:lnSpc>
                <a:spcPct val="150000"/>
              </a:lnSpc>
            </a:pPr>
            <a:r>
              <a:rPr lang="en-GB" dirty="0"/>
              <a:t>Groundwork for a US diagnostic criteria for PAES</a:t>
            </a:r>
          </a:p>
          <a:p>
            <a:pPr>
              <a:lnSpc>
                <a:spcPct val="150000"/>
              </a:lnSpc>
            </a:pPr>
            <a:r>
              <a:rPr lang="en-GB" dirty="0"/>
              <a:t>PAES may be found in one of the individuals from the healthy group </a:t>
            </a:r>
          </a:p>
          <a:p>
            <a:endParaRPr lang="en-GB" dirty="0"/>
          </a:p>
          <a:p>
            <a:endParaRPr lang="en-GB" dirty="0"/>
          </a:p>
        </p:txBody>
      </p:sp>
      <p:sp>
        <p:nvSpPr>
          <p:cNvPr id="4" name="Title 1"/>
          <p:cNvSpPr>
            <a:spLocks noGrp="1"/>
          </p:cNvSpPr>
          <p:nvPr>
            <p:ph type="title"/>
          </p:nvPr>
        </p:nvSpPr>
        <p:spPr>
          <a:xfrm>
            <a:off x="933734" y="501602"/>
            <a:ext cx="10515600" cy="1325563"/>
          </a:xfrm>
        </p:spPr>
        <p:txBody>
          <a:bodyPr>
            <a:normAutofit/>
          </a:bodyPr>
          <a:lstStyle/>
          <a:p>
            <a:pPr algn="ctr"/>
            <a:r>
              <a:rPr lang="en-GB" sz="5400" b="1" dirty="0">
                <a:latin typeface="+mn-lt"/>
              </a:rPr>
              <a:t>Study Benefits</a:t>
            </a:r>
          </a:p>
        </p:txBody>
      </p:sp>
      <p:pic>
        <p:nvPicPr>
          <p:cNvPr id="5"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01" y="501602"/>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079969" y="4497249"/>
            <a:ext cx="2853093" cy="1597732"/>
          </a:xfrm>
          <a:prstGeom prst="rect">
            <a:avLst/>
          </a:prstGeom>
        </p:spPr>
      </p:pic>
      <p:pic>
        <p:nvPicPr>
          <p:cNvPr id="6" name="Picture 5"/>
          <p:cNvPicPr>
            <a:picLocks noChangeAspect="1"/>
          </p:cNvPicPr>
          <p:nvPr/>
        </p:nvPicPr>
        <p:blipFill>
          <a:blip r:embed="rId5"/>
          <a:stretch>
            <a:fillRect/>
          </a:stretch>
        </p:blipFill>
        <p:spPr>
          <a:xfrm>
            <a:off x="648025" y="4497249"/>
            <a:ext cx="2952952" cy="1550300"/>
          </a:xfrm>
          <a:prstGeom prst="rect">
            <a:avLst/>
          </a:prstGeom>
        </p:spPr>
      </p:pic>
      <p:pic>
        <p:nvPicPr>
          <p:cNvPr id="7" name="Picture 6"/>
          <p:cNvPicPr>
            <a:picLocks noChangeAspect="1"/>
          </p:cNvPicPr>
          <p:nvPr/>
        </p:nvPicPr>
        <p:blipFill>
          <a:blip r:embed="rId6"/>
          <a:stretch>
            <a:fillRect/>
          </a:stretch>
        </p:blipFill>
        <p:spPr>
          <a:xfrm>
            <a:off x="7446884" y="4628996"/>
            <a:ext cx="3716741" cy="1059404"/>
          </a:xfrm>
          <a:prstGeom prst="rect">
            <a:avLst/>
          </a:prstGeom>
        </p:spPr>
      </p:pic>
    </p:spTree>
    <p:extLst>
      <p:ext uri="{BB962C8B-B14F-4D97-AF65-F5344CB8AC3E}">
        <p14:creationId xmlns:p14="http://schemas.microsoft.com/office/powerpoint/2010/main" val="155238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287E6A-6F6E-4A12-B9FE-599D3343F12C}"/>
              </a:ext>
            </a:extLst>
          </p:cNvPr>
          <p:cNvSpPr>
            <a:spLocks noGrp="1"/>
          </p:cNvSpPr>
          <p:nvPr>
            <p:ph type="ctrTitle"/>
          </p:nvPr>
        </p:nvSpPr>
        <p:spPr>
          <a:xfrm>
            <a:off x="1493627" y="-197186"/>
            <a:ext cx="8817950" cy="801216"/>
          </a:xfrm>
        </p:spPr>
        <p:txBody>
          <a:bodyPr>
            <a:normAutofit fontScale="90000"/>
          </a:bodyPr>
          <a:lstStyle/>
          <a:p>
            <a:r>
              <a:rPr lang="en-GB" sz="3600" b="1" dirty="0">
                <a:latin typeface="+mn-lt"/>
              </a:rPr>
              <a:t>What is popliteal artery entrapment syndrome?</a:t>
            </a:r>
          </a:p>
        </p:txBody>
      </p:sp>
      <p:pic>
        <p:nvPicPr>
          <p:cNvPr id="6" name="Picture 5">
            <a:extLst>
              <a:ext uri="{FF2B5EF4-FFF2-40B4-BE49-F238E27FC236}">
                <a16:creationId xmlns:a16="http://schemas.microsoft.com/office/drawing/2014/main" id="{B2CCB306-6422-424C-91A7-9F4224AE5E23}"/>
              </a:ext>
            </a:extLst>
          </p:cNvPr>
          <p:cNvPicPr>
            <a:picLocks noChangeAspect="1"/>
          </p:cNvPicPr>
          <p:nvPr/>
        </p:nvPicPr>
        <p:blipFill>
          <a:blip r:embed="rId3"/>
          <a:stretch>
            <a:fillRect/>
          </a:stretch>
        </p:blipFill>
        <p:spPr>
          <a:xfrm>
            <a:off x="1749702" y="604030"/>
            <a:ext cx="8692596" cy="5649939"/>
          </a:xfrm>
          <a:prstGeom prst="rect">
            <a:avLst/>
          </a:prstGeom>
        </p:spPr>
      </p:pic>
      <p:sp>
        <p:nvSpPr>
          <p:cNvPr id="8" name="Rectangle 7">
            <a:extLst>
              <a:ext uri="{FF2B5EF4-FFF2-40B4-BE49-F238E27FC236}">
                <a16:creationId xmlns:a16="http://schemas.microsoft.com/office/drawing/2014/main" id="{768420EE-E1DB-4594-A467-F71E7A1FAE02}"/>
              </a:ext>
            </a:extLst>
          </p:cNvPr>
          <p:cNvSpPr/>
          <p:nvPr/>
        </p:nvSpPr>
        <p:spPr>
          <a:xfrm>
            <a:off x="2854602" y="5900026"/>
            <a:ext cx="6096000" cy="707886"/>
          </a:xfrm>
          <a:prstGeom prst="rect">
            <a:avLst/>
          </a:prstGeom>
        </p:spPr>
        <p:txBody>
          <a:bodyPr>
            <a:spAutoFit/>
          </a:bodyPr>
          <a:lstStyle/>
          <a:p>
            <a:endParaRPr lang="en-GB" sz="2000" b="0" i="0" u="none" strike="noStrike" baseline="0" dirty="0">
              <a:solidFill>
                <a:srgbClr val="000000"/>
              </a:solidFill>
              <a:latin typeface="Plantin"/>
            </a:endParaRPr>
          </a:p>
          <a:p>
            <a:r>
              <a:rPr lang="en-GB" sz="2000" b="0" i="0" u="none" strike="noStrike" baseline="0" dirty="0">
                <a:solidFill>
                  <a:srgbClr val="000000"/>
                </a:solidFill>
                <a:latin typeface="Plantin"/>
              </a:rPr>
              <a:t> </a:t>
            </a:r>
            <a:endParaRPr lang="en-GB" sz="1200" dirty="0"/>
          </a:p>
        </p:txBody>
      </p:sp>
      <p:pic>
        <p:nvPicPr>
          <p:cNvPr id="7" name="Picture 2" descr="http://www.ivs-online.co.uk/uploads/ivs/iv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2" y="170642"/>
            <a:ext cx="1676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mn-lt"/>
              </a:rPr>
              <a:t>Further research </a:t>
            </a:r>
          </a:p>
        </p:txBody>
      </p:sp>
      <p:sp>
        <p:nvSpPr>
          <p:cNvPr id="3" name="Content Placeholder 2"/>
          <p:cNvSpPr>
            <a:spLocks noGrp="1"/>
          </p:cNvSpPr>
          <p:nvPr>
            <p:ph idx="1"/>
          </p:nvPr>
        </p:nvSpPr>
        <p:spPr>
          <a:xfrm>
            <a:off x="450376" y="1690688"/>
            <a:ext cx="10903424" cy="4670709"/>
          </a:xfrm>
        </p:spPr>
        <p:txBody>
          <a:bodyPr/>
          <a:lstStyle/>
          <a:p>
            <a:pPr marL="0" indent="0">
              <a:buNone/>
            </a:pPr>
            <a:r>
              <a:rPr lang="en-GB" dirty="0"/>
              <a:t>Further studies: </a:t>
            </a:r>
          </a:p>
          <a:p>
            <a:pPr>
              <a:lnSpc>
                <a:spcPct val="150000"/>
              </a:lnSpc>
            </a:pPr>
            <a:r>
              <a:rPr lang="en-GB" dirty="0"/>
              <a:t>Is there a link with development of PAES and certain sports?</a:t>
            </a:r>
          </a:p>
          <a:p>
            <a:pPr>
              <a:lnSpc>
                <a:spcPct val="150000"/>
              </a:lnSpc>
            </a:pPr>
            <a:r>
              <a:rPr lang="en-GB" dirty="0"/>
              <a:t>Link between PAES and certain professions?</a:t>
            </a:r>
          </a:p>
          <a:p>
            <a:pPr marL="0" indent="0">
              <a:lnSpc>
                <a:spcPct val="150000"/>
              </a:lnSpc>
              <a:buNone/>
            </a:pPr>
            <a:r>
              <a:rPr lang="en-GB" dirty="0"/>
              <a:t>-Commercial benefits; screening tool</a:t>
            </a:r>
          </a:p>
          <a:p>
            <a:pPr>
              <a:lnSpc>
                <a:spcPct val="150000"/>
              </a:lnSpc>
            </a:pPr>
            <a:r>
              <a:rPr lang="en-GB" dirty="0"/>
              <a:t>Comparison with MRI/CT</a:t>
            </a:r>
          </a:p>
          <a:p>
            <a:pPr>
              <a:lnSpc>
                <a:spcPct val="150000"/>
              </a:lnSpc>
            </a:pPr>
            <a:r>
              <a:rPr lang="en-GB" dirty="0"/>
              <a:t>Scope for 3D US </a:t>
            </a:r>
          </a:p>
          <a:p>
            <a:endParaRPr lang="en-GB" dirty="0"/>
          </a:p>
          <a:p>
            <a:endParaRPr lang="en-GB" dirty="0"/>
          </a:p>
        </p:txBody>
      </p:sp>
      <p:pic>
        <p:nvPicPr>
          <p:cNvPr id="4"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67" y="230188"/>
            <a:ext cx="1676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2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63"/>
            <a:ext cx="10515600" cy="1325563"/>
          </a:xfrm>
        </p:spPr>
        <p:txBody>
          <a:bodyPr>
            <a:normAutofit/>
          </a:bodyPr>
          <a:lstStyle/>
          <a:p>
            <a:pPr algn="ctr"/>
            <a:r>
              <a:rPr lang="en-GB" sz="5400" b="1" dirty="0">
                <a:latin typeface="+mn-lt"/>
              </a:rPr>
              <a:t>Study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8395350"/>
              </p:ext>
            </p:extLst>
          </p:nvPr>
        </p:nvGraphicFramePr>
        <p:xfrm>
          <a:off x="571500" y="1511726"/>
          <a:ext cx="110490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SVTGB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4739" y="1645976"/>
            <a:ext cx="1290198" cy="4270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vs-online.co.uk/uploads/ivs/iv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20" y="278687"/>
            <a:ext cx="1676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36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a:latin typeface="+mn-lt"/>
              </a:rPr>
              <a:t>References </a:t>
            </a:r>
          </a:p>
        </p:txBody>
      </p:sp>
      <p:sp>
        <p:nvSpPr>
          <p:cNvPr id="3" name="Content Placeholder 2"/>
          <p:cNvSpPr>
            <a:spLocks noGrp="1"/>
          </p:cNvSpPr>
          <p:nvPr>
            <p:ph idx="1"/>
          </p:nvPr>
        </p:nvSpPr>
        <p:spPr/>
        <p:txBody>
          <a:bodyPr>
            <a:normAutofit fontScale="92500"/>
          </a:bodyPr>
          <a:lstStyle/>
          <a:p>
            <a:r>
              <a:rPr lang="en-GB" dirty="0">
                <a:solidFill>
                  <a:srgbClr val="000000"/>
                </a:solidFill>
                <a:latin typeface="Plantin"/>
              </a:rPr>
              <a:t>Fowl RJ, </a:t>
            </a:r>
            <a:r>
              <a:rPr lang="en-GB" dirty="0" err="1">
                <a:solidFill>
                  <a:srgbClr val="000000"/>
                </a:solidFill>
                <a:latin typeface="Plantin"/>
              </a:rPr>
              <a:t>Kempczinski</a:t>
            </a:r>
            <a:r>
              <a:rPr lang="en-GB" dirty="0">
                <a:solidFill>
                  <a:srgbClr val="000000"/>
                </a:solidFill>
                <a:latin typeface="Plantin"/>
              </a:rPr>
              <a:t> RF. Popliteal artery entrapment. In: Rutherford RB, ed. Vascular surgery. 5th ed. Philadelphia, Pa: Saunders, 2000; 1987–1993. </a:t>
            </a:r>
          </a:p>
          <a:p>
            <a:r>
              <a:rPr lang="en-GB" dirty="0">
                <a:solidFill>
                  <a:srgbClr val="000000"/>
                </a:solidFill>
                <a:latin typeface="Plantin"/>
              </a:rPr>
              <a:t>Gibson MH, Mills JG, Johnson GE, Downs AR. Popliteal entrapment syndrome. Ann </a:t>
            </a:r>
            <a:r>
              <a:rPr lang="en-GB" dirty="0" err="1">
                <a:solidFill>
                  <a:srgbClr val="000000"/>
                </a:solidFill>
                <a:latin typeface="Plantin"/>
              </a:rPr>
              <a:t>Surg</a:t>
            </a:r>
            <a:r>
              <a:rPr lang="en-GB" dirty="0">
                <a:solidFill>
                  <a:srgbClr val="000000"/>
                </a:solidFill>
                <a:latin typeface="Plantin"/>
              </a:rPr>
              <a:t> 1977; 185(3):341–348. </a:t>
            </a:r>
          </a:p>
          <a:p>
            <a:r>
              <a:rPr lang="en-GB" dirty="0"/>
              <a:t>Collins PS, McDonald PT, Lim RC. Popliteal artery entrapment: an evolving syndrome. J </a:t>
            </a:r>
            <a:r>
              <a:rPr lang="en-GB" dirty="0" err="1"/>
              <a:t>Vasc</a:t>
            </a:r>
            <a:r>
              <a:rPr lang="en-GB" dirty="0"/>
              <a:t> </a:t>
            </a:r>
            <a:r>
              <a:rPr lang="en-GB" dirty="0" err="1"/>
              <a:t>Surg</a:t>
            </a:r>
            <a:r>
              <a:rPr lang="en-GB" dirty="0"/>
              <a:t> 1989;10(5):484–489; discussion 489–490.</a:t>
            </a:r>
          </a:p>
          <a:p>
            <a:r>
              <a:rPr lang="en-GB" dirty="0"/>
              <a:t> Ruth </a:t>
            </a:r>
            <a:r>
              <a:rPr lang="en-GB" dirty="0" err="1"/>
              <a:t>Eliahou</a:t>
            </a:r>
            <a:r>
              <a:rPr lang="en-GB" dirty="0"/>
              <a:t>, MD • Jacob </a:t>
            </a:r>
            <a:r>
              <a:rPr lang="en-GB" dirty="0" err="1"/>
              <a:t>Sosna</a:t>
            </a:r>
            <a:r>
              <a:rPr lang="en-GB" dirty="0"/>
              <a:t>, MD • Allan I. Bloom, MD. </a:t>
            </a:r>
            <a:r>
              <a:rPr lang="en-GB" dirty="0" err="1"/>
              <a:t>RadioGraphics</a:t>
            </a:r>
            <a:r>
              <a:rPr lang="en-GB" dirty="0"/>
              <a:t> 2012; 32:E33–E49 </a:t>
            </a:r>
          </a:p>
          <a:p>
            <a:r>
              <a:rPr lang="en-GB" dirty="0"/>
              <a:t>https://www.ncbi.nlm.nih.gov/pmc/articles/PMC5832165/</a:t>
            </a:r>
          </a:p>
          <a:p>
            <a:endParaRPr lang="en-GB" dirty="0"/>
          </a:p>
        </p:txBody>
      </p:sp>
      <p:pic>
        <p:nvPicPr>
          <p:cNvPr id="4" name="Picture 2" descr="http://www.ivs-online.co.uk/uploads/ivs/iv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8" y="365125"/>
            <a:ext cx="1676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0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E712B2-471B-414A-B1AC-F5FEEFF9DBA6}"/>
              </a:ext>
            </a:extLst>
          </p:cNvPr>
          <p:cNvSpPr>
            <a:spLocks noGrp="1"/>
          </p:cNvSpPr>
          <p:nvPr>
            <p:ph type="subTitle" idx="1"/>
          </p:nvPr>
        </p:nvSpPr>
        <p:spPr>
          <a:xfrm>
            <a:off x="723331" y="518300"/>
            <a:ext cx="9144000" cy="506322"/>
          </a:xfrm>
        </p:spPr>
        <p:txBody>
          <a:bodyPr>
            <a:noAutofit/>
          </a:bodyPr>
          <a:lstStyle/>
          <a:p>
            <a:r>
              <a:rPr lang="en-GB" sz="5400" b="1" dirty="0"/>
              <a:t>Patient demographic</a:t>
            </a:r>
          </a:p>
        </p:txBody>
      </p:sp>
      <p:sp>
        <p:nvSpPr>
          <p:cNvPr id="4" name="TextBox 3">
            <a:extLst>
              <a:ext uri="{FF2B5EF4-FFF2-40B4-BE49-F238E27FC236}">
                <a16:creationId xmlns:a16="http://schemas.microsoft.com/office/drawing/2014/main" id="{1A61E28C-AD65-44B2-A95A-B1E0B5AD5711}"/>
              </a:ext>
            </a:extLst>
          </p:cNvPr>
          <p:cNvSpPr txBox="1"/>
          <p:nvPr/>
        </p:nvSpPr>
        <p:spPr>
          <a:xfrm>
            <a:off x="1328798" y="1990307"/>
            <a:ext cx="9234153" cy="3418756"/>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GB" sz="2800" dirty="0"/>
              <a:t>60% of patients are younger than 30 years old</a:t>
            </a:r>
          </a:p>
          <a:p>
            <a:pPr marL="457200" indent="-457200">
              <a:lnSpc>
                <a:spcPct val="200000"/>
              </a:lnSpc>
              <a:buFont typeface="Arial" panose="020B0604020202020204" pitchFamily="34" charset="0"/>
              <a:buChar char="•"/>
            </a:pPr>
            <a:r>
              <a:rPr lang="en-GB" sz="2800" dirty="0"/>
              <a:t>Male to female ratio of 15:1</a:t>
            </a:r>
          </a:p>
          <a:p>
            <a:pPr marL="457200" indent="-457200">
              <a:lnSpc>
                <a:spcPct val="200000"/>
              </a:lnSpc>
              <a:buFont typeface="Arial" panose="020B0604020202020204" pitchFamily="34" charset="0"/>
              <a:buChar char="•"/>
            </a:pPr>
            <a:r>
              <a:rPr lang="en-GB" sz="2800" dirty="0"/>
              <a:t>Professional sportsmen/women or people in physical jobs</a:t>
            </a:r>
          </a:p>
          <a:p>
            <a:pPr marL="457200" indent="-457200">
              <a:lnSpc>
                <a:spcPct val="200000"/>
              </a:lnSpc>
              <a:buFont typeface="Arial" panose="020B0604020202020204" pitchFamily="34" charset="0"/>
              <a:buChar char="•"/>
            </a:pPr>
            <a:r>
              <a:rPr lang="en-GB" sz="2800" dirty="0"/>
              <a:t>Precise prevalence is unknown</a:t>
            </a:r>
          </a:p>
        </p:txBody>
      </p:sp>
      <p:pic>
        <p:nvPicPr>
          <p:cNvPr id="8"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4" y="338073"/>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thle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7706" y="837798"/>
            <a:ext cx="1907924" cy="2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1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41DB5F-B93B-40D4-895D-40DF78D04E23}"/>
              </a:ext>
            </a:extLst>
          </p:cNvPr>
          <p:cNvSpPr txBox="1"/>
          <p:nvPr/>
        </p:nvSpPr>
        <p:spPr>
          <a:xfrm>
            <a:off x="2378619" y="330927"/>
            <a:ext cx="7410618" cy="923330"/>
          </a:xfrm>
          <a:prstGeom prst="rect">
            <a:avLst/>
          </a:prstGeom>
          <a:noFill/>
        </p:spPr>
        <p:txBody>
          <a:bodyPr wrap="none" rtlCol="0">
            <a:spAutoFit/>
          </a:bodyPr>
          <a:lstStyle/>
          <a:p>
            <a:pPr algn="ctr"/>
            <a:r>
              <a:rPr lang="en-GB" sz="5400" b="1" dirty="0"/>
              <a:t>What are the symptoms?</a:t>
            </a:r>
          </a:p>
        </p:txBody>
      </p:sp>
      <p:sp>
        <p:nvSpPr>
          <p:cNvPr id="4" name="TextBox 3">
            <a:extLst>
              <a:ext uri="{FF2B5EF4-FFF2-40B4-BE49-F238E27FC236}">
                <a16:creationId xmlns:a16="http://schemas.microsoft.com/office/drawing/2014/main" id="{8B08353F-3B39-4C7E-B298-93B2869EB7F9}"/>
              </a:ext>
            </a:extLst>
          </p:cNvPr>
          <p:cNvSpPr txBox="1"/>
          <p:nvPr/>
        </p:nvSpPr>
        <p:spPr>
          <a:xfrm>
            <a:off x="2552131" y="3429000"/>
            <a:ext cx="184731" cy="369332"/>
          </a:xfrm>
          <a:prstGeom prst="rect">
            <a:avLst/>
          </a:prstGeom>
          <a:noFill/>
        </p:spPr>
        <p:txBody>
          <a:bodyPr wrap="none" rtlCol="0">
            <a:spAutoFit/>
          </a:bodyPr>
          <a:lstStyle/>
          <a:p>
            <a:endParaRPr lang="en-GB" dirty="0"/>
          </a:p>
        </p:txBody>
      </p:sp>
      <p:sp>
        <p:nvSpPr>
          <p:cNvPr id="6" name="TextBox 5">
            <a:extLst>
              <a:ext uri="{FF2B5EF4-FFF2-40B4-BE49-F238E27FC236}">
                <a16:creationId xmlns:a16="http://schemas.microsoft.com/office/drawing/2014/main" id="{D21C5ACD-2536-4259-8F6A-AEF34F27377F}"/>
              </a:ext>
            </a:extLst>
          </p:cNvPr>
          <p:cNvSpPr txBox="1"/>
          <p:nvPr/>
        </p:nvSpPr>
        <p:spPr>
          <a:xfrm>
            <a:off x="1030633" y="1640617"/>
            <a:ext cx="10656635" cy="6340197"/>
          </a:xfrm>
          <a:prstGeom prst="rect">
            <a:avLst/>
          </a:prstGeom>
          <a:noFill/>
        </p:spPr>
        <p:txBody>
          <a:bodyPr wrap="none" rtlCol="0">
            <a:spAutoFit/>
          </a:bodyPr>
          <a:lstStyle/>
          <a:p>
            <a:pPr marL="457200" indent="-457200">
              <a:lnSpc>
                <a:spcPct val="200000"/>
              </a:lnSpc>
              <a:buFont typeface="Arial" panose="020B0604020202020204" pitchFamily="34" charset="0"/>
              <a:buChar char="•"/>
            </a:pPr>
            <a:r>
              <a:rPr lang="en-GB" sz="2800" dirty="0"/>
              <a:t>Pain/Tiredness/cramp localised to calf muscles, often during exercise</a:t>
            </a:r>
          </a:p>
          <a:p>
            <a:pPr marL="457200" indent="-457200">
              <a:lnSpc>
                <a:spcPct val="200000"/>
              </a:lnSpc>
              <a:buFont typeface="Arial" panose="020B0604020202020204" pitchFamily="34" charset="0"/>
              <a:buChar char="•"/>
            </a:pPr>
            <a:r>
              <a:rPr lang="en-GB" sz="2800" dirty="0"/>
              <a:t>Paraesthesia (Numbness)</a:t>
            </a:r>
          </a:p>
          <a:p>
            <a:pPr marL="457200" indent="-457200">
              <a:lnSpc>
                <a:spcPct val="200000"/>
              </a:lnSpc>
              <a:buFont typeface="Arial" panose="020B0604020202020204" pitchFamily="34" charset="0"/>
              <a:buChar char="•"/>
            </a:pPr>
            <a:r>
              <a:rPr lang="en-GB" sz="2800" dirty="0"/>
              <a:t>Cold foot and calf</a:t>
            </a:r>
          </a:p>
          <a:p>
            <a:pPr marL="457200" indent="-457200">
              <a:lnSpc>
                <a:spcPct val="200000"/>
              </a:lnSpc>
              <a:buFont typeface="Arial" panose="020B0604020202020204" pitchFamily="34" charset="0"/>
              <a:buChar char="•"/>
            </a:pPr>
            <a:r>
              <a:rPr lang="en-GB" sz="2800" dirty="0"/>
              <a:t>Swelling</a:t>
            </a:r>
          </a:p>
          <a:p>
            <a:pPr marL="457200" indent="-457200">
              <a:lnSpc>
                <a:spcPct val="200000"/>
              </a:lnSpc>
              <a:buFont typeface="Arial" panose="020B0604020202020204" pitchFamily="34" charset="0"/>
              <a:buChar char="•"/>
            </a:pPr>
            <a:r>
              <a:rPr lang="en-GB" sz="2800" dirty="0"/>
              <a:t>Discoloration of the toes and nails</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pic>
        <p:nvPicPr>
          <p:cNvPr id="5" name="Picture 2" descr="http://www.ivs-online.co.uk/uploads/ivs/iv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20" y="330927"/>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207657" y="3016155"/>
            <a:ext cx="2183641" cy="2620369"/>
          </a:xfrm>
          <a:prstGeom prst="rect">
            <a:avLst/>
          </a:prstGeom>
        </p:spPr>
      </p:pic>
    </p:spTree>
    <p:extLst>
      <p:ext uri="{BB962C8B-B14F-4D97-AF65-F5344CB8AC3E}">
        <p14:creationId xmlns:p14="http://schemas.microsoft.com/office/powerpoint/2010/main" val="419218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a:latin typeface="+mn-lt"/>
              </a:rPr>
              <a:t>Diagnosis </a:t>
            </a:r>
          </a:p>
        </p:txBody>
      </p:sp>
      <p:sp>
        <p:nvSpPr>
          <p:cNvPr id="3" name="Content Placeholder 2"/>
          <p:cNvSpPr>
            <a:spLocks noGrp="1"/>
          </p:cNvSpPr>
          <p:nvPr>
            <p:ph idx="1"/>
          </p:nvPr>
        </p:nvSpPr>
        <p:spPr/>
        <p:txBody>
          <a:bodyPr/>
          <a:lstStyle/>
          <a:p>
            <a:pPr>
              <a:lnSpc>
                <a:spcPct val="200000"/>
              </a:lnSpc>
            </a:pPr>
            <a:r>
              <a:rPr lang="en-GB" dirty="0"/>
              <a:t>Ultrasound (US)</a:t>
            </a:r>
          </a:p>
          <a:p>
            <a:pPr>
              <a:lnSpc>
                <a:spcPct val="200000"/>
              </a:lnSpc>
            </a:pPr>
            <a:r>
              <a:rPr lang="en-GB" dirty="0"/>
              <a:t>CT/CT angiography</a:t>
            </a:r>
          </a:p>
          <a:p>
            <a:pPr>
              <a:lnSpc>
                <a:spcPct val="200000"/>
              </a:lnSpc>
            </a:pPr>
            <a:r>
              <a:rPr lang="en-GB" dirty="0"/>
              <a:t>MRI</a:t>
            </a:r>
          </a:p>
          <a:p>
            <a:pPr>
              <a:lnSpc>
                <a:spcPct val="200000"/>
              </a:lnSpc>
            </a:pPr>
            <a:r>
              <a:rPr lang="en-GB" dirty="0"/>
              <a:t>Angiography/DSA</a:t>
            </a:r>
          </a:p>
          <a:p>
            <a:endParaRPr lang="en-GB" dirty="0"/>
          </a:p>
        </p:txBody>
      </p:sp>
      <p:pic>
        <p:nvPicPr>
          <p:cNvPr id="4"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9" y="457993"/>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165192" y="4001294"/>
            <a:ext cx="2478064" cy="2478064"/>
          </a:xfrm>
          <a:prstGeom prst="rect">
            <a:avLst/>
          </a:prstGeom>
        </p:spPr>
      </p:pic>
      <p:pic>
        <p:nvPicPr>
          <p:cNvPr id="7" name="Picture 6"/>
          <p:cNvPicPr>
            <a:picLocks noChangeAspect="1"/>
          </p:cNvPicPr>
          <p:nvPr/>
        </p:nvPicPr>
        <p:blipFill>
          <a:blip r:embed="rId5"/>
          <a:stretch>
            <a:fillRect/>
          </a:stretch>
        </p:blipFill>
        <p:spPr>
          <a:xfrm>
            <a:off x="8235499" y="4083038"/>
            <a:ext cx="1971675" cy="2314575"/>
          </a:xfrm>
          <a:prstGeom prst="rect">
            <a:avLst/>
          </a:prstGeom>
        </p:spPr>
      </p:pic>
      <p:pic>
        <p:nvPicPr>
          <p:cNvPr id="8" name="Picture 7"/>
          <p:cNvPicPr>
            <a:picLocks noChangeAspect="1"/>
          </p:cNvPicPr>
          <p:nvPr/>
        </p:nvPicPr>
        <p:blipFill rotWithShape="1">
          <a:blip r:embed="rId6"/>
          <a:srcRect r="20602" b="14612"/>
          <a:stretch/>
        </p:blipFill>
        <p:spPr>
          <a:xfrm>
            <a:off x="6404224" y="1468893"/>
            <a:ext cx="3307707" cy="2230006"/>
          </a:xfrm>
          <a:prstGeom prst="rect">
            <a:avLst/>
          </a:prstGeom>
        </p:spPr>
      </p:pic>
    </p:spTree>
    <p:extLst>
      <p:ext uri="{BB962C8B-B14F-4D97-AF65-F5344CB8AC3E}">
        <p14:creationId xmlns:p14="http://schemas.microsoft.com/office/powerpoint/2010/main" val="94138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F39A54-9E7C-4780-941B-87E97C668FE6}"/>
              </a:ext>
            </a:extLst>
          </p:cNvPr>
          <p:cNvSpPr txBox="1"/>
          <p:nvPr/>
        </p:nvSpPr>
        <p:spPr>
          <a:xfrm>
            <a:off x="2525647" y="250801"/>
            <a:ext cx="6783780" cy="923330"/>
          </a:xfrm>
          <a:prstGeom prst="rect">
            <a:avLst/>
          </a:prstGeom>
          <a:noFill/>
        </p:spPr>
        <p:txBody>
          <a:bodyPr wrap="none" rtlCol="0">
            <a:spAutoFit/>
          </a:bodyPr>
          <a:lstStyle/>
          <a:p>
            <a:r>
              <a:rPr lang="en-GB" sz="5400" b="1" dirty="0"/>
              <a:t>Alternative Diagnoses?</a:t>
            </a:r>
          </a:p>
        </p:txBody>
      </p:sp>
      <p:sp>
        <p:nvSpPr>
          <p:cNvPr id="5" name="TextBox 4">
            <a:extLst>
              <a:ext uri="{FF2B5EF4-FFF2-40B4-BE49-F238E27FC236}">
                <a16:creationId xmlns:a16="http://schemas.microsoft.com/office/drawing/2014/main" id="{79EB74D0-AE88-4F56-A4B5-EE398EC4EF52}"/>
              </a:ext>
            </a:extLst>
          </p:cNvPr>
          <p:cNvSpPr txBox="1"/>
          <p:nvPr/>
        </p:nvSpPr>
        <p:spPr>
          <a:xfrm>
            <a:off x="5103163" y="1430658"/>
            <a:ext cx="2018245" cy="369332"/>
          </a:xfrm>
          <a:prstGeom prst="rect">
            <a:avLst/>
          </a:prstGeom>
          <a:noFill/>
        </p:spPr>
        <p:txBody>
          <a:bodyPr wrap="none" rtlCol="0">
            <a:spAutoFit/>
          </a:bodyPr>
          <a:lstStyle/>
          <a:p>
            <a:r>
              <a:rPr lang="en-GB" b="1" dirty="0"/>
              <a:t>Venous thrombosis</a:t>
            </a:r>
          </a:p>
        </p:txBody>
      </p:sp>
      <p:sp>
        <p:nvSpPr>
          <p:cNvPr id="6" name="TextBox 5">
            <a:extLst>
              <a:ext uri="{FF2B5EF4-FFF2-40B4-BE49-F238E27FC236}">
                <a16:creationId xmlns:a16="http://schemas.microsoft.com/office/drawing/2014/main" id="{2F341114-E41D-49E1-B1BB-864FAA7630A7}"/>
              </a:ext>
            </a:extLst>
          </p:cNvPr>
          <p:cNvSpPr txBox="1"/>
          <p:nvPr/>
        </p:nvSpPr>
        <p:spPr>
          <a:xfrm>
            <a:off x="1252678" y="1897076"/>
            <a:ext cx="1647952" cy="369332"/>
          </a:xfrm>
          <a:prstGeom prst="rect">
            <a:avLst/>
          </a:prstGeom>
          <a:noFill/>
        </p:spPr>
        <p:txBody>
          <a:bodyPr wrap="none" rtlCol="0">
            <a:spAutoFit/>
          </a:bodyPr>
          <a:lstStyle/>
          <a:p>
            <a:r>
              <a:rPr lang="en-GB" b="1" dirty="0"/>
              <a:t>Muscle rupture</a:t>
            </a:r>
          </a:p>
        </p:txBody>
      </p:sp>
      <p:sp>
        <p:nvSpPr>
          <p:cNvPr id="7" name="TextBox 6">
            <a:extLst>
              <a:ext uri="{FF2B5EF4-FFF2-40B4-BE49-F238E27FC236}">
                <a16:creationId xmlns:a16="http://schemas.microsoft.com/office/drawing/2014/main" id="{B1486D44-9EE0-43AC-9F1D-BE002EE3D238}"/>
              </a:ext>
            </a:extLst>
          </p:cNvPr>
          <p:cNvSpPr txBox="1"/>
          <p:nvPr/>
        </p:nvSpPr>
        <p:spPr>
          <a:xfrm>
            <a:off x="964514" y="5330688"/>
            <a:ext cx="2571281" cy="369332"/>
          </a:xfrm>
          <a:prstGeom prst="rect">
            <a:avLst/>
          </a:prstGeom>
          <a:noFill/>
        </p:spPr>
        <p:txBody>
          <a:bodyPr wrap="none" rtlCol="0">
            <a:spAutoFit/>
          </a:bodyPr>
          <a:lstStyle/>
          <a:p>
            <a:r>
              <a:rPr lang="en-GB" b="1" dirty="0"/>
              <a:t>Cystic adventitial disease</a:t>
            </a:r>
          </a:p>
        </p:txBody>
      </p:sp>
      <p:sp>
        <p:nvSpPr>
          <p:cNvPr id="8" name="TextBox 7">
            <a:extLst>
              <a:ext uri="{FF2B5EF4-FFF2-40B4-BE49-F238E27FC236}">
                <a16:creationId xmlns:a16="http://schemas.microsoft.com/office/drawing/2014/main" id="{EA15CA25-4080-4EE8-AE36-B5498425C698}"/>
              </a:ext>
            </a:extLst>
          </p:cNvPr>
          <p:cNvSpPr txBox="1"/>
          <p:nvPr/>
        </p:nvSpPr>
        <p:spPr>
          <a:xfrm>
            <a:off x="8824850" y="1849520"/>
            <a:ext cx="2523063" cy="369332"/>
          </a:xfrm>
          <a:prstGeom prst="rect">
            <a:avLst/>
          </a:prstGeom>
          <a:noFill/>
        </p:spPr>
        <p:txBody>
          <a:bodyPr wrap="none" rtlCol="0">
            <a:spAutoFit/>
          </a:bodyPr>
          <a:lstStyle/>
          <a:p>
            <a:r>
              <a:rPr lang="en-GB" b="1" dirty="0"/>
              <a:t>Compartment syndrome</a:t>
            </a:r>
          </a:p>
        </p:txBody>
      </p:sp>
      <p:sp>
        <p:nvSpPr>
          <p:cNvPr id="9" name="TextBox 8">
            <a:extLst>
              <a:ext uri="{FF2B5EF4-FFF2-40B4-BE49-F238E27FC236}">
                <a16:creationId xmlns:a16="http://schemas.microsoft.com/office/drawing/2014/main" id="{F2E86F36-DC0E-4AFF-BA82-F65BAADE7984}"/>
              </a:ext>
            </a:extLst>
          </p:cNvPr>
          <p:cNvSpPr txBox="1"/>
          <p:nvPr/>
        </p:nvSpPr>
        <p:spPr>
          <a:xfrm>
            <a:off x="4783230" y="2596771"/>
            <a:ext cx="2794226" cy="369332"/>
          </a:xfrm>
          <a:prstGeom prst="rect">
            <a:avLst/>
          </a:prstGeom>
          <a:noFill/>
        </p:spPr>
        <p:txBody>
          <a:bodyPr wrap="none" rtlCol="0">
            <a:spAutoFit/>
          </a:bodyPr>
          <a:lstStyle/>
          <a:p>
            <a:r>
              <a:rPr lang="en-GB" b="1" dirty="0"/>
              <a:t>Accelerated atherosclerosis</a:t>
            </a:r>
          </a:p>
        </p:txBody>
      </p:sp>
      <p:sp>
        <p:nvSpPr>
          <p:cNvPr id="10" name="TextBox 9">
            <a:extLst>
              <a:ext uri="{FF2B5EF4-FFF2-40B4-BE49-F238E27FC236}">
                <a16:creationId xmlns:a16="http://schemas.microsoft.com/office/drawing/2014/main" id="{32C351F1-46B6-47F0-82BE-A46F55BB414D}"/>
              </a:ext>
            </a:extLst>
          </p:cNvPr>
          <p:cNvSpPr txBox="1"/>
          <p:nvPr/>
        </p:nvSpPr>
        <p:spPr>
          <a:xfrm>
            <a:off x="5435146" y="6018036"/>
            <a:ext cx="1321708" cy="369332"/>
          </a:xfrm>
          <a:prstGeom prst="rect">
            <a:avLst/>
          </a:prstGeom>
          <a:noFill/>
        </p:spPr>
        <p:txBody>
          <a:bodyPr wrap="none" rtlCol="0">
            <a:spAutoFit/>
          </a:bodyPr>
          <a:lstStyle/>
          <a:p>
            <a:r>
              <a:rPr lang="en-GB" b="1" dirty="0"/>
              <a:t>Neuropathy</a:t>
            </a:r>
          </a:p>
        </p:txBody>
      </p:sp>
      <p:sp>
        <p:nvSpPr>
          <p:cNvPr id="11" name="TextBox 10">
            <a:extLst>
              <a:ext uri="{FF2B5EF4-FFF2-40B4-BE49-F238E27FC236}">
                <a16:creationId xmlns:a16="http://schemas.microsoft.com/office/drawing/2014/main" id="{2B5E0C73-FE68-4030-8CE8-B199974DAF23}"/>
              </a:ext>
            </a:extLst>
          </p:cNvPr>
          <p:cNvSpPr txBox="1"/>
          <p:nvPr/>
        </p:nvSpPr>
        <p:spPr>
          <a:xfrm>
            <a:off x="8824850" y="5359354"/>
            <a:ext cx="2259465" cy="369332"/>
          </a:xfrm>
          <a:prstGeom prst="rect">
            <a:avLst/>
          </a:prstGeom>
          <a:noFill/>
        </p:spPr>
        <p:txBody>
          <a:bodyPr wrap="none" rtlCol="0">
            <a:spAutoFit/>
          </a:bodyPr>
          <a:lstStyle/>
          <a:p>
            <a:r>
              <a:rPr lang="en-GB" b="1" dirty="0"/>
              <a:t>Arterio-venous fistula</a:t>
            </a:r>
          </a:p>
        </p:txBody>
      </p:sp>
      <p:sp>
        <p:nvSpPr>
          <p:cNvPr id="12" name="Rectangle 11">
            <a:extLst>
              <a:ext uri="{FF2B5EF4-FFF2-40B4-BE49-F238E27FC236}">
                <a16:creationId xmlns:a16="http://schemas.microsoft.com/office/drawing/2014/main" id="{B29F17AB-1FD6-4F43-882C-ECD3B256E211}"/>
              </a:ext>
            </a:extLst>
          </p:cNvPr>
          <p:cNvSpPr/>
          <p:nvPr/>
        </p:nvSpPr>
        <p:spPr>
          <a:xfrm>
            <a:off x="1524611" y="3613666"/>
            <a:ext cx="1171411" cy="369332"/>
          </a:xfrm>
          <a:prstGeom prst="rect">
            <a:avLst/>
          </a:prstGeom>
        </p:spPr>
        <p:txBody>
          <a:bodyPr wrap="none">
            <a:spAutoFit/>
          </a:bodyPr>
          <a:lstStyle/>
          <a:p>
            <a:r>
              <a:rPr lang="en-GB" b="1" dirty="0"/>
              <a:t>T</a:t>
            </a:r>
            <a:r>
              <a:rPr lang="en-GB" b="1" i="0" u="none" strike="noStrike" dirty="0">
                <a:effectLst/>
              </a:rPr>
              <a:t>endonitis</a:t>
            </a:r>
            <a:endParaRPr lang="en-GB" b="1" dirty="0"/>
          </a:p>
        </p:txBody>
      </p:sp>
      <p:sp>
        <p:nvSpPr>
          <p:cNvPr id="13" name="TextBox 12">
            <a:extLst>
              <a:ext uri="{FF2B5EF4-FFF2-40B4-BE49-F238E27FC236}">
                <a16:creationId xmlns:a16="http://schemas.microsoft.com/office/drawing/2014/main" id="{20941423-D7E7-4FB5-8BC3-5DA4D34F6069}"/>
              </a:ext>
            </a:extLst>
          </p:cNvPr>
          <p:cNvSpPr txBox="1"/>
          <p:nvPr/>
        </p:nvSpPr>
        <p:spPr>
          <a:xfrm>
            <a:off x="8847900" y="3429000"/>
            <a:ext cx="2206117" cy="369332"/>
          </a:xfrm>
          <a:prstGeom prst="rect">
            <a:avLst/>
          </a:prstGeom>
          <a:noFill/>
        </p:spPr>
        <p:txBody>
          <a:bodyPr wrap="none" rtlCol="0">
            <a:spAutoFit/>
          </a:bodyPr>
          <a:lstStyle/>
          <a:p>
            <a:r>
              <a:rPr lang="en-GB" b="1" dirty="0"/>
              <a:t>Tibial stress fractures</a:t>
            </a:r>
          </a:p>
        </p:txBody>
      </p:sp>
      <p:sp>
        <p:nvSpPr>
          <p:cNvPr id="14" name="TextBox 13">
            <a:extLst>
              <a:ext uri="{FF2B5EF4-FFF2-40B4-BE49-F238E27FC236}">
                <a16:creationId xmlns:a16="http://schemas.microsoft.com/office/drawing/2014/main" id="{2EEEEB19-ACE4-4405-A1C9-BB616BCA32D4}"/>
              </a:ext>
            </a:extLst>
          </p:cNvPr>
          <p:cNvSpPr txBox="1"/>
          <p:nvPr/>
        </p:nvSpPr>
        <p:spPr>
          <a:xfrm>
            <a:off x="5613945" y="3658200"/>
            <a:ext cx="964110" cy="369332"/>
          </a:xfrm>
          <a:prstGeom prst="rect">
            <a:avLst/>
          </a:prstGeom>
          <a:noFill/>
        </p:spPr>
        <p:txBody>
          <a:bodyPr wrap="none" rtlCol="0">
            <a:spAutoFit/>
          </a:bodyPr>
          <a:lstStyle/>
          <a:p>
            <a:r>
              <a:rPr lang="en-GB" b="1" dirty="0"/>
              <a:t>Arteritis</a:t>
            </a:r>
          </a:p>
        </p:txBody>
      </p:sp>
      <p:sp>
        <p:nvSpPr>
          <p:cNvPr id="15" name="Rectangle 14">
            <a:extLst>
              <a:ext uri="{FF2B5EF4-FFF2-40B4-BE49-F238E27FC236}">
                <a16:creationId xmlns:a16="http://schemas.microsoft.com/office/drawing/2014/main" id="{539B1359-3E25-4682-AD37-2E9CA0941C05}"/>
              </a:ext>
            </a:extLst>
          </p:cNvPr>
          <p:cNvSpPr/>
          <p:nvPr/>
        </p:nvSpPr>
        <p:spPr>
          <a:xfrm>
            <a:off x="4740467" y="4501548"/>
            <a:ext cx="2754793" cy="369332"/>
          </a:xfrm>
          <a:prstGeom prst="rect">
            <a:avLst/>
          </a:prstGeom>
        </p:spPr>
        <p:txBody>
          <a:bodyPr wrap="none">
            <a:spAutoFit/>
          </a:bodyPr>
          <a:lstStyle/>
          <a:p>
            <a:r>
              <a:rPr lang="en-GB" b="1" dirty="0" err="1">
                <a:solidFill>
                  <a:srgbClr val="000000"/>
                </a:solidFill>
              </a:rPr>
              <a:t>T</a:t>
            </a:r>
            <a:r>
              <a:rPr lang="en-GB" b="1" i="0" u="none" strike="noStrike" dirty="0" err="1">
                <a:solidFill>
                  <a:srgbClr val="000000"/>
                </a:solidFill>
                <a:effectLst/>
              </a:rPr>
              <a:t>hromboangiitis</a:t>
            </a:r>
            <a:r>
              <a:rPr lang="en-GB" b="1" i="0" u="none" strike="noStrike" dirty="0">
                <a:solidFill>
                  <a:srgbClr val="000000"/>
                </a:solidFill>
                <a:effectLst/>
              </a:rPr>
              <a:t> obliterans</a:t>
            </a:r>
            <a:endParaRPr lang="en-GB" b="1" dirty="0"/>
          </a:p>
        </p:txBody>
      </p:sp>
      <p:pic>
        <p:nvPicPr>
          <p:cNvPr id="16"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04" y="377670"/>
            <a:ext cx="1676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7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7C264-69F5-4DA3-A50C-F918D7E9BF8B}"/>
              </a:ext>
            </a:extLst>
          </p:cNvPr>
          <p:cNvSpPr txBox="1"/>
          <p:nvPr/>
        </p:nvSpPr>
        <p:spPr>
          <a:xfrm>
            <a:off x="3546775" y="532264"/>
            <a:ext cx="4030847" cy="923330"/>
          </a:xfrm>
          <a:prstGeom prst="rect">
            <a:avLst/>
          </a:prstGeom>
          <a:noFill/>
        </p:spPr>
        <p:txBody>
          <a:bodyPr wrap="none" rtlCol="0">
            <a:spAutoFit/>
          </a:bodyPr>
          <a:lstStyle/>
          <a:p>
            <a:r>
              <a:rPr lang="en-GB" sz="5400" b="1" dirty="0"/>
              <a:t>Management</a:t>
            </a:r>
          </a:p>
        </p:txBody>
      </p:sp>
      <p:sp>
        <p:nvSpPr>
          <p:cNvPr id="3" name="TextBox 2">
            <a:extLst>
              <a:ext uri="{FF2B5EF4-FFF2-40B4-BE49-F238E27FC236}">
                <a16:creationId xmlns:a16="http://schemas.microsoft.com/office/drawing/2014/main" id="{2F1908D0-7D14-466F-B49F-0AE1FFB3DCE9}"/>
              </a:ext>
            </a:extLst>
          </p:cNvPr>
          <p:cNvSpPr txBox="1"/>
          <p:nvPr/>
        </p:nvSpPr>
        <p:spPr>
          <a:xfrm>
            <a:off x="1981057" y="1942967"/>
            <a:ext cx="7162282" cy="4401205"/>
          </a:xfrm>
          <a:prstGeom prst="rect">
            <a:avLst/>
          </a:prstGeom>
          <a:noFill/>
        </p:spPr>
        <p:txBody>
          <a:bodyPr wrap="none" rtlCol="0">
            <a:spAutoFit/>
          </a:bodyPr>
          <a:lstStyle/>
          <a:p>
            <a:pPr marL="457200" indent="-457200">
              <a:buFont typeface="Arial" panose="020B0604020202020204" pitchFamily="34" charset="0"/>
              <a:buChar char="•"/>
            </a:pPr>
            <a:r>
              <a:rPr lang="en-GB" sz="2800" dirty="0"/>
              <a:t>Surgical release of the gastrocnemius muscle</a:t>
            </a:r>
          </a:p>
          <a:p>
            <a:pPr marL="285750" indent="-285750">
              <a:buFontTx/>
              <a:buChar char="-"/>
            </a:pPr>
            <a:endParaRPr lang="en-GB" sz="2800" dirty="0"/>
          </a:p>
          <a:p>
            <a:pPr marL="457200" indent="-457200">
              <a:buFont typeface="Arial" panose="020B0604020202020204" pitchFamily="34" charset="0"/>
              <a:buChar char="•"/>
            </a:pPr>
            <a:r>
              <a:rPr lang="en-GB" sz="2800" dirty="0"/>
              <a:t>Botox injections</a:t>
            </a:r>
          </a:p>
          <a:p>
            <a:pPr marL="285750" indent="-285750">
              <a:buFontTx/>
              <a:buChar char="-"/>
            </a:pPr>
            <a:endParaRPr lang="en-GB" sz="2800" dirty="0"/>
          </a:p>
          <a:p>
            <a:pPr marL="457200" indent="-457200">
              <a:buFont typeface="Arial" panose="020B0604020202020204" pitchFamily="34" charset="0"/>
              <a:buChar char="•"/>
            </a:pPr>
            <a:r>
              <a:rPr lang="en-GB" sz="2800" dirty="0"/>
              <a:t>Debulking</a:t>
            </a:r>
          </a:p>
          <a:p>
            <a:pPr marL="285750" indent="-285750">
              <a:buFontTx/>
              <a:buChar char="-"/>
            </a:pPr>
            <a:endParaRPr lang="en-GB" sz="2800" dirty="0"/>
          </a:p>
          <a:p>
            <a:pPr marL="457200" indent="-457200">
              <a:buFont typeface="Arial" panose="020B0604020202020204" pitchFamily="34" charset="0"/>
              <a:buChar char="•"/>
            </a:pPr>
            <a:r>
              <a:rPr lang="en-GB" sz="2800" dirty="0"/>
              <a:t>Vascular reconstruction</a:t>
            </a:r>
          </a:p>
          <a:p>
            <a:pPr marL="285750" indent="-285750">
              <a:buFontTx/>
              <a:buChar char="-"/>
            </a:pPr>
            <a:endParaRPr lang="en-GB" sz="2800" dirty="0"/>
          </a:p>
          <a:p>
            <a:pPr marL="457200" indent="-457200">
              <a:buFont typeface="Arial" panose="020B0604020202020204" pitchFamily="34" charset="0"/>
              <a:buChar char="•"/>
            </a:pPr>
            <a:r>
              <a:rPr lang="en-GB" sz="2800" dirty="0"/>
              <a:t>Catheter mediated thrombolysis</a:t>
            </a:r>
          </a:p>
          <a:p>
            <a:pPr marL="285750" indent="-285750">
              <a:buFontTx/>
              <a:buChar char="-"/>
            </a:pPr>
            <a:endParaRPr lang="en-GB" sz="2800" dirty="0"/>
          </a:p>
        </p:txBody>
      </p:sp>
      <p:pic>
        <p:nvPicPr>
          <p:cNvPr id="4"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8" y="287782"/>
            <a:ext cx="16764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2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52"/>
            <a:ext cx="10515600" cy="1325563"/>
          </a:xfrm>
        </p:spPr>
        <p:txBody>
          <a:bodyPr/>
          <a:lstStyle/>
          <a:p>
            <a:pPr algn="ctr"/>
            <a:r>
              <a:rPr lang="en-GB" b="1" dirty="0">
                <a:latin typeface="+mn-lt"/>
              </a:rPr>
              <a:t>Case Study</a:t>
            </a:r>
          </a:p>
        </p:txBody>
      </p:sp>
      <p:sp>
        <p:nvSpPr>
          <p:cNvPr id="3" name="Content Placeholder 2"/>
          <p:cNvSpPr>
            <a:spLocks noGrp="1"/>
          </p:cNvSpPr>
          <p:nvPr>
            <p:ph idx="1"/>
          </p:nvPr>
        </p:nvSpPr>
        <p:spPr>
          <a:xfrm>
            <a:off x="838200" y="1526915"/>
            <a:ext cx="10515600" cy="4351338"/>
          </a:xfrm>
        </p:spPr>
        <p:txBody>
          <a:bodyPr>
            <a:normAutofit fontScale="92500" lnSpcReduction="20000"/>
          </a:bodyPr>
          <a:lstStyle/>
          <a:p>
            <a:r>
              <a:rPr lang="en-GB" dirty="0">
                <a:hlinkClick r:id="rId3"/>
              </a:rPr>
              <a:t>https://www.youtube.com/watch?v=deugGU69qnw</a:t>
            </a:r>
          </a:p>
          <a:p>
            <a:endParaRPr lang="en-GB" dirty="0">
              <a:hlinkClick r:id="rId3"/>
            </a:endParaRPr>
          </a:p>
          <a:p>
            <a:r>
              <a:rPr lang="en-GB" dirty="0">
                <a:hlinkClick r:id="rId3"/>
              </a:rPr>
              <a:t>https://www.ncbi.nlm.nih.gov/pmc/articles/PMC5769514/</a:t>
            </a:r>
            <a:endParaRPr lang="en-GB" dirty="0"/>
          </a:p>
          <a:p>
            <a:r>
              <a:rPr lang="en-GB" dirty="0">
                <a:hlinkClick r:id="rId4"/>
              </a:rPr>
              <a:t>https://www.jvascsurg.org/article/0741-5214(91)70048-C/fulltext</a:t>
            </a:r>
            <a:endParaRPr lang="en-GB" dirty="0"/>
          </a:p>
          <a:p>
            <a:r>
              <a:rPr lang="en-GB" dirty="0">
                <a:hlinkClick r:id="rId5"/>
              </a:rPr>
              <a:t>https://www.ncbi.nlm.nih.gov/pmc/articles/PMC4592677/</a:t>
            </a:r>
            <a:endParaRPr lang="en-GB" dirty="0"/>
          </a:p>
          <a:p>
            <a:r>
              <a:rPr lang="en-GB" dirty="0">
                <a:hlinkClick r:id="rId6"/>
              </a:rPr>
              <a:t>https://www.ejvesreports.com/article/S1533-3167(06)00066-5/fulltext</a:t>
            </a:r>
            <a:endParaRPr lang="en-GB" dirty="0"/>
          </a:p>
          <a:p>
            <a:r>
              <a:rPr lang="en-GB" dirty="0">
                <a:hlinkClick r:id="rId7" action="ppaction://hlinkfile"/>
              </a:rPr>
              <a:t>file:///C:/Users/nislam/Downloads/ECR2012_C-1736%20(6).pdf</a:t>
            </a:r>
            <a:endParaRPr lang="en-GB" dirty="0"/>
          </a:p>
          <a:p>
            <a:r>
              <a:rPr lang="en-GB" dirty="0">
                <a:hlinkClick r:id="rId8"/>
              </a:rPr>
              <a:t>https://www.sciencedirect.com/science/article/pii/S0741521499700984</a:t>
            </a:r>
            <a:endParaRPr lang="en-GB" dirty="0"/>
          </a:p>
          <a:p>
            <a:r>
              <a:rPr lang="en-GB" dirty="0"/>
              <a:t>https://journals.lww.com/acsm-csmr/fulltext/2015/09000/Popliteal_Artery_Entrapment_Syndrome.11.aspx</a:t>
            </a:r>
          </a:p>
        </p:txBody>
      </p:sp>
    </p:spTree>
    <p:extLst>
      <p:ext uri="{BB962C8B-B14F-4D97-AF65-F5344CB8AC3E}">
        <p14:creationId xmlns:p14="http://schemas.microsoft.com/office/powerpoint/2010/main" val="296493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492" y="1359273"/>
            <a:ext cx="9102997" cy="4047835"/>
          </a:xfrm>
        </p:spPr>
        <p:txBody>
          <a:bodyPr>
            <a:normAutofit/>
          </a:bodyPr>
          <a:lstStyle/>
          <a:p>
            <a:r>
              <a:rPr lang="en-GB" sz="4400" b="1" dirty="0">
                <a:solidFill>
                  <a:prstClr val="black"/>
                </a:solidFill>
                <a:latin typeface="Calibri" panose="020F0502020204030204"/>
              </a:rPr>
              <a:t>The development of a Popliteal Artery Entrapment Syndrome (PAES) diagnostic criteria using duplex ultrasound imaging </a:t>
            </a:r>
            <a:br>
              <a:rPr lang="en-GB" sz="4400" b="1" dirty="0">
                <a:solidFill>
                  <a:prstClr val="black"/>
                </a:solidFill>
                <a:latin typeface="Calibri" panose="020F0502020204030204"/>
              </a:rPr>
            </a:br>
            <a:r>
              <a:rPr lang="en-GB" sz="4400" b="1" dirty="0">
                <a:solidFill>
                  <a:prstClr val="black"/>
                </a:solidFill>
                <a:latin typeface="Calibri" panose="020F0502020204030204"/>
              </a:rPr>
              <a:t>-Pilot Study</a:t>
            </a:r>
            <a:br>
              <a:rPr lang="en-GB" sz="4400" b="1" dirty="0">
                <a:solidFill>
                  <a:prstClr val="black"/>
                </a:solidFill>
                <a:latin typeface="Calibri" panose="020F0502020204030204"/>
              </a:rPr>
            </a:br>
            <a:endParaRPr lang="en-GB" sz="4400" b="1" dirty="0">
              <a:latin typeface="+mn-lt"/>
            </a:endParaRPr>
          </a:p>
        </p:txBody>
      </p:sp>
      <p:sp>
        <p:nvSpPr>
          <p:cNvPr id="3" name="Subtitle 2"/>
          <p:cNvSpPr>
            <a:spLocks noGrp="1"/>
          </p:cNvSpPr>
          <p:nvPr>
            <p:ph type="subTitle" idx="1"/>
          </p:nvPr>
        </p:nvSpPr>
        <p:spPr>
          <a:xfrm>
            <a:off x="1364833" y="4889010"/>
            <a:ext cx="9528313" cy="1968990"/>
          </a:xfrm>
        </p:spPr>
        <p:txBody>
          <a:bodyPr>
            <a:noAutofit/>
          </a:bodyPr>
          <a:lstStyle/>
          <a:p>
            <a:r>
              <a:rPr lang="en-GB" sz="3200" dirty="0"/>
              <a:t>Chief Investigator - Mr. </a:t>
            </a:r>
            <a:r>
              <a:rPr lang="en-GB" sz="3200" dirty="0" err="1"/>
              <a:t>Wolowczyk</a:t>
            </a:r>
            <a:r>
              <a:rPr lang="en-GB" sz="3200" dirty="0"/>
              <a:t> </a:t>
            </a:r>
          </a:p>
          <a:p>
            <a:r>
              <a:rPr lang="en-GB" sz="3200" dirty="0"/>
              <a:t>Principal Investigators – Steven Rogers and Mike Crook</a:t>
            </a:r>
          </a:p>
          <a:p>
            <a:r>
              <a:rPr lang="en-GB" sz="3200" dirty="0"/>
              <a:t>Co-investigator – Nazrina Islam </a:t>
            </a:r>
          </a:p>
        </p:txBody>
      </p:sp>
      <p:pic>
        <p:nvPicPr>
          <p:cNvPr id="1026" name="Picture 2" descr="http://www.ivs-online.co.uk/uploads/ivs/iv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35" y="315077"/>
            <a:ext cx="16764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VTG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381" y="315077"/>
            <a:ext cx="2705100" cy="895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manchester university nhs foundation trus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4934" y="403659"/>
            <a:ext cx="2344738" cy="778193"/>
          </a:xfrm>
          <a:prstGeom prst="rect">
            <a:avLst/>
          </a:prstGeom>
          <a:noFill/>
          <a:ln>
            <a:noFill/>
          </a:ln>
        </p:spPr>
      </p:pic>
      <p:pic>
        <p:nvPicPr>
          <p:cNvPr id="7" name="Picture 6" descr="Image result for stepping hill hospital logo"/>
          <p:cNvPicPr/>
          <p:nvPr/>
        </p:nvPicPr>
        <p:blipFill rotWithShape="1">
          <a:blip r:embed="rId6">
            <a:extLst>
              <a:ext uri="{28A0092B-C50C-407E-A947-70E740481C1C}">
                <a14:useLocalDpi xmlns:a14="http://schemas.microsoft.com/office/drawing/2010/main" val="0"/>
              </a:ext>
            </a:extLst>
          </a:blip>
          <a:srcRect t="18058" r="2897"/>
          <a:stretch/>
        </p:blipFill>
        <p:spPr bwMode="auto">
          <a:xfrm>
            <a:off x="5750854" y="395846"/>
            <a:ext cx="2506345" cy="8451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5579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1458</Words>
  <Application>Microsoft Office PowerPoint</Application>
  <PresentationFormat>Widescreen</PresentationFormat>
  <Paragraphs>164</Paragraphs>
  <Slides>22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Plantin</vt:lpstr>
      <vt:lpstr>Office Theme</vt:lpstr>
      <vt:lpstr>Popliteal Artery Entrapment Syndrome (PAES) - Research</vt:lpstr>
      <vt:lpstr>What is popliteal artery entrapment syndrome?</vt:lpstr>
      <vt:lpstr>PowerPoint Presentation</vt:lpstr>
      <vt:lpstr>PowerPoint Presentation</vt:lpstr>
      <vt:lpstr>Diagnosis </vt:lpstr>
      <vt:lpstr>PowerPoint Presentation</vt:lpstr>
      <vt:lpstr>PowerPoint Presentation</vt:lpstr>
      <vt:lpstr>Case Study</vt:lpstr>
      <vt:lpstr>The development of a Popliteal Artery Entrapment Syndrome (PAES) diagnostic criteria using duplex ultrasound imaging  -Pilot Study </vt:lpstr>
      <vt:lpstr>Currently…</vt:lpstr>
      <vt:lpstr>Study objectives</vt:lpstr>
      <vt:lpstr>Investigation</vt:lpstr>
      <vt:lpstr>PowerPoint Presentation</vt:lpstr>
      <vt:lpstr>PowerPoint Presentation</vt:lpstr>
      <vt:lpstr>Hypothesis</vt:lpstr>
      <vt:lpstr>Study Design</vt:lpstr>
      <vt:lpstr>PowerPoint Presentation</vt:lpstr>
      <vt:lpstr>PowerPoint Presentation</vt:lpstr>
      <vt:lpstr>Study Benefits</vt:lpstr>
      <vt:lpstr>Further research </vt:lpstr>
      <vt:lpstr>Study process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c:title>
  <dc:creator>Nazrina Islam</dc:creator>
  <cp:lastModifiedBy>IVS Stepping Hill</cp:lastModifiedBy>
  <cp:revision>83</cp:revision>
  <dcterms:created xsi:type="dcterms:W3CDTF">2018-09-27T12:52:39Z</dcterms:created>
  <dcterms:modified xsi:type="dcterms:W3CDTF">2019-01-16T09:42:11Z</dcterms:modified>
</cp:coreProperties>
</file>