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9" r:id="rId3"/>
    <p:sldId id="260" r:id="rId4"/>
    <p:sldId id="261" r:id="rId5"/>
    <p:sldId id="262" r:id="rId6"/>
    <p:sldId id="263" r:id="rId7"/>
    <p:sldId id="264" r:id="rId8"/>
    <p:sldId id="266"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63" autoAdjust="0"/>
  </p:normalViewPr>
  <p:slideViewPr>
    <p:cSldViewPr>
      <p:cViewPr>
        <p:scale>
          <a:sx n="100" d="100"/>
          <a:sy n="100" d="100"/>
        </p:scale>
        <p:origin x="96"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6A389-13D4-429B-BF23-F7BDC68B704C}" type="datetimeFigureOut">
              <a:rPr lang="en-GB" smtClean="0"/>
              <a:pPr/>
              <a:t>31/01/2018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B4FEA9-CDE7-437C-A460-088ECE900EA0}" type="slidenum">
              <a:rPr lang="en-GB" smtClean="0"/>
              <a:pPr/>
              <a:t>‹#›</a:t>
            </a:fld>
            <a:endParaRPr lang="en-GB" dirty="0"/>
          </a:p>
        </p:txBody>
      </p:sp>
    </p:spTree>
    <p:extLst>
      <p:ext uri="{BB962C8B-B14F-4D97-AF65-F5344CB8AC3E}">
        <p14:creationId xmlns:p14="http://schemas.microsoft.com/office/powerpoint/2010/main" val="406396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This paper gives a bit of a background on the proven reproducibility of OTO and ITI measurement. </a:t>
            </a:r>
          </a:p>
          <a:p>
            <a:r>
              <a:rPr lang="en-GB" sz="1200" b="0" i="0" u="none" strike="noStrike" kern="1200" baseline="0" dirty="0" smtClean="0">
                <a:solidFill>
                  <a:schemeClr val="tx1"/>
                </a:solidFill>
                <a:latin typeface="+mn-lt"/>
                <a:ea typeface="+mn-ea"/>
                <a:cs typeface="+mn-cs"/>
              </a:rPr>
              <a:t>They mention the UKSAT of 1998 which based thresholds for intervention on outer to outer measurements. Despite the treatment threshold being formulated using OTO NAAASP uses ITI, primarily based on the MASS</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B4FEA9-CDE7-437C-A460-088ECE900EA0}" type="slidenum">
              <a:rPr lang="en-GB" smtClean="0"/>
              <a:pPr/>
              <a:t>2</a:t>
            </a:fld>
            <a:endParaRPr lang="en-GB" dirty="0"/>
          </a:p>
        </p:txBody>
      </p:sp>
    </p:spTree>
    <p:extLst>
      <p:ext uri="{BB962C8B-B14F-4D97-AF65-F5344CB8AC3E}">
        <p14:creationId xmlns:p14="http://schemas.microsoft.com/office/powerpoint/2010/main" val="121778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B4FEA9-CDE7-437C-A460-088ECE900EA0}" type="slidenum">
              <a:rPr lang="en-GB" smtClean="0"/>
              <a:pPr/>
              <a:t>4</a:t>
            </a:fld>
            <a:endParaRPr lang="en-GB" dirty="0"/>
          </a:p>
        </p:txBody>
      </p:sp>
    </p:spTree>
    <p:extLst>
      <p:ext uri="{BB962C8B-B14F-4D97-AF65-F5344CB8AC3E}">
        <p14:creationId xmlns:p14="http://schemas.microsoft.com/office/powerpoint/2010/main" val="322710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when you recategorise the</a:t>
            </a:r>
            <a:r>
              <a:rPr lang="en-GB" baseline="0" dirty="0" smtClean="0"/>
              <a:t> thresholds using the outer to outer wall diameter, you are naturally going to get more aneurysms in the larger groups. </a:t>
            </a:r>
          </a:p>
          <a:p>
            <a:r>
              <a:rPr lang="en-GB" baseline="0" dirty="0" smtClean="0"/>
              <a:t>They say they obtain statistical significance in the second table as the aortic size increases however their n numbers on the lower category is 14 compared to 144 for the &gt;50mm group. Are the n numbers of the smaller group large enough for statistical significance? Confidence intervals overlap? </a:t>
            </a:r>
            <a:endParaRPr lang="en-GB" dirty="0"/>
          </a:p>
        </p:txBody>
      </p:sp>
      <p:sp>
        <p:nvSpPr>
          <p:cNvPr id="4" name="Slide Number Placeholder 3"/>
          <p:cNvSpPr>
            <a:spLocks noGrp="1"/>
          </p:cNvSpPr>
          <p:nvPr>
            <p:ph type="sldNum" sz="quarter" idx="10"/>
          </p:nvPr>
        </p:nvSpPr>
        <p:spPr/>
        <p:txBody>
          <a:bodyPr/>
          <a:lstStyle/>
          <a:p>
            <a:fld id="{3CB4FEA9-CDE7-437C-A460-088ECE900EA0}" type="slidenum">
              <a:rPr lang="en-GB" smtClean="0"/>
              <a:pPr/>
              <a:t>6</a:t>
            </a:fld>
            <a:endParaRPr lang="en-GB" dirty="0"/>
          </a:p>
        </p:txBody>
      </p:sp>
    </p:spTree>
    <p:extLst>
      <p:ext uri="{BB962C8B-B14F-4D97-AF65-F5344CB8AC3E}">
        <p14:creationId xmlns:p14="http://schemas.microsoft.com/office/powerpoint/2010/main" val="155306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They cite long term studies</a:t>
            </a:r>
          </a:p>
          <a:p>
            <a:r>
              <a:rPr lang="en-GB" dirty="0" smtClean="0"/>
              <a:t>Currently there is no </a:t>
            </a:r>
            <a:r>
              <a:rPr lang="en-GB" dirty="0" smtClean="0"/>
              <a:t>consensus </a:t>
            </a:r>
            <a:r>
              <a:rPr lang="en-GB" dirty="0" smtClean="0"/>
              <a:t>on the interval of surveillance for subthreshold</a:t>
            </a:r>
            <a:endParaRPr lang="en-GB" dirty="0"/>
          </a:p>
        </p:txBody>
      </p:sp>
      <p:sp>
        <p:nvSpPr>
          <p:cNvPr id="4" name="Slide Number Placeholder 3"/>
          <p:cNvSpPr>
            <a:spLocks noGrp="1"/>
          </p:cNvSpPr>
          <p:nvPr>
            <p:ph type="sldNum" sz="quarter" idx="10"/>
          </p:nvPr>
        </p:nvSpPr>
        <p:spPr/>
        <p:txBody>
          <a:bodyPr/>
          <a:lstStyle/>
          <a:p>
            <a:fld id="{3CB4FEA9-CDE7-437C-A460-088ECE900EA0}" type="slidenum">
              <a:rPr lang="en-GB" smtClean="0"/>
              <a:pPr/>
              <a:t>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E4C30C-CCEA-440C-807D-302706E0246C}"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29D5F3-1C74-4726-99E0-6D879F5C8A03}" type="datetimeFigureOut">
              <a:rPr lang="en-GB" smtClean="0"/>
              <a:pPr/>
              <a:t>31/01/2018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077200" y="6356350"/>
            <a:ext cx="609600" cy="365125"/>
          </a:xfrm>
        </p:spPr>
        <p:txBody>
          <a:bodyPr/>
          <a:lstStyle/>
          <a:p>
            <a:fld id="{DAE4C30C-CCEA-440C-807D-302706E0246C}" type="slidenum">
              <a:rPr lang="en-GB" smtClean="0"/>
              <a:pPr/>
              <a:t>‹#›</a:t>
            </a:fld>
            <a:endParaRPr lang="en-GB"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29D5F3-1C74-4726-99E0-6D879F5C8A03}" type="datetimeFigureOut">
              <a:rPr lang="en-GB" smtClean="0"/>
              <a:pPr/>
              <a:t>31/01/2018</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E4C30C-CCEA-440C-807D-302706E0246C}" type="slidenum">
              <a:rPr lang="en-GB" smtClean="0"/>
              <a:pPr/>
              <a:t>‹#›</a:t>
            </a:fld>
            <a:endParaRPr lang="en-GB"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AAA training</a:t>
            </a:r>
            <a:br>
              <a:rPr lang="en-GB" dirty="0" smtClean="0"/>
            </a:br>
            <a:r>
              <a:rPr lang="en-GB" sz="1200" dirty="0" smtClean="0"/>
              <a:t>31</a:t>
            </a:r>
            <a:r>
              <a:rPr lang="en-GB" sz="1200" baseline="30000" dirty="0" smtClean="0"/>
              <a:t>st</a:t>
            </a:r>
            <a:r>
              <a:rPr lang="en-GB" sz="1200" dirty="0" smtClean="0"/>
              <a:t> January 2018</a:t>
            </a:r>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8823" t="8842" r="1564" b="48934"/>
          <a:stretch/>
        </p:blipFill>
        <p:spPr>
          <a:xfrm>
            <a:off x="1475656" y="2564904"/>
            <a:ext cx="6105236" cy="2376264"/>
          </a:xfrm>
          <a:prstGeom prst="rect">
            <a:avLst/>
          </a:prstGeom>
        </p:spPr>
      </p:pic>
    </p:spTree>
    <p:extLst>
      <p:ext uri="{BB962C8B-B14F-4D97-AF65-F5344CB8AC3E}">
        <p14:creationId xmlns:p14="http://schemas.microsoft.com/office/powerpoint/2010/main" val="233293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57200" y="1412776"/>
            <a:ext cx="8229600" cy="5256584"/>
          </a:xfrm>
        </p:spPr>
        <p:txBody>
          <a:bodyPr>
            <a:normAutofit/>
          </a:bodyPr>
          <a:lstStyle/>
          <a:p>
            <a:endParaRPr lang="en-GB" dirty="0" smtClean="0"/>
          </a:p>
          <a:p>
            <a:r>
              <a:rPr lang="en-GB" dirty="0" smtClean="0"/>
              <a:t>OTO, ITI, </a:t>
            </a:r>
            <a:r>
              <a:rPr lang="en-GB" dirty="0" smtClean="0"/>
              <a:t>AP – proven reproducibility </a:t>
            </a:r>
            <a:endParaRPr lang="en-GB" dirty="0" smtClean="0"/>
          </a:p>
          <a:p>
            <a:r>
              <a:rPr lang="en-GB" dirty="0" smtClean="0"/>
              <a:t>UKSAT – 1998 – thresholds based on outer to outer measurements</a:t>
            </a:r>
          </a:p>
          <a:p>
            <a:r>
              <a:rPr lang="en-GB" dirty="0" smtClean="0"/>
              <a:t>NAAASP – inner to inner measurements – MASS trial (2002) – better reproducibility</a:t>
            </a:r>
          </a:p>
          <a:p>
            <a:r>
              <a:rPr lang="en-GB" dirty="0" smtClean="0"/>
              <a:t>Naturally smaller measurement Vs OTO</a:t>
            </a:r>
          </a:p>
          <a:p>
            <a:r>
              <a:rPr lang="en-GB" dirty="0" smtClean="0"/>
              <a:t>Implications?</a:t>
            </a:r>
          </a:p>
          <a:p>
            <a:pPr>
              <a:buFontTx/>
              <a:buChar char="-"/>
            </a:pPr>
            <a:r>
              <a:rPr lang="en-GB" sz="2800" dirty="0" smtClean="0"/>
              <a:t>Subthreshold </a:t>
            </a:r>
          </a:p>
          <a:p>
            <a:pPr>
              <a:buFontTx/>
              <a:buChar char="-"/>
            </a:pPr>
            <a:r>
              <a:rPr lang="en-GB" sz="2800" dirty="0" smtClean="0"/>
              <a:t>Lower detection rates</a:t>
            </a:r>
          </a:p>
          <a:p>
            <a:pPr>
              <a:buFontTx/>
              <a:buChar char="-"/>
            </a:pPr>
            <a:r>
              <a:rPr lang="en-GB" sz="2800" dirty="0" smtClean="0"/>
              <a:t>Downscaling of &gt;5.5 </a:t>
            </a:r>
          </a:p>
          <a:p>
            <a:endParaRPr lang="en-GB" dirty="0" smtClean="0"/>
          </a:p>
          <a:p>
            <a:endParaRPr lang="en-GB" dirty="0" smtClean="0"/>
          </a:p>
          <a:p>
            <a:endParaRPr lang="en-GB" dirty="0"/>
          </a:p>
        </p:txBody>
      </p:sp>
    </p:spTree>
    <p:extLst>
      <p:ext uri="{BB962C8B-B14F-4D97-AF65-F5344CB8AC3E}">
        <p14:creationId xmlns:p14="http://schemas.microsoft.com/office/powerpoint/2010/main" val="12887770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aims</a:t>
            </a:r>
            <a:endParaRPr lang="en-GB" dirty="0"/>
          </a:p>
        </p:txBody>
      </p:sp>
      <p:sp>
        <p:nvSpPr>
          <p:cNvPr id="3" name="Content Placeholder 2"/>
          <p:cNvSpPr>
            <a:spLocks noGrp="1"/>
          </p:cNvSpPr>
          <p:nvPr>
            <p:ph idx="1"/>
          </p:nvPr>
        </p:nvSpPr>
        <p:spPr/>
        <p:txBody>
          <a:bodyPr/>
          <a:lstStyle/>
          <a:p>
            <a:pPr marL="0" indent="0">
              <a:buNone/>
            </a:pPr>
            <a:r>
              <a:rPr lang="en-GB" dirty="0" smtClean="0"/>
              <a:t>1.</a:t>
            </a:r>
          </a:p>
          <a:p>
            <a:pPr marL="0" indent="0">
              <a:buNone/>
            </a:pPr>
            <a:r>
              <a:rPr lang="en-GB" dirty="0" smtClean="0"/>
              <a:t>Establish </a:t>
            </a:r>
            <a:r>
              <a:rPr lang="en-GB" dirty="0"/>
              <a:t>the absolute difference between the AP ITI and OTO </a:t>
            </a:r>
            <a:r>
              <a:rPr lang="en-GB" dirty="0" smtClean="0"/>
              <a:t>measurements</a:t>
            </a:r>
          </a:p>
          <a:p>
            <a:pPr marL="0" indent="0">
              <a:buNone/>
            </a:pPr>
            <a:endParaRPr lang="en-GB" dirty="0"/>
          </a:p>
          <a:p>
            <a:pPr marL="0" indent="0">
              <a:buNone/>
            </a:pPr>
            <a:r>
              <a:rPr lang="en-GB" dirty="0" smtClean="0"/>
              <a:t>2. </a:t>
            </a:r>
          </a:p>
          <a:p>
            <a:pPr marL="0" indent="0">
              <a:buNone/>
            </a:pPr>
            <a:r>
              <a:rPr lang="en-GB" dirty="0" smtClean="0"/>
              <a:t>Establish </a:t>
            </a:r>
            <a:r>
              <a:rPr lang="en-GB" dirty="0"/>
              <a:t>the potential number of patients lost from the screening programme. </a:t>
            </a: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97367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a:xfrm>
            <a:off x="251520" y="2060848"/>
            <a:ext cx="8229600" cy="4389120"/>
          </a:xfrm>
        </p:spPr>
        <p:txBody>
          <a:bodyPr>
            <a:normAutofit/>
          </a:bodyPr>
          <a:lstStyle/>
          <a:p>
            <a:r>
              <a:rPr lang="en-GB" sz="1800" dirty="0" smtClean="0"/>
              <a:t>2012 - VL in prep for local screening programme (Staff &amp; South Cheshire) asked to provide both ITI and OTO on patients where AAA were suspected/ with a known AAA entered into the local hospital based surveillance programme. </a:t>
            </a:r>
          </a:p>
          <a:p>
            <a:pPr marL="0" indent="0">
              <a:buNone/>
            </a:pPr>
            <a:endParaRPr lang="en-GB" sz="1800" dirty="0" smtClean="0"/>
          </a:p>
          <a:p>
            <a:r>
              <a:rPr lang="en-GB" sz="1800" dirty="0" smtClean="0"/>
              <a:t>7 qualified vascular sonographers/radiologists. Phillips IU22 machine. </a:t>
            </a:r>
          </a:p>
          <a:p>
            <a:endParaRPr lang="en-GB" sz="1800" dirty="0" smtClean="0"/>
          </a:p>
          <a:p>
            <a:r>
              <a:rPr lang="en-GB" sz="1800" dirty="0" smtClean="0"/>
              <a:t>ITI and OTO measurement taken in LS (sagittal plane only).  Live real time measurements with calliper software taken and recorded on report</a:t>
            </a:r>
          </a:p>
          <a:p>
            <a:endParaRPr lang="en-GB" sz="1800" dirty="0" smtClean="0"/>
          </a:p>
          <a:p>
            <a:r>
              <a:rPr lang="en-GB" sz="1800" dirty="0" smtClean="0"/>
              <a:t>Data collected May 2012 to Oct 2013. Retrospectively looked at using radiology reports. </a:t>
            </a:r>
          </a:p>
          <a:p>
            <a:r>
              <a:rPr lang="en-GB" sz="1800" dirty="0" smtClean="0"/>
              <a:t>Stats: ITI – OTO variables compared using paired sample t test and independent samples t test. Analysis of variance (ANOVA) for intravariable means. SSPS</a:t>
            </a:r>
          </a:p>
        </p:txBody>
      </p:sp>
    </p:spTree>
    <p:extLst>
      <p:ext uri="{BB962C8B-B14F-4D97-AF65-F5344CB8AC3E}">
        <p14:creationId xmlns:p14="http://schemas.microsoft.com/office/powerpoint/2010/main" val="17248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Of 822 abdominal aorta scans, 452 had both OTO and ITI measurements.</a:t>
            </a:r>
          </a:p>
          <a:p>
            <a:pPr marL="0" indent="0">
              <a:buNone/>
            </a:pPr>
            <a:r>
              <a:rPr lang="en-GB" sz="2800" dirty="0" smtClean="0"/>
              <a:t> </a:t>
            </a:r>
          </a:p>
          <a:p>
            <a:r>
              <a:rPr lang="en-GB" sz="2800" dirty="0" smtClean="0"/>
              <a:t>364 (80%) male. Mean age 78. </a:t>
            </a:r>
          </a:p>
          <a:p>
            <a:pPr marL="0" indent="0">
              <a:buNone/>
            </a:pPr>
            <a:endParaRPr lang="en-GB" sz="2800" dirty="0" smtClean="0"/>
          </a:p>
          <a:p>
            <a:r>
              <a:rPr lang="en-GB" sz="2800" dirty="0" smtClean="0"/>
              <a:t>Mean difference in ITI and OTO = 4.21 mm (1-16mm, p &lt;0.001). </a:t>
            </a:r>
          </a:p>
          <a:p>
            <a:pPr marL="0" indent="0">
              <a:buNone/>
            </a:pPr>
            <a:endParaRPr lang="en-GB" sz="2800" dirty="0" smtClean="0"/>
          </a:p>
          <a:p>
            <a:r>
              <a:rPr lang="en-GB" sz="2800" dirty="0" smtClean="0"/>
              <a:t>Mean difference on gender NS.</a:t>
            </a:r>
          </a:p>
          <a:p>
            <a:endParaRPr lang="en-GB" sz="2800" dirty="0"/>
          </a:p>
        </p:txBody>
      </p:sp>
    </p:spTree>
    <p:extLst>
      <p:ext uri="{BB962C8B-B14F-4D97-AF65-F5344CB8AC3E}">
        <p14:creationId xmlns:p14="http://schemas.microsoft.com/office/powerpoint/2010/main" val="365262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pic>
        <p:nvPicPr>
          <p:cNvPr id="4" name="Content Placeholder 3"/>
          <p:cNvPicPr>
            <a:picLocks noGrp="1"/>
          </p:cNvPicPr>
          <p:nvPr>
            <p:ph idx="1"/>
          </p:nvPr>
        </p:nvPicPr>
        <p:blipFill rotWithShape="1">
          <a:blip r:embed="rId3" cstate="print"/>
          <a:srcRect l="23756" t="73836" r="41187" b="9631"/>
          <a:stretch/>
        </p:blipFill>
        <p:spPr bwMode="auto">
          <a:xfrm>
            <a:off x="441867" y="2046764"/>
            <a:ext cx="4274149" cy="1612563"/>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cstate="print"/>
          <a:srcRect l="58378" t="15801" r="5530" b="65904"/>
          <a:stretch/>
        </p:blipFill>
        <p:spPr bwMode="auto">
          <a:xfrm>
            <a:off x="395536" y="4247356"/>
            <a:ext cx="4104456" cy="171333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868144" y="2132856"/>
            <a:ext cx="1224136" cy="707886"/>
          </a:xfrm>
          <a:prstGeom prst="rect">
            <a:avLst/>
          </a:prstGeom>
          <a:noFill/>
        </p:spPr>
        <p:txBody>
          <a:bodyPr wrap="square" rtlCol="0">
            <a:spAutoFit/>
          </a:bodyPr>
          <a:lstStyle/>
          <a:p>
            <a:r>
              <a:rPr lang="en-GB" sz="4000" dirty="0" smtClean="0">
                <a:solidFill>
                  <a:srgbClr val="FF0000"/>
                </a:solidFill>
              </a:rPr>
              <a:t>NS</a:t>
            </a:r>
            <a:endParaRPr lang="en-GB" sz="4000" dirty="0">
              <a:solidFill>
                <a:srgbClr val="FF0000"/>
              </a:solidFill>
            </a:endParaRPr>
          </a:p>
        </p:txBody>
      </p:sp>
      <p:sp>
        <p:nvSpPr>
          <p:cNvPr id="7" name="TextBox 6"/>
          <p:cNvSpPr txBox="1"/>
          <p:nvPr/>
        </p:nvSpPr>
        <p:spPr>
          <a:xfrm>
            <a:off x="5436096" y="4723812"/>
            <a:ext cx="2880320" cy="707886"/>
          </a:xfrm>
          <a:prstGeom prst="rect">
            <a:avLst/>
          </a:prstGeom>
          <a:noFill/>
        </p:spPr>
        <p:txBody>
          <a:bodyPr wrap="square" rtlCol="0">
            <a:spAutoFit/>
          </a:bodyPr>
          <a:lstStyle/>
          <a:p>
            <a:r>
              <a:rPr lang="en-GB" sz="4000" dirty="0" smtClean="0">
                <a:solidFill>
                  <a:srgbClr val="FF0000"/>
                </a:solidFill>
              </a:rPr>
              <a:t>P = 0.007</a:t>
            </a:r>
            <a:endParaRPr lang="en-GB" sz="4000" dirty="0">
              <a:solidFill>
                <a:srgbClr val="FF0000"/>
              </a:solidFill>
            </a:endParaRPr>
          </a:p>
        </p:txBody>
      </p:sp>
    </p:spTree>
    <p:extLst>
      <p:ext uri="{BB962C8B-B14F-4D97-AF65-F5344CB8AC3E}">
        <p14:creationId xmlns:p14="http://schemas.microsoft.com/office/powerpoint/2010/main" val="3849654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Numbers</a:t>
            </a:r>
            <a:endParaRPr lang="en-GB" dirty="0"/>
          </a:p>
        </p:txBody>
      </p:sp>
      <p:sp>
        <p:nvSpPr>
          <p:cNvPr id="3" name="Content Placeholder 2"/>
          <p:cNvSpPr>
            <a:spLocks noGrp="1"/>
          </p:cNvSpPr>
          <p:nvPr>
            <p:ph idx="1"/>
          </p:nvPr>
        </p:nvSpPr>
        <p:spPr/>
        <p:txBody>
          <a:bodyPr>
            <a:normAutofit/>
          </a:bodyPr>
          <a:lstStyle/>
          <a:p>
            <a:r>
              <a:rPr lang="en-GB" dirty="0" smtClean="0"/>
              <a:t>2012 – 2014 – 15,447 scans (Staff &amp; Chess</a:t>
            </a:r>
            <a:r>
              <a:rPr lang="en-GB" dirty="0" smtClean="0"/>
              <a:t>)</a:t>
            </a:r>
          </a:p>
          <a:p>
            <a:pPr marL="0" indent="0">
              <a:buNone/>
            </a:pPr>
            <a:endParaRPr lang="en-GB" sz="800" dirty="0" smtClean="0"/>
          </a:p>
          <a:p>
            <a:r>
              <a:rPr lang="en-GB" dirty="0" smtClean="0"/>
              <a:t>199 (1.29%) S </a:t>
            </a:r>
            <a:r>
              <a:rPr lang="en-GB" dirty="0" smtClean="0"/>
              <a:t>AAA</a:t>
            </a:r>
          </a:p>
          <a:p>
            <a:pPr marL="0" indent="0">
              <a:buNone/>
            </a:pPr>
            <a:endParaRPr lang="en-GB" sz="800" dirty="0" smtClean="0"/>
          </a:p>
          <a:p>
            <a:r>
              <a:rPr lang="en-GB" dirty="0" smtClean="0"/>
              <a:t>26 (0.17%) AAA requiring </a:t>
            </a:r>
            <a:r>
              <a:rPr lang="en-GB" dirty="0" smtClean="0"/>
              <a:t>Tx</a:t>
            </a:r>
          </a:p>
          <a:p>
            <a:pPr marL="0" indent="0">
              <a:buNone/>
            </a:pPr>
            <a:endParaRPr lang="en-GB" sz="800" dirty="0" smtClean="0"/>
          </a:p>
          <a:p>
            <a:r>
              <a:rPr lang="en-GB" dirty="0" smtClean="0">
                <a:solidFill>
                  <a:srgbClr val="FF0000"/>
                </a:solidFill>
              </a:rPr>
              <a:t>177 (1.14) Subthreshold (26-29mm). </a:t>
            </a:r>
          </a:p>
          <a:p>
            <a:endParaRPr lang="en-GB" sz="800" dirty="0" smtClean="0">
              <a:solidFill>
                <a:srgbClr val="FF0000"/>
              </a:solidFill>
            </a:endParaRPr>
          </a:p>
          <a:p>
            <a:r>
              <a:rPr lang="en-GB" dirty="0" smtClean="0"/>
              <a:t>Extrapolation to national programme – subthreshold would affect ~ 5’316 for 2yr period. </a:t>
            </a:r>
            <a:endParaRPr lang="en-GB" dirty="0"/>
          </a:p>
        </p:txBody>
      </p:sp>
    </p:spTree>
    <p:extLst>
      <p:ext uri="{BB962C8B-B14F-4D97-AF65-F5344CB8AC3E}">
        <p14:creationId xmlns:p14="http://schemas.microsoft.com/office/powerpoint/2010/main" val="251698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conclusions</a:t>
            </a:r>
            <a:endParaRPr lang="en-GB" dirty="0"/>
          </a:p>
        </p:txBody>
      </p:sp>
      <p:sp>
        <p:nvSpPr>
          <p:cNvPr id="3" name="Content Placeholder 2"/>
          <p:cNvSpPr>
            <a:spLocks noGrp="1"/>
          </p:cNvSpPr>
          <p:nvPr>
            <p:ph idx="1"/>
          </p:nvPr>
        </p:nvSpPr>
        <p:spPr/>
        <p:txBody>
          <a:bodyPr>
            <a:normAutofit/>
          </a:bodyPr>
          <a:lstStyle/>
          <a:p>
            <a:r>
              <a:rPr lang="en-GB" sz="2000" dirty="0" smtClean="0"/>
              <a:t>Historically – detection rate based on OTO. May partly explain discrepancy between NAASP and previous studies.</a:t>
            </a:r>
          </a:p>
          <a:p>
            <a:endParaRPr lang="en-GB" sz="800" dirty="0" smtClean="0"/>
          </a:p>
          <a:p>
            <a:r>
              <a:rPr lang="en-GB" sz="2000" dirty="0" smtClean="0"/>
              <a:t>Authors do not advocate deviation from current protocol – instead, lowering threshold for inclusion into screening to 26mm (cite glos AAA 20 year review)</a:t>
            </a:r>
          </a:p>
          <a:p>
            <a:endParaRPr lang="en-GB" sz="800" dirty="0" smtClean="0"/>
          </a:p>
          <a:p>
            <a:r>
              <a:rPr lang="en-GB" sz="2000" dirty="0" smtClean="0"/>
              <a:t>Long term studies – 15 yr f/u multicentre (6)study *(2013)  - After 5 years, 59% of patient with subthreshold AAA progressed above threshold. At 10 years, it was 96%. </a:t>
            </a:r>
          </a:p>
          <a:p>
            <a:endParaRPr lang="en-GB" sz="800" dirty="0" smtClean="0"/>
          </a:p>
          <a:p>
            <a:r>
              <a:rPr lang="en-GB" sz="2000" dirty="0" smtClean="0"/>
              <a:t>No consensus on interval of surveillance for subthreshold</a:t>
            </a:r>
          </a:p>
          <a:p>
            <a:endParaRPr lang="en-GB" sz="800" dirty="0" smtClean="0"/>
          </a:p>
          <a:p>
            <a:r>
              <a:rPr lang="en-GB" sz="2000" dirty="0" smtClean="0"/>
              <a:t>RESCAN collaborators – 7.4 years for a 3cm AAA to reach threshold. ? Surveillance scan at 5-7 years reasonable??</a:t>
            </a:r>
            <a:endParaRPr lang="en-GB" sz="2000" dirty="0"/>
          </a:p>
        </p:txBody>
      </p:sp>
    </p:spTree>
    <p:extLst>
      <p:ext uri="{BB962C8B-B14F-4D97-AF65-F5344CB8AC3E}">
        <p14:creationId xmlns:p14="http://schemas.microsoft.com/office/powerpoint/2010/main" val="188387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Thoughts</a:t>
            </a:r>
            <a:endParaRPr lang="en-GB" dirty="0"/>
          </a:p>
        </p:txBody>
      </p:sp>
      <p:sp>
        <p:nvSpPr>
          <p:cNvPr id="3" name="Content Placeholder 2"/>
          <p:cNvSpPr>
            <a:spLocks noGrp="1"/>
          </p:cNvSpPr>
          <p:nvPr>
            <p:ph idx="1"/>
          </p:nvPr>
        </p:nvSpPr>
        <p:spPr/>
        <p:txBody>
          <a:bodyPr>
            <a:normAutofit/>
          </a:bodyPr>
          <a:lstStyle/>
          <a:p>
            <a:r>
              <a:rPr lang="en-GB" sz="2000" dirty="0" smtClean="0"/>
              <a:t>This study, retrospective. </a:t>
            </a:r>
            <a:endParaRPr lang="en-GB" sz="2000" dirty="0" smtClean="0"/>
          </a:p>
          <a:p>
            <a:pPr marL="0" indent="0">
              <a:buNone/>
            </a:pPr>
            <a:endParaRPr lang="en-GB" sz="800" dirty="0"/>
          </a:p>
          <a:p>
            <a:r>
              <a:rPr lang="en-GB" sz="2000" dirty="0" smtClean="0"/>
              <a:t>Limitations – </a:t>
            </a:r>
          </a:p>
          <a:p>
            <a:r>
              <a:rPr lang="en-GB" sz="2000" dirty="0" smtClean="0">
                <a:solidFill>
                  <a:srgbClr val="FF0000"/>
                </a:solidFill>
              </a:rPr>
              <a:t>“results gathered in the same manner as those that would be recorded in the screening programme”</a:t>
            </a:r>
          </a:p>
          <a:p>
            <a:pPr>
              <a:buNone/>
            </a:pPr>
            <a:r>
              <a:rPr lang="en-GB" sz="2000" dirty="0" smtClean="0"/>
              <a:t> – why did they not record a TS measurement? Why only just over half have both measurements? Limited to the scans of only certain sonographers? Bias? No information on inter operator </a:t>
            </a:r>
            <a:r>
              <a:rPr lang="en-GB" sz="2000" dirty="0" smtClean="0"/>
              <a:t>variability</a:t>
            </a:r>
          </a:p>
          <a:p>
            <a:pPr>
              <a:buNone/>
            </a:pPr>
            <a:endParaRPr lang="en-GB" sz="800" dirty="0" smtClean="0"/>
          </a:p>
          <a:p>
            <a:pPr>
              <a:buFont typeface="Arial" pitchFamily="34" charset="0"/>
              <a:buChar char="•"/>
            </a:pPr>
            <a:r>
              <a:rPr lang="en-GB" sz="2000" dirty="0" smtClean="0"/>
              <a:t>Limited explanation and discussion of the </a:t>
            </a:r>
            <a:r>
              <a:rPr lang="en-GB" sz="2000" dirty="0" smtClean="0"/>
              <a:t>results, esp table 1 &amp; 2</a:t>
            </a:r>
            <a:endParaRPr lang="en-GB" sz="2000" dirty="0" smtClean="0"/>
          </a:p>
          <a:p>
            <a:pPr>
              <a:buFont typeface="Arial" pitchFamily="34" charset="0"/>
              <a:buChar char="•"/>
            </a:pPr>
            <a:endParaRPr lang="en-GB" sz="2000" dirty="0" smtClean="0"/>
          </a:p>
          <a:p>
            <a:pPr>
              <a:buFont typeface="Arial" pitchFamily="34" charset="0"/>
              <a:buChar char="•"/>
            </a:pPr>
            <a:r>
              <a:rPr lang="en-GB" sz="2000" dirty="0" smtClean="0"/>
              <a:t>But f</a:t>
            </a:r>
            <a:r>
              <a:rPr lang="en-GB" sz="2000" dirty="0" smtClean="0"/>
              <a:t>ood </a:t>
            </a:r>
            <a:r>
              <a:rPr lang="en-GB" sz="2000" dirty="0" smtClean="0"/>
              <a:t>for thought!</a:t>
            </a:r>
          </a:p>
        </p:txBody>
      </p:sp>
    </p:spTree>
    <p:extLst>
      <p:ext uri="{BB962C8B-B14F-4D97-AF65-F5344CB8AC3E}">
        <p14:creationId xmlns:p14="http://schemas.microsoft.com/office/powerpoint/2010/main" val="17914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346</TotalTime>
  <Words>647</Words>
  <Application>Microsoft Office PowerPoint</Application>
  <PresentationFormat>On-screen Show (4:3)</PresentationFormat>
  <Paragraphs>79</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AAA training 31st January 2018</vt:lpstr>
      <vt:lpstr>Background</vt:lpstr>
      <vt:lpstr>Study aims</vt:lpstr>
      <vt:lpstr>Method</vt:lpstr>
      <vt:lpstr>Results</vt:lpstr>
      <vt:lpstr>Results</vt:lpstr>
      <vt:lpstr>Numbers</vt:lpstr>
      <vt:lpstr>Study conclusions</vt:lpstr>
      <vt:lpstr>Thoughts</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Fearnside</dc:creator>
  <cp:lastModifiedBy>Administrator</cp:lastModifiedBy>
  <cp:revision>22</cp:revision>
  <dcterms:created xsi:type="dcterms:W3CDTF">2018-01-16T09:48:20Z</dcterms:created>
  <dcterms:modified xsi:type="dcterms:W3CDTF">2018-01-31T10:12:14Z</dcterms:modified>
</cp:coreProperties>
</file>