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8"/>
  </p:notesMasterIdLst>
  <p:sldIdLst>
    <p:sldId id="258" r:id="rId3"/>
    <p:sldId id="281" r:id="rId4"/>
    <p:sldId id="259" r:id="rId5"/>
    <p:sldId id="279" r:id="rId6"/>
    <p:sldId id="262" r:id="rId7"/>
    <p:sldId id="266" r:id="rId8"/>
    <p:sldId id="282" r:id="rId9"/>
    <p:sldId id="292" r:id="rId10"/>
    <p:sldId id="291" r:id="rId11"/>
    <p:sldId id="284" r:id="rId12"/>
    <p:sldId id="286" r:id="rId13"/>
    <p:sldId id="295" r:id="rId14"/>
    <p:sldId id="294" r:id="rId15"/>
    <p:sldId id="293" r:id="rId16"/>
    <p:sldId id="287" r:id="rId17"/>
    <p:sldId id="296" r:id="rId18"/>
    <p:sldId id="283" r:id="rId19"/>
    <p:sldId id="301" r:id="rId20"/>
    <p:sldId id="303" r:id="rId21"/>
    <p:sldId id="305" r:id="rId22"/>
    <p:sldId id="306" r:id="rId23"/>
    <p:sldId id="290" r:id="rId24"/>
    <p:sldId id="261" r:id="rId25"/>
    <p:sldId id="308" r:id="rId26"/>
    <p:sldId id="307" r:id="rId27"/>
    <p:sldId id="263" r:id="rId28"/>
    <p:sldId id="264" r:id="rId29"/>
    <p:sldId id="271" r:id="rId30"/>
    <p:sldId id="309" r:id="rId31"/>
    <p:sldId id="310" r:id="rId32"/>
    <p:sldId id="311" r:id="rId33"/>
    <p:sldId id="312" r:id="rId34"/>
    <p:sldId id="313" r:id="rId35"/>
    <p:sldId id="314" r:id="rId36"/>
    <p:sldId id="315" r:id="rId37"/>
    <p:sldId id="316" r:id="rId38"/>
    <p:sldId id="317" r:id="rId39"/>
    <p:sldId id="299" r:id="rId40"/>
    <p:sldId id="298" r:id="rId41"/>
    <p:sldId id="277" r:id="rId42"/>
    <p:sldId id="302" r:id="rId43"/>
    <p:sldId id="318" r:id="rId44"/>
    <p:sldId id="319" r:id="rId45"/>
    <p:sldId id="320" r:id="rId46"/>
    <p:sldId id="32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91234" autoAdjust="0"/>
  </p:normalViewPr>
  <p:slideViewPr>
    <p:cSldViewPr snapToGrid="0" snapToObjects="1">
      <p:cViewPr>
        <p:scale>
          <a:sx n="76" d="100"/>
          <a:sy n="76" d="100"/>
        </p:scale>
        <p:origin x="-324"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A9094-8FF8-4B91-A91B-EF11D76844C1}" type="datetimeFigureOut">
              <a:rPr lang="en-GB" smtClean="0"/>
              <a:t>08/01/2019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2A10A-C818-48C2-BF9B-22592ADD3176}" type="slidenum">
              <a:rPr lang="en-GB" smtClean="0"/>
              <a:t>‹#›</a:t>
            </a:fld>
            <a:endParaRPr lang="en-GB"/>
          </a:p>
        </p:txBody>
      </p:sp>
    </p:spTree>
    <p:extLst>
      <p:ext uri="{BB962C8B-B14F-4D97-AF65-F5344CB8AC3E}">
        <p14:creationId xmlns:p14="http://schemas.microsoft.com/office/powerpoint/2010/main" val="3559866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2A10A-C818-48C2-BF9B-22592ADD3176}" type="slidenum">
              <a:rPr lang="en-GB" smtClean="0"/>
              <a:t>10</a:t>
            </a:fld>
            <a:endParaRPr lang="en-GB" dirty="0"/>
          </a:p>
        </p:txBody>
      </p:sp>
    </p:spTree>
    <p:extLst>
      <p:ext uri="{BB962C8B-B14F-4D97-AF65-F5344CB8AC3E}">
        <p14:creationId xmlns:p14="http://schemas.microsoft.com/office/powerpoint/2010/main" val="150532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maximum external diameter (measured from outer wall to outer wall) at different levels will vary:</a:t>
            </a:r>
          </a:p>
          <a:p>
            <a:endParaRPr lang="en-GB" dirty="0" smtClean="0"/>
          </a:p>
          <a:p>
            <a:r>
              <a:rPr lang="en-GB" dirty="0" smtClean="0"/>
              <a:t>3 cm at the epigastrium</a:t>
            </a:r>
          </a:p>
          <a:p>
            <a:r>
              <a:rPr lang="en-GB" dirty="0" smtClean="0"/>
              <a:t>1.5 cm at the bifurcation</a:t>
            </a:r>
          </a:p>
          <a:p>
            <a:endParaRPr lang="en-GB" dirty="0"/>
          </a:p>
        </p:txBody>
      </p:sp>
      <p:sp>
        <p:nvSpPr>
          <p:cNvPr id="4" name="Slide Number Placeholder 3"/>
          <p:cNvSpPr>
            <a:spLocks noGrp="1"/>
          </p:cNvSpPr>
          <p:nvPr>
            <p:ph type="sldNum" sz="quarter" idx="10"/>
          </p:nvPr>
        </p:nvSpPr>
        <p:spPr/>
        <p:txBody>
          <a:bodyPr/>
          <a:lstStyle/>
          <a:p>
            <a:fld id="{6324D772-D535-4A8D-A76F-C9489407A7A4}"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98321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Arteries need these properties to give them the strength and elasticity needed to cope with the high pressure surges of oxygenated blood coming from the heart. The elasticity allows the walls to recoil back to their original shape after they have increased in diameter to allow the surge of blood through.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Veins need valves as the blood flowing through them is at such a low pressure that they need something to prevent it going backwards! They are needed to prevent blood pooling. Arteries do not need valves as the blood is flowing at such a high pressure that it cannot go backwards.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E82A10A-C818-48C2-BF9B-22592ADD3176}" type="slidenum">
              <a:rPr lang="en-GB" smtClean="0"/>
              <a:t>27</a:t>
            </a:fld>
            <a:endParaRPr lang="en-GB"/>
          </a:p>
        </p:txBody>
      </p:sp>
    </p:spTree>
    <p:extLst>
      <p:ext uri="{BB962C8B-B14F-4D97-AF65-F5344CB8AC3E}">
        <p14:creationId xmlns:p14="http://schemas.microsoft.com/office/powerpoint/2010/main" val="185181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2A10A-C818-48C2-BF9B-22592ADD3176}" type="slidenum">
              <a:rPr lang="en-GB" smtClean="0"/>
              <a:t>32</a:t>
            </a:fld>
            <a:endParaRPr lang="en-GB" dirty="0"/>
          </a:p>
        </p:txBody>
      </p:sp>
    </p:spTree>
    <p:extLst>
      <p:ext uri="{BB962C8B-B14F-4D97-AF65-F5344CB8AC3E}">
        <p14:creationId xmlns:p14="http://schemas.microsoft.com/office/powerpoint/2010/main" val="150532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Syphilitic:</a:t>
            </a:r>
            <a:r>
              <a:rPr lang="en-GB" baseline="0" dirty="0" smtClean="0"/>
              <a:t> </a:t>
            </a:r>
            <a:r>
              <a:rPr lang="en-GB" dirty="0" smtClean="0"/>
              <a:t>This inflammation weakens the wall, producing an aneurysm. Syphilitic Aneurysm: If a person has untreated syphilis, the infection may spread to the part of the aorta nearest the heart, resulting in a thoracic aortic aneurysm 15 to 30 years after the first signs of syphilis.</a:t>
            </a:r>
            <a:endParaRPr lang="en-GB" dirty="0"/>
          </a:p>
        </p:txBody>
      </p:sp>
      <p:sp>
        <p:nvSpPr>
          <p:cNvPr id="4" name="Slide Number Placeholder 3"/>
          <p:cNvSpPr>
            <a:spLocks noGrp="1"/>
          </p:cNvSpPr>
          <p:nvPr>
            <p:ph type="sldNum" sz="quarter" idx="10"/>
          </p:nvPr>
        </p:nvSpPr>
        <p:spPr/>
        <p:txBody>
          <a:bodyPr/>
          <a:lstStyle/>
          <a:p>
            <a:fld id="{2E82A10A-C818-48C2-BF9B-22592ADD3176}" type="slidenum">
              <a:rPr lang="en-GB" smtClean="0"/>
              <a:t>39</a:t>
            </a:fld>
            <a:endParaRPr lang="en-GB"/>
          </a:p>
        </p:txBody>
      </p:sp>
    </p:spTree>
    <p:extLst>
      <p:ext uri="{BB962C8B-B14F-4D97-AF65-F5344CB8AC3E}">
        <p14:creationId xmlns:p14="http://schemas.microsoft.com/office/powerpoint/2010/main" val="360080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594AC48-AC40-5440-BA72-12CBF15973B7}"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337384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594AC48-AC40-5440-BA72-12CBF15973B7}"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292346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594AC48-AC40-5440-BA72-12CBF15973B7}"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17751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558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2035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192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3236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945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2175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921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897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594AC48-AC40-5440-BA72-12CBF15973B7}"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2481555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2104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5625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EECEE6-E8BA-46EE-B2F1-D1400914EB25}" type="datetimeFigureOut">
              <a:rPr lang="en-GB" smtClean="0">
                <a:solidFill>
                  <a:prstClr val="black">
                    <a:tint val="75000"/>
                  </a:prstClr>
                </a:solidFill>
              </a:rPr>
              <a:pPr/>
              <a:t>08/01/2019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333476-387E-42D6-A30D-0135D3A684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663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594AC48-AC40-5440-BA72-12CBF15973B7}"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236900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594AC48-AC40-5440-BA72-12CBF15973B7}"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276642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594AC48-AC40-5440-BA72-12CBF15973B7}"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81583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594AC48-AC40-5440-BA72-12CBF15973B7}"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296559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4AC48-AC40-5440-BA72-12CBF15973B7}"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171309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594AC48-AC40-5440-BA72-12CBF15973B7}"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360304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594AC48-AC40-5440-BA72-12CBF15973B7}"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461D5-BAE6-C647-B0E2-673712D2DA97}" type="slidenum">
              <a:rPr lang="en-US" smtClean="0"/>
              <a:t>‹#›</a:t>
            </a:fld>
            <a:endParaRPr lang="en-US"/>
          </a:p>
        </p:txBody>
      </p:sp>
    </p:spTree>
    <p:extLst>
      <p:ext uri="{BB962C8B-B14F-4D97-AF65-F5344CB8AC3E}">
        <p14:creationId xmlns:p14="http://schemas.microsoft.com/office/powerpoint/2010/main" val="279720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4AC48-AC40-5440-BA72-12CBF15973B7}" type="datetimeFigureOut">
              <a:rPr lang="en-US" smtClean="0"/>
              <a:t>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461D5-BAE6-C647-B0E2-673712D2DA97}" type="slidenum">
              <a:rPr lang="en-US" smtClean="0"/>
              <a:t>‹#›</a:t>
            </a:fld>
            <a:endParaRPr lang="en-US"/>
          </a:p>
        </p:txBody>
      </p:sp>
    </p:spTree>
    <p:extLst>
      <p:ext uri="{BB962C8B-B14F-4D97-AF65-F5344CB8AC3E}">
        <p14:creationId xmlns:p14="http://schemas.microsoft.com/office/powerpoint/2010/main" val="1791512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8EECEE6-E8BA-46EE-B2F1-D1400914EB25}" type="datetimeFigureOut">
              <a:rPr lang="en-GB" smtClean="0">
                <a:solidFill>
                  <a:prstClr val="black">
                    <a:tint val="75000"/>
                  </a:prstClr>
                </a:solidFill>
              </a:rPr>
              <a:pPr defTabSz="914400"/>
              <a:t>08/01/2019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6333476-387E-42D6-A30D-0135D3A68490}"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10066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youtu.be/5fFccTT0Yr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xsDk5_bktFo"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archmobilecomputing.techtarget.com/definition/hertz"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youtu.be/5fFccTT0YrU"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xsDk5_bktFo"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AAA Screening Quiz</a:t>
            </a:r>
            <a:endParaRPr lang="en-GB" dirty="0"/>
          </a:p>
        </p:txBody>
      </p:sp>
      <p:sp>
        <p:nvSpPr>
          <p:cNvPr id="3" name="Subtitle 2"/>
          <p:cNvSpPr>
            <a:spLocks noGrp="1"/>
          </p:cNvSpPr>
          <p:nvPr>
            <p:ph type="subTitle" idx="1"/>
          </p:nvPr>
        </p:nvSpPr>
        <p:spPr/>
        <p:txBody>
          <a:bodyPr/>
          <a:lstStyle/>
          <a:p>
            <a:r>
              <a:rPr lang="en-GB" dirty="0" smtClean="0"/>
              <a:t>Wednesday 9</a:t>
            </a:r>
            <a:r>
              <a:rPr lang="en-GB" baseline="30000" dirty="0" smtClean="0"/>
              <a:t>th</a:t>
            </a:r>
            <a:r>
              <a:rPr lang="en-GB" dirty="0" smtClean="0"/>
              <a:t> January 2019</a:t>
            </a:r>
          </a:p>
          <a:p>
            <a:r>
              <a:rPr lang="en-GB" sz="2800" i="1" dirty="0" smtClean="0"/>
              <a:t>Lila Elliott, Libby Lockwood</a:t>
            </a:r>
          </a:p>
          <a:p>
            <a:r>
              <a:rPr lang="en-GB" sz="2800" i="1" dirty="0" smtClean="0"/>
              <a:t>CST</a:t>
            </a:r>
            <a:endParaRPr lang="en-GB" sz="2800" i="1" dirty="0"/>
          </a:p>
        </p:txBody>
      </p:sp>
    </p:spTree>
    <p:extLst>
      <p:ext uri="{BB962C8B-B14F-4D97-AF65-F5344CB8AC3E}">
        <p14:creationId xmlns:p14="http://schemas.microsoft.com/office/powerpoint/2010/main" val="156802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t="17094" r="69872" b="15480"/>
          <a:stretch/>
        </p:blipFill>
        <p:spPr bwMode="auto">
          <a:xfrm>
            <a:off x="757827" y="350728"/>
            <a:ext cx="7853818" cy="6263015"/>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93945" y="250520"/>
            <a:ext cx="8229600" cy="1143000"/>
          </a:xfrm>
        </p:spPr>
        <p:txBody>
          <a:bodyPr>
            <a:normAutofit/>
          </a:bodyPr>
          <a:lstStyle/>
          <a:p>
            <a:pPr algn="l"/>
            <a:r>
              <a:rPr lang="en-GB" sz="3200" dirty="0" smtClean="0"/>
              <a:t>c)</a:t>
            </a:r>
            <a:endParaRPr lang="en-GB" sz="3200" dirty="0"/>
          </a:p>
        </p:txBody>
      </p:sp>
    </p:spTree>
    <p:extLst>
      <p:ext uri="{BB962C8B-B14F-4D97-AF65-F5344CB8AC3E}">
        <p14:creationId xmlns:p14="http://schemas.microsoft.com/office/powerpoint/2010/main" val="2943693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8. What is the pathology of the abdominal aortic aneurysms in the following images?</a:t>
            </a:r>
            <a:endParaRPr lang="en-US" sz="3600" dirty="0"/>
          </a:p>
        </p:txBody>
      </p:sp>
    </p:spTree>
    <p:extLst>
      <p:ext uri="{BB962C8B-B14F-4D97-AF65-F5344CB8AC3E}">
        <p14:creationId xmlns:p14="http://schemas.microsoft.com/office/powerpoint/2010/main" val="3407385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71" y="298755"/>
            <a:ext cx="8229600" cy="1143000"/>
          </a:xfrm>
        </p:spPr>
        <p:txBody>
          <a:bodyPr>
            <a:normAutofit fontScale="90000"/>
          </a:bodyPr>
          <a:lstStyle/>
          <a:p>
            <a:pPr algn="l"/>
            <a:r>
              <a:rPr lang="en-GB" sz="3600" dirty="0" smtClean="0"/>
              <a:t>a)</a:t>
            </a:r>
            <a:r>
              <a:rPr lang="en-GB" dirty="0" smtClean="0"/>
              <a:t/>
            </a:r>
            <a:br>
              <a:rPr lang="en-GB" dirty="0" smtClean="0"/>
            </a:b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4765" y="298755"/>
            <a:ext cx="8095153" cy="623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51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27" y="273703"/>
            <a:ext cx="8229600" cy="1143000"/>
          </a:xfrm>
        </p:spPr>
        <p:txBody>
          <a:bodyPr>
            <a:normAutofit/>
          </a:bodyPr>
          <a:lstStyle/>
          <a:p>
            <a:pPr algn="l"/>
            <a:r>
              <a:rPr lang="en-GB" sz="3200" dirty="0" smtClean="0"/>
              <a:t>b)</a:t>
            </a:r>
            <a:endParaRPr lang="en-GB" sz="3200"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778"/>
          <a:stretch/>
        </p:blipFill>
        <p:spPr bwMode="auto">
          <a:xfrm>
            <a:off x="766908" y="914400"/>
            <a:ext cx="7832210" cy="530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136" b="8403"/>
          <a:stretch/>
        </p:blipFill>
        <p:spPr bwMode="auto">
          <a:xfrm>
            <a:off x="766908" y="914400"/>
            <a:ext cx="7832210" cy="566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473"/>
          <a:stretch/>
        </p:blipFill>
        <p:spPr bwMode="auto">
          <a:xfrm>
            <a:off x="766909" y="914400"/>
            <a:ext cx="7832209" cy="566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4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c)</a:t>
            </a:r>
            <a:endParaRPr lang="en-GB"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50" y="506414"/>
            <a:ext cx="10809115" cy="5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98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97" y="149377"/>
            <a:ext cx="8229600" cy="1143000"/>
          </a:xfrm>
        </p:spPr>
        <p:txBody>
          <a:bodyPr>
            <a:normAutofit/>
          </a:bodyPr>
          <a:lstStyle/>
          <a:p>
            <a:pPr algn="l"/>
            <a:r>
              <a:rPr lang="en-US" sz="3200" dirty="0" smtClean="0"/>
              <a:t>d)</a:t>
            </a:r>
            <a:endParaRPr lang="en-US" sz="32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74" t="10620" r="14932" b="12520"/>
          <a:stretch/>
        </p:blipFill>
        <p:spPr bwMode="auto">
          <a:xfrm>
            <a:off x="1139868" y="480876"/>
            <a:ext cx="6978184" cy="547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49" t="10913" r="4192" b="11060"/>
          <a:stretch/>
        </p:blipFill>
        <p:spPr bwMode="auto">
          <a:xfrm>
            <a:off x="683261" y="480875"/>
            <a:ext cx="7891397" cy="547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8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9. The aetiology of arterial aneurysms includes all the following except: </a:t>
            </a:r>
            <a:endParaRPr lang="en-GB" dirty="0"/>
          </a:p>
        </p:txBody>
      </p:sp>
      <p:sp>
        <p:nvSpPr>
          <p:cNvPr id="3" name="Content Placeholder 2"/>
          <p:cNvSpPr>
            <a:spLocks noGrp="1"/>
          </p:cNvSpPr>
          <p:nvPr>
            <p:ph idx="1"/>
          </p:nvPr>
        </p:nvSpPr>
        <p:spPr/>
        <p:txBody>
          <a:bodyPr/>
          <a:lstStyle/>
          <a:p>
            <a:pPr marL="514350" indent="-514350">
              <a:buAutoNum type="alphaLcParenR"/>
            </a:pPr>
            <a:r>
              <a:rPr lang="en-GB" dirty="0" smtClean="0"/>
              <a:t>Degenerative</a:t>
            </a:r>
          </a:p>
          <a:p>
            <a:pPr marL="514350" indent="-514350">
              <a:buAutoNum type="alphaLcParenR"/>
            </a:pPr>
            <a:r>
              <a:rPr lang="en-GB" dirty="0" smtClean="0"/>
              <a:t>Congenital</a:t>
            </a:r>
          </a:p>
          <a:p>
            <a:pPr marL="514350" indent="-514350">
              <a:buAutoNum type="alphaLcParenR"/>
            </a:pPr>
            <a:r>
              <a:rPr lang="en-GB" dirty="0" smtClean="0"/>
              <a:t>Syphilitic</a:t>
            </a:r>
          </a:p>
          <a:p>
            <a:pPr marL="514350" indent="-514350">
              <a:buAutoNum type="alphaLcParenR"/>
            </a:pPr>
            <a:r>
              <a:rPr lang="en-GB" dirty="0" smtClean="0"/>
              <a:t>Inflammatory</a:t>
            </a:r>
          </a:p>
          <a:p>
            <a:pPr marL="514350" indent="-514350">
              <a:buAutoNum type="alphaLcParenR"/>
            </a:pPr>
            <a:r>
              <a:rPr lang="en-GB" dirty="0" smtClean="0"/>
              <a:t>Saccular</a:t>
            </a:r>
          </a:p>
          <a:p>
            <a:pPr marL="0" indent="0">
              <a:buNone/>
            </a:pPr>
            <a:endParaRPr lang="en-GB" dirty="0"/>
          </a:p>
        </p:txBody>
      </p:sp>
    </p:spTree>
    <p:extLst>
      <p:ext uri="{BB962C8B-B14F-4D97-AF65-F5344CB8AC3E}">
        <p14:creationId xmlns:p14="http://schemas.microsoft.com/office/powerpoint/2010/main" val="2512341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7030A0"/>
                </a:solidFill>
              </a:rPr>
              <a:t>Section 3: Ultrasound</a:t>
            </a:r>
            <a:endParaRPr lang="en-US" sz="3200" b="1" dirty="0">
              <a:solidFill>
                <a:srgbClr val="7030A0"/>
              </a:solidFill>
            </a:endParaRPr>
          </a:p>
        </p:txBody>
      </p:sp>
      <p:sp>
        <p:nvSpPr>
          <p:cNvPr id="4" name="Title 1"/>
          <p:cNvSpPr>
            <a:spLocks noGrp="1"/>
          </p:cNvSpPr>
          <p:nvPr>
            <p:ph idx="1"/>
          </p:nvPr>
        </p:nvSpPr>
        <p:spPr>
          <a:xfrm>
            <a:off x="457200" y="1299576"/>
            <a:ext cx="8229600" cy="892480"/>
          </a:xfrm>
        </p:spPr>
        <p:txBody>
          <a:bodyPr>
            <a:normAutofit fontScale="92500"/>
          </a:bodyPr>
          <a:lstStyle/>
          <a:p>
            <a:pPr marL="0" indent="0">
              <a:buNone/>
            </a:pPr>
            <a:r>
              <a:rPr lang="en-GB" sz="3200" dirty="0" smtClean="0"/>
              <a:t>10. Define ultrasound (there are four key points). </a:t>
            </a:r>
            <a:endParaRPr lang="en-GB" sz="3200" dirty="0"/>
          </a:p>
        </p:txBody>
      </p:sp>
      <p:sp>
        <p:nvSpPr>
          <p:cNvPr id="5" name="TextBox 4"/>
          <p:cNvSpPr txBox="1"/>
          <p:nvPr/>
        </p:nvSpPr>
        <p:spPr>
          <a:xfrm>
            <a:off x="457201" y="2555309"/>
            <a:ext cx="6970734" cy="1569660"/>
          </a:xfrm>
          <a:prstGeom prst="rect">
            <a:avLst/>
          </a:prstGeom>
          <a:noFill/>
        </p:spPr>
        <p:txBody>
          <a:bodyPr wrap="square" rtlCol="0">
            <a:spAutoFit/>
          </a:bodyPr>
          <a:lstStyle/>
          <a:p>
            <a:r>
              <a:rPr lang="en-GB" sz="3200" dirty="0" smtClean="0"/>
              <a:t>11.Creating an ultrasound image is done in three steps. Can you name the three steps?</a:t>
            </a:r>
            <a:endParaRPr lang="en-GB" dirty="0"/>
          </a:p>
        </p:txBody>
      </p:sp>
    </p:spTree>
    <p:extLst>
      <p:ext uri="{BB962C8B-B14F-4D97-AF65-F5344CB8AC3E}">
        <p14:creationId xmlns:p14="http://schemas.microsoft.com/office/powerpoint/2010/main" val="25529955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8875" y="1626747"/>
            <a:ext cx="5210752" cy="39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1562" y="463463"/>
            <a:ext cx="1202573" cy="584775"/>
          </a:xfrm>
          <a:prstGeom prst="rect">
            <a:avLst/>
          </a:prstGeom>
          <a:noFill/>
        </p:spPr>
        <p:txBody>
          <a:bodyPr wrap="none" rtlCol="0">
            <a:spAutoFit/>
          </a:bodyPr>
          <a:lstStyle/>
          <a:p>
            <a:r>
              <a:rPr lang="en-GB" sz="3200" dirty="0" smtClean="0">
                <a:solidFill>
                  <a:srgbClr val="00B050"/>
                </a:solidFill>
              </a:rPr>
              <a:t>Clue…</a:t>
            </a:r>
            <a:endParaRPr lang="en-GB" sz="3200" dirty="0">
              <a:solidFill>
                <a:srgbClr val="00B050"/>
              </a:solidFill>
            </a:endParaRPr>
          </a:p>
        </p:txBody>
      </p:sp>
      <p:pic>
        <p:nvPicPr>
          <p:cNvPr id="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75" y="5590307"/>
            <a:ext cx="609600" cy="609600"/>
          </a:xfrm>
          <a:prstGeom prst="rect">
            <a:avLst/>
          </a:prstGeom>
        </p:spPr>
      </p:pic>
    </p:spTree>
    <p:extLst>
      <p:ext uri="{BB962C8B-B14F-4D97-AF65-F5344CB8AC3E}">
        <p14:creationId xmlns:p14="http://schemas.microsoft.com/office/powerpoint/2010/main" val="1972227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4568" y="475989"/>
            <a:ext cx="3772182" cy="282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615" y="3399070"/>
            <a:ext cx="3718700" cy="249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5028" y="5893496"/>
            <a:ext cx="1198470" cy="369332"/>
          </a:xfrm>
          <a:prstGeom prst="rect">
            <a:avLst/>
          </a:prstGeom>
        </p:spPr>
        <p:txBody>
          <a:bodyPr wrap="none">
            <a:spAutoFit/>
          </a:bodyPr>
          <a:lstStyle/>
          <a:p>
            <a:r>
              <a:rPr lang="en-GB" dirty="0" smtClean="0">
                <a:hlinkClick r:id="rId4"/>
              </a:rPr>
              <a:t>Sound Bite</a:t>
            </a:r>
            <a:endParaRPr lang="en-GB" dirty="0"/>
          </a:p>
        </p:txBody>
      </p:sp>
    </p:spTree>
    <p:extLst>
      <p:ext uri="{BB962C8B-B14F-4D97-AF65-F5344CB8AC3E}">
        <p14:creationId xmlns:p14="http://schemas.microsoft.com/office/powerpoint/2010/main" val="996624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C00000"/>
                </a:solidFill>
              </a:rPr>
              <a:t>Section 1: Anatomy</a:t>
            </a:r>
            <a:endParaRPr lang="en-US" sz="3200" b="1" dirty="0">
              <a:solidFill>
                <a:srgbClr val="C00000"/>
              </a:solidFill>
            </a:endParaRPr>
          </a:p>
        </p:txBody>
      </p:sp>
      <p:sp>
        <p:nvSpPr>
          <p:cNvPr id="3" name="Content Placeholder 2"/>
          <p:cNvSpPr>
            <a:spLocks noGrp="1"/>
          </p:cNvSpPr>
          <p:nvPr>
            <p:ph idx="1"/>
          </p:nvPr>
        </p:nvSpPr>
        <p:spPr>
          <a:xfrm>
            <a:off x="457200" y="1464611"/>
            <a:ext cx="8229600" cy="4525963"/>
          </a:xfrm>
        </p:spPr>
        <p:txBody>
          <a:bodyPr/>
          <a:lstStyle/>
          <a:p>
            <a:pPr marL="514350" indent="-514350">
              <a:buAutoNum type="arabicPeriod"/>
            </a:pPr>
            <a:r>
              <a:rPr lang="en-US" dirty="0" smtClean="0"/>
              <a:t>The superior mesenteric artery typically originates from the:</a:t>
            </a:r>
          </a:p>
          <a:p>
            <a:pPr marL="514350" indent="-514350">
              <a:buAutoNum type="alphaLcParenR"/>
            </a:pPr>
            <a:r>
              <a:rPr lang="en-US" dirty="0" smtClean="0"/>
              <a:t>Coeliac Trunk</a:t>
            </a:r>
          </a:p>
          <a:p>
            <a:pPr marL="514350" indent="-514350">
              <a:buAutoNum type="alphaLcParenR"/>
            </a:pPr>
            <a:r>
              <a:rPr lang="en-US" dirty="0" smtClean="0"/>
              <a:t>Aorta inferior to the renal arteries</a:t>
            </a:r>
          </a:p>
          <a:p>
            <a:pPr marL="514350" indent="-514350">
              <a:buAutoNum type="alphaLcParenR"/>
            </a:pPr>
            <a:r>
              <a:rPr lang="en-US" dirty="0" smtClean="0"/>
              <a:t>Common mesenteric trunk or axis</a:t>
            </a:r>
          </a:p>
          <a:p>
            <a:pPr marL="514350" indent="-514350">
              <a:buAutoNum type="alphaLcParenR"/>
            </a:pPr>
            <a:r>
              <a:rPr lang="en-US" dirty="0" smtClean="0"/>
              <a:t>Aorta between the coeliac axis and the renal arteries </a:t>
            </a:r>
          </a:p>
          <a:p>
            <a:pPr marL="514350" indent="-514350">
              <a:buAutoNum type="alphaLcParenR"/>
            </a:pPr>
            <a:r>
              <a:rPr lang="en-US" dirty="0" smtClean="0"/>
              <a:t>Aorta superior to the coeliac axis </a:t>
            </a:r>
          </a:p>
        </p:txBody>
      </p:sp>
    </p:spTree>
    <p:extLst>
      <p:ext uri="{BB962C8B-B14F-4D97-AF65-F5344CB8AC3E}">
        <p14:creationId xmlns:p14="http://schemas.microsoft.com/office/powerpoint/2010/main" val="36369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4580" y="601335"/>
            <a:ext cx="4259365" cy="435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11911" y="5812170"/>
            <a:ext cx="1368388" cy="369332"/>
          </a:xfrm>
          <a:prstGeom prst="rect">
            <a:avLst/>
          </a:prstGeom>
        </p:spPr>
        <p:txBody>
          <a:bodyPr wrap="none">
            <a:spAutoFit/>
          </a:bodyPr>
          <a:lstStyle/>
          <a:p>
            <a:r>
              <a:rPr lang="en-GB" dirty="0" smtClean="0">
                <a:hlinkClick r:id="rId3"/>
              </a:rPr>
              <a:t>Sound Bite 2</a:t>
            </a:r>
            <a:endParaRPr lang="en-GB" dirty="0"/>
          </a:p>
        </p:txBody>
      </p:sp>
    </p:spTree>
    <p:extLst>
      <p:ext uri="{BB962C8B-B14F-4D97-AF65-F5344CB8AC3E}">
        <p14:creationId xmlns:p14="http://schemas.microsoft.com/office/powerpoint/2010/main" val="4176147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82" y="424950"/>
            <a:ext cx="8686801" cy="1341219"/>
          </a:xfrm>
        </p:spPr>
        <p:txBody>
          <a:bodyPr>
            <a:noAutofit/>
          </a:bodyPr>
          <a:lstStyle/>
          <a:p>
            <a:r>
              <a:rPr lang="en-GB" sz="8000" dirty="0" smtClean="0">
                <a:solidFill>
                  <a:srgbClr val="00B050"/>
                </a:solidFill>
              </a:rPr>
              <a:t>Answers </a:t>
            </a:r>
            <a:endParaRPr lang="en-GB" sz="8000" dirty="0">
              <a:solidFill>
                <a:srgbClr val="00B050"/>
              </a:solidFill>
            </a:endParaRPr>
          </a:p>
        </p:txBody>
      </p:sp>
      <p:pic>
        <p:nvPicPr>
          <p:cNvPr id="2050" name="Picture 2" descr="C:\Users\nbc2429\AppData\Local\Microsoft\Windows\Temporary Internet Files\Content.IE5\DJAX12AR\pregunt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233" y="1766169"/>
            <a:ext cx="6783366" cy="399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8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050"/>
                                        </p:tgtEl>
                                      </p:cBhvr>
                                    </p:animEffect>
                                    <p:animScale>
                                      <p:cBhvr>
                                        <p:cTn id="10" dur="250" autoRev="1" fill="hold"/>
                                        <p:tgtEl>
                                          <p:spTgt spid="20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06" y="-113669"/>
            <a:ext cx="8229600" cy="1143000"/>
          </a:xfrm>
        </p:spPr>
        <p:txBody>
          <a:bodyPr>
            <a:normAutofit/>
          </a:bodyPr>
          <a:lstStyle/>
          <a:p>
            <a:pPr algn="l"/>
            <a:r>
              <a:rPr lang="en-US" sz="3200" dirty="0" smtClean="0"/>
              <a:t/>
            </a:r>
            <a:br>
              <a:rPr lang="en-US" sz="3200" dirty="0" smtClean="0"/>
            </a:br>
            <a:r>
              <a:rPr lang="en-US" sz="3200" dirty="0" smtClean="0"/>
              <a:t>Section 1: Anatomy</a:t>
            </a:r>
            <a:endParaRPr lang="en-US" sz="3200" dirty="0"/>
          </a:p>
        </p:txBody>
      </p:sp>
      <p:sp>
        <p:nvSpPr>
          <p:cNvPr id="4" name="Content Placeholder 2"/>
          <p:cNvSpPr txBox="1">
            <a:spLocks/>
          </p:cNvSpPr>
          <p:nvPr/>
        </p:nvSpPr>
        <p:spPr>
          <a:xfrm>
            <a:off x="319414" y="1687882"/>
            <a:ext cx="8229600" cy="452596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smtClean="0"/>
              <a:t>The superior mesenteric artery typically originates from the:</a:t>
            </a:r>
          </a:p>
          <a:p>
            <a:pPr marL="514350" indent="-514350">
              <a:buFont typeface="Arial"/>
              <a:buAutoNum type="alphaLcParenR"/>
            </a:pPr>
            <a:r>
              <a:rPr lang="en-US" dirty="0" smtClean="0"/>
              <a:t>Coeliac Trunk</a:t>
            </a:r>
          </a:p>
          <a:p>
            <a:pPr marL="514350" indent="-514350">
              <a:buFont typeface="Arial"/>
              <a:buAutoNum type="alphaLcParenR"/>
            </a:pPr>
            <a:r>
              <a:rPr lang="en-US" dirty="0" smtClean="0"/>
              <a:t>Aorta inferior to the renal arteries</a:t>
            </a:r>
          </a:p>
          <a:p>
            <a:pPr marL="514350" indent="-514350">
              <a:buFont typeface="Arial"/>
              <a:buAutoNum type="alphaLcParenR"/>
            </a:pPr>
            <a:r>
              <a:rPr lang="en-US" dirty="0" smtClean="0"/>
              <a:t>Common mesenteric trunk or axis</a:t>
            </a:r>
          </a:p>
          <a:p>
            <a:pPr marL="514350" indent="-514350">
              <a:buFont typeface="Arial"/>
              <a:buAutoNum type="alphaLcParenR"/>
            </a:pPr>
            <a:r>
              <a:rPr lang="en-US" dirty="0" smtClean="0"/>
              <a:t>Aorta between the coeliac axis and the renal arteries </a:t>
            </a:r>
          </a:p>
          <a:p>
            <a:pPr marL="514350" indent="-514350">
              <a:buFont typeface="Arial"/>
              <a:buAutoNum type="alphaLcParenR"/>
            </a:pPr>
            <a:r>
              <a:rPr lang="en-US" dirty="0" smtClean="0"/>
              <a:t>Aorta superior to the coeliac axis </a:t>
            </a:r>
          </a:p>
        </p:txBody>
      </p:sp>
      <p:sp>
        <p:nvSpPr>
          <p:cNvPr id="6" name="Content Placeholder 2"/>
          <p:cNvSpPr txBox="1">
            <a:spLocks/>
          </p:cNvSpPr>
          <p:nvPr/>
        </p:nvSpPr>
        <p:spPr>
          <a:xfrm>
            <a:off x="319414" y="1687882"/>
            <a:ext cx="8329808" cy="4536401"/>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smtClean="0"/>
              <a:t>The superior mesenteric artery typically originates from the</a:t>
            </a:r>
            <a:r>
              <a:rPr lang="en-US" dirty="0" smtClean="0"/>
              <a:t>: </a:t>
            </a:r>
            <a:r>
              <a:rPr lang="en-US" sz="2000" dirty="0" smtClean="0"/>
              <a:t>(1 point)</a:t>
            </a:r>
            <a:endParaRPr lang="en-US" sz="2000" dirty="0" smtClean="0"/>
          </a:p>
          <a:p>
            <a:pPr marL="514350" indent="-514350">
              <a:buFont typeface="Arial"/>
              <a:buAutoNum type="alphaLcParenR"/>
            </a:pPr>
            <a:r>
              <a:rPr lang="en-US" dirty="0" smtClean="0"/>
              <a:t>Coeliac Trunk</a:t>
            </a:r>
          </a:p>
          <a:p>
            <a:pPr marL="514350" indent="-514350">
              <a:buFont typeface="Arial"/>
              <a:buAutoNum type="alphaLcParenR"/>
            </a:pPr>
            <a:r>
              <a:rPr lang="en-US" dirty="0" smtClean="0"/>
              <a:t>Aorta inferior to the renal arteries</a:t>
            </a:r>
          </a:p>
          <a:p>
            <a:pPr marL="514350" indent="-514350">
              <a:buFont typeface="Arial"/>
              <a:buAutoNum type="alphaLcParenR"/>
            </a:pPr>
            <a:r>
              <a:rPr lang="en-US" dirty="0" smtClean="0"/>
              <a:t>Common mesenteric trunk or axis</a:t>
            </a:r>
          </a:p>
          <a:p>
            <a:pPr marL="514350" indent="-514350">
              <a:buFont typeface="Arial"/>
              <a:buAutoNum type="alphaLcParenR"/>
            </a:pPr>
            <a:r>
              <a:rPr lang="en-US" b="1" dirty="0" smtClean="0">
                <a:solidFill>
                  <a:srgbClr val="00B050"/>
                </a:solidFill>
              </a:rPr>
              <a:t>Aorta between the coeliac axis and the renal arteries </a:t>
            </a:r>
          </a:p>
          <a:p>
            <a:pPr marL="514350" indent="-514350">
              <a:buFont typeface="Arial"/>
              <a:buAutoNum type="alphaLcParenR"/>
            </a:pPr>
            <a:r>
              <a:rPr lang="en-US" dirty="0" smtClean="0"/>
              <a:t>Aorta superior to the coeliac axis </a:t>
            </a:r>
          </a:p>
        </p:txBody>
      </p:sp>
    </p:spTree>
    <p:extLst>
      <p:ext uri="{BB962C8B-B14F-4D97-AF65-F5344CB8AC3E}">
        <p14:creationId xmlns:p14="http://schemas.microsoft.com/office/powerpoint/2010/main" val="28563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95" y="2043126"/>
            <a:ext cx="5142045" cy="344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57000" y="4590180"/>
            <a:ext cx="704424" cy="369332"/>
          </a:xfrm>
          <a:prstGeom prst="rect">
            <a:avLst/>
          </a:prstGeom>
          <a:noFill/>
        </p:spPr>
        <p:txBody>
          <a:bodyPr wrap="none" rtlCol="0">
            <a:spAutoFit/>
          </a:bodyPr>
          <a:lstStyle/>
          <a:p>
            <a:r>
              <a:rPr lang="en-GB" dirty="0" smtClean="0">
                <a:solidFill>
                  <a:schemeClr val="bg1"/>
                </a:solidFill>
              </a:rPr>
              <a:t>Aorta</a:t>
            </a:r>
            <a:endParaRPr lang="en-GB" dirty="0">
              <a:solidFill>
                <a:schemeClr val="bg1"/>
              </a:solidFill>
            </a:endParaRPr>
          </a:p>
        </p:txBody>
      </p:sp>
      <p:sp>
        <p:nvSpPr>
          <p:cNvPr id="17" name="TextBox 16"/>
          <p:cNvSpPr txBox="1"/>
          <p:nvPr/>
        </p:nvSpPr>
        <p:spPr>
          <a:xfrm>
            <a:off x="1710386" y="3246915"/>
            <a:ext cx="1543756" cy="369332"/>
          </a:xfrm>
          <a:prstGeom prst="rect">
            <a:avLst/>
          </a:prstGeom>
          <a:noFill/>
        </p:spPr>
        <p:txBody>
          <a:bodyPr wrap="none" rtlCol="0">
            <a:spAutoFit/>
          </a:bodyPr>
          <a:lstStyle/>
          <a:p>
            <a:r>
              <a:rPr lang="en-GB" dirty="0" smtClean="0">
                <a:solidFill>
                  <a:schemeClr val="bg1"/>
                </a:solidFill>
              </a:rPr>
              <a:t>Hepatic Artery</a:t>
            </a:r>
            <a:endParaRPr lang="en-GB" dirty="0">
              <a:solidFill>
                <a:schemeClr val="bg1"/>
              </a:solidFill>
            </a:endParaRPr>
          </a:p>
        </p:txBody>
      </p:sp>
      <p:sp>
        <p:nvSpPr>
          <p:cNvPr id="19" name="TextBox 18"/>
          <p:cNvSpPr txBox="1"/>
          <p:nvPr/>
        </p:nvSpPr>
        <p:spPr>
          <a:xfrm>
            <a:off x="3828026" y="3441362"/>
            <a:ext cx="1494576" cy="369332"/>
          </a:xfrm>
          <a:prstGeom prst="rect">
            <a:avLst/>
          </a:prstGeom>
          <a:noFill/>
        </p:spPr>
        <p:txBody>
          <a:bodyPr wrap="none" rtlCol="0">
            <a:spAutoFit/>
          </a:bodyPr>
          <a:lstStyle/>
          <a:p>
            <a:r>
              <a:rPr lang="en-GB" dirty="0" smtClean="0">
                <a:solidFill>
                  <a:schemeClr val="bg1"/>
                </a:solidFill>
              </a:rPr>
              <a:t>Splenic Artery</a:t>
            </a:r>
            <a:endParaRPr lang="en-GB" dirty="0">
              <a:solidFill>
                <a:schemeClr val="bg1"/>
              </a:solidFill>
            </a:endParaRPr>
          </a:p>
        </p:txBody>
      </p:sp>
      <p:sp>
        <p:nvSpPr>
          <p:cNvPr id="20" name="TextBox 19"/>
          <p:cNvSpPr txBox="1"/>
          <p:nvPr/>
        </p:nvSpPr>
        <p:spPr>
          <a:xfrm>
            <a:off x="3870890" y="3918704"/>
            <a:ext cx="1165704" cy="369332"/>
          </a:xfrm>
          <a:prstGeom prst="rect">
            <a:avLst/>
          </a:prstGeom>
          <a:noFill/>
        </p:spPr>
        <p:txBody>
          <a:bodyPr wrap="none" rtlCol="0">
            <a:spAutoFit/>
          </a:bodyPr>
          <a:lstStyle/>
          <a:p>
            <a:r>
              <a:rPr lang="en-GB" dirty="0" smtClean="0">
                <a:solidFill>
                  <a:schemeClr val="bg1"/>
                </a:solidFill>
              </a:rPr>
              <a:t>Celiac Axis</a:t>
            </a:r>
            <a:endParaRPr lang="en-GB" dirty="0">
              <a:solidFill>
                <a:schemeClr val="bg1"/>
              </a:solidFill>
            </a:endParaRPr>
          </a:p>
        </p:txBody>
      </p:sp>
      <p:sp>
        <p:nvSpPr>
          <p:cNvPr id="21" name="TextBox 20"/>
          <p:cNvSpPr txBox="1"/>
          <p:nvPr/>
        </p:nvSpPr>
        <p:spPr>
          <a:xfrm>
            <a:off x="763748" y="4525698"/>
            <a:ext cx="1893275" cy="369332"/>
          </a:xfrm>
          <a:prstGeom prst="rect">
            <a:avLst/>
          </a:prstGeom>
          <a:noFill/>
        </p:spPr>
        <p:txBody>
          <a:bodyPr wrap="none" rtlCol="0">
            <a:spAutoFit/>
          </a:bodyPr>
          <a:lstStyle/>
          <a:p>
            <a:r>
              <a:rPr lang="en-GB" dirty="0" smtClean="0">
                <a:solidFill>
                  <a:schemeClr val="bg1"/>
                </a:solidFill>
              </a:rPr>
              <a:t>Inferior Vena Cava</a:t>
            </a:r>
            <a:endParaRPr lang="en-GB" dirty="0">
              <a:solidFill>
                <a:schemeClr val="bg1"/>
              </a:solidFill>
            </a:endParaRPr>
          </a:p>
        </p:txBody>
      </p:sp>
      <p:sp>
        <p:nvSpPr>
          <p:cNvPr id="3" name="Content Placeholder 2"/>
          <p:cNvSpPr>
            <a:spLocks noGrp="1"/>
          </p:cNvSpPr>
          <p:nvPr>
            <p:ph idx="1"/>
          </p:nvPr>
        </p:nvSpPr>
        <p:spPr>
          <a:xfrm>
            <a:off x="174659" y="407097"/>
            <a:ext cx="8229600" cy="991877"/>
          </a:xfrm>
        </p:spPr>
        <p:txBody>
          <a:bodyPr>
            <a:noAutofit/>
          </a:bodyPr>
          <a:lstStyle/>
          <a:p>
            <a:pPr marL="0" indent="0">
              <a:buNone/>
            </a:pPr>
            <a:r>
              <a:rPr lang="en-GB" sz="3000" dirty="0" smtClean="0"/>
              <a:t>2. Label </a:t>
            </a:r>
            <a:r>
              <a:rPr lang="en-GB" sz="3000" dirty="0" smtClean="0"/>
              <a:t>the vessels in the Ultrasound images below: </a:t>
            </a:r>
            <a:r>
              <a:rPr lang="en-GB" sz="2000" dirty="0" smtClean="0"/>
              <a:t>(12 points)</a:t>
            </a:r>
            <a:endParaRPr lang="en-GB" sz="2000" dirty="0" smtClean="0"/>
          </a:p>
        </p:txBody>
      </p:sp>
      <p:sp>
        <p:nvSpPr>
          <p:cNvPr id="15" name="TextBox 14"/>
          <p:cNvSpPr txBox="1"/>
          <p:nvPr/>
        </p:nvSpPr>
        <p:spPr>
          <a:xfrm>
            <a:off x="3231769" y="5975146"/>
            <a:ext cx="418704" cy="369332"/>
          </a:xfrm>
          <a:prstGeom prst="rect">
            <a:avLst/>
          </a:prstGeom>
          <a:noFill/>
        </p:spPr>
        <p:txBody>
          <a:bodyPr wrap="none" rtlCol="0">
            <a:spAutoFit/>
          </a:bodyPr>
          <a:lstStyle/>
          <a:p>
            <a:r>
              <a:rPr lang="en-GB" dirty="0" smtClean="0">
                <a:solidFill>
                  <a:prstClr val="white"/>
                </a:solidFill>
              </a:rPr>
              <a:t>10</a:t>
            </a:r>
            <a:endParaRPr lang="en-GB" dirty="0">
              <a:solidFill>
                <a:prstClr val="white"/>
              </a:solidFill>
            </a:endParaRPr>
          </a:p>
        </p:txBody>
      </p:sp>
      <p:grpSp>
        <p:nvGrpSpPr>
          <p:cNvPr id="31" name="Group 30"/>
          <p:cNvGrpSpPr/>
          <p:nvPr/>
        </p:nvGrpSpPr>
        <p:grpSpPr>
          <a:xfrm>
            <a:off x="840745" y="2436363"/>
            <a:ext cx="5079303" cy="3613597"/>
            <a:chOff x="840745" y="2436363"/>
            <a:chExt cx="5079303" cy="361359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5" y="2436363"/>
              <a:ext cx="5079303" cy="361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09683" y="3628512"/>
              <a:ext cx="301686" cy="369332"/>
            </a:xfrm>
            <a:prstGeom prst="rect">
              <a:avLst/>
            </a:prstGeom>
            <a:noFill/>
          </p:spPr>
          <p:txBody>
            <a:bodyPr wrap="none" rtlCol="0">
              <a:spAutoFit/>
            </a:bodyPr>
            <a:lstStyle/>
            <a:p>
              <a:r>
                <a:rPr lang="en-GB" dirty="0">
                  <a:solidFill>
                    <a:prstClr val="white"/>
                  </a:solidFill>
                </a:rPr>
                <a:t>6</a:t>
              </a:r>
            </a:p>
          </p:txBody>
        </p:sp>
        <p:sp>
          <p:nvSpPr>
            <p:cNvPr id="8" name="TextBox 7"/>
            <p:cNvSpPr txBox="1"/>
            <p:nvPr/>
          </p:nvSpPr>
          <p:spPr>
            <a:xfrm>
              <a:off x="3075102" y="3443846"/>
              <a:ext cx="301686" cy="369332"/>
            </a:xfrm>
            <a:prstGeom prst="rect">
              <a:avLst/>
            </a:prstGeom>
            <a:noFill/>
          </p:spPr>
          <p:txBody>
            <a:bodyPr wrap="none" rtlCol="0">
              <a:spAutoFit/>
            </a:bodyPr>
            <a:lstStyle/>
            <a:p>
              <a:r>
                <a:rPr lang="en-GB" dirty="0" smtClean="0">
                  <a:solidFill>
                    <a:prstClr val="white"/>
                  </a:solidFill>
                </a:rPr>
                <a:t>7</a:t>
              </a:r>
              <a:endParaRPr lang="en-GB" dirty="0">
                <a:solidFill>
                  <a:prstClr val="white"/>
                </a:solidFill>
              </a:endParaRPr>
            </a:p>
          </p:txBody>
        </p:sp>
        <p:sp>
          <p:nvSpPr>
            <p:cNvPr id="9" name="TextBox 8"/>
            <p:cNvSpPr txBox="1"/>
            <p:nvPr/>
          </p:nvSpPr>
          <p:spPr>
            <a:xfrm>
              <a:off x="3497361" y="3780912"/>
              <a:ext cx="301686" cy="369332"/>
            </a:xfrm>
            <a:prstGeom prst="rect">
              <a:avLst/>
            </a:prstGeom>
            <a:noFill/>
          </p:spPr>
          <p:txBody>
            <a:bodyPr wrap="none" rtlCol="0">
              <a:spAutoFit/>
            </a:bodyPr>
            <a:lstStyle/>
            <a:p>
              <a:r>
                <a:rPr lang="en-GB" dirty="0">
                  <a:solidFill>
                    <a:prstClr val="white"/>
                  </a:solidFill>
                </a:rPr>
                <a:t>8</a:t>
              </a:r>
            </a:p>
          </p:txBody>
        </p:sp>
      </p:grpSp>
      <p:sp>
        <p:nvSpPr>
          <p:cNvPr id="12" name="TextBox 11"/>
          <p:cNvSpPr txBox="1"/>
          <p:nvPr/>
        </p:nvSpPr>
        <p:spPr>
          <a:xfrm>
            <a:off x="1316560" y="3649447"/>
            <a:ext cx="1165704" cy="369332"/>
          </a:xfrm>
          <a:prstGeom prst="rect">
            <a:avLst/>
          </a:prstGeom>
          <a:noFill/>
        </p:spPr>
        <p:txBody>
          <a:bodyPr wrap="none" rtlCol="0">
            <a:spAutoFit/>
          </a:bodyPr>
          <a:lstStyle/>
          <a:p>
            <a:r>
              <a:rPr lang="en-GB" dirty="0" smtClean="0">
                <a:solidFill>
                  <a:schemeClr val="bg1"/>
                </a:solidFill>
              </a:rPr>
              <a:t>Celiac Axis</a:t>
            </a:r>
            <a:endParaRPr lang="en-GB" dirty="0">
              <a:solidFill>
                <a:schemeClr val="bg1"/>
              </a:solidFill>
            </a:endParaRPr>
          </a:p>
        </p:txBody>
      </p:sp>
      <p:sp>
        <p:nvSpPr>
          <p:cNvPr id="23" name="TextBox 22"/>
          <p:cNvSpPr txBox="1"/>
          <p:nvPr/>
        </p:nvSpPr>
        <p:spPr>
          <a:xfrm>
            <a:off x="3251501" y="3396047"/>
            <a:ext cx="2789995" cy="369332"/>
          </a:xfrm>
          <a:prstGeom prst="rect">
            <a:avLst/>
          </a:prstGeom>
          <a:noFill/>
        </p:spPr>
        <p:txBody>
          <a:bodyPr wrap="none" rtlCol="0">
            <a:spAutoFit/>
          </a:bodyPr>
          <a:lstStyle/>
          <a:p>
            <a:r>
              <a:rPr lang="en-GB" dirty="0" smtClean="0">
                <a:solidFill>
                  <a:schemeClr val="bg1"/>
                </a:solidFill>
              </a:rPr>
              <a:t>Superior Mesenteric Artery</a:t>
            </a:r>
            <a:endParaRPr lang="en-GB" dirty="0">
              <a:solidFill>
                <a:schemeClr val="bg1"/>
              </a:solidFill>
            </a:endParaRPr>
          </a:p>
        </p:txBody>
      </p:sp>
      <p:sp>
        <p:nvSpPr>
          <p:cNvPr id="24" name="TextBox 23"/>
          <p:cNvSpPr txBox="1"/>
          <p:nvPr/>
        </p:nvSpPr>
        <p:spPr>
          <a:xfrm>
            <a:off x="3732609" y="3780912"/>
            <a:ext cx="704424" cy="369332"/>
          </a:xfrm>
          <a:prstGeom prst="rect">
            <a:avLst/>
          </a:prstGeom>
          <a:noFill/>
        </p:spPr>
        <p:txBody>
          <a:bodyPr wrap="none" rtlCol="0">
            <a:spAutoFit/>
          </a:bodyPr>
          <a:lstStyle/>
          <a:p>
            <a:r>
              <a:rPr lang="en-GB" dirty="0" smtClean="0">
                <a:solidFill>
                  <a:schemeClr val="bg1"/>
                </a:solidFill>
              </a:rPr>
              <a:t>Aorta</a:t>
            </a:r>
            <a:endParaRPr lang="en-GB" dirty="0">
              <a:solidFill>
                <a:schemeClr val="bg1"/>
              </a:solidFill>
            </a:endParaRPr>
          </a:p>
        </p:txBody>
      </p:sp>
      <p:grpSp>
        <p:nvGrpSpPr>
          <p:cNvPr id="16" name="Group 15"/>
          <p:cNvGrpSpPr/>
          <p:nvPr/>
        </p:nvGrpSpPr>
        <p:grpSpPr>
          <a:xfrm>
            <a:off x="1644966" y="2664254"/>
            <a:ext cx="5288987" cy="3722888"/>
            <a:chOff x="1388711" y="2398398"/>
            <a:chExt cx="5288987" cy="3722888"/>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711" y="2398398"/>
              <a:ext cx="5288987" cy="37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032253" y="2585606"/>
              <a:ext cx="301686" cy="369332"/>
            </a:xfrm>
            <a:prstGeom prst="rect">
              <a:avLst/>
            </a:prstGeom>
            <a:noFill/>
          </p:spPr>
          <p:txBody>
            <a:bodyPr wrap="none" rtlCol="0">
              <a:spAutoFit/>
            </a:bodyPr>
            <a:lstStyle/>
            <a:p>
              <a:r>
                <a:rPr lang="en-GB" dirty="0">
                  <a:solidFill>
                    <a:schemeClr val="bg1"/>
                  </a:solidFill>
                </a:rPr>
                <a:t>9</a:t>
              </a:r>
            </a:p>
          </p:txBody>
        </p:sp>
        <p:sp>
          <p:nvSpPr>
            <p:cNvPr id="27" name="TextBox 26"/>
            <p:cNvSpPr txBox="1"/>
            <p:nvPr/>
          </p:nvSpPr>
          <p:spPr>
            <a:xfrm>
              <a:off x="2484505" y="5605814"/>
              <a:ext cx="418704" cy="369332"/>
            </a:xfrm>
            <a:prstGeom prst="rect">
              <a:avLst/>
            </a:prstGeom>
            <a:noFill/>
          </p:spPr>
          <p:txBody>
            <a:bodyPr wrap="none" rtlCol="0">
              <a:spAutoFit/>
            </a:bodyPr>
            <a:lstStyle/>
            <a:p>
              <a:r>
                <a:rPr lang="en-GB" dirty="0" smtClean="0">
                  <a:solidFill>
                    <a:schemeClr val="bg1"/>
                  </a:solidFill>
                </a:rPr>
                <a:t>10</a:t>
              </a:r>
              <a:endParaRPr lang="en-GB" dirty="0">
                <a:solidFill>
                  <a:schemeClr val="bg1"/>
                </a:solidFill>
              </a:endParaRPr>
            </a:p>
          </p:txBody>
        </p:sp>
      </p:grpSp>
      <p:sp>
        <p:nvSpPr>
          <p:cNvPr id="22" name="TextBox 21"/>
          <p:cNvSpPr txBox="1"/>
          <p:nvPr/>
        </p:nvSpPr>
        <p:spPr>
          <a:xfrm>
            <a:off x="4586997" y="2851462"/>
            <a:ext cx="1812291" cy="369332"/>
          </a:xfrm>
          <a:prstGeom prst="rect">
            <a:avLst/>
          </a:prstGeom>
          <a:noFill/>
        </p:spPr>
        <p:txBody>
          <a:bodyPr wrap="none" rtlCol="0">
            <a:spAutoFit/>
          </a:bodyPr>
          <a:lstStyle/>
          <a:p>
            <a:r>
              <a:rPr lang="en-GB" dirty="0" smtClean="0">
                <a:solidFill>
                  <a:schemeClr val="bg1"/>
                </a:solidFill>
              </a:rPr>
              <a:t>Left Renal Artery</a:t>
            </a:r>
            <a:endParaRPr lang="en-GB" dirty="0">
              <a:solidFill>
                <a:schemeClr val="bg1"/>
              </a:solidFill>
            </a:endParaRPr>
          </a:p>
        </p:txBody>
      </p:sp>
      <p:sp>
        <p:nvSpPr>
          <p:cNvPr id="30" name="TextBox 29"/>
          <p:cNvSpPr txBox="1"/>
          <p:nvPr/>
        </p:nvSpPr>
        <p:spPr>
          <a:xfrm>
            <a:off x="3159464" y="5871670"/>
            <a:ext cx="1937262" cy="369332"/>
          </a:xfrm>
          <a:prstGeom prst="rect">
            <a:avLst/>
          </a:prstGeom>
          <a:noFill/>
        </p:spPr>
        <p:txBody>
          <a:bodyPr wrap="none" rtlCol="0">
            <a:spAutoFit/>
          </a:bodyPr>
          <a:lstStyle/>
          <a:p>
            <a:r>
              <a:rPr lang="en-GB" dirty="0" smtClean="0">
                <a:solidFill>
                  <a:schemeClr val="bg1"/>
                </a:solidFill>
              </a:rPr>
              <a:t>Right Renal Artery</a:t>
            </a:r>
            <a:endParaRPr lang="en-GB" dirty="0">
              <a:solidFill>
                <a:schemeClr val="bg1"/>
              </a:solidFill>
            </a:endParaRPr>
          </a:p>
        </p:txBody>
      </p:sp>
      <p:grpSp>
        <p:nvGrpSpPr>
          <p:cNvPr id="26" name="Group 25"/>
          <p:cNvGrpSpPr/>
          <p:nvPr/>
        </p:nvGrpSpPr>
        <p:grpSpPr>
          <a:xfrm>
            <a:off x="3075102" y="2976814"/>
            <a:ext cx="5314950" cy="3467100"/>
            <a:chOff x="1206013" y="6014212"/>
            <a:chExt cx="5314950" cy="3467100"/>
          </a:xfrm>
        </p:grpSpPr>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013" y="6014212"/>
              <a:ext cx="53149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307275" y="7142760"/>
              <a:ext cx="418704" cy="369332"/>
            </a:xfrm>
            <a:prstGeom prst="rect">
              <a:avLst/>
            </a:prstGeom>
            <a:noFill/>
          </p:spPr>
          <p:txBody>
            <a:bodyPr wrap="none" rtlCol="0">
              <a:spAutoFit/>
            </a:bodyPr>
            <a:lstStyle/>
            <a:p>
              <a:r>
                <a:rPr lang="en-GB" dirty="0" smtClean="0">
                  <a:solidFill>
                    <a:prstClr val="white"/>
                  </a:solidFill>
                </a:rPr>
                <a:t>11</a:t>
              </a:r>
              <a:endParaRPr lang="en-GB" dirty="0">
                <a:solidFill>
                  <a:prstClr val="white"/>
                </a:solidFill>
              </a:endParaRPr>
            </a:p>
          </p:txBody>
        </p:sp>
        <p:sp>
          <p:nvSpPr>
            <p:cNvPr id="18" name="TextBox 17"/>
            <p:cNvSpPr txBox="1"/>
            <p:nvPr/>
          </p:nvSpPr>
          <p:spPr>
            <a:xfrm>
              <a:off x="5038793" y="8271117"/>
              <a:ext cx="418704" cy="369332"/>
            </a:xfrm>
            <a:prstGeom prst="rect">
              <a:avLst/>
            </a:prstGeom>
            <a:noFill/>
          </p:spPr>
          <p:txBody>
            <a:bodyPr wrap="none" rtlCol="0">
              <a:spAutoFit/>
            </a:bodyPr>
            <a:lstStyle/>
            <a:p>
              <a:r>
                <a:rPr lang="en-GB" dirty="0" smtClean="0">
                  <a:solidFill>
                    <a:prstClr val="white"/>
                  </a:solidFill>
                </a:rPr>
                <a:t>12</a:t>
              </a:r>
              <a:endParaRPr lang="en-GB" dirty="0">
                <a:solidFill>
                  <a:prstClr val="white"/>
                </a:solidFill>
              </a:endParaRPr>
            </a:p>
          </p:txBody>
        </p:sp>
      </p:grpSp>
      <p:sp>
        <p:nvSpPr>
          <p:cNvPr id="28" name="TextBox 27"/>
          <p:cNvSpPr txBox="1"/>
          <p:nvPr/>
        </p:nvSpPr>
        <p:spPr>
          <a:xfrm>
            <a:off x="5393302" y="5673658"/>
            <a:ext cx="2645019" cy="369332"/>
          </a:xfrm>
          <a:prstGeom prst="rect">
            <a:avLst/>
          </a:prstGeom>
          <a:noFill/>
        </p:spPr>
        <p:txBody>
          <a:bodyPr wrap="none" rtlCol="0">
            <a:spAutoFit/>
          </a:bodyPr>
          <a:lstStyle/>
          <a:p>
            <a:r>
              <a:rPr lang="en-GB" dirty="0" smtClean="0">
                <a:solidFill>
                  <a:schemeClr val="bg1"/>
                </a:solidFill>
              </a:rPr>
              <a:t>Right </a:t>
            </a:r>
            <a:r>
              <a:rPr lang="en-GB" dirty="0">
                <a:solidFill>
                  <a:schemeClr val="bg1"/>
                </a:solidFill>
              </a:rPr>
              <a:t>Common Iliac Artery</a:t>
            </a:r>
          </a:p>
        </p:txBody>
      </p:sp>
      <p:sp>
        <p:nvSpPr>
          <p:cNvPr id="34" name="TextBox 33"/>
          <p:cNvSpPr txBox="1"/>
          <p:nvPr/>
        </p:nvSpPr>
        <p:spPr>
          <a:xfrm>
            <a:off x="5075019" y="3469241"/>
            <a:ext cx="2520049" cy="369332"/>
          </a:xfrm>
          <a:prstGeom prst="rect">
            <a:avLst/>
          </a:prstGeom>
          <a:noFill/>
        </p:spPr>
        <p:txBody>
          <a:bodyPr wrap="none" rtlCol="0">
            <a:spAutoFit/>
          </a:bodyPr>
          <a:lstStyle/>
          <a:p>
            <a:r>
              <a:rPr lang="en-GB" dirty="0">
                <a:solidFill>
                  <a:schemeClr val="bg1"/>
                </a:solidFill>
              </a:rPr>
              <a:t>Left Common Iliac Artery</a:t>
            </a:r>
          </a:p>
        </p:txBody>
      </p:sp>
    </p:spTree>
    <p:extLst>
      <p:ext uri="{BB962C8B-B14F-4D97-AF65-F5344CB8AC3E}">
        <p14:creationId xmlns:p14="http://schemas.microsoft.com/office/powerpoint/2010/main" val="27598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anim calcmode="lin" valueType="num">
                                      <p:cBhvr>
                                        <p:cTn id="81" dur="1000" fill="hold"/>
                                        <p:tgtEl>
                                          <p:spTgt spid="22"/>
                                        </p:tgtEl>
                                        <p:attrNameLst>
                                          <p:attrName>ppt_x</p:attrName>
                                        </p:attrNameLst>
                                      </p:cBhvr>
                                      <p:tavLst>
                                        <p:tav tm="0">
                                          <p:val>
                                            <p:strVal val="#ppt_x"/>
                                          </p:val>
                                        </p:tav>
                                        <p:tav tm="100000">
                                          <p:val>
                                            <p:strVal val="#ppt_x"/>
                                          </p:val>
                                        </p:tav>
                                      </p:tavLst>
                                    </p:anim>
                                    <p:anim calcmode="lin" valueType="num">
                                      <p:cBhvr>
                                        <p:cTn id="8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arn(inVertical)">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0"/>
                                        <p:tgtEl>
                                          <p:spTgt spid="34"/>
                                        </p:tgtEl>
                                      </p:cBhvr>
                                    </p:animEffect>
                                    <p:anim calcmode="lin" valueType="num">
                                      <p:cBhvr>
                                        <p:cTn id="100" dur="1000" fill="hold"/>
                                        <p:tgtEl>
                                          <p:spTgt spid="34"/>
                                        </p:tgtEl>
                                        <p:attrNameLst>
                                          <p:attrName>ppt_x</p:attrName>
                                        </p:attrNameLst>
                                      </p:cBhvr>
                                      <p:tavLst>
                                        <p:tav tm="0">
                                          <p:val>
                                            <p:strVal val="#ppt_x"/>
                                          </p:val>
                                        </p:tav>
                                        <p:tav tm="100000">
                                          <p:val>
                                            <p:strVal val="#ppt_x"/>
                                          </p:val>
                                        </p:tav>
                                      </p:tavLst>
                                    </p:anim>
                                    <p:anim calcmode="lin" valueType="num">
                                      <p:cBhvr>
                                        <p:cTn id="10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1000"/>
                                        <p:tgtEl>
                                          <p:spTgt spid="28"/>
                                        </p:tgtEl>
                                      </p:cBhvr>
                                    </p:animEffect>
                                    <p:anim calcmode="lin" valueType="num">
                                      <p:cBhvr>
                                        <p:cTn id="107" dur="1000" fill="hold"/>
                                        <p:tgtEl>
                                          <p:spTgt spid="28"/>
                                        </p:tgtEl>
                                        <p:attrNameLst>
                                          <p:attrName>ppt_x</p:attrName>
                                        </p:attrNameLst>
                                      </p:cBhvr>
                                      <p:tavLst>
                                        <p:tav tm="0">
                                          <p:val>
                                            <p:strVal val="#ppt_x"/>
                                          </p:val>
                                        </p:tav>
                                        <p:tav tm="100000">
                                          <p:val>
                                            <p:strVal val="#ppt_x"/>
                                          </p:val>
                                        </p:tav>
                                      </p:tavLst>
                                    </p:anim>
                                    <p:anim calcmode="lin" valueType="num">
                                      <p:cBhvr>
                                        <p:cTn id="10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p:bldP spid="20" grpId="0"/>
      <p:bldP spid="21" grpId="0"/>
      <p:bldP spid="12" grpId="0"/>
      <p:bldP spid="23" grpId="0"/>
      <p:bldP spid="24" grpId="0"/>
      <p:bldP spid="22" grpId="0"/>
      <p:bldP spid="30" grpId="0"/>
      <p:bldP spid="28"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9006"/>
          </a:xfrm>
        </p:spPr>
        <p:txBody>
          <a:bodyPr>
            <a:noAutofit/>
          </a:bodyPr>
          <a:lstStyle/>
          <a:p>
            <a:pPr algn="l"/>
            <a:r>
              <a:rPr lang="en-US" sz="3200" dirty="0" smtClean="0"/>
              <a:t>3. Working </a:t>
            </a:r>
            <a:r>
              <a:rPr lang="en-US" sz="3200" dirty="0"/>
              <a:t>proximal to </a:t>
            </a:r>
            <a:r>
              <a:rPr lang="en-US" sz="3200" dirty="0" smtClean="0"/>
              <a:t>distal, which is the correct anatomical sequence of arteries arising from the abdominal aorta</a:t>
            </a:r>
            <a:r>
              <a:rPr lang="en-US" sz="3200" dirty="0" smtClean="0"/>
              <a:t>? </a:t>
            </a:r>
            <a:r>
              <a:rPr lang="en-US" sz="2000" dirty="0" smtClean="0"/>
              <a:t>(1 point)</a:t>
            </a:r>
            <a:endParaRPr lang="en-US" sz="2000" dirty="0"/>
          </a:p>
        </p:txBody>
      </p:sp>
      <p:sp>
        <p:nvSpPr>
          <p:cNvPr id="3" name="Content Placeholder 2"/>
          <p:cNvSpPr>
            <a:spLocks noGrp="1"/>
          </p:cNvSpPr>
          <p:nvPr>
            <p:ph idx="1"/>
          </p:nvPr>
        </p:nvSpPr>
        <p:spPr>
          <a:xfrm>
            <a:off x="112734" y="1866378"/>
            <a:ext cx="8893480" cy="4847572"/>
          </a:xfrm>
        </p:spPr>
        <p:txBody>
          <a:bodyPr>
            <a:normAutofit fontScale="92500" lnSpcReduction="20000"/>
          </a:bodyPr>
          <a:lstStyle/>
          <a:p>
            <a:pPr marL="514350" indent="-514350">
              <a:buAutoNum type="alphaLcPeriod"/>
            </a:pPr>
            <a:r>
              <a:rPr lang="en-US" dirty="0" smtClean="0"/>
              <a:t>Coeliac axis, Superior mesenteric artery, Left renal artery, Right renal artery, Inferior mesenteric artery. </a:t>
            </a:r>
          </a:p>
          <a:p>
            <a:pPr marL="514350" indent="-514350">
              <a:buFont typeface="Arial"/>
              <a:buAutoNum type="alphaLcPeriod"/>
            </a:pPr>
            <a:r>
              <a:rPr lang="en-US" dirty="0"/>
              <a:t>Superior mesenteric </a:t>
            </a:r>
            <a:r>
              <a:rPr lang="en-US" dirty="0" smtClean="0"/>
              <a:t>artery, </a:t>
            </a:r>
            <a:r>
              <a:rPr lang="en-US" dirty="0"/>
              <a:t>Coeliac </a:t>
            </a:r>
            <a:r>
              <a:rPr lang="en-US" dirty="0" smtClean="0"/>
              <a:t>axis, </a:t>
            </a:r>
            <a:r>
              <a:rPr lang="en-US" dirty="0"/>
              <a:t>Inferior mesenteric </a:t>
            </a:r>
            <a:r>
              <a:rPr lang="en-US" dirty="0" smtClean="0"/>
              <a:t>artery, </a:t>
            </a:r>
            <a:r>
              <a:rPr lang="en-US" dirty="0"/>
              <a:t>Left renal artery, Right renal </a:t>
            </a:r>
            <a:r>
              <a:rPr lang="en-US" dirty="0" smtClean="0"/>
              <a:t>artery. </a:t>
            </a:r>
            <a:endParaRPr lang="en-US" dirty="0"/>
          </a:p>
          <a:p>
            <a:pPr marL="514350" indent="-514350">
              <a:buAutoNum type="alphaLcPeriod"/>
            </a:pPr>
            <a:r>
              <a:rPr lang="en-US" dirty="0" smtClean="0"/>
              <a:t> </a:t>
            </a:r>
            <a:r>
              <a:rPr lang="en-US" dirty="0"/>
              <a:t>Left renal </a:t>
            </a:r>
            <a:r>
              <a:rPr lang="en-US" dirty="0" smtClean="0"/>
              <a:t>artery, </a:t>
            </a:r>
            <a:r>
              <a:rPr lang="en-US" dirty="0"/>
              <a:t>Coeliac </a:t>
            </a:r>
            <a:r>
              <a:rPr lang="en-US" dirty="0" smtClean="0"/>
              <a:t>axis, </a:t>
            </a:r>
            <a:r>
              <a:rPr lang="en-US" dirty="0"/>
              <a:t>Right renal </a:t>
            </a:r>
            <a:r>
              <a:rPr lang="en-US" dirty="0" smtClean="0"/>
              <a:t>artery, </a:t>
            </a:r>
            <a:r>
              <a:rPr lang="en-US" dirty="0"/>
              <a:t>Superior mesenteric </a:t>
            </a:r>
            <a:r>
              <a:rPr lang="en-US" dirty="0" smtClean="0"/>
              <a:t>artery, </a:t>
            </a:r>
            <a:r>
              <a:rPr lang="en-US" dirty="0"/>
              <a:t>Inferior mesenteric </a:t>
            </a:r>
            <a:r>
              <a:rPr lang="en-US" dirty="0" smtClean="0"/>
              <a:t>artery. </a:t>
            </a:r>
          </a:p>
          <a:p>
            <a:pPr marL="514350" indent="-514350">
              <a:buAutoNum type="alphaLcPeriod"/>
            </a:pPr>
            <a:r>
              <a:rPr lang="en-US" dirty="0"/>
              <a:t>Coeliac </a:t>
            </a:r>
            <a:r>
              <a:rPr lang="en-US" dirty="0" smtClean="0"/>
              <a:t>axis, </a:t>
            </a:r>
            <a:r>
              <a:rPr lang="en-US" dirty="0"/>
              <a:t>Right renal </a:t>
            </a:r>
            <a:r>
              <a:rPr lang="en-US" dirty="0" smtClean="0"/>
              <a:t>artery, </a:t>
            </a:r>
            <a:r>
              <a:rPr lang="en-US" dirty="0"/>
              <a:t>Left renal </a:t>
            </a:r>
            <a:r>
              <a:rPr lang="en-US" dirty="0" smtClean="0"/>
              <a:t>artery, </a:t>
            </a:r>
            <a:r>
              <a:rPr lang="en-US" dirty="0"/>
              <a:t>Superior mesenteric </a:t>
            </a:r>
            <a:r>
              <a:rPr lang="en-US" dirty="0" smtClean="0"/>
              <a:t>artery, </a:t>
            </a:r>
            <a:r>
              <a:rPr lang="en-US" dirty="0"/>
              <a:t>Inferior mesenteric </a:t>
            </a:r>
            <a:r>
              <a:rPr lang="en-US" dirty="0" smtClean="0"/>
              <a:t>artery. </a:t>
            </a:r>
          </a:p>
          <a:p>
            <a:pPr marL="514350" indent="-514350">
              <a:buAutoNum type="alphaLcPeriod"/>
            </a:pPr>
            <a:endParaRPr lang="en-US" dirty="0" smtClean="0"/>
          </a:p>
          <a:p>
            <a:pPr marL="514350" indent="-514350">
              <a:buAutoNum type="alphaLcPeriod"/>
            </a:pPr>
            <a:endParaRPr lang="en-US" sz="2800" dirty="0"/>
          </a:p>
        </p:txBody>
      </p:sp>
      <p:sp>
        <p:nvSpPr>
          <p:cNvPr id="4" name="Content Placeholder 2"/>
          <p:cNvSpPr txBox="1">
            <a:spLocks/>
          </p:cNvSpPr>
          <p:nvPr/>
        </p:nvSpPr>
        <p:spPr>
          <a:xfrm>
            <a:off x="112734" y="1866378"/>
            <a:ext cx="8893480" cy="4847572"/>
          </a:xfrm>
          <a:prstGeom prst="rect">
            <a:avLst/>
          </a:prstGeom>
          <a:solidFill>
            <a:schemeClr val="bg1"/>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lphaLcPeriod"/>
            </a:pPr>
            <a:r>
              <a:rPr lang="en-US" b="1" dirty="0" smtClean="0">
                <a:solidFill>
                  <a:srgbClr val="00B050"/>
                </a:solidFill>
              </a:rPr>
              <a:t>Coeliac axis, Superior mesenteric artery, Left renal artery, Right renal artery, Inferior mesenteric artery. </a:t>
            </a:r>
          </a:p>
          <a:p>
            <a:pPr marL="514350" indent="-514350">
              <a:buFont typeface="Arial"/>
              <a:buAutoNum type="alphaLcPeriod"/>
            </a:pPr>
            <a:r>
              <a:rPr lang="en-US" dirty="0" smtClean="0"/>
              <a:t>Superior mesenteric artery, Coeliac axis, Inferior mesenteric artery, Left renal artery, Right renal artery. </a:t>
            </a:r>
          </a:p>
          <a:p>
            <a:pPr marL="514350" indent="-514350">
              <a:buFont typeface="Arial"/>
              <a:buAutoNum type="alphaLcPeriod"/>
            </a:pPr>
            <a:r>
              <a:rPr lang="en-US" dirty="0" smtClean="0"/>
              <a:t> Left renal artery, Coeliac axis, Right renal artery, Superior mesenteric artery, Inferior mesenteric artery. </a:t>
            </a:r>
          </a:p>
          <a:p>
            <a:pPr marL="514350" indent="-514350">
              <a:buFont typeface="Arial"/>
              <a:buAutoNum type="alphaLcPeriod"/>
            </a:pPr>
            <a:r>
              <a:rPr lang="en-US" dirty="0" smtClean="0"/>
              <a:t>Coeliac axis, Right renal artery, Left renal artery, Superior mesenteric artery, Inferior mesenteric artery. </a:t>
            </a:r>
          </a:p>
          <a:p>
            <a:pPr marL="514350" indent="-514350">
              <a:buFont typeface="Arial"/>
              <a:buAutoNum type="alphaLcPeriod"/>
            </a:pPr>
            <a:endParaRPr lang="en-US" dirty="0" smtClean="0"/>
          </a:p>
          <a:p>
            <a:pPr marL="514350" indent="-514350">
              <a:buFont typeface="Arial"/>
              <a:buAutoNum type="alphaLcPeriod"/>
            </a:pPr>
            <a:endParaRPr lang="en-US" sz="2800" dirty="0"/>
          </a:p>
        </p:txBody>
      </p:sp>
    </p:spTree>
    <p:extLst>
      <p:ext uri="{BB962C8B-B14F-4D97-AF65-F5344CB8AC3E}">
        <p14:creationId xmlns:p14="http://schemas.microsoft.com/office/powerpoint/2010/main" val="153858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 calcmode="lin" valueType="num">
                                      <p:cBhvr additive="base">
                                        <p:cTn id="3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66628" y="1124744"/>
            <a:ext cx="3610744" cy="5586188"/>
          </a:xfrm>
          <a:prstGeom prst="rect">
            <a:avLst/>
          </a:prstGeom>
        </p:spPr>
      </p:pic>
      <p:sp>
        <p:nvSpPr>
          <p:cNvPr id="4" name="TextBox 3"/>
          <p:cNvSpPr txBox="1"/>
          <p:nvPr/>
        </p:nvSpPr>
        <p:spPr>
          <a:xfrm>
            <a:off x="2473424" y="1406835"/>
            <a:ext cx="2602632" cy="400110"/>
          </a:xfrm>
          <a:prstGeom prst="rect">
            <a:avLst/>
          </a:prstGeom>
          <a:noFill/>
        </p:spPr>
        <p:txBody>
          <a:bodyPr wrap="square" rtlCol="0">
            <a:spAutoFit/>
          </a:bodyPr>
          <a:lstStyle/>
          <a:p>
            <a:pPr defTabSz="914400"/>
            <a:r>
              <a:rPr lang="en-GB" sz="2000" dirty="0">
                <a:solidFill>
                  <a:prstClr val="black"/>
                </a:solidFill>
              </a:rPr>
              <a:t>Coeliac axis</a:t>
            </a:r>
          </a:p>
        </p:txBody>
      </p:sp>
      <p:sp>
        <p:nvSpPr>
          <p:cNvPr id="7" name="TextBox 6"/>
          <p:cNvSpPr txBox="1"/>
          <p:nvPr/>
        </p:nvSpPr>
        <p:spPr>
          <a:xfrm>
            <a:off x="1465633" y="2196253"/>
            <a:ext cx="2602632" cy="400110"/>
          </a:xfrm>
          <a:prstGeom prst="rect">
            <a:avLst/>
          </a:prstGeom>
          <a:noFill/>
        </p:spPr>
        <p:txBody>
          <a:bodyPr wrap="square" rtlCol="0">
            <a:spAutoFit/>
          </a:bodyPr>
          <a:lstStyle/>
          <a:p>
            <a:pPr defTabSz="914400"/>
            <a:r>
              <a:rPr lang="en-GB" sz="2000" dirty="0">
                <a:solidFill>
                  <a:prstClr val="black"/>
                </a:solidFill>
              </a:rPr>
              <a:t>Hepatic artery</a:t>
            </a:r>
          </a:p>
        </p:txBody>
      </p:sp>
      <p:sp>
        <p:nvSpPr>
          <p:cNvPr id="8" name="TextBox 7"/>
          <p:cNvSpPr txBox="1"/>
          <p:nvPr/>
        </p:nvSpPr>
        <p:spPr>
          <a:xfrm>
            <a:off x="5154442" y="1521001"/>
            <a:ext cx="2602632" cy="400110"/>
          </a:xfrm>
          <a:prstGeom prst="rect">
            <a:avLst/>
          </a:prstGeom>
          <a:noFill/>
        </p:spPr>
        <p:txBody>
          <a:bodyPr wrap="square" rtlCol="0">
            <a:spAutoFit/>
          </a:bodyPr>
          <a:lstStyle/>
          <a:p>
            <a:pPr defTabSz="914400"/>
            <a:r>
              <a:rPr lang="en-GB" sz="2000" dirty="0">
                <a:solidFill>
                  <a:prstClr val="black"/>
                </a:solidFill>
              </a:rPr>
              <a:t>Left gastric artery</a:t>
            </a:r>
          </a:p>
        </p:txBody>
      </p:sp>
      <p:sp>
        <p:nvSpPr>
          <p:cNvPr id="9" name="TextBox 8"/>
          <p:cNvSpPr txBox="1"/>
          <p:nvPr/>
        </p:nvSpPr>
        <p:spPr>
          <a:xfrm>
            <a:off x="5931768" y="2407410"/>
            <a:ext cx="2602632" cy="400110"/>
          </a:xfrm>
          <a:prstGeom prst="rect">
            <a:avLst/>
          </a:prstGeom>
          <a:noFill/>
        </p:spPr>
        <p:txBody>
          <a:bodyPr wrap="square" rtlCol="0">
            <a:spAutoFit/>
          </a:bodyPr>
          <a:lstStyle/>
          <a:p>
            <a:pPr defTabSz="914400"/>
            <a:r>
              <a:rPr lang="en-GB" sz="2000" dirty="0">
                <a:solidFill>
                  <a:prstClr val="black"/>
                </a:solidFill>
              </a:rPr>
              <a:t>Splenic artery</a:t>
            </a:r>
          </a:p>
        </p:txBody>
      </p:sp>
      <p:sp>
        <p:nvSpPr>
          <p:cNvPr id="10" name="TextBox 9"/>
          <p:cNvSpPr txBox="1"/>
          <p:nvPr/>
        </p:nvSpPr>
        <p:spPr>
          <a:xfrm>
            <a:off x="909988" y="3074813"/>
            <a:ext cx="2602632" cy="400110"/>
          </a:xfrm>
          <a:prstGeom prst="rect">
            <a:avLst/>
          </a:prstGeom>
          <a:noFill/>
        </p:spPr>
        <p:txBody>
          <a:bodyPr wrap="square" rtlCol="0">
            <a:spAutoFit/>
          </a:bodyPr>
          <a:lstStyle/>
          <a:p>
            <a:pPr defTabSz="914400"/>
            <a:r>
              <a:rPr lang="en-GB" sz="2000" dirty="0">
                <a:solidFill>
                  <a:prstClr val="black"/>
                </a:solidFill>
              </a:rPr>
              <a:t>Right renal artery</a:t>
            </a:r>
          </a:p>
        </p:txBody>
      </p:sp>
      <p:sp>
        <p:nvSpPr>
          <p:cNvPr id="11" name="TextBox 10"/>
          <p:cNvSpPr txBox="1"/>
          <p:nvPr/>
        </p:nvSpPr>
        <p:spPr>
          <a:xfrm>
            <a:off x="762000" y="3988085"/>
            <a:ext cx="2602632" cy="707886"/>
          </a:xfrm>
          <a:prstGeom prst="rect">
            <a:avLst/>
          </a:prstGeom>
          <a:noFill/>
        </p:spPr>
        <p:txBody>
          <a:bodyPr wrap="square" rtlCol="0">
            <a:spAutoFit/>
          </a:bodyPr>
          <a:lstStyle/>
          <a:p>
            <a:pPr defTabSz="914400"/>
            <a:r>
              <a:rPr lang="en-GB" sz="2000" dirty="0">
                <a:solidFill>
                  <a:prstClr val="black"/>
                </a:solidFill>
              </a:rPr>
              <a:t>Superior mesenteric artery</a:t>
            </a:r>
          </a:p>
        </p:txBody>
      </p:sp>
      <p:sp>
        <p:nvSpPr>
          <p:cNvPr id="12" name="TextBox 11"/>
          <p:cNvSpPr txBox="1"/>
          <p:nvPr/>
        </p:nvSpPr>
        <p:spPr>
          <a:xfrm>
            <a:off x="634962" y="5322186"/>
            <a:ext cx="2602632" cy="707886"/>
          </a:xfrm>
          <a:prstGeom prst="rect">
            <a:avLst/>
          </a:prstGeom>
          <a:noFill/>
        </p:spPr>
        <p:txBody>
          <a:bodyPr wrap="square" rtlCol="0">
            <a:spAutoFit/>
          </a:bodyPr>
          <a:lstStyle/>
          <a:p>
            <a:pPr defTabSz="914400"/>
            <a:r>
              <a:rPr lang="en-GB" sz="2000" dirty="0">
                <a:solidFill>
                  <a:prstClr val="black"/>
                </a:solidFill>
              </a:rPr>
              <a:t>Bifurcation and iliac vessels</a:t>
            </a:r>
          </a:p>
        </p:txBody>
      </p:sp>
      <p:sp>
        <p:nvSpPr>
          <p:cNvPr id="13" name="TextBox 12"/>
          <p:cNvSpPr txBox="1"/>
          <p:nvPr/>
        </p:nvSpPr>
        <p:spPr>
          <a:xfrm>
            <a:off x="5931768" y="3329498"/>
            <a:ext cx="2602632" cy="400110"/>
          </a:xfrm>
          <a:prstGeom prst="rect">
            <a:avLst/>
          </a:prstGeom>
          <a:noFill/>
        </p:spPr>
        <p:txBody>
          <a:bodyPr wrap="square" rtlCol="0">
            <a:spAutoFit/>
          </a:bodyPr>
          <a:lstStyle/>
          <a:p>
            <a:pPr defTabSz="914400"/>
            <a:r>
              <a:rPr lang="en-GB" sz="2000" dirty="0">
                <a:solidFill>
                  <a:prstClr val="black"/>
                </a:solidFill>
              </a:rPr>
              <a:t>Left renal artery</a:t>
            </a:r>
          </a:p>
        </p:txBody>
      </p:sp>
      <p:sp>
        <p:nvSpPr>
          <p:cNvPr id="14" name="TextBox 13"/>
          <p:cNvSpPr txBox="1"/>
          <p:nvPr/>
        </p:nvSpPr>
        <p:spPr>
          <a:xfrm>
            <a:off x="6059855" y="4941168"/>
            <a:ext cx="2602632" cy="707886"/>
          </a:xfrm>
          <a:prstGeom prst="rect">
            <a:avLst/>
          </a:prstGeom>
          <a:noFill/>
        </p:spPr>
        <p:txBody>
          <a:bodyPr wrap="square" rtlCol="0">
            <a:spAutoFit/>
          </a:bodyPr>
          <a:lstStyle/>
          <a:p>
            <a:pPr defTabSz="914400"/>
            <a:r>
              <a:rPr lang="en-GB" sz="2000" dirty="0">
                <a:solidFill>
                  <a:prstClr val="black"/>
                </a:solidFill>
              </a:rPr>
              <a:t>Inferior mesenteric artery</a:t>
            </a:r>
          </a:p>
        </p:txBody>
      </p:sp>
    </p:spTree>
    <p:extLst>
      <p:ext uri="{BB962C8B-B14F-4D97-AF65-F5344CB8AC3E}">
        <p14:creationId xmlns:p14="http://schemas.microsoft.com/office/powerpoint/2010/main" val="281492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32" y="263047"/>
            <a:ext cx="8229600" cy="1854788"/>
          </a:xfrm>
        </p:spPr>
        <p:txBody>
          <a:bodyPr/>
          <a:lstStyle/>
          <a:p>
            <a:pPr marL="0" indent="0">
              <a:buNone/>
            </a:pPr>
            <a:r>
              <a:rPr lang="en-GB" dirty="0" smtClean="0"/>
              <a:t>4</a:t>
            </a:r>
            <a:r>
              <a:rPr lang="en-GB" dirty="0" smtClean="0"/>
              <a:t>. </a:t>
            </a:r>
            <a:r>
              <a:rPr lang="en-GB" dirty="0" smtClean="0"/>
              <a:t>Label blood vessels A and </a:t>
            </a:r>
            <a:r>
              <a:rPr lang="en-GB" dirty="0" smtClean="0"/>
              <a:t>B </a:t>
            </a:r>
            <a:r>
              <a:rPr lang="en-GB" sz="2000" dirty="0" smtClean="0"/>
              <a:t>(1 point) </a:t>
            </a:r>
            <a:endParaRPr lang="en-GB" sz="2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72" y="1441125"/>
            <a:ext cx="7079186" cy="46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91429" y="1441123"/>
            <a:ext cx="1040413" cy="461665"/>
          </a:xfrm>
          <a:prstGeom prst="rect">
            <a:avLst/>
          </a:prstGeom>
          <a:noFill/>
        </p:spPr>
        <p:txBody>
          <a:bodyPr wrap="none" rtlCol="0">
            <a:spAutoFit/>
          </a:bodyPr>
          <a:lstStyle/>
          <a:p>
            <a:r>
              <a:rPr lang="en-GB" sz="2400" dirty="0" smtClean="0"/>
              <a:t>Artery </a:t>
            </a:r>
            <a:endParaRPr lang="en-GB" sz="2400" dirty="0"/>
          </a:p>
        </p:txBody>
      </p:sp>
      <p:sp>
        <p:nvSpPr>
          <p:cNvPr id="9" name="TextBox 8"/>
          <p:cNvSpPr txBox="1"/>
          <p:nvPr/>
        </p:nvSpPr>
        <p:spPr>
          <a:xfrm>
            <a:off x="5576168" y="1441125"/>
            <a:ext cx="799321" cy="461665"/>
          </a:xfrm>
          <a:prstGeom prst="rect">
            <a:avLst/>
          </a:prstGeom>
          <a:noFill/>
        </p:spPr>
        <p:txBody>
          <a:bodyPr wrap="none" rtlCol="0">
            <a:spAutoFit/>
          </a:bodyPr>
          <a:lstStyle/>
          <a:p>
            <a:r>
              <a:rPr lang="en-GB" sz="2400" dirty="0" smtClean="0"/>
              <a:t>Vein </a:t>
            </a:r>
            <a:endParaRPr lang="en-GB" sz="2400" dirty="0"/>
          </a:p>
        </p:txBody>
      </p:sp>
    </p:spTree>
    <p:extLst>
      <p:ext uri="{BB962C8B-B14F-4D97-AF65-F5344CB8AC3E}">
        <p14:creationId xmlns:p14="http://schemas.microsoft.com/office/powerpoint/2010/main" val="149443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457200"/>
            <a:ext cx="8699326" cy="1143000"/>
          </a:xfrm>
        </p:spPr>
        <p:txBody>
          <a:bodyPr>
            <a:normAutofit fontScale="90000"/>
          </a:bodyPr>
          <a:lstStyle/>
          <a:p>
            <a:r>
              <a:rPr lang="en-GB" sz="3600" dirty="0" smtClean="0"/>
              <a:t>5.</a:t>
            </a:r>
            <a:r>
              <a:rPr lang="en-GB" sz="3600" dirty="0" smtClean="0">
                <a:solidFill>
                  <a:prstClr val="black"/>
                </a:solidFill>
              </a:rPr>
              <a:t> </a:t>
            </a:r>
            <a:r>
              <a:rPr lang="en-GB" sz="3600" dirty="0" smtClean="0">
                <a:solidFill>
                  <a:prstClr val="black"/>
                </a:solidFill>
              </a:rPr>
              <a:t>Name two structural differences between arteries and veins</a:t>
            </a:r>
            <a:r>
              <a:rPr lang="en-GB" sz="3600" dirty="0" smtClean="0">
                <a:solidFill>
                  <a:prstClr val="black"/>
                </a:solidFill>
              </a:rPr>
              <a:t>. </a:t>
            </a:r>
            <a:r>
              <a:rPr lang="en-GB" sz="2200" dirty="0" smtClean="0">
                <a:solidFill>
                  <a:prstClr val="black"/>
                </a:solidFill>
              </a:rPr>
              <a:t>(2 points)</a:t>
            </a:r>
            <a:r>
              <a:rPr lang="en-GB" dirty="0">
                <a:solidFill>
                  <a:prstClr val="black"/>
                </a:solidFill>
              </a:rPr>
              <a:t/>
            </a:r>
            <a:br>
              <a:rPr lang="en-GB" dirty="0">
                <a:solidFill>
                  <a:prstClr val="black"/>
                </a:solidFill>
              </a:rPr>
            </a:br>
            <a:endParaRPr lang="en-GB" dirty="0"/>
          </a:p>
        </p:txBody>
      </p:sp>
      <p:pic>
        <p:nvPicPr>
          <p:cNvPr id="4" name="Content Placeholder 3"/>
          <p:cNvPicPr>
            <a:picLocks noGrp="1"/>
          </p:cNvPicPr>
          <p:nvPr>
            <p:ph idx="1"/>
          </p:nvPr>
        </p:nvPicPr>
        <p:blipFill rotWithShape="1">
          <a:blip r:embed="rId3"/>
          <a:srcRect b="28874"/>
          <a:stretch/>
        </p:blipFill>
        <p:spPr>
          <a:xfrm>
            <a:off x="338203" y="1274523"/>
            <a:ext cx="5774498" cy="4111669"/>
          </a:xfrm>
          <a:prstGeom prst="rect">
            <a:avLst/>
          </a:prstGeom>
        </p:spPr>
      </p:pic>
      <p:sp>
        <p:nvSpPr>
          <p:cNvPr id="5" name="TextBox 4"/>
          <p:cNvSpPr txBox="1"/>
          <p:nvPr/>
        </p:nvSpPr>
        <p:spPr>
          <a:xfrm>
            <a:off x="576197" y="5498925"/>
            <a:ext cx="8242126" cy="1107996"/>
          </a:xfrm>
          <a:prstGeom prst="rect">
            <a:avLst/>
          </a:prstGeom>
          <a:noFill/>
        </p:spPr>
        <p:txBody>
          <a:bodyPr wrap="square" rtlCol="0">
            <a:spAutoFit/>
          </a:bodyPr>
          <a:lstStyle/>
          <a:p>
            <a:r>
              <a:rPr lang="en-GB" sz="2400" dirty="0" smtClean="0"/>
              <a:t>2</a:t>
            </a:r>
            <a:r>
              <a:rPr lang="en-GB" sz="2400" dirty="0"/>
              <a:t>. Veins have one-way valves whereas arteries do not have any valves.</a:t>
            </a:r>
          </a:p>
          <a:p>
            <a:endParaRPr lang="en-GB" dirty="0"/>
          </a:p>
        </p:txBody>
      </p:sp>
      <p:sp>
        <p:nvSpPr>
          <p:cNvPr id="6" name="TextBox 5"/>
          <p:cNvSpPr txBox="1"/>
          <p:nvPr/>
        </p:nvSpPr>
        <p:spPr>
          <a:xfrm>
            <a:off x="6250488" y="2404997"/>
            <a:ext cx="2793304" cy="2308324"/>
          </a:xfrm>
          <a:prstGeom prst="rect">
            <a:avLst/>
          </a:prstGeom>
          <a:noFill/>
        </p:spPr>
        <p:txBody>
          <a:bodyPr wrap="square" rtlCol="0">
            <a:spAutoFit/>
          </a:bodyPr>
          <a:lstStyle/>
          <a:p>
            <a:r>
              <a:rPr lang="en-GB" sz="2400" dirty="0"/>
              <a:t>1. Arteries have thick, elastic, muscular walls whereas veins have thin walls with few elastic fibres. </a:t>
            </a:r>
          </a:p>
        </p:txBody>
      </p:sp>
    </p:spTree>
    <p:extLst>
      <p:ext uri="{BB962C8B-B14F-4D97-AF65-F5344CB8AC3E}">
        <p14:creationId xmlns:p14="http://schemas.microsoft.com/office/powerpoint/2010/main" val="32282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362" y="313152"/>
            <a:ext cx="8229600" cy="2141950"/>
          </a:xfrm>
        </p:spPr>
        <p:txBody>
          <a:bodyPr/>
          <a:lstStyle/>
          <a:p>
            <a:pPr marL="0" indent="0">
              <a:buNone/>
            </a:pPr>
            <a:r>
              <a:rPr lang="en-GB" dirty="0" smtClean="0"/>
              <a:t>6. </a:t>
            </a:r>
            <a:r>
              <a:rPr lang="en-GB" dirty="0"/>
              <a:t>There are </a:t>
            </a:r>
            <a:r>
              <a:rPr lang="en-GB" dirty="0" smtClean="0"/>
              <a:t>four features </a:t>
            </a:r>
            <a:r>
              <a:rPr lang="en-GB" dirty="0"/>
              <a:t>that can be used to differentiate between the aorta and IVC during the ultrasound examination. What are they? </a:t>
            </a:r>
            <a:endParaRPr lang="en-GB" dirty="0" smtClean="0"/>
          </a:p>
          <a:p>
            <a:pPr marL="0" indent="0">
              <a:buNone/>
            </a:pPr>
            <a:r>
              <a:rPr lang="en-GB" sz="2000" dirty="0" smtClean="0"/>
              <a:t>(4 points)</a:t>
            </a:r>
            <a:endParaRPr lang="en-GB" sz="2000" dirty="0"/>
          </a:p>
        </p:txBody>
      </p:sp>
      <p:sp>
        <p:nvSpPr>
          <p:cNvPr id="5" name="Rectangle 4"/>
          <p:cNvSpPr/>
          <p:nvPr/>
        </p:nvSpPr>
        <p:spPr>
          <a:xfrm>
            <a:off x="140918" y="2678865"/>
            <a:ext cx="4064695" cy="1200329"/>
          </a:xfrm>
          <a:prstGeom prst="rect">
            <a:avLst/>
          </a:prstGeom>
        </p:spPr>
        <p:txBody>
          <a:bodyPr wrap="square">
            <a:spAutoFit/>
          </a:bodyPr>
          <a:lstStyle/>
          <a:p>
            <a:pPr marL="342900" indent="-342900">
              <a:buFont typeface="Wingdings" panose="05000000000000000000" pitchFamily="2" charset="2"/>
              <a:buChar char="Ø"/>
            </a:pPr>
            <a:r>
              <a:rPr lang="en-GB" sz="2400" dirty="0" smtClean="0"/>
              <a:t>The aorta has anterior </a:t>
            </a:r>
            <a:r>
              <a:rPr lang="en-GB" sz="2400" dirty="0"/>
              <a:t>branches (coeliac axis and superior mesenteric artery</a:t>
            </a:r>
            <a:r>
              <a:rPr lang="en-GB" sz="2400" dirty="0" smtClean="0"/>
              <a:t>)</a:t>
            </a:r>
            <a:endParaRPr lang="en-GB" sz="2400" dirty="0"/>
          </a:p>
        </p:txBody>
      </p:sp>
      <p:sp>
        <p:nvSpPr>
          <p:cNvPr id="6" name="TextBox 5"/>
          <p:cNvSpPr txBox="1"/>
          <p:nvPr/>
        </p:nvSpPr>
        <p:spPr>
          <a:xfrm>
            <a:off x="294362" y="4523981"/>
            <a:ext cx="3757809" cy="1200329"/>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t>The aorta is non-compressible whilst the IVC can be compressed</a:t>
            </a:r>
            <a:endParaRPr lang="en-GB" sz="2400" dirty="0"/>
          </a:p>
        </p:txBody>
      </p:sp>
      <p:sp>
        <p:nvSpPr>
          <p:cNvPr id="2" name="TextBox 1"/>
          <p:cNvSpPr txBox="1"/>
          <p:nvPr/>
        </p:nvSpPr>
        <p:spPr>
          <a:xfrm>
            <a:off x="4809994" y="2492061"/>
            <a:ext cx="3625870" cy="1200329"/>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t>The aorta is commonly on the left hand side of the body. </a:t>
            </a:r>
            <a:endParaRPr lang="en-GB" sz="2400" dirty="0"/>
          </a:p>
        </p:txBody>
      </p:sp>
      <p:sp>
        <p:nvSpPr>
          <p:cNvPr id="7" name="TextBox 6"/>
          <p:cNvSpPr txBox="1"/>
          <p:nvPr/>
        </p:nvSpPr>
        <p:spPr>
          <a:xfrm>
            <a:off x="4766153" y="4724398"/>
            <a:ext cx="3757809" cy="1200329"/>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t>The wall of the aorta is thicker than </a:t>
            </a:r>
            <a:r>
              <a:rPr lang="en-GB" sz="2400" dirty="0" smtClean="0"/>
              <a:t>wall of the </a:t>
            </a:r>
            <a:r>
              <a:rPr lang="en-GB" sz="2400" dirty="0" smtClean="0"/>
              <a:t>IVC.</a:t>
            </a:r>
            <a:endParaRPr lang="en-GB" sz="2400" dirty="0"/>
          </a:p>
        </p:txBody>
      </p:sp>
    </p:spTree>
    <p:extLst>
      <p:ext uri="{BB962C8B-B14F-4D97-AF65-F5344CB8AC3E}">
        <p14:creationId xmlns:p14="http://schemas.microsoft.com/office/powerpoint/2010/main" val="17036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70C0"/>
                </a:solidFill>
              </a:rPr>
              <a:t>Section 2: Pathology</a:t>
            </a:r>
            <a:endParaRPr lang="en-US" sz="3200" b="1" dirty="0">
              <a:solidFill>
                <a:srgbClr val="0070C0"/>
              </a:solidFill>
            </a:endParaRPr>
          </a:p>
        </p:txBody>
      </p:sp>
      <p:sp>
        <p:nvSpPr>
          <p:cNvPr id="4" name="Title 1"/>
          <p:cNvSpPr>
            <a:spLocks noGrp="1"/>
          </p:cNvSpPr>
          <p:nvPr>
            <p:ph idx="1"/>
          </p:nvPr>
        </p:nvSpPr>
        <p:spPr>
          <a:xfrm>
            <a:off x="319414" y="1439559"/>
            <a:ext cx="8229600" cy="4525963"/>
          </a:xfrm>
        </p:spPr>
        <p:txBody>
          <a:bodyPr>
            <a:normAutofit fontScale="97500"/>
          </a:bodyPr>
          <a:lstStyle/>
          <a:p>
            <a:pPr marL="0" indent="0">
              <a:buNone/>
            </a:pPr>
            <a:r>
              <a:rPr lang="en-US" dirty="0" smtClean="0"/>
              <a:t>7. Describe the shape of the aneurysms in the following ultrasound images.  </a:t>
            </a:r>
            <a:r>
              <a:rPr lang="en-US" sz="2100" dirty="0" smtClean="0"/>
              <a:t>(3 points)</a:t>
            </a:r>
            <a:endParaRPr lang="en-US" sz="2100" dirty="0"/>
          </a:p>
        </p:txBody>
      </p:sp>
    </p:spTree>
    <p:extLst>
      <p:ext uri="{BB962C8B-B14F-4D97-AF65-F5344CB8AC3E}">
        <p14:creationId xmlns:p14="http://schemas.microsoft.com/office/powerpoint/2010/main" val="16423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310" y="319414"/>
            <a:ext cx="8229600" cy="991877"/>
          </a:xfrm>
        </p:spPr>
        <p:txBody>
          <a:bodyPr>
            <a:noAutofit/>
          </a:bodyPr>
          <a:lstStyle/>
          <a:p>
            <a:pPr marL="0" indent="0">
              <a:buNone/>
            </a:pPr>
            <a:r>
              <a:rPr lang="en-GB" dirty="0" smtClean="0"/>
              <a:t>2. Label the vessels in the Ultrasound images below: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77" y="1717656"/>
            <a:ext cx="5142045" cy="344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035743" y="2248129"/>
            <a:ext cx="5079303" cy="3613597"/>
            <a:chOff x="3607497" y="2937515"/>
            <a:chExt cx="5079303" cy="361359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497" y="2937515"/>
              <a:ext cx="5079303" cy="361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76435" y="4129664"/>
              <a:ext cx="301686" cy="369332"/>
            </a:xfrm>
            <a:prstGeom prst="rect">
              <a:avLst/>
            </a:prstGeom>
            <a:noFill/>
          </p:spPr>
          <p:txBody>
            <a:bodyPr wrap="none" rtlCol="0">
              <a:spAutoFit/>
            </a:bodyPr>
            <a:lstStyle/>
            <a:p>
              <a:r>
                <a:rPr lang="en-GB" dirty="0">
                  <a:solidFill>
                    <a:schemeClr val="bg1"/>
                  </a:solidFill>
                </a:rPr>
                <a:t>6</a:t>
              </a:r>
            </a:p>
          </p:txBody>
        </p:sp>
        <p:sp>
          <p:nvSpPr>
            <p:cNvPr id="8" name="TextBox 7"/>
            <p:cNvSpPr txBox="1"/>
            <p:nvPr/>
          </p:nvSpPr>
          <p:spPr>
            <a:xfrm>
              <a:off x="5892435" y="3944998"/>
              <a:ext cx="301686" cy="369332"/>
            </a:xfrm>
            <a:prstGeom prst="rect">
              <a:avLst/>
            </a:prstGeom>
            <a:noFill/>
          </p:spPr>
          <p:txBody>
            <a:bodyPr wrap="none" rtlCol="0">
              <a:spAutoFit/>
            </a:bodyPr>
            <a:lstStyle/>
            <a:p>
              <a:r>
                <a:rPr lang="en-GB" dirty="0" smtClean="0">
                  <a:solidFill>
                    <a:schemeClr val="bg1"/>
                  </a:solidFill>
                </a:rPr>
                <a:t>7</a:t>
              </a:r>
              <a:endParaRPr lang="en-GB" dirty="0">
                <a:solidFill>
                  <a:schemeClr val="bg1"/>
                </a:solidFill>
              </a:endParaRPr>
            </a:p>
          </p:txBody>
        </p:sp>
        <p:sp>
          <p:nvSpPr>
            <p:cNvPr id="9" name="TextBox 8"/>
            <p:cNvSpPr txBox="1"/>
            <p:nvPr/>
          </p:nvSpPr>
          <p:spPr>
            <a:xfrm>
              <a:off x="6264113" y="4282064"/>
              <a:ext cx="301686" cy="369332"/>
            </a:xfrm>
            <a:prstGeom prst="rect">
              <a:avLst/>
            </a:prstGeom>
            <a:noFill/>
          </p:spPr>
          <p:txBody>
            <a:bodyPr wrap="none" rtlCol="0">
              <a:spAutoFit/>
            </a:bodyPr>
            <a:lstStyle/>
            <a:p>
              <a:r>
                <a:rPr lang="en-GB" dirty="0">
                  <a:solidFill>
                    <a:schemeClr val="bg1"/>
                  </a:solidFill>
                </a:rPr>
                <a:t>8</a:t>
              </a:r>
            </a:p>
          </p:txBody>
        </p:sp>
      </p:grpSp>
      <p:grpSp>
        <p:nvGrpSpPr>
          <p:cNvPr id="11" name="Group 10"/>
          <p:cNvGrpSpPr/>
          <p:nvPr/>
        </p:nvGrpSpPr>
        <p:grpSpPr>
          <a:xfrm>
            <a:off x="2216587" y="2683423"/>
            <a:ext cx="5288987" cy="3722888"/>
            <a:chOff x="1975101" y="2621590"/>
            <a:chExt cx="5288987" cy="3722888"/>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101" y="2621590"/>
              <a:ext cx="5288987" cy="37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28499" y="2920181"/>
              <a:ext cx="301686" cy="369332"/>
            </a:xfrm>
            <a:prstGeom prst="rect">
              <a:avLst/>
            </a:prstGeom>
            <a:noFill/>
          </p:spPr>
          <p:txBody>
            <a:bodyPr wrap="none" rtlCol="0">
              <a:spAutoFit/>
            </a:bodyPr>
            <a:lstStyle/>
            <a:p>
              <a:r>
                <a:rPr lang="en-GB" dirty="0">
                  <a:solidFill>
                    <a:schemeClr val="bg1"/>
                  </a:solidFill>
                </a:rPr>
                <a:t>9</a:t>
              </a:r>
            </a:p>
          </p:txBody>
        </p:sp>
        <p:sp>
          <p:nvSpPr>
            <p:cNvPr id="15" name="TextBox 14"/>
            <p:cNvSpPr txBox="1"/>
            <p:nvPr/>
          </p:nvSpPr>
          <p:spPr>
            <a:xfrm>
              <a:off x="3231769" y="5975146"/>
              <a:ext cx="418704" cy="369332"/>
            </a:xfrm>
            <a:prstGeom prst="rect">
              <a:avLst/>
            </a:prstGeom>
            <a:noFill/>
          </p:spPr>
          <p:txBody>
            <a:bodyPr wrap="none" rtlCol="0">
              <a:spAutoFit/>
            </a:bodyPr>
            <a:lstStyle/>
            <a:p>
              <a:r>
                <a:rPr lang="en-GB" dirty="0" smtClean="0">
                  <a:solidFill>
                    <a:schemeClr val="bg1"/>
                  </a:solidFill>
                </a:rPr>
                <a:t>10</a:t>
              </a:r>
              <a:endParaRPr lang="en-GB" dirty="0">
                <a:solidFill>
                  <a:schemeClr val="bg1"/>
                </a:solidFill>
              </a:endParaRPr>
            </a:p>
          </p:txBody>
        </p:sp>
      </p:grpSp>
      <p:grpSp>
        <p:nvGrpSpPr>
          <p:cNvPr id="12" name="Group 11"/>
          <p:cNvGrpSpPr/>
          <p:nvPr/>
        </p:nvGrpSpPr>
        <p:grpSpPr>
          <a:xfrm>
            <a:off x="3163113" y="3136529"/>
            <a:ext cx="5314950" cy="3467100"/>
            <a:chOff x="4732008" y="3130397"/>
            <a:chExt cx="5314950" cy="3467100"/>
          </a:xfrm>
        </p:grpSpPr>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008" y="3130397"/>
              <a:ext cx="53149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934648" y="4048796"/>
              <a:ext cx="418704" cy="369332"/>
            </a:xfrm>
            <a:prstGeom prst="rect">
              <a:avLst/>
            </a:prstGeom>
            <a:noFill/>
          </p:spPr>
          <p:txBody>
            <a:bodyPr wrap="none" rtlCol="0">
              <a:spAutoFit/>
            </a:bodyPr>
            <a:lstStyle/>
            <a:p>
              <a:r>
                <a:rPr lang="en-GB" dirty="0" smtClean="0">
                  <a:solidFill>
                    <a:schemeClr val="bg1"/>
                  </a:solidFill>
                </a:rPr>
                <a:t>11</a:t>
              </a:r>
              <a:endParaRPr lang="en-GB" dirty="0">
                <a:solidFill>
                  <a:schemeClr val="bg1"/>
                </a:solidFill>
              </a:endParaRPr>
            </a:p>
          </p:txBody>
        </p:sp>
        <p:sp>
          <p:nvSpPr>
            <p:cNvPr id="18" name="TextBox 17"/>
            <p:cNvSpPr txBox="1"/>
            <p:nvPr/>
          </p:nvSpPr>
          <p:spPr>
            <a:xfrm>
              <a:off x="8934648" y="5313299"/>
              <a:ext cx="418704" cy="369332"/>
            </a:xfrm>
            <a:prstGeom prst="rect">
              <a:avLst/>
            </a:prstGeom>
            <a:noFill/>
          </p:spPr>
          <p:txBody>
            <a:bodyPr wrap="none" rtlCol="0">
              <a:spAutoFit/>
            </a:bodyPr>
            <a:lstStyle/>
            <a:p>
              <a:r>
                <a:rPr lang="en-GB" dirty="0" smtClean="0">
                  <a:solidFill>
                    <a:schemeClr val="bg1"/>
                  </a:solidFill>
                </a:rPr>
                <a:t>12</a:t>
              </a:r>
              <a:endParaRPr lang="en-GB" dirty="0">
                <a:solidFill>
                  <a:schemeClr val="bg1"/>
                </a:solidFill>
              </a:endParaRPr>
            </a:p>
          </p:txBody>
        </p:sp>
      </p:grpSp>
    </p:spTree>
    <p:extLst>
      <p:ext uri="{BB962C8B-B14F-4D97-AF65-F5344CB8AC3E}">
        <p14:creationId xmlns:p14="http://schemas.microsoft.com/office/powerpoint/2010/main" val="4618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71" y="298755"/>
            <a:ext cx="8229600" cy="1143000"/>
          </a:xfrm>
        </p:spPr>
        <p:txBody>
          <a:bodyPr>
            <a:normAutofit fontScale="90000"/>
          </a:bodyPr>
          <a:lstStyle/>
          <a:p>
            <a:pPr algn="l"/>
            <a:r>
              <a:rPr lang="en-GB" sz="3600" dirty="0" smtClean="0"/>
              <a:t>a)</a:t>
            </a:r>
            <a:r>
              <a:rPr lang="en-GB" dirty="0" smtClean="0"/>
              <a:t/>
            </a:r>
            <a:br>
              <a:rPr lang="en-GB" dirty="0" smtClean="0"/>
            </a:b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4765" y="298755"/>
            <a:ext cx="8095153" cy="623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57392" y="5699342"/>
            <a:ext cx="2057230" cy="707886"/>
          </a:xfrm>
          <a:prstGeom prst="rect">
            <a:avLst/>
          </a:prstGeom>
          <a:noFill/>
        </p:spPr>
        <p:txBody>
          <a:bodyPr wrap="none" rtlCol="0">
            <a:spAutoFit/>
          </a:bodyPr>
          <a:lstStyle/>
          <a:p>
            <a:r>
              <a:rPr lang="en-GB" sz="4000" b="1" dirty="0" smtClean="0">
                <a:solidFill>
                  <a:srgbClr val="00B0F0"/>
                </a:solidFill>
              </a:rPr>
              <a:t>Fusiform</a:t>
            </a:r>
            <a:endParaRPr lang="en-GB" sz="4000" b="1" dirty="0">
              <a:solidFill>
                <a:srgbClr val="00B0F0"/>
              </a:solidFill>
            </a:endParaRPr>
          </a:p>
        </p:txBody>
      </p:sp>
    </p:spTree>
    <p:extLst>
      <p:ext uri="{BB962C8B-B14F-4D97-AF65-F5344CB8AC3E}">
        <p14:creationId xmlns:p14="http://schemas.microsoft.com/office/powerpoint/2010/main" val="30010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10" y="274637"/>
            <a:ext cx="8229600" cy="1143000"/>
          </a:xfrm>
        </p:spPr>
        <p:txBody>
          <a:bodyPr>
            <a:normAutofit/>
          </a:bodyPr>
          <a:lstStyle/>
          <a:p>
            <a:pPr algn="l"/>
            <a:r>
              <a:rPr lang="en-GB" sz="3200" dirty="0" smtClean="0"/>
              <a:t>b)</a:t>
            </a:r>
            <a:endParaRPr lang="en-GB"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8921" y="274637"/>
            <a:ext cx="7490689" cy="640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57808" y="5774499"/>
            <a:ext cx="2263761" cy="707886"/>
          </a:xfrm>
          <a:prstGeom prst="rect">
            <a:avLst/>
          </a:prstGeom>
          <a:noFill/>
        </p:spPr>
        <p:txBody>
          <a:bodyPr wrap="none" rtlCol="0">
            <a:spAutoFit/>
          </a:bodyPr>
          <a:lstStyle/>
          <a:p>
            <a:r>
              <a:rPr lang="en-GB" sz="4000" b="1" dirty="0" smtClean="0">
                <a:solidFill>
                  <a:srgbClr val="00B0F0"/>
                </a:solidFill>
              </a:rPr>
              <a:t>Dumbbell</a:t>
            </a:r>
            <a:endParaRPr lang="en-GB" sz="4000" b="1" dirty="0">
              <a:solidFill>
                <a:srgbClr val="00B0F0"/>
              </a:solidFill>
            </a:endParaRPr>
          </a:p>
        </p:txBody>
      </p:sp>
    </p:spTree>
    <p:extLst>
      <p:ext uri="{BB962C8B-B14F-4D97-AF65-F5344CB8AC3E}">
        <p14:creationId xmlns:p14="http://schemas.microsoft.com/office/powerpoint/2010/main" val="13246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t="17094" r="69872" b="15480"/>
          <a:stretch/>
        </p:blipFill>
        <p:spPr bwMode="auto">
          <a:xfrm>
            <a:off x="757827" y="350728"/>
            <a:ext cx="7853818" cy="6263015"/>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93945" y="250520"/>
            <a:ext cx="8229600" cy="1143000"/>
          </a:xfrm>
        </p:spPr>
        <p:txBody>
          <a:bodyPr>
            <a:normAutofit/>
          </a:bodyPr>
          <a:lstStyle/>
          <a:p>
            <a:pPr algn="l"/>
            <a:r>
              <a:rPr lang="en-GB" sz="3200" dirty="0" smtClean="0"/>
              <a:t>c)</a:t>
            </a:r>
            <a:endParaRPr lang="en-GB" sz="3200" dirty="0"/>
          </a:p>
        </p:txBody>
      </p:sp>
      <p:sp>
        <p:nvSpPr>
          <p:cNvPr id="2" name="TextBox 1"/>
          <p:cNvSpPr txBox="1"/>
          <p:nvPr/>
        </p:nvSpPr>
        <p:spPr>
          <a:xfrm>
            <a:off x="3908120" y="5624186"/>
            <a:ext cx="1947969" cy="707886"/>
          </a:xfrm>
          <a:prstGeom prst="rect">
            <a:avLst/>
          </a:prstGeom>
          <a:noFill/>
        </p:spPr>
        <p:txBody>
          <a:bodyPr wrap="none" rtlCol="0">
            <a:spAutoFit/>
          </a:bodyPr>
          <a:lstStyle/>
          <a:p>
            <a:r>
              <a:rPr lang="en-GB" sz="4000" b="1" dirty="0" smtClean="0">
                <a:solidFill>
                  <a:srgbClr val="00B0F0"/>
                </a:solidFill>
              </a:rPr>
              <a:t>Saccular</a:t>
            </a:r>
            <a:endParaRPr lang="en-GB" sz="4000" b="1" dirty="0">
              <a:solidFill>
                <a:srgbClr val="00B0F0"/>
              </a:solidFill>
            </a:endParaRPr>
          </a:p>
        </p:txBody>
      </p:sp>
    </p:spTree>
    <p:extLst>
      <p:ext uri="{BB962C8B-B14F-4D97-AF65-F5344CB8AC3E}">
        <p14:creationId xmlns:p14="http://schemas.microsoft.com/office/powerpoint/2010/main" val="68127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8. What is the pathology of the abdominal aortic aneurysms in the following images</a:t>
            </a:r>
            <a:r>
              <a:rPr lang="en-US" sz="3600" dirty="0" smtClean="0"/>
              <a:t>? </a:t>
            </a:r>
            <a:r>
              <a:rPr lang="en-US" sz="2200" dirty="0" smtClean="0"/>
              <a:t>(4 points)</a:t>
            </a:r>
            <a:endParaRPr lang="en-US" sz="2200" dirty="0"/>
          </a:p>
        </p:txBody>
      </p:sp>
    </p:spTree>
    <p:extLst>
      <p:ext uri="{BB962C8B-B14F-4D97-AF65-F5344CB8AC3E}">
        <p14:creationId xmlns:p14="http://schemas.microsoft.com/office/powerpoint/2010/main" val="4202726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71" y="298755"/>
            <a:ext cx="8229600" cy="1143000"/>
          </a:xfrm>
        </p:spPr>
        <p:txBody>
          <a:bodyPr>
            <a:normAutofit fontScale="90000"/>
          </a:bodyPr>
          <a:lstStyle/>
          <a:p>
            <a:pPr algn="l"/>
            <a:r>
              <a:rPr lang="en-GB" sz="3600" dirty="0" smtClean="0"/>
              <a:t>a)</a:t>
            </a:r>
            <a:r>
              <a:rPr lang="en-GB" dirty="0" smtClean="0"/>
              <a:t/>
            </a:r>
            <a:br>
              <a:rPr lang="en-GB" dirty="0" smtClean="0"/>
            </a:b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4765" y="298755"/>
            <a:ext cx="8095153" cy="623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42160" y="5805648"/>
            <a:ext cx="4973349" cy="707886"/>
          </a:xfrm>
          <a:prstGeom prst="rect">
            <a:avLst/>
          </a:prstGeom>
          <a:noFill/>
        </p:spPr>
        <p:txBody>
          <a:bodyPr wrap="none" rtlCol="0">
            <a:spAutoFit/>
          </a:bodyPr>
          <a:lstStyle/>
          <a:p>
            <a:r>
              <a:rPr lang="en-GB" sz="4000" dirty="0">
                <a:solidFill>
                  <a:srgbClr val="00B0F0"/>
                </a:solidFill>
              </a:rPr>
              <a:t>Intraluminal thrombus </a:t>
            </a:r>
            <a:endParaRPr lang="en-GB" sz="4000" dirty="0">
              <a:solidFill>
                <a:srgbClr val="00B0F0"/>
              </a:solidFill>
            </a:endParaRPr>
          </a:p>
        </p:txBody>
      </p:sp>
      <p:cxnSp>
        <p:nvCxnSpPr>
          <p:cNvPr id="5" name="Straight Arrow Connector 4"/>
          <p:cNvCxnSpPr/>
          <p:nvPr/>
        </p:nvCxnSpPr>
        <p:spPr>
          <a:xfrm flipV="1">
            <a:off x="4462526" y="4146116"/>
            <a:ext cx="404094" cy="1465544"/>
          </a:xfrm>
          <a:prstGeom prst="straightConnector1">
            <a:avLst/>
          </a:prstGeom>
          <a:ln w="50800">
            <a:solidFill>
              <a:srgbClr val="00B0F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584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27" y="273703"/>
            <a:ext cx="8229600" cy="1143000"/>
          </a:xfrm>
        </p:spPr>
        <p:txBody>
          <a:bodyPr>
            <a:normAutofit/>
          </a:bodyPr>
          <a:lstStyle/>
          <a:p>
            <a:pPr algn="l"/>
            <a:r>
              <a:rPr lang="en-GB" sz="3200" dirty="0" smtClean="0"/>
              <a:t>b)</a:t>
            </a:r>
            <a:endParaRPr lang="en-GB" sz="3200"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778"/>
          <a:stretch/>
        </p:blipFill>
        <p:spPr bwMode="auto">
          <a:xfrm>
            <a:off x="766908" y="914400"/>
            <a:ext cx="7832210" cy="530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136" b="8403"/>
          <a:stretch/>
        </p:blipFill>
        <p:spPr bwMode="auto">
          <a:xfrm>
            <a:off x="766908" y="914400"/>
            <a:ext cx="7832210" cy="566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473"/>
          <a:stretch/>
        </p:blipFill>
        <p:spPr bwMode="auto">
          <a:xfrm>
            <a:off x="766909" y="914400"/>
            <a:ext cx="7832209" cy="566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95829" y="5617758"/>
            <a:ext cx="2374368" cy="707886"/>
          </a:xfrm>
          <a:prstGeom prst="rect">
            <a:avLst/>
          </a:prstGeom>
          <a:noFill/>
        </p:spPr>
        <p:txBody>
          <a:bodyPr wrap="none" rtlCol="0">
            <a:spAutoFit/>
          </a:bodyPr>
          <a:lstStyle/>
          <a:p>
            <a:r>
              <a:rPr lang="en-GB" sz="4000" b="1" dirty="0" smtClean="0">
                <a:solidFill>
                  <a:srgbClr val="00B0F0"/>
                </a:solidFill>
              </a:rPr>
              <a:t>Dissection</a:t>
            </a:r>
            <a:endParaRPr lang="en-GB" sz="4000" b="1" dirty="0">
              <a:solidFill>
                <a:srgbClr val="00B0F0"/>
              </a:solidFill>
            </a:endParaRPr>
          </a:p>
        </p:txBody>
      </p:sp>
    </p:spTree>
    <p:extLst>
      <p:ext uri="{BB962C8B-B14F-4D97-AF65-F5344CB8AC3E}">
        <p14:creationId xmlns:p14="http://schemas.microsoft.com/office/powerpoint/2010/main" val="11622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c)</a:t>
            </a:r>
            <a:endParaRPr lang="en-GB"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50" y="506414"/>
            <a:ext cx="10809115" cy="5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43408" y="5759947"/>
            <a:ext cx="5536504" cy="707886"/>
          </a:xfrm>
          <a:prstGeom prst="rect">
            <a:avLst/>
          </a:prstGeom>
          <a:noFill/>
        </p:spPr>
        <p:txBody>
          <a:bodyPr wrap="square" rtlCol="0">
            <a:spAutoFit/>
          </a:bodyPr>
          <a:lstStyle/>
          <a:p>
            <a:r>
              <a:rPr lang="en-GB" sz="4000" b="1" dirty="0" smtClean="0">
                <a:solidFill>
                  <a:srgbClr val="00B0F0"/>
                </a:solidFill>
              </a:rPr>
              <a:t>False Aneurysm</a:t>
            </a:r>
            <a:endParaRPr lang="en-GB" sz="4000" b="1" dirty="0">
              <a:solidFill>
                <a:srgbClr val="00B0F0"/>
              </a:solidFill>
            </a:endParaRPr>
          </a:p>
        </p:txBody>
      </p:sp>
    </p:spTree>
    <p:extLst>
      <p:ext uri="{BB962C8B-B14F-4D97-AF65-F5344CB8AC3E}">
        <p14:creationId xmlns:p14="http://schemas.microsoft.com/office/powerpoint/2010/main" val="152223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97" y="149377"/>
            <a:ext cx="8229600" cy="1143000"/>
          </a:xfrm>
        </p:spPr>
        <p:txBody>
          <a:bodyPr>
            <a:normAutofit/>
          </a:bodyPr>
          <a:lstStyle/>
          <a:p>
            <a:pPr algn="l"/>
            <a:r>
              <a:rPr lang="en-US" sz="3200" dirty="0" smtClean="0"/>
              <a:t>d)</a:t>
            </a:r>
            <a:endParaRPr lang="en-US" sz="32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74" t="10620" r="14932" b="12520"/>
          <a:stretch/>
        </p:blipFill>
        <p:spPr bwMode="auto">
          <a:xfrm>
            <a:off x="1139868" y="480876"/>
            <a:ext cx="6978184" cy="547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49" t="10913" r="4192" b="11060"/>
          <a:stretch/>
        </p:blipFill>
        <p:spPr bwMode="auto">
          <a:xfrm>
            <a:off x="683261" y="480875"/>
            <a:ext cx="7891397" cy="547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42367" y="5348614"/>
            <a:ext cx="5378332" cy="707886"/>
          </a:xfrm>
          <a:prstGeom prst="rect">
            <a:avLst/>
          </a:prstGeom>
          <a:noFill/>
        </p:spPr>
        <p:txBody>
          <a:bodyPr wrap="none" rtlCol="0">
            <a:spAutoFit/>
          </a:bodyPr>
          <a:lstStyle/>
          <a:p>
            <a:r>
              <a:rPr lang="en-GB" sz="4000" b="1" dirty="0" smtClean="0">
                <a:solidFill>
                  <a:srgbClr val="00B0F0"/>
                </a:solidFill>
              </a:rPr>
              <a:t>Inflammatory Aneurysm</a:t>
            </a:r>
            <a:endParaRPr lang="en-GB" sz="4000" b="1" dirty="0">
              <a:solidFill>
                <a:srgbClr val="00B0F0"/>
              </a:solidFill>
            </a:endParaRPr>
          </a:p>
        </p:txBody>
      </p:sp>
    </p:spTree>
    <p:extLst>
      <p:ext uri="{BB962C8B-B14F-4D97-AF65-F5344CB8AC3E}">
        <p14:creationId xmlns:p14="http://schemas.microsoft.com/office/powerpoint/2010/main" val="2699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97" y="149377"/>
            <a:ext cx="8229600" cy="1143000"/>
          </a:xfrm>
        </p:spPr>
        <p:txBody>
          <a:bodyPr>
            <a:normAutofit/>
          </a:bodyPr>
          <a:lstStyle/>
          <a:p>
            <a:pPr algn="l"/>
            <a:r>
              <a:rPr lang="en-US" sz="3200" dirty="0" smtClean="0"/>
              <a:t>d)</a:t>
            </a:r>
            <a:endParaRPr lang="en-US" sz="32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74" t="10620" r="14932" b="12520"/>
          <a:stretch/>
        </p:blipFill>
        <p:spPr bwMode="auto">
          <a:xfrm>
            <a:off x="1139868" y="480875"/>
            <a:ext cx="6978184" cy="547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152234" y="940849"/>
            <a:ext cx="4953451" cy="4816967"/>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139868" y="3469710"/>
            <a:ext cx="869149" cy="523220"/>
          </a:xfrm>
          <a:prstGeom prst="rect">
            <a:avLst/>
          </a:prstGeom>
          <a:noFill/>
        </p:spPr>
        <p:txBody>
          <a:bodyPr wrap="none" rtlCol="0">
            <a:spAutoFit/>
          </a:bodyPr>
          <a:lstStyle/>
          <a:p>
            <a:r>
              <a:rPr lang="en-GB" sz="2800" b="1" dirty="0" smtClean="0">
                <a:solidFill>
                  <a:schemeClr val="accent1"/>
                </a:solidFill>
              </a:rPr>
              <a:t>Halo</a:t>
            </a:r>
            <a:endParaRPr lang="en-GB" sz="2800" b="1" dirty="0">
              <a:solidFill>
                <a:schemeClr val="accent1"/>
              </a:solidFill>
            </a:endParaRPr>
          </a:p>
        </p:txBody>
      </p:sp>
      <p:cxnSp>
        <p:nvCxnSpPr>
          <p:cNvPr id="7" name="Straight Arrow Connector 6"/>
          <p:cNvCxnSpPr/>
          <p:nvPr/>
        </p:nvCxnSpPr>
        <p:spPr>
          <a:xfrm flipH="1">
            <a:off x="5523977" y="940849"/>
            <a:ext cx="901875" cy="812795"/>
          </a:xfrm>
          <a:prstGeom prst="straightConnector1">
            <a:avLst/>
          </a:prstGeom>
          <a:ln w="53975">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425852" y="598495"/>
            <a:ext cx="1514197" cy="461665"/>
          </a:xfrm>
          <a:prstGeom prst="rect">
            <a:avLst/>
          </a:prstGeom>
          <a:noFill/>
        </p:spPr>
        <p:txBody>
          <a:bodyPr wrap="none" rtlCol="0">
            <a:spAutoFit/>
          </a:bodyPr>
          <a:lstStyle/>
          <a:p>
            <a:r>
              <a:rPr lang="en-GB" sz="2400" b="1" dirty="0" smtClean="0">
                <a:solidFill>
                  <a:srgbClr val="00B050"/>
                </a:solidFill>
              </a:rPr>
              <a:t>Adventitia</a:t>
            </a:r>
            <a:endParaRPr lang="en-GB" sz="2400" b="1" dirty="0">
              <a:solidFill>
                <a:srgbClr val="00B050"/>
              </a:solidFill>
            </a:endParaRPr>
          </a:p>
        </p:txBody>
      </p:sp>
      <p:sp>
        <p:nvSpPr>
          <p:cNvPr id="11" name="Oval 10"/>
          <p:cNvSpPr/>
          <p:nvPr/>
        </p:nvSpPr>
        <p:spPr>
          <a:xfrm>
            <a:off x="2492678" y="1929650"/>
            <a:ext cx="3933173" cy="3343807"/>
          </a:xfrm>
          <a:prstGeom prst="ellipse">
            <a:avLst/>
          </a:prstGeom>
          <a:noFill/>
          <a:ln w="539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1139868" y="5042624"/>
            <a:ext cx="1553502" cy="461665"/>
          </a:xfrm>
          <a:prstGeom prst="rect">
            <a:avLst/>
          </a:prstGeom>
          <a:noFill/>
        </p:spPr>
        <p:txBody>
          <a:bodyPr wrap="none" rtlCol="0">
            <a:spAutoFit/>
          </a:bodyPr>
          <a:lstStyle/>
          <a:p>
            <a:r>
              <a:rPr lang="en-GB" sz="2400" b="1" dirty="0" smtClean="0">
                <a:solidFill>
                  <a:srgbClr val="7030A0"/>
                </a:solidFill>
              </a:rPr>
              <a:t>Aortic wall</a:t>
            </a:r>
            <a:endParaRPr lang="en-GB" sz="2400" b="1" dirty="0">
              <a:solidFill>
                <a:srgbClr val="7030A0"/>
              </a:solidFill>
            </a:endParaRPr>
          </a:p>
        </p:txBody>
      </p:sp>
      <p:cxnSp>
        <p:nvCxnSpPr>
          <p:cNvPr id="14" name="Straight Arrow Connector 13"/>
          <p:cNvCxnSpPr/>
          <p:nvPr/>
        </p:nvCxnSpPr>
        <p:spPr>
          <a:xfrm flipH="1" flipV="1">
            <a:off x="5749447" y="3883071"/>
            <a:ext cx="1356238" cy="1148823"/>
          </a:xfrm>
          <a:prstGeom prst="straightConnector1">
            <a:avLst/>
          </a:prstGeom>
          <a:ln w="4445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641942" y="5031894"/>
            <a:ext cx="1476110" cy="461665"/>
          </a:xfrm>
          <a:prstGeom prst="rect">
            <a:avLst/>
          </a:prstGeom>
          <a:noFill/>
        </p:spPr>
        <p:txBody>
          <a:bodyPr wrap="none" rtlCol="0">
            <a:spAutoFit/>
          </a:bodyPr>
          <a:lstStyle/>
          <a:p>
            <a:r>
              <a:rPr lang="en-GB" sz="2400" b="1" dirty="0" smtClean="0">
                <a:solidFill>
                  <a:srgbClr val="00B050"/>
                </a:solidFill>
              </a:rPr>
              <a:t>Thrombus</a:t>
            </a:r>
            <a:endParaRPr lang="en-GB" dirty="0"/>
          </a:p>
        </p:txBody>
      </p:sp>
      <p:sp>
        <p:nvSpPr>
          <p:cNvPr id="18" name="Oval 17"/>
          <p:cNvSpPr/>
          <p:nvPr/>
        </p:nvSpPr>
        <p:spPr>
          <a:xfrm>
            <a:off x="2818356" y="2693416"/>
            <a:ext cx="2104372" cy="1966266"/>
          </a:xfrm>
          <a:prstGeom prst="ellipse">
            <a:avLst/>
          </a:prstGeom>
          <a:noFill/>
          <a:ln w="6032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3269292" y="3361988"/>
            <a:ext cx="1050288" cy="461665"/>
          </a:xfrm>
          <a:prstGeom prst="rect">
            <a:avLst/>
          </a:prstGeom>
          <a:noFill/>
        </p:spPr>
        <p:txBody>
          <a:bodyPr wrap="none" rtlCol="0">
            <a:spAutoFit/>
          </a:bodyPr>
          <a:lstStyle/>
          <a:p>
            <a:r>
              <a:rPr lang="en-GB" sz="2400" b="1" dirty="0" smtClean="0">
                <a:solidFill>
                  <a:schemeClr val="accent6">
                    <a:lumMod val="75000"/>
                  </a:schemeClr>
                </a:solidFill>
              </a:rPr>
              <a:t>Lumen</a:t>
            </a:r>
            <a:endParaRPr lang="en-GB" sz="2400" b="1" dirty="0">
              <a:solidFill>
                <a:schemeClr val="accent6">
                  <a:lumMod val="75000"/>
                </a:schemeClr>
              </a:solidFill>
            </a:endParaRPr>
          </a:p>
        </p:txBody>
      </p:sp>
    </p:spTree>
    <p:extLst>
      <p:ext uri="{BB962C8B-B14F-4D97-AF65-F5344CB8AC3E}">
        <p14:creationId xmlns:p14="http://schemas.microsoft.com/office/powerpoint/2010/main" val="34085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11" grpId="0" animBg="1"/>
      <p:bldP spid="12" grpId="0"/>
      <p:bldP spid="16" grpId="0"/>
      <p:bldP spid="18" grpId="0" animBg="1"/>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9. The aetiology of arterial aneurysms includes all the following except: </a:t>
            </a:r>
            <a:r>
              <a:rPr lang="en-GB" sz="2200" dirty="0" smtClean="0"/>
              <a:t>(1 point)</a:t>
            </a:r>
            <a:endParaRPr lang="en-GB" sz="2200" dirty="0"/>
          </a:p>
        </p:txBody>
      </p:sp>
      <p:sp>
        <p:nvSpPr>
          <p:cNvPr id="3" name="Content Placeholder 2"/>
          <p:cNvSpPr>
            <a:spLocks noGrp="1"/>
          </p:cNvSpPr>
          <p:nvPr>
            <p:ph idx="1"/>
          </p:nvPr>
        </p:nvSpPr>
        <p:spPr/>
        <p:txBody>
          <a:bodyPr/>
          <a:lstStyle/>
          <a:p>
            <a:pPr marL="514350" indent="-514350">
              <a:buAutoNum type="alphaLcParenR"/>
            </a:pPr>
            <a:r>
              <a:rPr lang="en-GB" dirty="0" smtClean="0"/>
              <a:t>Degenerative</a:t>
            </a:r>
          </a:p>
          <a:p>
            <a:pPr marL="514350" indent="-514350">
              <a:buAutoNum type="alphaLcParenR"/>
            </a:pPr>
            <a:r>
              <a:rPr lang="en-GB" dirty="0" smtClean="0"/>
              <a:t>Congenital</a:t>
            </a:r>
          </a:p>
          <a:p>
            <a:pPr marL="514350" indent="-514350">
              <a:buAutoNum type="alphaLcParenR"/>
            </a:pPr>
            <a:r>
              <a:rPr lang="en-GB" dirty="0" smtClean="0"/>
              <a:t>Syphilitic</a:t>
            </a:r>
          </a:p>
          <a:p>
            <a:pPr marL="514350" indent="-514350">
              <a:buAutoNum type="alphaLcParenR"/>
            </a:pPr>
            <a:r>
              <a:rPr lang="en-GB" dirty="0" smtClean="0"/>
              <a:t>Inflammatory</a:t>
            </a:r>
          </a:p>
          <a:p>
            <a:pPr marL="514350" indent="-514350">
              <a:buAutoNum type="alphaLcParenR"/>
            </a:pPr>
            <a:r>
              <a:rPr lang="en-GB" dirty="0" smtClean="0"/>
              <a:t>Saccular</a:t>
            </a:r>
          </a:p>
          <a:p>
            <a:pPr marL="0" indent="0">
              <a:buNone/>
            </a:pPr>
            <a:endParaRPr lang="en-GB" dirty="0"/>
          </a:p>
        </p:txBody>
      </p:sp>
      <p:sp>
        <p:nvSpPr>
          <p:cNvPr id="4" name="Content Placeholder 2"/>
          <p:cNvSpPr txBox="1">
            <a:spLocks/>
          </p:cNvSpPr>
          <p:nvPr/>
        </p:nvSpPr>
        <p:spPr>
          <a:xfrm>
            <a:off x="457200" y="1752599"/>
            <a:ext cx="8229600" cy="452596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lphaLcParenR"/>
            </a:pPr>
            <a:r>
              <a:rPr lang="en-GB" dirty="0" smtClean="0"/>
              <a:t>Degenerative</a:t>
            </a:r>
          </a:p>
          <a:p>
            <a:pPr marL="514350" indent="-514350">
              <a:buFont typeface="Arial"/>
              <a:buAutoNum type="alphaLcParenR"/>
            </a:pPr>
            <a:r>
              <a:rPr lang="en-GB" dirty="0" smtClean="0"/>
              <a:t>Congenital</a:t>
            </a:r>
          </a:p>
          <a:p>
            <a:pPr marL="514350" indent="-514350">
              <a:buFont typeface="Arial"/>
              <a:buAutoNum type="alphaLcParenR"/>
            </a:pPr>
            <a:r>
              <a:rPr lang="en-GB" dirty="0" smtClean="0"/>
              <a:t>Syphilitic</a:t>
            </a:r>
          </a:p>
          <a:p>
            <a:pPr marL="514350" indent="-514350">
              <a:buFont typeface="Arial"/>
              <a:buAutoNum type="alphaLcParenR"/>
            </a:pPr>
            <a:r>
              <a:rPr lang="en-GB" dirty="0" smtClean="0"/>
              <a:t>Inflammatory</a:t>
            </a:r>
          </a:p>
          <a:p>
            <a:pPr marL="514350" indent="-514350">
              <a:buFont typeface="Arial"/>
              <a:buAutoNum type="alphaLcParenR"/>
            </a:pPr>
            <a:r>
              <a:rPr lang="en-GB" b="1" dirty="0" smtClean="0">
                <a:solidFill>
                  <a:srgbClr val="00B050"/>
                </a:solidFill>
              </a:rPr>
              <a:t>Saccular</a:t>
            </a:r>
          </a:p>
          <a:p>
            <a:pPr marL="0" indent="0">
              <a:buFont typeface="Arial"/>
              <a:buNone/>
            </a:pPr>
            <a:endParaRPr lang="en-GB" dirty="0"/>
          </a:p>
        </p:txBody>
      </p:sp>
    </p:spTree>
    <p:extLst>
      <p:ext uri="{BB962C8B-B14F-4D97-AF65-F5344CB8AC3E}">
        <p14:creationId xmlns:p14="http://schemas.microsoft.com/office/powerpoint/2010/main" val="317804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9006"/>
          </a:xfrm>
        </p:spPr>
        <p:txBody>
          <a:bodyPr>
            <a:noAutofit/>
          </a:bodyPr>
          <a:lstStyle/>
          <a:p>
            <a:pPr algn="l"/>
            <a:r>
              <a:rPr lang="en-US" sz="3200" dirty="0" smtClean="0"/>
              <a:t>3. Working </a:t>
            </a:r>
            <a:r>
              <a:rPr lang="en-US" sz="3200" dirty="0"/>
              <a:t>proximal to </a:t>
            </a:r>
            <a:r>
              <a:rPr lang="en-US" sz="3200" dirty="0" smtClean="0"/>
              <a:t>distal, which is the correct anatomical sequence of arteries arising from the abdominal aorta?</a:t>
            </a:r>
            <a:endParaRPr lang="en-US" sz="3200" dirty="0"/>
          </a:p>
        </p:txBody>
      </p:sp>
      <p:sp>
        <p:nvSpPr>
          <p:cNvPr id="3" name="Content Placeholder 2"/>
          <p:cNvSpPr>
            <a:spLocks noGrp="1"/>
          </p:cNvSpPr>
          <p:nvPr>
            <p:ph idx="1"/>
          </p:nvPr>
        </p:nvSpPr>
        <p:spPr>
          <a:xfrm>
            <a:off x="112734" y="1866378"/>
            <a:ext cx="8893480" cy="4847572"/>
          </a:xfrm>
        </p:spPr>
        <p:txBody>
          <a:bodyPr>
            <a:normAutofit fontScale="92500" lnSpcReduction="20000"/>
          </a:bodyPr>
          <a:lstStyle/>
          <a:p>
            <a:pPr marL="514350" indent="-514350">
              <a:buAutoNum type="alphaLcPeriod"/>
            </a:pPr>
            <a:r>
              <a:rPr lang="en-US" dirty="0" smtClean="0"/>
              <a:t>Coeliac axis, Superior mesenteric artery, Left renal artery, Right renal artery, Inferior mesenteric artery. </a:t>
            </a:r>
          </a:p>
          <a:p>
            <a:pPr marL="514350" indent="-514350">
              <a:buFont typeface="Arial"/>
              <a:buAutoNum type="alphaLcPeriod"/>
            </a:pPr>
            <a:r>
              <a:rPr lang="en-US" dirty="0"/>
              <a:t>Superior mesenteric </a:t>
            </a:r>
            <a:r>
              <a:rPr lang="en-US" dirty="0" smtClean="0"/>
              <a:t>artery, </a:t>
            </a:r>
            <a:r>
              <a:rPr lang="en-US" dirty="0"/>
              <a:t>Coeliac </a:t>
            </a:r>
            <a:r>
              <a:rPr lang="en-US" dirty="0" smtClean="0"/>
              <a:t>axis, </a:t>
            </a:r>
            <a:r>
              <a:rPr lang="en-US" dirty="0"/>
              <a:t>Inferior mesenteric </a:t>
            </a:r>
            <a:r>
              <a:rPr lang="en-US" dirty="0" smtClean="0"/>
              <a:t>artery, </a:t>
            </a:r>
            <a:r>
              <a:rPr lang="en-US" dirty="0"/>
              <a:t>Left renal artery, Right renal </a:t>
            </a:r>
            <a:r>
              <a:rPr lang="en-US" dirty="0" smtClean="0"/>
              <a:t>artery. </a:t>
            </a:r>
            <a:endParaRPr lang="en-US" dirty="0"/>
          </a:p>
          <a:p>
            <a:pPr marL="514350" indent="-514350">
              <a:buAutoNum type="alphaLcPeriod"/>
            </a:pPr>
            <a:r>
              <a:rPr lang="en-US" dirty="0" smtClean="0"/>
              <a:t> </a:t>
            </a:r>
            <a:r>
              <a:rPr lang="en-US" dirty="0"/>
              <a:t>Left renal </a:t>
            </a:r>
            <a:r>
              <a:rPr lang="en-US" dirty="0" smtClean="0"/>
              <a:t>artery, </a:t>
            </a:r>
            <a:r>
              <a:rPr lang="en-US" dirty="0"/>
              <a:t>Coeliac </a:t>
            </a:r>
            <a:r>
              <a:rPr lang="en-US" dirty="0" smtClean="0"/>
              <a:t>axis, </a:t>
            </a:r>
            <a:r>
              <a:rPr lang="en-US" dirty="0"/>
              <a:t>Right renal </a:t>
            </a:r>
            <a:r>
              <a:rPr lang="en-US" dirty="0" smtClean="0"/>
              <a:t>artery, </a:t>
            </a:r>
            <a:r>
              <a:rPr lang="en-US" dirty="0"/>
              <a:t>Superior mesenteric </a:t>
            </a:r>
            <a:r>
              <a:rPr lang="en-US" dirty="0" smtClean="0"/>
              <a:t>artery, </a:t>
            </a:r>
            <a:r>
              <a:rPr lang="en-US" dirty="0"/>
              <a:t>Inferior mesenteric </a:t>
            </a:r>
            <a:r>
              <a:rPr lang="en-US" dirty="0" smtClean="0"/>
              <a:t>artery. </a:t>
            </a:r>
          </a:p>
          <a:p>
            <a:pPr marL="514350" indent="-514350">
              <a:buAutoNum type="alphaLcPeriod"/>
            </a:pPr>
            <a:r>
              <a:rPr lang="en-US" dirty="0"/>
              <a:t>Coeliac </a:t>
            </a:r>
            <a:r>
              <a:rPr lang="en-US" dirty="0" smtClean="0"/>
              <a:t>axis, </a:t>
            </a:r>
            <a:r>
              <a:rPr lang="en-US" dirty="0"/>
              <a:t>Right renal </a:t>
            </a:r>
            <a:r>
              <a:rPr lang="en-US" dirty="0" smtClean="0"/>
              <a:t>artery, </a:t>
            </a:r>
            <a:r>
              <a:rPr lang="en-US" dirty="0"/>
              <a:t>Left renal </a:t>
            </a:r>
            <a:r>
              <a:rPr lang="en-US" dirty="0" smtClean="0"/>
              <a:t>artery, </a:t>
            </a:r>
            <a:r>
              <a:rPr lang="en-US" dirty="0"/>
              <a:t>Superior mesenteric </a:t>
            </a:r>
            <a:r>
              <a:rPr lang="en-US" dirty="0" smtClean="0"/>
              <a:t>artery, </a:t>
            </a:r>
            <a:r>
              <a:rPr lang="en-US" dirty="0"/>
              <a:t>Inferior mesenteric </a:t>
            </a:r>
            <a:r>
              <a:rPr lang="en-US" dirty="0" smtClean="0"/>
              <a:t>artery. </a:t>
            </a:r>
          </a:p>
          <a:p>
            <a:pPr marL="514350" indent="-514350">
              <a:buAutoNum type="alphaLcPeriod"/>
            </a:pPr>
            <a:endParaRPr lang="en-US" dirty="0" smtClean="0"/>
          </a:p>
          <a:p>
            <a:pPr marL="514350" indent="-514350">
              <a:buAutoNum type="alphaLcPeriod"/>
            </a:pPr>
            <a:endParaRPr lang="en-US" sz="2800" dirty="0"/>
          </a:p>
        </p:txBody>
      </p:sp>
    </p:spTree>
    <p:extLst>
      <p:ext uri="{BB962C8B-B14F-4D97-AF65-F5344CB8AC3E}">
        <p14:creationId xmlns:p14="http://schemas.microsoft.com/office/powerpoint/2010/main" val="119062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10. Define </a:t>
            </a:r>
            <a:r>
              <a:rPr lang="en-GB" sz="3200" dirty="0" smtClean="0"/>
              <a:t>ultrasound </a:t>
            </a:r>
            <a:r>
              <a:rPr lang="en-GB" sz="2000" dirty="0" smtClean="0"/>
              <a:t>(4 points) </a:t>
            </a:r>
            <a:endParaRPr lang="en-GB" sz="2000" dirty="0"/>
          </a:p>
        </p:txBody>
      </p:sp>
      <p:sp>
        <p:nvSpPr>
          <p:cNvPr id="3" name="Content Placeholder 2"/>
          <p:cNvSpPr>
            <a:spLocks noGrp="1"/>
          </p:cNvSpPr>
          <p:nvPr>
            <p:ph idx="1"/>
          </p:nvPr>
        </p:nvSpPr>
        <p:spPr>
          <a:xfrm>
            <a:off x="457200" y="1600201"/>
            <a:ext cx="8229600" cy="3184742"/>
          </a:xfrm>
        </p:spPr>
        <p:txBody>
          <a:bodyPr>
            <a:normAutofit/>
          </a:bodyPr>
          <a:lstStyle/>
          <a:p>
            <a:r>
              <a:rPr lang="en-GB" dirty="0"/>
              <a:t>Ultrasound is acoustic (sound) </a:t>
            </a:r>
            <a:r>
              <a:rPr lang="en-GB" dirty="0" smtClean="0"/>
              <a:t>energy</a:t>
            </a:r>
          </a:p>
          <a:p>
            <a:r>
              <a:rPr lang="en-GB" dirty="0" smtClean="0"/>
              <a:t>Energy in the </a:t>
            </a:r>
            <a:r>
              <a:rPr lang="en-GB" dirty="0"/>
              <a:t>form of waves </a:t>
            </a:r>
            <a:endParaRPr lang="en-GB" dirty="0" smtClean="0"/>
          </a:p>
          <a:p>
            <a:r>
              <a:rPr lang="en-GB" dirty="0" smtClean="0"/>
              <a:t>Frequency </a:t>
            </a:r>
            <a:r>
              <a:rPr lang="en-GB" dirty="0"/>
              <a:t>above the human hearing </a:t>
            </a:r>
            <a:r>
              <a:rPr lang="en-GB" dirty="0" smtClean="0"/>
              <a:t>range</a:t>
            </a:r>
          </a:p>
          <a:p>
            <a:r>
              <a:rPr lang="en-GB" dirty="0" smtClean="0"/>
              <a:t>Frequency above 20 </a:t>
            </a:r>
            <a:r>
              <a:rPr lang="en-GB" dirty="0"/>
              <a:t>thousand cycles per second (20,000 </a:t>
            </a:r>
            <a:r>
              <a:rPr lang="en-GB" dirty="0">
                <a:hlinkClick r:id="rId2"/>
              </a:rPr>
              <a:t>Hz</a:t>
            </a:r>
            <a:r>
              <a:rPr lang="en-GB" dirty="0"/>
              <a:t>). </a:t>
            </a:r>
          </a:p>
        </p:txBody>
      </p:sp>
    </p:spTree>
    <p:extLst>
      <p:ext uri="{BB962C8B-B14F-4D97-AF65-F5344CB8AC3E}">
        <p14:creationId xmlns:p14="http://schemas.microsoft.com/office/powerpoint/2010/main" val="11793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14" y="560540"/>
            <a:ext cx="8229600" cy="4525963"/>
          </a:xfrm>
        </p:spPr>
        <p:txBody>
          <a:bodyPr/>
          <a:lstStyle/>
          <a:p>
            <a:pPr marL="0" indent="0">
              <a:buNone/>
            </a:pPr>
            <a:r>
              <a:rPr lang="en-GB" dirty="0"/>
              <a:t>11.Creating an ultrasound image is done in three steps</a:t>
            </a:r>
            <a:r>
              <a:rPr lang="en-GB" dirty="0" smtClean="0"/>
              <a:t>: </a:t>
            </a:r>
          </a:p>
          <a:p>
            <a:pPr marL="0" indent="0">
              <a:buNone/>
            </a:pPr>
            <a:r>
              <a:rPr lang="en-GB" sz="2000" dirty="0" smtClean="0"/>
              <a:t>(3 points)</a:t>
            </a:r>
            <a:endParaRPr lang="en-GB" sz="2000"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831296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0379" y="3927661"/>
            <a:ext cx="2296991" cy="172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5186" y="5773545"/>
            <a:ext cx="609600" cy="609600"/>
          </a:xfrm>
          <a:prstGeom prst="rect">
            <a:avLst/>
          </a:prstGeom>
        </p:spPr>
      </p:pic>
      <p:sp>
        <p:nvSpPr>
          <p:cNvPr id="6" name="TextBox 5"/>
          <p:cNvSpPr txBox="1"/>
          <p:nvPr/>
        </p:nvSpPr>
        <p:spPr>
          <a:xfrm>
            <a:off x="1524075" y="240182"/>
            <a:ext cx="4319196" cy="861774"/>
          </a:xfrm>
          <a:prstGeom prst="rect">
            <a:avLst/>
          </a:prstGeom>
          <a:noFill/>
        </p:spPr>
        <p:txBody>
          <a:bodyPr wrap="none" rtlCol="0">
            <a:spAutoFit/>
          </a:bodyPr>
          <a:lstStyle/>
          <a:p>
            <a:r>
              <a:rPr lang="en-GB" sz="3200" dirty="0" smtClean="0"/>
              <a:t>Producing </a:t>
            </a:r>
            <a:r>
              <a:rPr lang="en-GB" sz="3200" dirty="0"/>
              <a:t>a sound wave </a:t>
            </a:r>
          </a:p>
          <a:p>
            <a:endParaRPr lang="en-GB"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135" y="963457"/>
            <a:ext cx="4189739" cy="227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6504" y="2823474"/>
            <a:ext cx="2842929" cy="343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573" y="240182"/>
            <a:ext cx="1339213" cy="584775"/>
          </a:xfrm>
          <a:prstGeom prst="rect">
            <a:avLst/>
          </a:prstGeom>
          <a:noFill/>
        </p:spPr>
        <p:txBody>
          <a:bodyPr wrap="none" rtlCol="0">
            <a:spAutoFit/>
          </a:bodyPr>
          <a:lstStyle/>
          <a:p>
            <a:r>
              <a:rPr lang="en-GB" sz="3200" dirty="0" smtClean="0"/>
              <a:t>Step 1:</a:t>
            </a:r>
            <a:endParaRPr lang="en-GB" sz="3200" dirty="0"/>
          </a:p>
        </p:txBody>
      </p:sp>
    </p:spTree>
    <p:extLst>
      <p:ext uri="{BB962C8B-B14F-4D97-AF65-F5344CB8AC3E}">
        <p14:creationId xmlns:p14="http://schemas.microsoft.com/office/powerpoint/2010/main" val="2928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fade">
                                      <p:cBhvr>
                                        <p:cTn id="24" dur="1000"/>
                                        <p:tgtEl>
                                          <p:spTgt spid="3075"/>
                                        </p:tgtEl>
                                      </p:cBhvr>
                                    </p:animEffect>
                                    <p:anim calcmode="lin" valueType="num">
                                      <p:cBhvr>
                                        <p:cTn id="25" dur="1000" fill="hold"/>
                                        <p:tgtEl>
                                          <p:spTgt spid="3075"/>
                                        </p:tgtEl>
                                        <p:attrNameLst>
                                          <p:attrName>ppt_x</p:attrName>
                                        </p:attrNameLst>
                                      </p:cBhvr>
                                      <p:tavLst>
                                        <p:tav tm="0">
                                          <p:val>
                                            <p:strVal val="#ppt_x"/>
                                          </p:val>
                                        </p:tav>
                                        <p:tav tm="100000">
                                          <p:val>
                                            <p:strVal val="#ppt_x"/>
                                          </p:val>
                                        </p:tav>
                                      </p:tavLst>
                                    </p:anim>
                                    <p:anim calcmode="lin" valueType="num">
                                      <p:cBhvr>
                                        <p:cTn id="2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744" fill="hold"/>
                                        <p:tgtEl>
                                          <p:spTgt spid="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912" y="1477116"/>
            <a:ext cx="2572337" cy="192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638" y="4158641"/>
            <a:ext cx="2784393" cy="186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5028" y="5893496"/>
            <a:ext cx="1198470" cy="369332"/>
          </a:xfrm>
          <a:prstGeom prst="rect">
            <a:avLst/>
          </a:prstGeom>
        </p:spPr>
        <p:txBody>
          <a:bodyPr wrap="none">
            <a:spAutoFit/>
          </a:bodyPr>
          <a:lstStyle/>
          <a:p>
            <a:r>
              <a:rPr lang="en-GB" dirty="0" smtClean="0">
                <a:hlinkClick r:id="rId4"/>
              </a:rPr>
              <a:t>Sound Bite</a:t>
            </a:r>
            <a:endParaRPr lang="en-GB" dirty="0"/>
          </a:p>
        </p:txBody>
      </p:sp>
      <p:sp>
        <p:nvSpPr>
          <p:cNvPr id="3" name="TextBox 2"/>
          <p:cNvSpPr txBox="1"/>
          <p:nvPr/>
        </p:nvSpPr>
        <p:spPr>
          <a:xfrm>
            <a:off x="789140" y="275573"/>
            <a:ext cx="1339213" cy="584775"/>
          </a:xfrm>
          <a:prstGeom prst="rect">
            <a:avLst/>
          </a:prstGeom>
          <a:noFill/>
        </p:spPr>
        <p:txBody>
          <a:bodyPr wrap="none" rtlCol="0">
            <a:spAutoFit/>
          </a:bodyPr>
          <a:lstStyle/>
          <a:p>
            <a:r>
              <a:rPr lang="en-GB" sz="3200" dirty="0" smtClean="0"/>
              <a:t>Step 2:</a:t>
            </a:r>
            <a:endParaRPr lang="en-GB" sz="3200" dirty="0"/>
          </a:p>
        </p:txBody>
      </p:sp>
      <p:sp>
        <p:nvSpPr>
          <p:cNvPr id="6" name="TextBox 5"/>
          <p:cNvSpPr txBox="1"/>
          <p:nvPr/>
        </p:nvSpPr>
        <p:spPr>
          <a:xfrm>
            <a:off x="2128353" y="275573"/>
            <a:ext cx="3116494" cy="584775"/>
          </a:xfrm>
          <a:prstGeom prst="rect">
            <a:avLst/>
          </a:prstGeom>
          <a:noFill/>
        </p:spPr>
        <p:txBody>
          <a:bodyPr wrap="none" rtlCol="0">
            <a:spAutoFit/>
          </a:bodyPr>
          <a:lstStyle/>
          <a:p>
            <a:r>
              <a:rPr lang="en-GB" sz="3200" dirty="0" smtClean="0"/>
              <a:t>Receiving Echoes </a:t>
            </a:r>
            <a:endParaRPr lang="en-GB" sz="3200"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600" y="1064834"/>
            <a:ext cx="5070307" cy="27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89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352" y="1527169"/>
            <a:ext cx="2346744" cy="239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2336" y="5959351"/>
            <a:ext cx="1368388" cy="369332"/>
          </a:xfrm>
          <a:prstGeom prst="rect">
            <a:avLst/>
          </a:prstGeom>
        </p:spPr>
        <p:txBody>
          <a:bodyPr wrap="none">
            <a:spAutoFit/>
          </a:bodyPr>
          <a:lstStyle/>
          <a:p>
            <a:r>
              <a:rPr lang="en-GB" dirty="0" smtClean="0">
                <a:hlinkClick r:id="rId3"/>
              </a:rPr>
              <a:t>Sound Bite 2</a:t>
            </a:r>
            <a:endParaRPr lang="en-GB" dirty="0"/>
          </a:p>
        </p:txBody>
      </p:sp>
      <p:sp>
        <p:nvSpPr>
          <p:cNvPr id="3" name="TextBox 2"/>
          <p:cNvSpPr txBox="1"/>
          <p:nvPr/>
        </p:nvSpPr>
        <p:spPr>
          <a:xfrm>
            <a:off x="739036" y="350729"/>
            <a:ext cx="1339213" cy="584775"/>
          </a:xfrm>
          <a:prstGeom prst="rect">
            <a:avLst/>
          </a:prstGeom>
          <a:noFill/>
        </p:spPr>
        <p:txBody>
          <a:bodyPr wrap="none" rtlCol="0">
            <a:spAutoFit/>
          </a:bodyPr>
          <a:lstStyle/>
          <a:p>
            <a:r>
              <a:rPr lang="en-GB" sz="3200" dirty="0" smtClean="0"/>
              <a:t>Step 3:</a:t>
            </a:r>
            <a:endParaRPr lang="en-GB" sz="3200" dirty="0"/>
          </a:p>
        </p:txBody>
      </p:sp>
      <p:sp>
        <p:nvSpPr>
          <p:cNvPr id="4" name="TextBox 3"/>
          <p:cNvSpPr txBox="1"/>
          <p:nvPr/>
        </p:nvSpPr>
        <p:spPr>
          <a:xfrm>
            <a:off x="2078248" y="350728"/>
            <a:ext cx="3396507" cy="584775"/>
          </a:xfrm>
          <a:prstGeom prst="rect">
            <a:avLst/>
          </a:prstGeom>
          <a:noFill/>
        </p:spPr>
        <p:txBody>
          <a:bodyPr wrap="none" rtlCol="0">
            <a:spAutoFit/>
          </a:bodyPr>
          <a:lstStyle/>
          <a:p>
            <a:r>
              <a:rPr lang="en-GB" sz="3200" dirty="0" smtClean="0"/>
              <a:t>Interpreting</a:t>
            </a:r>
            <a:r>
              <a:rPr lang="en-GB" dirty="0" smtClean="0"/>
              <a:t> </a:t>
            </a:r>
            <a:r>
              <a:rPr lang="en-GB" sz="3200" dirty="0" smtClean="0"/>
              <a:t>Echoes</a:t>
            </a:r>
            <a:endParaRPr lang="en-GB" sz="3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259" y="1527169"/>
            <a:ext cx="3202515" cy="480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503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92" y="1915547"/>
            <a:ext cx="8229600" cy="1143000"/>
          </a:xfrm>
        </p:spPr>
        <p:txBody>
          <a:bodyPr>
            <a:normAutofit/>
          </a:bodyPr>
          <a:lstStyle/>
          <a:p>
            <a:r>
              <a:rPr lang="en-GB" sz="6600" b="1" dirty="0" smtClean="0">
                <a:solidFill>
                  <a:srgbClr val="7030A0"/>
                </a:solidFill>
              </a:rPr>
              <a:t>Scores</a:t>
            </a:r>
            <a:endParaRPr lang="en-GB" sz="6600" b="1" dirty="0">
              <a:solidFill>
                <a:srgbClr val="7030A0"/>
              </a:solidFill>
            </a:endParaRPr>
          </a:p>
        </p:txBody>
      </p:sp>
      <p:sp>
        <p:nvSpPr>
          <p:cNvPr id="4" name="TextBox 3"/>
          <p:cNvSpPr txBox="1"/>
          <p:nvPr/>
        </p:nvSpPr>
        <p:spPr>
          <a:xfrm>
            <a:off x="3169084" y="3058547"/>
            <a:ext cx="2888932" cy="584775"/>
          </a:xfrm>
          <a:prstGeom prst="rect">
            <a:avLst/>
          </a:prstGeom>
          <a:noFill/>
        </p:spPr>
        <p:txBody>
          <a:bodyPr wrap="none" rtlCol="0">
            <a:spAutoFit/>
          </a:bodyPr>
          <a:lstStyle/>
          <a:p>
            <a:r>
              <a:rPr lang="en-GB" sz="3200" b="1" dirty="0" smtClean="0">
                <a:solidFill>
                  <a:srgbClr val="7030A0"/>
                </a:solidFill>
              </a:rPr>
              <a:t>Total: 36 points </a:t>
            </a:r>
            <a:endParaRPr lang="en-GB" sz="3200" b="1" dirty="0">
              <a:solidFill>
                <a:srgbClr val="7030A0"/>
              </a:solidFill>
            </a:endParaRPr>
          </a:p>
        </p:txBody>
      </p:sp>
    </p:spTree>
    <p:extLst>
      <p:ext uri="{BB962C8B-B14F-4D97-AF65-F5344CB8AC3E}">
        <p14:creationId xmlns:p14="http://schemas.microsoft.com/office/powerpoint/2010/main" val="29963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32" y="263047"/>
            <a:ext cx="8229600" cy="1854788"/>
          </a:xfrm>
        </p:spPr>
        <p:txBody>
          <a:bodyPr/>
          <a:lstStyle/>
          <a:p>
            <a:pPr marL="0" indent="0">
              <a:buNone/>
            </a:pPr>
            <a:r>
              <a:rPr lang="en-GB" dirty="0" smtClean="0"/>
              <a:t>4.Label blood vessels A and B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581" y="1153025"/>
            <a:ext cx="6473399" cy="428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728" y="5436296"/>
            <a:ext cx="8530225" cy="1077218"/>
          </a:xfrm>
          <a:prstGeom prst="rect">
            <a:avLst/>
          </a:prstGeom>
          <a:noFill/>
        </p:spPr>
        <p:txBody>
          <a:bodyPr wrap="square" rtlCol="0">
            <a:spAutoFit/>
          </a:bodyPr>
          <a:lstStyle/>
          <a:p>
            <a:r>
              <a:rPr lang="en-GB" sz="3200" dirty="0" smtClean="0"/>
              <a:t>5.Name two structural differences between arteries and veins.</a:t>
            </a:r>
            <a:endParaRPr lang="en-GB" sz="3200" dirty="0"/>
          </a:p>
        </p:txBody>
      </p:sp>
    </p:spTree>
    <p:extLst>
      <p:ext uri="{BB962C8B-B14F-4D97-AF65-F5344CB8AC3E}">
        <p14:creationId xmlns:p14="http://schemas.microsoft.com/office/powerpoint/2010/main" val="34151218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88" y="963569"/>
            <a:ext cx="8229600" cy="1143000"/>
          </a:xfrm>
        </p:spPr>
        <p:txBody>
          <a:bodyPr>
            <a:normAutofit fontScale="90000"/>
          </a:bodyPr>
          <a:lstStyle/>
          <a:p>
            <a:pPr marL="0" indent="0" algn="l"/>
            <a:r>
              <a:rPr lang="en-GB" sz="3200" dirty="0" smtClean="0"/>
              <a:t>6. </a:t>
            </a:r>
            <a:r>
              <a:rPr lang="en-GB" sz="3200" dirty="0"/>
              <a:t>There are four features that can be used to differentiate between the aorta and IVC during the ultrasound examination. What are they? </a:t>
            </a:r>
            <a:endParaRPr lang="en-GB" sz="3200" dirty="0"/>
          </a:p>
        </p:txBody>
      </p:sp>
    </p:spTree>
    <p:extLst>
      <p:ext uri="{BB962C8B-B14F-4D97-AF65-F5344CB8AC3E}">
        <p14:creationId xmlns:p14="http://schemas.microsoft.com/office/powerpoint/2010/main" val="1095275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70C0"/>
                </a:solidFill>
              </a:rPr>
              <a:t>Section 2: Pathology</a:t>
            </a:r>
            <a:endParaRPr lang="en-US" sz="3200" b="1" dirty="0">
              <a:solidFill>
                <a:srgbClr val="0070C0"/>
              </a:solidFill>
            </a:endParaRPr>
          </a:p>
        </p:txBody>
      </p:sp>
      <p:sp>
        <p:nvSpPr>
          <p:cNvPr id="4" name="Title 1"/>
          <p:cNvSpPr>
            <a:spLocks noGrp="1"/>
          </p:cNvSpPr>
          <p:nvPr>
            <p:ph idx="1"/>
          </p:nvPr>
        </p:nvSpPr>
        <p:spPr>
          <a:xfrm>
            <a:off x="319414" y="1439559"/>
            <a:ext cx="8229600" cy="4525963"/>
          </a:xfrm>
        </p:spPr>
        <p:txBody>
          <a:bodyPr>
            <a:normAutofit fontScale="97500"/>
          </a:bodyPr>
          <a:lstStyle/>
          <a:p>
            <a:pPr marL="0" indent="0">
              <a:buNone/>
            </a:pPr>
            <a:r>
              <a:rPr lang="en-US" dirty="0" smtClean="0"/>
              <a:t>7. Describe the shape of the aneurysms in the following ultrasound images.  </a:t>
            </a:r>
            <a:endParaRPr lang="en-US" dirty="0"/>
          </a:p>
        </p:txBody>
      </p:sp>
    </p:spTree>
    <p:extLst>
      <p:ext uri="{BB962C8B-B14F-4D97-AF65-F5344CB8AC3E}">
        <p14:creationId xmlns:p14="http://schemas.microsoft.com/office/powerpoint/2010/main" val="99747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79" y="136851"/>
            <a:ext cx="8229600" cy="1143000"/>
          </a:xfrm>
        </p:spPr>
        <p:txBody>
          <a:bodyPr>
            <a:normAutofit/>
          </a:bodyPr>
          <a:lstStyle/>
          <a:p>
            <a:pPr algn="l"/>
            <a:r>
              <a:rPr lang="en-GB" sz="3200" dirty="0" smtClean="0"/>
              <a:t>a)</a:t>
            </a:r>
            <a:endParaRPr lang="en-GB"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4" t="1583" r="2231"/>
          <a:stretch/>
        </p:blipFill>
        <p:spPr bwMode="auto">
          <a:xfrm>
            <a:off x="1002081" y="275573"/>
            <a:ext cx="7340253" cy="645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88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10" y="274637"/>
            <a:ext cx="8229600" cy="1143000"/>
          </a:xfrm>
        </p:spPr>
        <p:txBody>
          <a:bodyPr>
            <a:normAutofit/>
          </a:bodyPr>
          <a:lstStyle/>
          <a:p>
            <a:pPr algn="l"/>
            <a:r>
              <a:rPr lang="en-GB" sz="3200" dirty="0" smtClean="0"/>
              <a:t>b)</a:t>
            </a:r>
            <a:endParaRPr lang="en-GB"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8921" y="274637"/>
            <a:ext cx="7490689" cy="640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272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1168</Words>
  <Application>Microsoft Office PowerPoint</Application>
  <PresentationFormat>On-screen Show (4:3)</PresentationFormat>
  <Paragraphs>179</Paragraphs>
  <Slides>45</Slides>
  <Notes>5</Notes>
  <HiddenSlides>0</HiddenSlides>
  <MMClips>2</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1_Office Theme</vt:lpstr>
      <vt:lpstr>AAA Screening Quiz</vt:lpstr>
      <vt:lpstr>Section 1: Anatomy</vt:lpstr>
      <vt:lpstr>PowerPoint Presentation</vt:lpstr>
      <vt:lpstr>3. Working proximal to distal, which is the correct anatomical sequence of arteries arising from the abdominal aorta?</vt:lpstr>
      <vt:lpstr>PowerPoint Presentation</vt:lpstr>
      <vt:lpstr>6. There are four features that can be used to differentiate between the aorta and IVC during the ultrasound examination. What are they? </vt:lpstr>
      <vt:lpstr>Section 2: Pathology</vt:lpstr>
      <vt:lpstr>a)</vt:lpstr>
      <vt:lpstr>b)</vt:lpstr>
      <vt:lpstr>c)</vt:lpstr>
      <vt:lpstr>8. What is the pathology of the abdominal aortic aneurysms in the following images?</vt:lpstr>
      <vt:lpstr>a) </vt:lpstr>
      <vt:lpstr>b)</vt:lpstr>
      <vt:lpstr>c)</vt:lpstr>
      <vt:lpstr>d)</vt:lpstr>
      <vt:lpstr>9. The aetiology of arterial aneurysms includes all the following except: </vt:lpstr>
      <vt:lpstr>Section 3: Ultrasound</vt:lpstr>
      <vt:lpstr>PowerPoint Presentation</vt:lpstr>
      <vt:lpstr>PowerPoint Presentation</vt:lpstr>
      <vt:lpstr>PowerPoint Presentation</vt:lpstr>
      <vt:lpstr>Answers </vt:lpstr>
      <vt:lpstr> Section 1: Anatomy</vt:lpstr>
      <vt:lpstr>PowerPoint Presentation</vt:lpstr>
      <vt:lpstr>3. Working proximal to distal, which is the correct anatomical sequence of arteries arising from the abdominal aorta? (1 point)</vt:lpstr>
      <vt:lpstr>PowerPoint Presentation</vt:lpstr>
      <vt:lpstr>PowerPoint Presentation</vt:lpstr>
      <vt:lpstr>5. Name two structural differences between arteries and veins. (2 points) </vt:lpstr>
      <vt:lpstr>PowerPoint Presentation</vt:lpstr>
      <vt:lpstr>Section 2: Pathology</vt:lpstr>
      <vt:lpstr>a) </vt:lpstr>
      <vt:lpstr>b)</vt:lpstr>
      <vt:lpstr>c)</vt:lpstr>
      <vt:lpstr>8. What is the pathology of the abdominal aortic aneurysms in the following images? (4 points)</vt:lpstr>
      <vt:lpstr>a) </vt:lpstr>
      <vt:lpstr>b)</vt:lpstr>
      <vt:lpstr>c)</vt:lpstr>
      <vt:lpstr>d)</vt:lpstr>
      <vt:lpstr>d)</vt:lpstr>
      <vt:lpstr>9. The aetiology of arterial aneurysms includes all the following except: (1 point)</vt:lpstr>
      <vt:lpstr>10. Define ultrasound (4 points) </vt:lpstr>
      <vt:lpstr>PowerPoint Presentation</vt:lpstr>
      <vt:lpstr>PowerPoint Presentation</vt:lpstr>
      <vt:lpstr>PowerPoint Presentation</vt:lpstr>
      <vt:lpstr>PowerPoint Presentation</vt:lpstr>
      <vt:lpstr>Scores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Lila Elliott</dc:creator>
  <cp:lastModifiedBy>Lila Elliott</cp:lastModifiedBy>
  <cp:revision>53</cp:revision>
  <dcterms:created xsi:type="dcterms:W3CDTF">2017-03-19T16:12:09Z</dcterms:created>
  <dcterms:modified xsi:type="dcterms:W3CDTF">2019-01-08T16:24:05Z</dcterms:modified>
</cp:coreProperties>
</file>