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3"/>
  </p:notesMasterIdLst>
  <p:sldIdLst>
    <p:sldId id="256" r:id="rId2"/>
    <p:sldId id="261" r:id="rId3"/>
    <p:sldId id="257" r:id="rId4"/>
    <p:sldId id="264" r:id="rId5"/>
    <p:sldId id="266" r:id="rId6"/>
    <p:sldId id="258" r:id="rId7"/>
    <p:sldId id="259" r:id="rId8"/>
    <p:sldId id="268" r:id="rId9"/>
    <p:sldId id="269" r:id="rId10"/>
    <p:sldId id="267" r:id="rId11"/>
    <p:sldId id="283" r:id="rId12"/>
    <p:sldId id="284" r:id="rId13"/>
    <p:sldId id="285" r:id="rId14"/>
    <p:sldId id="286" r:id="rId15"/>
    <p:sldId id="295" r:id="rId16"/>
    <p:sldId id="296" r:id="rId17"/>
    <p:sldId id="260" r:id="rId18"/>
    <p:sldId id="262" r:id="rId19"/>
    <p:sldId id="263" r:id="rId20"/>
    <p:sldId id="287" r:id="rId21"/>
    <p:sldId id="288" r:id="rId22"/>
    <p:sldId id="289" r:id="rId23"/>
    <p:sldId id="290" r:id="rId24"/>
    <p:sldId id="271" r:id="rId25"/>
    <p:sldId id="272" r:id="rId26"/>
    <p:sldId id="273" r:id="rId27"/>
    <p:sldId id="274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2" autoAdjust="0"/>
  </p:normalViewPr>
  <p:slideViewPr>
    <p:cSldViewPr>
      <p:cViewPr varScale="1">
        <p:scale>
          <a:sx n="66" d="100"/>
          <a:sy n="66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21A7-0DD8-404D-987F-EDFB4522AEA6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E03E5-6D17-4071-A438-EEE62C279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0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Thoracic aorta – ascending aorta, aortic arch and descending aorta</a:t>
            </a:r>
          </a:p>
          <a:p>
            <a:r>
              <a:rPr lang="en-GB" dirty="0"/>
              <a:t>Palmar arch – mainly ulnar artery with smaller contribution from radial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Brachiocephalic – off the aortic arch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E03E5-6D17-4071-A438-EEE62C2799E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0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E03E5-6D17-4071-A438-EEE62C2799E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Triphasic waveform – normal flow in healthy flexible peripheral arteries – sharp incline as blood flows from heart (systolic), temporary/transient flow reversal during early diastole and slow forward flow during late diastole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E03E5-6D17-4071-A438-EEE62C2799E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6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E03E5-6D17-4071-A438-EEE62C2799E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7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Neck (carotid)</a:t>
            </a:r>
          </a:p>
          <a:p>
            <a:r>
              <a:rPr lang="en-GB" dirty="0"/>
              <a:t>Wrist (radial)</a:t>
            </a:r>
          </a:p>
          <a:p>
            <a:r>
              <a:rPr lang="en-GB" dirty="0"/>
              <a:t>Elbow (brachial)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E03E5-6D17-4071-A438-EEE62C2799E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4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Gonadal – testis/ovary back to heart</a:t>
            </a:r>
          </a:p>
          <a:p>
            <a:r>
              <a:rPr lang="en-GB" dirty="0"/>
              <a:t>Median cubital – connects basilic and cephalic veins (superficial veins of the arm)</a:t>
            </a:r>
          </a:p>
          <a:p>
            <a:r>
              <a:rPr lang="en-GB" dirty="0"/>
              <a:t>Brachiocephalic vein – within thorax where subclavian and IJV meet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E03E5-6D17-4071-A438-EEE62C2799E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1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err="1"/>
              <a:t>phasicity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105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continuous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E03E5-6D17-4071-A438-EEE62C2799E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2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Dilated</a:t>
            </a:r>
          </a:p>
          <a:p>
            <a:r>
              <a:rPr lang="en-GB" dirty="0"/>
              <a:t>fresh </a:t>
            </a:r>
            <a:r>
              <a:rPr lang="en-GB"/>
              <a:t>thrombus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E03E5-6D17-4071-A438-EEE62C2799E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1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3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72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FD669-B97C-4CD8-9D20-9734111E9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05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0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3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8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2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91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6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7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23E0-1219-4F09-889E-A8890AD3FA37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5A0E-5C41-45D8-821F-5FB37DDBE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6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radiographics.rsna.org/content/25/3/731/F6.large.jpg&amp;imgrefurl=http://radiographics.rsna.org/content/25/3/731/F6.expansion&amp;usg=__sVUd5jUC6sd-1uexkkpFK_oU4e0=&amp;h=754&amp;w=1800&amp;sz=187&amp;hl=en&amp;start=10&amp;zoom=1&amp;tbnid=yiy1Q_OZ4Cxt2M:&amp;tbnh=63&amp;tbnw=150&amp;ei=sHiMTqWfI4nX0QXC5szcBQ&amp;prev=/search?q=Doppler+of+arteries&amp;hl=en&amp;gbv=2&amp;tbm=isch&amp;itbs=1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ma-assn.org/resources/images/atlas/circulationvenous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Basic Arterial and Venous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032" y="4725144"/>
            <a:ext cx="6858000" cy="1655762"/>
          </a:xfrm>
        </p:spPr>
        <p:txBody>
          <a:bodyPr>
            <a:normAutofit/>
          </a:bodyPr>
          <a:lstStyle/>
          <a:p>
            <a:r>
              <a:rPr lang="en-GB" sz="2400" dirty="0"/>
              <a:t>Charlotte Roberts</a:t>
            </a:r>
          </a:p>
          <a:p>
            <a:r>
              <a:rPr lang="en-GB" sz="2400" dirty="0"/>
              <a:t>Clinical Vascular Scientist</a:t>
            </a:r>
          </a:p>
          <a:p>
            <a:r>
              <a:rPr lang="en-GB" sz="2400" dirty="0"/>
              <a:t>Independent Vascular Services Ltd.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7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ChangeArrowheads="1"/>
          </p:cNvSpPr>
          <p:nvPr/>
        </p:nvSpPr>
        <p:spPr bwMode="auto">
          <a:xfrm>
            <a:off x="270933" y="990600"/>
            <a:ext cx="8669867" cy="2286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625599" y="36512"/>
            <a:ext cx="8669867" cy="1062336"/>
          </a:xfrm>
        </p:spPr>
        <p:txBody>
          <a:bodyPr/>
          <a:lstStyle/>
          <a:p>
            <a:r>
              <a:rPr lang="en-GB" altLang="en-US" sz="3200" b="1" dirty="0">
                <a:solidFill>
                  <a:srgbClr val="002060"/>
                </a:solidFill>
              </a:rPr>
              <a:t>Structure and function of blood vessels</a:t>
            </a:r>
            <a:endParaRPr lang="en-GB" altLang="en-US" b="1" dirty="0">
              <a:solidFill>
                <a:srgbClr val="002060"/>
              </a:solidFill>
            </a:endParaRPr>
          </a:p>
        </p:txBody>
      </p:sp>
      <p:sp>
        <p:nvSpPr>
          <p:cNvPr id="4100" name="Text Box 1028"/>
          <p:cNvSpPr txBox="1">
            <a:spLocks noChangeArrowheads="1"/>
          </p:cNvSpPr>
          <p:nvPr/>
        </p:nvSpPr>
        <p:spPr bwMode="auto">
          <a:xfrm>
            <a:off x="203200" y="3429001"/>
            <a:ext cx="196426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FF0000"/>
                </a:solidFill>
              </a:rPr>
              <a:t>conducting arteries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FF0000"/>
                </a:solidFill>
              </a:rPr>
              <a:t>(elastic)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FF0000"/>
                </a:solidFill>
              </a:rPr>
              <a:t>aorta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FF0000"/>
                </a:solidFill>
              </a:rPr>
              <a:t>iliac</a:t>
            </a:r>
          </a:p>
        </p:txBody>
      </p:sp>
      <p:pic>
        <p:nvPicPr>
          <p:cNvPr id="4101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850053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1030"/>
          <p:cNvSpPr txBox="1">
            <a:spLocks noChangeArrowheads="1"/>
          </p:cNvSpPr>
          <p:nvPr/>
        </p:nvSpPr>
        <p:spPr bwMode="auto">
          <a:xfrm>
            <a:off x="7450667" y="3429001"/>
            <a:ext cx="169333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0070C0"/>
                </a:solidFill>
              </a:rPr>
              <a:t>conducting veins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0070C0"/>
                </a:solidFill>
              </a:rPr>
              <a:t>(no valves)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 err="1">
                <a:solidFill>
                  <a:srgbClr val="0070C0"/>
                </a:solidFill>
              </a:rPr>
              <a:t>IVC</a:t>
            </a:r>
            <a:endParaRPr lang="en-GB" altLang="en-US" sz="2000" dirty="0">
              <a:solidFill>
                <a:srgbClr val="0070C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0070C0"/>
                </a:solidFill>
              </a:rPr>
              <a:t>iliac</a:t>
            </a:r>
          </a:p>
        </p:txBody>
      </p:sp>
      <p:sp>
        <p:nvSpPr>
          <p:cNvPr id="4103" name="Text Box 1031"/>
          <p:cNvSpPr txBox="1">
            <a:spLocks noChangeArrowheads="1"/>
          </p:cNvSpPr>
          <p:nvPr/>
        </p:nvSpPr>
        <p:spPr bwMode="auto">
          <a:xfrm>
            <a:off x="1862666" y="3336667"/>
            <a:ext cx="196426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FF0000"/>
                </a:solidFill>
              </a:rPr>
              <a:t>collecting &amp; distributing arteries (more muscular distally)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FF0000"/>
                </a:solidFill>
              </a:rPr>
              <a:t>distal arteries,  arterioles</a:t>
            </a:r>
          </a:p>
        </p:txBody>
      </p:sp>
      <p:sp>
        <p:nvSpPr>
          <p:cNvPr id="4104" name="Text Box 1032"/>
          <p:cNvSpPr txBox="1">
            <a:spLocks noChangeArrowheads="1"/>
          </p:cNvSpPr>
          <p:nvPr/>
        </p:nvSpPr>
        <p:spPr bwMode="auto">
          <a:xfrm>
            <a:off x="5486400" y="3486986"/>
            <a:ext cx="19642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0070C0"/>
                </a:solidFill>
              </a:rPr>
              <a:t>collecting &amp; distributing veins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0070C0"/>
                </a:solidFill>
              </a:rPr>
              <a:t>(more valves distally)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rgbClr val="0070C0"/>
                </a:solidFill>
              </a:rPr>
              <a:t>distal veins, </a:t>
            </a:r>
            <a:r>
              <a:rPr lang="en-GB" altLang="en-US" sz="2000" dirty="0" err="1">
                <a:solidFill>
                  <a:srgbClr val="0070C0"/>
                </a:solidFill>
              </a:rPr>
              <a:t>venules</a:t>
            </a:r>
            <a:endParaRPr lang="en-GB" altLang="en-US" sz="2000" dirty="0">
              <a:solidFill>
                <a:srgbClr val="0070C0"/>
              </a:solidFill>
            </a:endParaRPr>
          </a:p>
        </p:txBody>
      </p:sp>
      <p:sp>
        <p:nvSpPr>
          <p:cNvPr id="4105" name="Text Box 1033"/>
          <p:cNvSpPr txBox="1">
            <a:spLocks noChangeArrowheads="1"/>
          </p:cNvSpPr>
          <p:nvPr/>
        </p:nvSpPr>
        <p:spPr bwMode="auto">
          <a:xfrm>
            <a:off x="3623733" y="3394653"/>
            <a:ext cx="196426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functioning capillaries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(single endothelial cell layer, microscopic,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have pre-capillary sphincters)</a:t>
            </a:r>
            <a:endParaRPr lang="en-GB" altLang="en-US" sz="2400" dirty="0"/>
          </a:p>
        </p:txBody>
      </p:sp>
      <p:sp>
        <p:nvSpPr>
          <p:cNvPr id="4106" name="Text Box 1034"/>
          <p:cNvSpPr txBox="1">
            <a:spLocks noChangeArrowheads="1"/>
          </p:cNvSpPr>
          <p:nvPr/>
        </p:nvSpPr>
        <p:spPr bwMode="auto">
          <a:xfrm>
            <a:off x="2472267" y="1062336"/>
            <a:ext cx="2099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400" dirty="0" err="1">
                <a:solidFill>
                  <a:schemeClr val="tx1"/>
                </a:solidFill>
              </a:rPr>
              <a:t>nutrients,O</a:t>
            </a:r>
            <a:r>
              <a:rPr lang="en-GB" altLang="en-US" dirty="0" err="1">
                <a:solidFill>
                  <a:schemeClr val="tx1"/>
                </a:solidFill>
              </a:rPr>
              <a:t>2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sp>
        <p:nvSpPr>
          <p:cNvPr id="4107" name="Line 1035"/>
          <p:cNvSpPr>
            <a:spLocks noChangeShapeType="1"/>
          </p:cNvSpPr>
          <p:nvPr/>
        </p:nvSpPr>
        <p:spPr bwMode="auto">
          <a:xfrm flipV="1">
            <a:off x="4538134" y="1371600"/>
            <a:ext cx="6773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Text Box 1036"/>
          <p:cNvSpPr txBox="1">
            <a:spLocks noChangeArrowheads="1"/>
          </p:cNvSpPr>
          <p:nvPr/>
        </p:nvSpPr>
        <p:spPr bwMode="auto">
          <a:xfrm>
            <a:off x="4605867" y="1066800"/>
            <a:ext cx="3278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metabolic </a:t>
            </a:r>
            <a:r>
              <a:rPr lang="en-GB" altLang="en-US" sz="2400" dirty="0" err="1">
                <a:solidFill>
                  <a:schemeClr val="tx1"/>
                </a:solidFill>
              </a:rPr>
              <a:t>waste,CO</a:t>
            </a:r>
            <a:r>
              <a:rPr lang="en-GB" altLang="en-US" dirty="0" err="1">
                <a:solidFill>
                  <a:schemeClr val="tx1"/>
                </a:solidFill>
              </a:rPr>
              <a:t>2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sp>
        <p:nvSpPr>
          <p:cNvPr id="4109" name="Line 1037"/>
          <p:cNvSpPr>
            <a:spLocks noChangeShapeType="1"/>
          </p:cNvSpPr>
          <p:nvPr/>
        </p:nvSpPr>
        <p:spPr bwMode="auto">
          <a:xfrm flipV="1">
            <a:off x="948267" y="1828800"/>
            <a:ext cx="135467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1038"/>
          <p:cNvSpPr>
            <a:spLocks noChangeShapeType="1"/>
          </p:cNvSpPr>
          <p:nvPr/>
        </p:nvSpPr>
        <p:spPr bwMode="auto">
          <a:xfrm flipV="1">
            <a:off x="2438400" y="2209800"/>
            <a:ext cx="4064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Line 1039"/>
          <p:cNvSpPr>
            <a:spLocks noChangeShapeType="1"/>
          </p:cNvSpPr>
          <p:nvPr/>
        </p:nvSpPr>
        <p:spPr bwMode="auto">
          <a:xfrm flipH="1">
            <a:off x="4673600" y="1447800"/>
            <a:ext cx="6773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Line 1040"/>
          <p:cNvSpPr>
            <a:spLocks noChangeShapeType="1"/>
          </p:cNvSpPr>
          <p:nvPr/>
        </p:nvSpPr>
        <p:spPr bwMode="auto">
          <a:xfrm flipV="1">
            <a:off x="4334934" y="2743200"/>
            <a:ext cx="67733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Line 1041"/>
          <p:cNvSpPr>
            <a:spLocks noChangeShapeType="1"/>
          </p:cNvSpPr>
          <p:nvPr/>
        </p:nvSpPr>
        <p:spPr bwMode="auto">
          <a:xfrm flipV="1">
            <a:off x="5892800" y="2819400"/>
            <a:ext cx="6773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Line 1042"/>
          <p:cNvSpPr>
            <a:spLocks noChangeShapeType="1"/>
          </p:cNvSpPr>
          <p:nvPr/>
        </p:nvSpPr>
        <p:spPr bwMode="auto">
          <a:xfrm flipV="1">
            <a:off x="7586133" y="2743200"/>
            <a:ext cx="135467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6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33123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002060"/>
                </a:solidFill>
              </a:rPr>
              <a:t>Normal arterial anatomy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9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5087" y="2143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rgbClr val="002060"/>
                </a:solidFill>
              </a:rPr>
              <a:t>Arterial Anatomy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/>
              <a:t>Artery walls are thick, multi layered and elastic in property</a:t>
            </a:r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/>
              <a:t>Walls of an artery move with the pulsatile blood flow from the heart</a:t>
            </a:r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endParaRPr lang="en-GB" sz="2800" dirty="0"/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196975"/>
            <a:ext cx="2222500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7" descr="ANd9GcTY-Tf82OufsXDJeJ7VsJFyCO-wjkgIgpKpjANKOig7heuh-0UcLG-4SZ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868863"/>
            <a:ext cx="3302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1757-7241-18-39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57563"/>
            <a:ext cx="13843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1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337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002060"/>
                </a:solidFill>
              </a:rPr>
              <a:t>Can you place the arteries?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400" dirty="0"/>
              <a:t>Right Subclavian</a:t>
            </a:r>
          </a:p>
          <a:p>
            <a:pPr>
              <a:defRPr/>
            </a:pPr>
            <a:r>
              <a:rPr lang="en-GB" sz="2400" dirty="0"/>
              <a:t>Left Subclavian</a:t>
            </a:r>
          </a:p>
          <a:p>
            <a:pPr>
              <a:defRPr/>
            </a:pPr>
            <a:r>
              <a:rPr lang="en-GB" sz="2400" dirty="0"/>
              <a:t>Aortic Arch</a:t>
            </a:r>
          </a:p>
          <a:p>
            <a:pPr>
              <a:defRPr/>
            </a:pPr>
            <a:r>
              <a:rPr lang="en-GB" sz="2400" dirty="0"/>
              <a:t>Thoracic Aorta</a:t>
            </a:r>
          </a:p>
          <a:p>
            <a:pPr>
              <a:defRPr/>
            </a:pPr>
            <a:r>
              <a:rPr lang="en-GB" sz="2400" dirty="0"/>
              <a:t>Radial</a:t>
            </a:r>
          </a:p>
          <a:p>
            <a:pPr>
              <a:defRPr/>
            </a:pPr>
            <a:r>
              <a:rPr lang="en-GB" sz="2400" dirty="0"/>
              <a:t>Dorsalis Pedis</a:t>
            </a:r>
          </a:p>
          <a:p>
            <a:pPr>
              <a:defRPr/>
            </a:pPr>
            <a:r>
              <a:rPr lang="en-GB" sz="2400" dirty="0"/>
              <a:t>Ulnar</a:t>
            </a:r>
          </a:p>
          <a:p>
            <a:pPr>
              <a:defRPr/>
            </a:pPr>
            <a:r>
              <a:rPr lang="en-GB" sz="2400" dirty="0"/>
              <a:t>Palmar Arch</a:t>
            </a:r>
          </a:p>
          <a:p>
            <a:pPr>
              <a:defRPr/>
            </a:pPr>
            <a:r>
              <a:rPr lang="en-GB" sz="2400" dirty="0"/>
              <a:t>Brachial</a:t>
            </a:r>
          </a:p>
          <a:p>
            <a:pPr>
              <a:defRPr/>
            </a:pPr>
            <a:r>
              <a:rPr lang="en-GB" sz="2400" dirty="0"/>
              <a:t>Left Common Carotid</a:t>
            </a:r>
          </a:p>
          <a:p>
            <a:pPr>
              <a:defRPr/>
            </a:pPr>
            <a:r>
              <a:rPr lang="en-GB" sz="2400" dirty="0"/>
              <a:t>Right Common Carotid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400" dirty="0"/>
              <a:t>Femoral</a:t>
            </a:r>
          </a:p>
          <a:p>
            <a:pPr>
              <a:defRPr/>
            </a:pPr>
            <a:r>
              <a:rPr lang="en-GB" sz="2400" dirty="0"/>
              <a:t>Abdominal Aorta</a:t>
            </a:r>
          </a:p>
          <a:p>
            <a:pPr>
              <a:defRPr/>
            </a:pPr>
            <a:r>
              <a:rPr lang="en-GB" sz="2400" dirty="0"/>
              <a:t>Anterior Tibial</a:t>
            </a:r>
          </a:p>
          <a:p>
            <a:pPr>
              <a:defRPr/>
            </a:pPr>
            <a:r>
              <a:rPr lang="en-GB" sz="2400" dirty="0"/>
              <a:t>Common Iliac</a:t>
            </a:r>
          </a:p>
          <a:p>
            <a:pPr>
              <a:defRPr/>
            </a:pPr>
            <a:r>
              <a:rPr lang="en-GB" sz="2400" dirty="0"/>
              <a:t>Internal Iliac</a:t>
            </a:r>
          </a:p>
          <a:p>
            <a:pPr>
              <a:defRPr/>
            </a:pPr>
            <a:r>
              <a:rPr lang="en-GB" sz="2400" dirty="0"/>
              <a:t>External Iliac</a:t>
            </a:r>
          </a:p>
          <a:p>
            <a:pPr>
              <a:defRPr/>
            </a:pPr>
            <a:r>
              <a:rPr lang="en-GB" sz="2400" dirty="0"/>
              <a:t>Popliteal</a:t>
            </a:r>
          </a:p>
          <a:p>
            <a:pPr>
              <a:defRPr/>
            </a:pPr>
            <a:r>
              <a:rPr lang="en-GB" sz="2400" dirty="0"/>
              <a:t>Brachiocephalic</a:t>
            </a:r>
          </a:p>
          <a:p>
            <a:pPr>
              <a:defRPr/>
            </a:pPr>
            <a:r>
              <a:rPr lang="en-GB" sz="2400" dirty="0"/>
              <a:t>Axillary</a:t>
            </a:r>
          </a:p>
          <a:p>
            <a:pPr>
              <a:defRPr/>
            </a:pPr>
            <a:r>
              <a:rPr lang="en-GB" sz="2400" dirty="0"/>
              <a:t>Posterior Tibial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6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The%20aorta%20and%20main%20arteries%20of%20the%20lim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664"/>
            <a:ext cx="4705350" cy="616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30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-59532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Arterial Blood Flow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3219"/>
            <a:ext cx="4038600" cy="3641643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969456" cy="294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7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For peripheral arteries (carotid arteries have different waveforms):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TRIPHASIC</a:t>
            </a:r>
          </a:p>
          <a:p>
            <a:pPr lvl="1"/>
            <a:r>
              <a:rPr lang="en-GB" dirty="0"/>
              <a:t>Healthy, no significant disease</a:t>
            </a:r>
          </a:p>
          <a:p>
            <a:pPr marL="3429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r>
              <a:rPr lang="en-GB" b="1" dirty="0"/>
              <a:t>BIPHASIC</a:t>
            </a:r>
          </a:p>
          <a:p>
            <a:pPr lvl="1"/>
            <a:r>
              <a:rPr lang="en-GB" dirty="0"/>
              <a:t>Mild disease, aging</a:t>
            </a:r>
          </a:p>
          <a:p>
            <a:pPr marL="3429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b="1" dirty="0"/>
              <a:t>MONOPHASIC</a:t>
            </a:r>
          </a:p>
          <a:p>
            <a:pPr lvl="1"/>
            <a:r>
              <a:rPr lang="en-GB" dirty="0"/>
              <a:t>Significant disease (usually)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05965" y="2249716"/>
            <a:ext cx="1260140" cy="1275231"/>
            <a:chOff x="1907704" y="2695828"/>
            <a:chExt cx="1800200" cy="17376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7704" y="3861048"/>
              <a:ext cx="18002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2120900" y="2695828"/>
              <a:ext cx="1409700" cy="1737610"/>
            </a:xfrm>
            <a:custGeom>
              <a:avLst/>
              <a:gdLst>
                <a:gd name="connsiteX0" fmla="*/ 0 w 1409700"/>
                <a:gd name="connsiteY0" fmla="*/ 1164972 h 1737610"/>
                <a:gd name="connsiteX1" fmla="*/ 279400 w 1409700"/>
                <a:gd name="connsiteY1" fmla="*/ 9272 h 1737610"/>
                <a:gd name="connsiteX2" fmla="*/ 762000 w 1409700"/>
                <a:gd name="connsiteY2" fmla="*/ 1723772 h 1737610"/>
                <a:gd name="connsiteX3" fmla="*/ 1181100 w 1409700"/>
                <a:gd name="connsiteY3" fmla="*/ 834772 h 1737610"/>
                <a:gd name="connsiteX4" fmla="*/ 1409700 w 1409700"/>
                <a:gd name="connsiteY4" fmla="*/ 1152272 h 1737610"/>
                <a:gd name="connsiteX5" fmla="*/ 1409700 w 1409700"/>
                <a:gd name="connsiteY5" fmla="*/ 1152272 h 173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9700" h="1737610">
                  <a:moveTo>
                    <a:pt x="0" y="1164972"/>
                  </a:moveTo>
                  <a:cubicBezTo>
                    <a:pt x="76200" y="540555"/>
                    <a:pt x="152400" y="-83861"/>
                    <a:pt x="279400" y="9272"/>
                  </a:cubicBezTo>
                  <a:cubicBezTo>
                    <a:pt x="406400" y="102405"/>
                    <a:pt x="611717" y="1586189"/>
                    <a:pt x="762000" y="1723772"/>
                  </a:cubicBezTo>
                  <a:cubicBezTo>
                    <a:pt x="912283" y="1861355"/>
                    <a:pt x="1073150" y="930022"/>
                    <a:pt x="1181100" y="834772"/>
                  </a:cubicBezTo>
                  <a:cubicBezTo>
                    <a:pt x="1289050" y="739522"/>
                    <a:pt x="1409700" y="1152272"/>
                    <a:pt x="1409700" y="1152272"/>
                  </a:cubicBezTo>
                  <a:lnTo>
                    <a:pt x="1409700" y="11522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77530" y="3497157"/>
            <a:ext cx="1173775" cy="1239453"/>
            <a:chOff x="6059884" y="3635986"/>
            <a:chExt cx="1440160" cy="127346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059884" y="4437112"/>
              <a:ext cx="144016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156176" y="3635986"/>
              <a:ext cx="1224136" cy="1273467"/>
            </a:xfrm>
            <a:custGeom>
              <a:avLst/>
              <a:gdLst>
                <a:gd name="connsiteX0" fmla="*/ 0 w 1028700"/>
                <a:gd name="connsiteY0" fmla="*/ 783614 h 1273467"/>
                <a:gd name="connsiteX1" fmla="*/ 241300 w 1028700"/>
                <a:gd name="connsiteY1" fmla="*/ 8914 h 1273467"/>
                <a:gd name="connsiteX2" fmla="*/ 711200 w 1028700"/>
                <a:gd name="connsiteY2" fmla="*/ 1240814 h 1273467"/>
                <a:gd name="connsiteX3" fmla="*/ 1028700 w 1028700"/>
                <a:gd name="connsiteY3" fmla="*/ 796314 h 1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1273467">
                  <a:moveTo>
                    <a:pt x="0" y="783614"/>
                  </a:moveTo>
                  <a:cubicBezTo>
                    <a:pt x="61383" y="358164"/>
                    <a:pt x="122767" y="-67286"/>
                    <a:pt x="241300" y="8914"/>
                  </a:cubicBezTo>
                  <a:cubicBezTo>
                    <a:pt x="359833" y="85114"/>
                    <a:pt x="579967" y="1109581"/>
                    <a:pt x="711200" y="1240814"/>
                  </a:cubicBezTo>
                  <a:cubicBezTo>
                    <a:pt x="842433" y="1372047"/>
                    <a:pt x="935566" y="1084180"/>
                    <a:pt x="1028700" y="79631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18524" y="5336248"/>
            <a:ext cx="1440160" cy="459724"/>
            <a:chOff x="5486676" y="5201524"/>
            <a:chExt cx="1440160" cy="45972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486676" y="5661248"/>
              <a:ext cx="144016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5592812" y="5201524"/>
              <a:ext cx="1202708" cy="459724"/>
            </a:xfrm>
            <a:custGeom>
              <a:avLst/>
              <a:gdLst>
                <a:gd name="connsiteX0" fmla="*/ 0 w 1219200"/>
                <a:gd name="connsiteY0" fmla="*/ 342919 h 355619"/>
                <a:gd name="connsiteX1" fmla="*/ 317500 w 1219200"/>
                <a:gd name="connsiteY1" fmla="*/ 19 h 355619"/>
                <a:gd name="connsiteX2" fmla="*/ 1219200 w 1219200"/>
                <a:gd name="connsiteY2" fmla="*/ 355619 h 35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" h="355619">
                  <a:moveTo>
                    <a:pt x="0" y="342919"/>
                  </a:moveTo>
                  <a:cubicBezTo>
                    <a:pt x="57150" y="170410"/>
                    <a:pt x="114300" y="-2098"/>
                    <a:pt x="317500" y="19"/>
                  </a:cubicBezTo>
                  <a:cubicBezTo>
                    <a:pt x="520700" y="2136"/>
                    <a:pt x="869950" y="178877"/>
                    <a:pt x="1219200" y="3556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5796136" y="5795972"/>
            <a:ext cx="144016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34348" y="4935204"/>
            <a:ext cx="1193800" cy="812920"/>
          </a:xfrm>
          <a:custGeom>
            <a:avLst/>
            <a:gdLst>
              <a:gd name="connsiteX0" fmla="*/ 0 w 1193800"/>
              <a:gd name="connsiteY0" fmla="*/ 812920 h 812920"/>
              <a:gd name="connsiteX1" fmla="*/ 152400 w 1193800"/>
              <a:gd name="connsiteY1" fmla="*/ 120 h 812920"/>
              <a:gd name="connsiteX2" fmla="*/ 495300 w 1193800"/>
              <a:gd name="connsiteY2" fmla="*/ 749420 h 812920"/>
              <a:gd name="connsiteX3" fmla="*/ 711200 w 1193800"/>
              <a:gd name="connsiteY3" fmla="*/ 431920 h 812920"/>
              <a:gd name="connsiteX4" fmla="*/ 1079500 w 1193800"/>
              <a:gd name="connsiteY4" fmla="*/ 762120 h 812920"/>
              <a:gd name="connsiteX5" fmla="*/ 1193800 w 1193800"/>
              <a:gd name="connsiteY5" fmla="*/ 762120 h 81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800" h="812920">
                <a:moveTo>
                  <a:pt x="0" y="812920"/>
                </a:moveTo>
                <a:cubicBezTo>
                  <a:pt x="34925" y="411811"/>
                  <a:pt x="69850" y="10703"/>
                  <a:pt x="152400" y="120"/>
                </a:cubicBezTo>
                <a:cubicBezTo>
                  <a:pt x="234950" y="-10463"/>
                  <a:pt x="402167" y="677453"/>
                  <a:pt x="495300" y="749420"/>
                </a:cubicBezTo>
                <a:cubicBezTo>
                  <a:pt x="588433" y="821387"/>
                  <a:pt x="613833" y="429803"/>
                  <a:pt x="711200" y="431920"/>
                </a:cubicBezTo>
                <a:cubicBezTo>
                  <a:pt x="808567" y="434037"/>
                  <a:pt x="999067" y="707087"/>
                  <a:pt x="1079500" y="762120"/>
                </a:cubicBezTo>
                <a:cubicBezTo>
                  <a:pt x="1159933" y="817153"/>
                  <a:pt x="1176866" y="789636"/>
                  <a:pt x="1193800" y="7621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931449" y="5867980"/>
            <a:ext cx="130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Hyperaemic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1473" y="5867980"/>
            <a:ext cx="130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Reduced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63688" y="-59532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Arterial Blood Flow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410" t="11614" r="7703"/>
          <a:stretch/>
        </p:blipFill>
        <p:spPr>
          <a:xfrm>
            <a:off x="6012159" y="1809626"/>
            <a:ext cx="2808313" cy="21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586" y="-119430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Renal and Portal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62411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During systemic circulation, blood passes through the kidneys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r>
              <a:rPr lang="en-GB" dirty="0">
                <a:effectLst/>
              </a:rPr>
              <a:t>This phase of systemic circulation is known as renal circulation and during this phase, the kidneys filter much of the waste from the blood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r>
              <a:rPr lang="en-GB" dirty="0">
                <a:effectLst/>
              </a:rPr>
              <a:t>Blood also passes through the small intestine during systemic circulation (known as portal circulation).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r>
              <a:rPr lang="en-GB" dirty="0">
                <a:effectLst/>
              </a:rPr>
              <a:t>During portal circulation, the blood from the small intestine collects in the portal vein which passes through the liver. The liver filters sugars from the blood, storing them for later.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76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40879"/>
            <a:ext cx="7886700" cy="604946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We measure heart rate, or pulse, by touching an artery. </a:t>
            </a:r>
          </a:p>
          <a:p>
            <a:r>
              <a:rPr lang="en-GB" dirty="0">
                <a:effectLst/>
              </a:rPr>
              <a:t>The rhythmic contraction of the artery keeps pace with the beat of the heart</a:t>
            </a:r>
            <a:endParaRPr lang="en-GB" dirty="0"/>
          </a:p>
          <a:p>
            <a:endParaRPr lang="en-GB" dirty="0">
              <a:effectLst/>
            </a:endParaRPr>
          </a:p>
          <a:p>
            <a:r>
              <a:rPr lang="en-GB" dirty="0">
                <a:effectLst/>
              </a:rPr>
              <a:t>Since some arteries are near the surface of the skin we can easily touch these to get an accurate measure of the heart's pulse</a:t>
            </a:r>
          </a:p>
          <a:p>
            <a:endParaRPr lang="en-GB" dirty="0">
              <a:effectLst/>
            </a:endParaRPr>
          </a:p>
          <a:p>
            <a:pPr lvl="1"/>
            <a:r>
              <a:rPr lang="en-GB" sz="3200" b="1" dirty="0"/>
              <a:t>Which arteries are commonly used?</a:t>
            </a:r>
            <a:endParaRPr lang="en-GB" sz="3200" b="1" dirty="0">
              <a:effectLst/>
            </a:endParaRP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965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27539"/>
            <a:ext cx="7886700" cy="831626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GB" dirty="0"/>
              <a:t>B</a:t>
            </a:r>
            <a:r>
              <a:rPr lang="en-GB" dirty="0">
                <a:effectLst/>
              </a:rPr>
              <a:t>lood Pressure is measured using two numbers </a:t>
            </a:r>
          </a:p>
          <a:p>
            <a:r>
              <a:rPr lang="en-GB" dirty="0">
                <a:effectLst/>
              </a:rPr>
              <a:t>The first number, which is higher, is taken when the heart beats during the systole phase </a:t>
            </a:r>
          </a:p>
          <a:p>
            <a:r>
              <a:rPr lang="en-GB" dirty="0">
                <a:effectLst/>
              </a:rPr>
              <a:t>The second number is taken when the heart relaxes during the diastole phase</a:t>
            </a:r>
          </a:p>
          <a:p>
            <a:r>
              <a:rPr lang="en-GB" dirty="0">
                <a:effectLst/>
              </a:rPr>
              <a:t>Measured in millimetres of mercury (mmHg) </a:t>
            </a:r>
          </a:p>
          <a:p>
            <a:r>
              <a:rPr lang="en-GB" dirty="0">
                <a:effectLst/>
              </a:rPr>
              <a:t>Normal blood pressure ranges from 110 to 140 mmHg (as the heart beats) over 60 to 80 mmHg (as the heart relaxes)</a:t>
            </a:r>
          </a:p>
          <a:p>
            <a:r>
              <a:rPr lang="en-GB" dirty="0">
                <a:effectLst/>
              </a:rPr>
              <a:t>It is normal for blood pressure to increase when you are exercising and to decrease during sleep and should vary during the day (circadian rhythm) </a:t>
            </a:r>
          </a:p>
          <a:p>
            <a:r>
              <a:rPr lang="en-GB" dirty="0">
                <a:effectLst/>
              </a:rPr>
              <a:t>If blood pressure stays too high or too low there is a risk of heart disease.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8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76213"/>
            <a:ext cx="7886700" cy="831626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Blood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Blood vessels are hollow tubes for carrying blood.</a:t>
            </a:r>
          </a:p>
          <a:p>
            <a:endParaRPr lang="en-GB" dirty="0">
              <a:effectLst/>
            </a:endParaRPr>
          </a:p>
          <a:p>
            <a:r>
              <a:rPr lang="en-GB" dirty="0">
                <a:effectLst/>
              </a:rPr>
              <a:t>There are three varieties of blood vessels: arteries, veins, and capillaries </a:t>
            </a:r>
          </a:p>
          <a:p>
            <a:endParaRPr lang="en-GB" dirty="0">
              <a:effectLst/>
            </a:endParaRPr>
          </a:p>
          <a:p>
            <a:r>
              <a:rPr lang="en-GB" dirty="0">
                <a:effectLst/>
              </a:rPr>
              <a:t>During blood circulation:</a:t>
            </a:r>
          </a:p>
          <a:p>
            <a:pPr lvl="1"/>
            <a:r>
              <a:rPr lang="en-GB" dirty="0"/>
              <a:t>T</a:t>
            </a:r>
            <a:r>
              <a:rPr lang="en-GB" dirty="0">
                <a:effectLst/>
              </a:rPr>
              <a:t>he </a:t>
            </a:r>
            <a:r>
              <a:rPr lang="en-GB" b="1" dirty="0">
                <a:effectLst/>
              </a:rPr>
              <a:t>arteries</a:t>
            </a:r>
            <a:r>
              <a:rPr lang="en-GB" dirty="0">
                <a:effectLst/>
              </a:rPr>
              <a:t> carry blood away from the heart</a:t>
            </a:r>
          </a:p>
          <a:p>
            <a:pPr lvl="1"/>
            <a:r>
              <a:rPr lang="en-GB" dirty="0">
                <a:effectLst/>
              </a:rPr>
              <a:t>The </a:t>
            </a:r>
            <a:r>
              <a:rPr lang="en-GB" b="1" dirty="0">
                <a:effectLst/>
              </a:rPr>
              <a:t>capillaries</a:t>
            </a:r>
            <a:r>
              <a:rPr lang="en-GB" dirty="0">
                <a:effectLst/>
              </a:rPr>
              <a:t> connect the arteries to veins</a:t>
            </a:r>
          </a:p>
          <a:p>
            <a:pPr lvl="1"/>
            <a:r>
              <a:rPr lang="en-GB" dirty="0">
                <a:effectLst/>
              </a:rPr>
              <a:t>The </a:t>
            </a:r>
            <a:r>
              <a:rPr lang="en-GB" b="1" dirty="0">
                <a:effectLst/>
              </a:rPr>
              <a:t>veins</a:t>
            </a:r>
            <a:r>
              <a:rPr lang="en-GB" dirty="0">
                <a:effectLst/>
              </a:rPr>
              <a:t> carry the blood back to the heart</a:t>
            </a:r>
          </a:p>
          <a:p>
            <a:pPr lvl="1"/>
            <a:endParaRPr lang="en-GB" dirty="0">
              <a:effectLst/>
            </a:endParaRPr>
          </a:p>
          <a:p>
            <a:r>
              <a:rPr lang="en-GB" dirty="0">
                <a:effectLst/>
              </a:rPr>
              <a:t>Besides circulating blood, the blood vessels provide two important means of measuring vital health statistics: pulse and blood pressure.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00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988841"/>
            <a:ext cx="7772400" cy="2304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800" b="1" dirty="0">
                <a:solidFill>
                  <a:srgbClr val="002060"/>
                </a:solidFill>
              </a:rPr>
              <a:t>Normal venous anatomy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1283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586" y="91708"/>
            <a:ext cx="7886700" cy="903287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rgbClr val="002060"/>
                </a:solidFill>
              </a:rPr>
              <a:t>Basics of Venous Anatomy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075612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/>
              <a:t>Veins are thin walled with low velocity phasic flow</a:t>
            </a:r>
          </a:p>
          <a:p>
            <a:pPr eaLnBrk="1" hangingPunct="1">
              <a:defRPr/>
            </a:pPr>
            <a:r>
              <a:rPr lang="en-GB" sz="2400" dirty="0"/>
              <a:t>Easily dilated and compress with very little applied pressure</a:t>
            </a:r>
          </a:p>
          <a:p>
            <a:pPr eaLnBrk="1" hangingPunct="1">
              <a:defRPr/>
            </a:pPr>
            <a:r>
              <a:rPr lang="en-GB" sz="2400" dirty="0"/>
              <a:t>All veins have ‘one way’ valves</a:t>
            </a:r>
          </a:p>
          <a:p>
            <a:pPr eaLnBrk="1" hangingPunct="1">
              <a:defRPr/>
            </a:pPr>
            <a:r>
              <a:rPr lang="en-GB" sz="2400" dirty="0"/>
              <a:t>For scanning veins can easily be followed in the longitudinal or transverse planes</a:t>
            </a:r>
          </a:p>
          <a:p>
            <a:pPr eaLnBrk="1" hangingPunct="1">
              <a:defRPr/>
            </a:pPr>
            <a:r>
              <a:rPr lang="en-GB" sz="2400" dirty="0"/>
              <a:t>Veins are divided into 3 types </a:t>
            </a:r>
          </a:p>
          <a:p>
            <a:pPr lvl="1" eaLnBrk="1" hangingPunct="1">
              <a:defRPr/>
            </a:pPr>
            <a:r>
              <a:rPr lang="en-GB" sz="2000" dirty="0"/>
              <a:t>Superficial</a:t>
            </a:r>
          </a:p>
          <a:p>
            <a:pPr lvl="1" eaLnBrk="1" hangingPunct="1">
              <a:defRPr/>
            </a:pPr>
            <a:r>
              <a:rPr lang="en-GB" sz="2000" dirty="0"/>
              <a:t>Deep</a:t>
            </a:r>
          </a:p>
          <a:p>
            <a:pPr lvl="1" eaLnBrk="1" hangingPunct="1">
              <a:defRPr/>
            </a:pPr>
            <a:r>
              <a:rPr lang="en-GB" sz="2000" dirty="0"/>
              <a:t>Perforating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  <p:pic>
        <p:nvPicPr>
          <p:cNvPr id="1026" name="Picture 2" descr="Image result for vein val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515976" cy="31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12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662" y="199547"/>
            <a:ext cx="7886700" cy="687610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002060"/>
                </a:solidFill>
              </a:rPr>
              <a:t>Can you place the veins?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Popliteal </a:t>
            </a:r>
          </a:p>
          <a:p>
            <a:pPr>
              <a:defRPr/>
            </a:pPr>
            <a:r>
              <a:rPr lang="en-GB" sz="2000" dirty="0"/>
              <a:t>External and Internal Jugular</a:t>
            </a:r>
          </a:p>
          <a:p>
            <a:pPr>
              <a:defRPr/>
            </a:pPr>
            <a:r>
              <a:rPr lang="en-GB" sz="2000" dirty="0"/>
              <a:t>Internal and External Iliac</a:t>
            </a:r>
          </a:p>
          <a:p>
            <a:pPr>
              <a:defRPr/>
            </a:pPr>
            <a:r>
              <a:rPr lang="en-GB" sz="2000" dirty="0"/>
              <a:t>Inferior Vena Cava</a:t>
            </a:r>
          </a:p>
          <a:p>
            <a:pPr>
              <a:defRPr/>
            </a:pPr>
            <a:r>
              <a:rPr lang="en-GB" sz="2000" dirty="0"/>
              <a:t>Axillary</a:t>
            </a:r>
          </a:p>
          <a:p>
            <a:pPr>
              <a:defRPr/>
            </a:pPr>
            <a:r>
              <a:rPr lang="en-GB" sz="2000" dirty="0"/>
              <a:t>Medial Cubital</a:t>
            </a:r>
          </a:p>
          <a:p>
            <a:pPr>
              <a:defRPr/>
            </a:pPr>
            <a:r>
              <a:rPr lang="en-GB" sz="2000" dirty="0"/>
              <a:t>Superior vena Cava</a:t>
            </a:r>
          </a:p>
          <a:p>
            <a:pPr>
              <a:defRPr/>
            </a:pPr>
            <a:r>
              <a:rPr lang="en-GB" sz="2000" dirty="0"/>
              <a:t>Brachial</a:t>
            </a:r>
          </a:p>
          <a:p>
            <a:pPr>
              <a:defRPr/>
            </a:pPr>
            <a:r>
              <a:rPr lang="en-GB" sz="2000" dirty="0"/>
              <a:t>Short/Small Saphenous</a:t>
            </a:r>
          </a:p>
          <a:p>
            <a:pPr>
              <a:defRPr/>
            </a:pPr>
            <a:r>
              <a:rPr lang="en-GB" sz="2000" dirty="0"/>
              <a:t>Great/Long Saphenous</a:t>
            </a:r>
          </a:p>
          <a:p>
            <a:pPr>
              <a:defRPr/>
            </a:pPr>
            <a:r>
              <a:rPr lang="en-GB" sz="2000" dirty="0"/>
              <a:t>Dorsal 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Renal</a:t>
            </a:r>
          </a:p>
          <a:p>
            <a:pPr>
              <a:defRPr/>
            </a:pPr>
            <a:r>
              <a:rPr lang="en-GB" sz="2000" dirty="0"/>
              <a:t>Subclavian</a:t>
            </a:r>
          </a:p>
          <a:p>
            <a:pPr>
              <a:defRPr/>
            </a:pPr>
            <a:r>
              <a:rPr lang="en-GB" sz="2000" dirty="0"/>
              <a:t>Facial</a:t>
            </a:r>
          </a:p>
          <a:p>
            <a:pPr>
              <a:defRPr/>
            </a:pPr>
            <a:r>
              <a:rPr lang="en-GB" sz="2000" dirty="0"/>
              <a:t>Gonadal</a:t>
            </a:r>
          </a:p>
          <a:p>
            <a:pPr>
              <a:defRPr/>
            </a:pPr>
            <a:r>
              <a:rPr lang="en-GB" sz="2000" dirty="0"/>
              <a:t>Hepatic</a:t>
            </a:r>
          </a:p>
          <a:p>
            <a:pPr>
              <a:defRPr/>
            </a:pPr>
            <a:r>
              <a:rPr lang="en-GB" sz="2000" dirty="0"/>
              <a:t>Common Iliac</a:t>
            </a:r>
          </a:p>
          <a:p>
            <a:pPr>
              <a:defRPr/>
            </a:pPr>
            <a:r>
              <a:rPr lang="en-GB" sz="2000" dirty="0"/>
              <a:t>Cephalic</a:t>
            </a:r>
          </a:p>
          <a:p>
            <a:pPr>
              <a:defRPr/>
            </a:pPr>
            <a:r>
              <a:rPr lang="en-GB" sz="2000" dirty="0"/>
              <a:t>Basilic</a:t>
            </a:r>
          </a:p>
          <a:p>
            <a:pPr>
              <a:defRPr/>
            </a:pPr>
            <a:r>
              <a:rPr lang="en-GB" sz="2000" dirty="0"/>
              <a:t>Brachiocephalic</a:t>
            </a:r>
          </a:p>
          <a:p>
            <a:pPr>
              <a:defRPr/>
            </a:pPr>
            <a:r>
              <a:rPr lang="en-GB" sz="2000" dirty="0"/>
              <a:t>Common femoral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215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irculationveno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136"/>
            <a:ext cx="5760615" cy="646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070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586" y="116632"/>
            <a:ext cx="7886700" cy="80177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Superficial, Perforating and Deep Veins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187624" y="1124744"/>
            <a:ext cx="6768752" cy="5184577"/>
            <a:chOff x="1979712" y="2708921"/>
            <a:chExt cx="3928492" cy="33123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800" b="2589"/>
            <a:stretch/>
          </p:blipFill>
          <p:spPr>
            <a:xfrm>
              <a:off x="1979712" y="2708921"/>
              <a:ext cx="3928492" cy="33123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79712" y="580526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2328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106" y="240879"/>
            <a:ext cx="7886700" cy="604946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Perforator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3511302" cy="4351338"/>
          </a:xfrm>
        </p:spPr>
        <p:txBody>
          <a:bodyPr/>
          <a:lstStyle/>
          <a:p>
            <a:r>
              <a:rPr lang="en-GB" dirty="0"/>
              <a:t>Perforating veins connect the deep system with the superficial system</a:t>
            </a:r>
          </a:p>
          <a:p>
            <a:endParaRPr lang="en-GB" dirty="0"/>
          </a:p>
          <a:p>
            <a:r>
              <a:rPr lang="en-GB" dirty="0"/>
              <a:t>Flow should be FROM superficial veins TO deep veins</a:t>
            </a:r>
          </a:p>
          <a:p>
            <a:endParaRPr lang="en-GB" dirty="0"/>
          </a:p>
          <a:p>
            <a:r>
              <a:rPr lang="en-GB" dirty="0"/>
              <a:t>Flow in the wrong direction (incompetent valves) can cause venous insufficiency, varicose veins and venous ulceration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9"/>
          <a:stretch/>
        </p:blipFill>
        <p:spPr bwMode="auto">
          <a:xfrm>
            <a:off x="4139952" y="1164928"/>
            <a:ext cx="4806280" cy="49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662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586" y="31656"/>
            <a:ext cx="3826768" cy="102339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Leg Vein Perforators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079749" cy="515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861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48" y="764704"/>
            <a:ext cx="5184576" cy="5872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586" y="138446"/>
            <a:ext cx="7886700" cy="831626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Arm Veins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795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586" y="89992"/>
            <a:ext cx="7886700" cy="9036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rgbClr val="002060"/>
                </a:solidFill>
              </a:rPr>
              <a:t>Normal venous waveforms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835775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790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98341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00586" y="89992"/>
            <a:ext cx="7886700" cy="903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b="1">
                <a:solidFill>
                  <a:srgbClr val="002060"/>
                </a:solidFill>
              </a:rPr>
              <a:t>Normal venous waveforms</a:t>
            </a:r>
            <a:endParaRPr lang="en-GB" alt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75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7886700" cy="84918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002060"/>
                </a:solidFill>
                <a:effectLst/>
              </a:rPr>
            </a:br>
            <a:r>
              <a:rPr lang="en-GB" b="1" dirty="0">
                <a:solidFill>
                  <a:srgbClr val="002060"/>
                </a:solidFill>
                <a:effectLst/>
              </a:rPr>
              <a:t>Circulatory System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r>
              <a:rPr lang="en-GB" sz="2400" dirty="0">
                <a:effectLst/>
              </a:rPr>
              <a:t>On average, your body has about 5 litres of blood continually travelling through it by way of the circulatory system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  <a:p>
            <a:r>
              <a:rPr lang="en-GB" sz="2400" dirty="0">
                <a:effectLst/>
              </a:rPr>
              <a:t>The heart, the lungs, and the blood vessels work together to form the circle part of the circulatory system</a:t>
            </a:r>
          </a:p>
          <a:p>
            <a:endParaRPr lang="en-GB" sz="2400" dirty="0">
              <a:effectLst/>
            </a:endParaRPr>
          </a:p>
          <a:p>
            <a:r>
              <a:rPr lang="en-GB" sz="2400" dirty="0">
                <a:effectLst/>
              </a:rPr>
              <a:t>The pumping of the heart forces the blood around the body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661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6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02" y="116632"/>
            <a:ext cx="7886700" cy="7596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rgbClr val="002060"/>
                </a:solidFill>
              </a:rPr>
              <a:t>Internal Jugular Vein</a:t>
            </a:r>
          </a:p>
        </p:txBody>
      </p:sp>
      <p:pic>
        <p:nvPicPr>
          <p:cNvPr id="11267" name="Picture 4" descr="patentij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7454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165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586" y="-119430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solidFill>
                  <a:srgbClr val="002060"/>
                </a:solidFill>
              </a:rPr>
              <a:t>Internal Jugular Vein DVT</a:t>
            </a:r>
          </a:p>
        </p:txBody>
      </p:sp>
      <p:pic>
        <p:nvPicPr>
          <p:cNvPr id="12291" name="Picture 4" descr="deep_venous_thrombusij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r="12264" b="9586"/>
          <a:stretch/>
        </p:blipFill>
        <p:spPr bwMode="auto">
          <a:xfrm>
            <a:off x="1475656" y="1280242"/>
            <a:ext cx="5904656" cy="50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" y="116632"/>
            <a:ext cx="1426269" cy="85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21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r>
              <a:rPr lang="en-GB" sz="2800" dirty="0"/>
              <a:t>The body's circulatory system has three distinct parts:</a:t>
            </a:r>
          </a:p>
          <a:p>
            <a:pPr lvl="1"/>
            <a:r>
              <a:rPr lang="en-GB" sz="2400" dirty="0"/>
              <a:t>Pulmonary circulation (lungs)</a:t>
            </a:r>
          </a:p>
          <a:p>
            <a:pPr lvl="1"/>
            <a:r>
              <a:rPr lang="en-GB" sz="2400" dirty="0"/>
              <a:t>Coronary circulation (heart)</a:t>
            </a:r>
          </a:p>
          <a:p>
            <a:pPr lvl="1"/>
            <a:r>
              <a:rPr lang="en-GB" sz="2400" dirty="0"/>
              <a:t>Systemic circulation (rest of the body)</a:t>
            </a:r>
          </a:p>
          <a:p>
            <a:pPr lvl="1"/>
            <a:endParaRPr lang="en-GB" sz="2400" dirty="0"/>
          </a:p>
          <a:p>
            <a:r>
              <a:rPr lang="en-GB" sz="2800" dirty="0"/>
              <a:t>Each part must be working independently in order for them to all work together 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91680" y="0"/>
            <a:ext cx="7886700" cy="84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Circulatory System</a:t>
            </a:r>
          </a:p>
        </p:txBody>
      </p:sp>
    </p:spTree>
    <p:extLst>
      <p:ext uri="{BB962C8B-B14F-4D97-AF65-F5344CB8AC3E}">
        <p14:creationId xmlns:p14="http://schemas.microsoft.com/office/powerpoint/2010/main" val="68786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9" y="151874"/>
            <a:ext cx="4568313" cy="670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436096" y="2204864"/>
            <a:ext cx="3600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/>
            <a:r>
              <a:rPr lang="en-GB" altLang="en-US" dirty="0">
                <a:solidFill>
                  <a:schemeClr val="tx1"/>
                </a:solidFill>
              </a:rPr>
              <a:t>Venous return to right side of heart via </a:t>
            </a:r>
            <a:r>
              <a:rPr lang="en-GB" altLang="en-US" dirty="0" err="1">
                <a:solidFill>
                  <a:schemeClr val="tx1"/>
                </a:solidFill>
              </a:rPr>
              <a:t>IVC</a:t>
            </a:r>
            <a:r>
              <a:rPr lang="en-GB" altLang="en-US" dirty="0">
                <a:solidFill>
                  <a:schemeClr val="tx1"/>
                </a:solidFill>
              </a:rPr>
              <a:t> and SVC</a:t>
            </a:r>
          </a:p>
          <a:p>
            <a:pPr algn="l"/>
            <a:endParaRPr lang="en-GB" altLang="en-US" dirty="0">
              <a:solidFill>
                <a:schemeClr val="tx1"/>
              </a:solidFill>
            </a:endParaRPr>
          </a:p>
          <a:p>
            <a:pPr algn="l"/>
            <a:r>
              <a:rPr lang="en-GB" altLang="en-US" dirty="0">
                <a:solidFill>
                  <a:schemeClr val="tx1"/>
                </a:solidFill>
              </a:rPr>
              <a:t>To lungs via pulmonary arteries for gaseous exchange</a:t>
            </a:r>
          </a:p>
          <a:p>
            <a:pPr algn="l"/>
            <a:endParaRPr lang="en-GB" altLang="en-US" dirty="0">
              <a:solidFill>
                <a:schemeClr val="tx1"/>
              </a:solidFill>
            </a:endParaRPr>
          </a:p>
          <a:p>
            <a:pPr algn="l"/>
            <a:r>
              <a:rPr lang="en-GB" altLang="en-US" dirty="0">
                <a:solidFill>
                  <a:schemeClr val="tx1"/>
                </a:solidFill>
              </a:rPr>
              <a:t>Through pulmonary veins to left side of heart</a:t>
            </a:r>
          </a:p>
          <a:p>
            <a:pPr algn="l"/>
            <a:endParaRPr lang="en-GB" altLang="en-US" dirty="0">
              <a:solidFill>
                <a:schemeClr val="tx1"/>
              </a:solidFill>
            </a:endParaRPr>
          </a:p>
          <a:p>
            <a:pPr algn="l"/>
            <a:r>
              <a:rPr lang="en-GB" altLang="en-US" dirty="0">
                <a:solidFill>
                  <a:schemeClr val="tx1"/>
                </a:solidFill>
              </a:rPr>
              <a:t>Pumped into aorta and arterial system</a:t>
            </a:r>
          </a:p>
          <a:p>
            <a:pPr algn="l"/>
            <a:endParaRPr lang="en-GB" altLang="en-US" dirty="0">
              <a:solidFill>
                <a:schemeClr val="tx1"/>
              </a:solidFill>
            </a:endParaRPr>
          </a:p>
          <a:p>
            <a:pPr algn="l"/>
            <a:r>
              <a:rPr lang="en-GB" altLang="en-US" dirty="0">
                <a:solidFill>
                  <a:schemeClr val="tx1"/>
                </a:solidFill>
              </a:rPr>
              <a:t>Reaches systemic capillaries for nutrient and gaseous exchange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5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087" y="176213"/>
            <a:ext cx="7886700" cy="83162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effectLst/>
              </a:rPr>
              <a:t>Systemic Circulation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Systemic circulation is a major part of the overall system </a:t>
            </a:r>
          </a:p>
          <a:p>
            <a:r>
              <a:rPr lang="en-GB" dirty="0">
                <a:effectLst/>
              </a:rPr>
              <a:t>Supplies nourishment to all of the tissues located throughout </a:t>
            </a:r>
            <a:r>
              <a:rPr lang="en-GB" dirty="0"/>
              <a:t>the</a:t>
            </a:r>
            <a:r>
              <a:rPr lang="en-GB" dirty="0">
                <a:effectLst/>
              </a:rPr>
              <a:t> body, with the exception of the heart and lungs </a:t>
            </a:r>
          </a:p>
          <a:p>
            <a:r>
              <a:rPr lang="en-GB" dirty="0">
                <a:effectLst/>
              </a:rPr>
              <a:t>The blood vessels (arteries, veins, and capillaries) are responsible for the delivery of oxygen and nutrients to the tissue</a:t>
            </a:r>
          </a:p>
          <a:p>
            <a:r>
              <a:rPr lang="en-GB" dirty="0">
                <a:effectLst/>
              </a:rPr>
              <a:t>Oxygen-rich blood enters the blood vessels through the heart's main artery called the aorta </a:t>
            </a:r>
          </a:p>
          <a:p>
            <a:r>
              <a:rPr lang="en-GB" dirty="0">
                <a:effectLst/>
              </a:rPr>
              <a:t>The forceful contraction of the left ventricle forces the blood into the aorta which then branches into many smaller arteries which run throughout the body </a:t>
            </a:r>
          </a:p>
          <a:p>
            <a:r>
              <a:rPr lang="en-GB" dirty="0"/>
              <a:t>The same process of delivery of oxygen and nutrients to tissues happens in the pulmonary and coronary circulation</a:t>
            </a:r>
            <a:endParaRPr lang="en-GB" dirty="0">
              <a:effectLst/>
            </a:endParaRPr>
          </a:p>
          <a:p>
            <a:endParaRPr lang="en-GB" dirty="0"/>
          </a:p>
          <a:p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23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0669"/>
            <a:ext cx="7886700" cy="665162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Arterial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The inside layer of an artery is very smooth, allowing the blood to flow quickly</a:t>
            </a:r>
          </a:p>
          <a:p>
            <a:endParaRPr lang="en-GB" dirty="0">
              <a:effectLst/>
            </a:endParaRPr>
          </a:p>
          <a:p>
            <a:r>
              <a:rPr lang="en-GB" dirty="0">
                <a:effectLst/>
              </a:rPr>
              <a:t>The outside layer of an artery is very strong, allowing the blood to flow forcefully, with a ‘rebound’ action to propel blood</a:t>
            </a:r>
          </a:p>
          <a:p>
            <a:endParaRPr lang="en-GB" dirty="0"/>
          </a:p>
          <a:p>
            <a:r>
              <a:rPr lang="en-GB" dirty="0">
                <a:effectLst/>
              </a:rPr>
              <a:t>The oxygen-rich blood enters the capillaries where the oxygen and nutrients are released </a:t>
            </a:r>
          </a:p>
          <a:p>
            <a:endParaRPr lang="en-GB" dirty="0"/>
          </a:p>
          <a:p>
            <a:r>
              <a:rPr lang="en-GB" dirty="0">
                <a:effectLst/>
              </a:rPr>
              <a:t>The waste products are collected and the waste-rich blood flows into the veins in order to circulate back to the heart where pulmonary circulation will allow the exchange of gases in the lungs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83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699932" y="1534864"/>
            <a:ext cx="5350933" cy="505016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Tunica intima </a:t>
            </a:r>
            <a:r>
              <a:rPr lang="en-GB" altLang="en-US" sz="1800" dirty="0"/>
              <a:t>- endothelial cells one cell thick </a:t>
            </a:r>
          </a:p>
          <a:p>
            <a:pPr>
              <a:buFontTx/>
              <a:buNone/>
            </a:pPr>
            <a:r>
              <a:rPr lang="en-GB" altLang="en-US" sz="1800" dirty="0"/>
              <a:t>provides smooth lining for blood flow.</a:t>
            </a:r>
          </a:p>
          <a:p>
            <a:pPr>
              <a:buFontTx/>
              <a:buNone/>
            </a:pPr>
            <a:endParaRPr lang="en-GB" altLang="en-US" sz="1800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Tunica media - </a:t>
            </a:r>
            <a:r>
              <a:rPr lang="en-GB" altLang="en-US" sz="1800" dirty="0"/>
              <a:t>smooth muscular layer surrounded </a:t>
            </a:r>
          </a:p>
          <a:p>
            <a:pPr>
              <a:buFontTx/>
              <a:buNone/>
            </a:pPr>
            <a:r>
              <a:rPr lang="en-GB" altLang="en-US" sz="1800" dirty="0"/>
              <a:t>by fibrous tissue, can vary in thickness depending </a:t>
            </a:r>
          </a:p>
          <a:p>
            <a:pPr>
              <a:buFontTx/>
              <a:buNone/>
            </a:pPr>
            <a:r>
              <a:rPr lang="en-GB" altLang="en-US" sz="1800" dirty="0"/>
              <a:t>upon artery function, muscles encircle therefore</a:t>
            </a:r>
          </a:p>
          <a:p>
            <a:pPr>
              <a:buFontTx/>
              <a:buNone/>
            </a:pPr>
            <a:r>
              <a:rPr lang="en-GB" altLang="en-US" sz="1800" dirty="0"/>
              <a:t>can regulate blood flow . Inner receives nutrients by </a:t>
            </a:r>
          </a:p>
          <a:p>
            <a:pPr>
              <a:buFontTx/>
              <a:buNone/>
            </a:pPr>
            <a:r>
              <a:rPr lang="en-GB" altLang="en-US" sz="1800" dirty="0"/>
              <a:t>diffusion from luminal blood, outer via vasa </a:t>
            </a:r>
            <a:r>
              <a:rPr lang="en-GB" altLang="en-US" sz="1800" dirty="0" err="1"/>
              <a:t>vasorum</a:t>
            </a:r>
            <a:r>
              <a:rPr lang="en-GB" altLang="en-US" sz="1800" dirty="0"/>
              <a:t>.</a:t>
            </a:r>
          </a:p>
          <a:p>
            <a:pPr>
              <a:buFontTx/>
              <a:buNone/>
            </a:pPr>
            <a:endParaRPr lang="en-GB" altLang="en-US" sz="1800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Tunica adventitia/</a:t>
            </a:r>
            <a:r>
              <a:rPr lang="en-GB" altLang="en-US" sz="1800" dirty="0" err="1">
                <a:solidFill>
                  <a:srgbClr val="0070C0"/>
                </a:solidFill>
              </a:rPr>
              <a:t>externa</a:t>
            </a:r>
            <a:r>
              <a:rPr lang="en-GB" altLang="en-US" sz="1800" dirty="0"/>
              <a:t> - elastic lamina composed of fibrous tissue. Adds strength - if weakened forms  </a:t>
            </a:r>
          </a:p>
          <a:p>
            <a:pPr>
              <a:buFontTx/>
              <a:buNone/>
            </a:pPr>
            <a:r>
              <a:rPr lang="en-GB" altLang="en-US" sz="1800" dirty="0"/>
              <a:t>aneurysms. Fibres run longitudinally giving </a:t>
            </a:r>
          </a:p>
          <a:p>
            <a:pPr>
              <a:buFontTx/>
              <a:buNone/>
            </a:pPr>
            <a:r>
              <a:rPr lang="en-GB" altLang="en-US" sz="1800" dirty="0"/>
              <a:t>elasticity to vessels which store systolic energy </a:t>
            </a:r>
          </a:p>
          <a:p>
            <a:pPr>
              <a:buFontTx/>
              <a:buNone/>
            </a:pPr>
            <a:r>
              <a:rPr lang="en-GB" altLang="en-US" sz="1800" dirty="0"/>
              <a:t>releasing it during diastole aiding blood flow, have </a:t>
            </a:r>
          </a:p>
          <a:p>
            <a:pPr>
              <a:buFontTx/>
              <a:buNone/>
            </a:pPr>
            <a:r>
              <a:rPr lang="en-GB" altLang="en-US" sz="1800" dirty="0"/>
              <a:t>vasa </a:t>
            </a:r>
            <a:r>
              <a:rPr lang="en-GB" altLang="en-US" sz="1800" dirty="0" err="1"/>
              <a:t>Vasorum</a:t>
            </a:r>
            <a:r>
              <a:rPr lang="en-GB" altLang="en-US" sz="1800" dirty="0"/>
              <a:t>.</a:t>
            </a:r>
          </a:p>
          <a:p>
            <a:pPr>
              <a:buFontTx/>
              <a:buNone/>
            </a:pPr>
            <a:endParaRPr lang="en-GB" altLang="en-US" sz="1800" dirty="0"/>
          </a:p>
          <a:p>
            <a:pPr>
              <a:buFontTx/>
              <a:buNone/>
            </a:pPr>
            <a:endParaRPr lang="en-GB" altLang="en-US" sz="1800" dirty="0"/>
          </a:p>
          <a:p>
            <a:pPr>
              <a:buFontTx/>
              <a:buNone/>
            </a:pPr>
            <a:endParaRPr lang="en-GB" altLang="en-US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856184"/>
            <a:ext cx="298026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2370667" y="1703784"/>
            <a:ext cx="1286933" cy="1066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2438398" y="2905472"/>
            <a:ext cx="1286934" cy="11605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 flipH="1">
            <a:off x="2711751" y="3216898"/>
            <a:ext cx="1016000" cy="1143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>
            <a:off x="2709333" y="4777680"/>
            <a:ext cx="1018418" cy="11171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51" y="197521"/>
            <a:ext cx="7886700" cy="751956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Vessel layers</a:t>
            </a:r>
          </a:p>
        </p:txBody>
      </p:sp>
    </p:spTree>
    <p:extLst>
      <p:ext uri="{BB962C8B-B14F-4D97-AF65-F5344CB8AC3E}">
        <p14:creationId xmlns:p14="http://schemas.microsoft.com/office/powerpoint/2010/main" val="155558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4852" y="1260476"/>
            <a:ext cx="8466667" cy="3505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696508" y="176214"/>
            <a:ext cx="8669867" cy="838200"/>
          </a:xfrm>
        </p:spPr>
        <p:txBody>
          <a:bodyPr/>
          <a:lstStyle/>
          <a:p>
            <a:r>
              <a:rPr lang="en-GB" altLang="en-US" sz="3200" b="1" dirty="0">
                <a:solidFill>
                  <a:srgbClr val="002060"/>
                </a:solidFill>
              </a:rPr>
              <a:t>Arterial and venous wall structure</a:t>
            </a:r>
            <a:endParaRPr lang="en-GB" altLang="en-US" b="1" dirty="0">
              <a:solidFill>
                <a:srgbClr val="00206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76400"/>
            <a:ext cx="4597648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52601"/>
            <a:ext cx="433493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06400" y="982992"/>
            <a:ext cx="17610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chemeClr val="tx1"/>
                </a:solidFill>
              </a:rPr>
              <a:t>Artery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76800" y="995340"/>
            <a:ext cx="17610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chemeClr val="tx1"/>
                </a:solidFill>
              </a:rPr>
              <a:t>Vein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35467" y="4821238"/>
            <a:ext cx="4004485" cy="173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Distal arteries more muscular &amp; control blood supply to area/organ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Proximal arteries more elastic &amp; can store energy from cardiac cycle released in diastole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Arterioles shed adventitia &amp; Capillaries purely intimal layer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139952" y="5008212"/>
            <a:ext cx="4881834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Helvetica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Helvetica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Helvetica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Helvetica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Helvetica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Contain valves - more in lower limbs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to prevent reflux, less smooth muscle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than arteries, more fibrous tissue, thinner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walls and media  than arteries but thicker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Adventitia.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1425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7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1335</Words>
  <Application>Microsoft Office PowerPoint</Application>
  <PresentationFormat>On-screen Show (4:3)</PresentationFormat>
  <Paragraphs>235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Wingdings</vt:lpstr>
      <vt:lpstr>Office Theme</vt:lpstr>
      <vt:lpstr>Basic Arterial and Venous Anatomy</vt:lpstr>
      <vt:lpstr>Blood Vessels</vt:lpstr>
      <vt:lpstr> Circulatory System</vt:lpstr>
      <vt:lpstr>PowerPoint Presentation</vt:lpstr>
      <vt:lpstr>PowerPoint Presentation</vt:lpstr>
      <vt:lpstr>Systemic Circulation</vt:lpstr>
      <vt:lpstr>Arterial System</vt:lpstr>
      <vt:lpstr>Vessel layers</vt:lpstr>
      <vt:lpstr>Arterial and venous wall structure</vt:lpstr>
      <vt:lpstr>Structure and function of blood vessels</vt:lpstr>
      <vt:lpstr>Normal arterial anatomy</vt:lpstr>
      <vt:lpstr>Arterial Anatomy</vt:lpstr>
      <vt:lpstr>Can you place the arteries?</vt:lpstr>
      <vt:lpstr>PowerPoint Presentation</vt:lpstr>
      <vt:lpstr>Arterial Blood Flow</vt:lpstr>
      <vt:lpstr>Arterial Blood Flow</vt:lpstr>
      <vt:lpstr>Renal and Portal System</vt:lpstr>
      <vt:lpstr>Heart Rate</vt:lpstr>
      <vt:lpstr>Blood Pressure</vt:lpstr>
      <vt:lpstr>Normal venous anatomy</vt:lpstr>
      <vt:lpstr>Basics of Venous Anatomy</vt:lpstr>
      <vt:lpstr>Can you place the veins?</vt:lpstr>
      <vt:lpstr>PowerPoint Presentation</vt:lpstr>
      <vt:lpstr>Superficial, Perforating and Deep Veins</vt:lpstr>
      <vt:lpstr>Perforator Veins</vt:lpstr>
      <vt:lpstr>Leg Vein Perforators</vt:lpstr>
      <vt:lpstr>Arm Veins</vt:lpstr>
      <vt:lpstr>Normal venous waveforms</vt:lpstr>
      <vt:lpstr>PowerPoint Presentation</vt:lpstr>
      <vt:lpstr>Internal Jugular Vein</vt:lpstr>
      <vt:lpstr>Internal Jugular Vein DVT</vt:lpstr>
    </vt:vector>
  </TitlesOfParts>
  <Company>MCHT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Ros (RBT) Mid Cheshire Tr</dc:creator>
  <cp:lastModifiedBy>Charlotte Roberts</cp:lastModifiedBy>
  <cp:revision>48</cp:revision>
  <dcterms:created xsi:type="dcterms:W3CDTF">2014-01-29T14:16:02Z</dcterms:created>
  <dcterms:modified xsi:type="dcterms:W3CDTF">2023-05-01T15:56:38Z</dcterms:modified>
</cp:coreProperties>
</file>