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5BBF21"/>
    <a:srgbClr val="D81E05"/>
    <a:srgbClr val="00AA9E"/>
    <a:srgbClr val="00AA9F"/>
    <a:srgbClr val="003893"/>
    <a:srgbClr val="0091C9"/>
    <a:srgbClr val="009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725" autoAdjust="0"/>
  </p:normalViewPr>
  <p:slideViewPr>
    <p:cSldViewPr snapToGrid="0">
      <p:cViewPr>
        <p:scale>
          <a:sx n="70" d="100"/>
          <a:sy n="70" d="100"/>
        </p:scale>
        <p:origin x="-3018" y="-924"/>
      </p:cViewPr>
      <p:guideLst>
        <p:guide orient="horz" pos="2160"/>
        <p:guide pos="729"/>
        <p:guide pos="385"/>
        <p:guide pos="5550"/>
        <p:guide pos="54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3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E10F246-D166-4E50-9773-15823BD584D7}" type="datetimeFigureOut">
              <a:rPr lang="en-GB" altLang="en-US"/>
              <a:pPr>
                <a:defRPr/>
              </a:pPr>
              <a:t>03/12/2019</a:t>
            </a:fld>
            <a:endParaRPr lang="en-GB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381AFA3-7F7C-47CC-92A9-CE601B91E5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866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6933BE-D647-4EB6-9985-5373DE39C062}" type="datetimeFigureOut">
              <a:rPr lang="en-US" altLang="en-US"/>
              <a:pPr>
                <a:defRPr/>
              </a:pPr>
              <a:t>12/3/2019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88BFDB-4EA8-41A8-8CEE-1E5AA92048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9324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A8A571-346F-4F66-86A8-DE215EB7F342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A534EF-7F4E-4026-928B-F5D3E07CD7A6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EF54DB-435C-4B77-89DD-534767360134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6E1930-F4B9-495F-AAFB-DC902F98D639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6EC7A3-5650-4D55-87A0-5895275D7B92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5528A5-F934-4AAE-B9A9-904A86901E9F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324FCB-5002-4BF6-91A1-E7928E09023C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HCW title sl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:\Useful Photos\University Hospitals Coventry and Warwickshire NHS Trust ÔÇô RGB BLU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800"/>
            <a:ext cx="395763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Placeholder 1"/>
          <p:cNvSpPr>
            <a:spLocks noGrp="1"/>
          </p:cNvSpPr>
          <p:nvPr>
            <p:ph type="ctrTitle"/>
          </p:nvPr>
        </p:nvSpPr>
        <p:spPr bwMode="white">
          <a:xfrm>
            <a:off x="1157288" y="2608263"/>
            <a:ext cx="7434262" cy="1470025"/>
          </a:xfrm>
        </p:spPr>
        <p:txBody>
          <a:bodyPr/>
          <a:lstStyle>
            <a:lvl1pPr>
              <a:defRPr sz="36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6388" name="Text Placeholder 2"/>
          <p:cNvSpPr>
            <a:spLocks noGrp="1" noChangeAspect="1"/>
          </p:cNvSpPr>
          <p:nvPr>
            <p:ph type="subTitle" idx="1"/>
          </p:nvPr>
        </p:nvSpPr>
        <p:spPr bwMode="white">
          <a:xfrm>
            <a:off x="1157288" y="4154488"/>
            <a:ext cx="7443787" cy="1285875"/>
          </a:xfrm>
        </p:spPr>
        <p:txBody>
          <a:bodyPr/>
          <a:lstStyle>
            <a:lvl1pPr marL="0" indent="0">
              <a:spcBef>
                <a:spcPct val="20000"/>
              </a:spcBef>
              <a:buFont typeface="Arial" charset="0"/>
              <a:buNone/>
              <a:defRPr sz="28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4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763200" y="838800"/>
            <a:ext cx="7560000" cy="914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00" y="1857600"/>
            <a:ext cx="7560000" cy="3571200"/>
          </a:xfrm>
        </p:spPr>
        <p:txBody>
          <a:bodyPr/>
          <a:lstStyle>
            <a:lvl1pPr>
              <a:defRPr baseline="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763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763200" y="838800"/>
            <a:ext cx="7560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200" y="1857600"/>
            <a:ext cx="7560000" cy="3571200"/>
          </a:xfr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>
                <a:srgbClr val="005C9E"/>
              </a:buClr>
              <a:buSzTx/>
              <a:buFont typeface="Arial" charset="0"/>
              <a:buNone/>
              <a:tabLst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40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00" y="838800"/>
            <a:ext cx="7560000" cy="914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72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763200" y="838800"/>
            <a:ext cx="7560000" cy="914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20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09412-43E6-467F-BCC4-B7233ECCAE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279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UHCW text slide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87363" y="134938"/>
            <a:ext cx="83232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Headline</a:t>
            </a:r>
          </a:p>
        </p:txBody>
      </p:sp>
      <p:sp>
        <p:nvSpPr>
          <p:cNvPr id="1028" name="Text Placeholder 2"/>
          <p:cNvSpPr>
            <a:spLocks noGrp="1" noChangeAspect="1"/>
          </p:cNvSpPr>
          <p:nvPr>
            <p:ph type="body" idx="1"/>
          </p:nvPr>
        </p:nvSpPr>
        <p:spPr bwMode="auto">
          <a:xfrm>
            <a:off x="487363" y="1304925"/>
            <a:ext cx="83232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 bullets</a:t>
            </a:r>
          </a:p>
          <a:p>
            <a:pPr lvl="1"/>
            <a:r>
              <a:rPr lang="en-GB" altLang="en-US" smtClean="0"/>
              <a:t>Second level bullets</a:t>
            </a:r>
          </a:p>
          <a:p>
            <a:pPr lvl="2"/>
            <a:r>
              <a:rPr lang="en-GB" altLang="en-US" smtClean="0"/>
              <a:t>Third level bullets</a:t>
            </a:r>
          </a:p>
        </p:txBody>
      </p:sp>
      <p:pic>
        <p:nvPicPr>
          <p:cNvPr id="1029" name="Picture 7" descr="H:\Useful Photos\University Hospitals Coventry and Warwickshire NHS Trust ÔÇô RGB BLUE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3"/>
          <a:stretch>
            <a:fillRect/>
          </a:stretch>
        </p:blipFill>
        <p:spPr bwMode="auto">
          <a:xfrm>
            <a:off x="6542088" y="5492750"/>
            <a:ext cx="21891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700" r:id="rId3"/>
    <p:sldLayoutId id="2147483701" r:id="rId4"/>
    <p:sldLayoutId id="2147483702" r:id="rId5"/>
    <p:sldLayoutId id="214748370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005C9E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C9E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C9E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C9E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C9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C9E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C9E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C9E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C9E"/>
          </a:solidFill>
          <a:latin typeface="Arial Black" pitchFamily="34" charset="0"/>
        </a:defRPr>
      </a:lvl9pPr>
    </p:titleStyle>
    <p:bodyStyle>
      <a:lvl1pPr marL="268288" indent="-268288" algn="l" rtl="0" eaLnBrk="0" fontAlgn="base" hangingPunct="0">
        <a:spcBef>
          <a:spcPct val="30000"/>
        </a:spcBef>
        <a:spcAft>
          <a:spcPct val="0"/>
        </a:spcAft>
        <a:buClr>
          <a:srgbClr val="005C9E"/>
        </a:buClr>
        <a:buFont typeface="Arial" charset="0"/>
        <a:buChar char="•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5963" indent="-268288" algn="l" rtl="0" eaLnBrk="0" fontAlgn="base" hangingPunct="0">
        <a:spcBef>
          <a:spcPct val="30000"/>
        </a:spcBef>
        <a:spcAft>
          <a:spcPct val="0"/>
        </a:spcAft>
        <a:buClr>
          <a:srgbClr val="005C9E"/>
        </a:buClr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30313" indent="-228600" algn="l" rtl="0" eaLnBrk="0" fontAlgn="base" hangingPunct="0">
        <a:spcBef>
          <a:spcPct val="30000"/>
        </a:spcBef>
        <a:spcAft>
          <a:spcPct val="0"/>
        </a:spcAft>
        <a:buClr>
          <a:srgbClr val="005C9E"/>
        </a:buClr>
        <a:buFont typeface="Arial" charset="0"/>
        <a:buChar char="•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lr>
          <a:srgbClr val="005C9E"/>
        </a:buClr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C9E"/>
        </a:buClr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1157288" y="3255963"/>
            <a:ext cx="7434262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/>
              <a:t>Non-Medical Referral (NMR) for Radiological Examinations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5813" y="4144963"/>
            <a:ext cx="7464425" cy="1143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66713" y="155575"/>
            <a:ext cx="7559675" cy="914400"/>
          </a:xfrm>
        </p:spPr>
        <p:txBody>
          <a:bodyPr/>
          <a:lstStyle/>
          <a:p>
            <a:r>
              <a:rPr lang="en-GB" altLang="en-US" smtClean="0"/>
              <a:t>Non-Medical 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850" y="1303338"/>
            <a:ext cx="6024563" cy="25527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referrals must include;</a:t>
            </a:r>
          </a:p>
          <a:p>
            <a:pPr lvl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 job title</a:t>
            </a:r>
          </a:p>
          <a:p>
            <a:pPr lvl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professional registration number</a:t>
            </a:r>
          </a:p>
          <a:p>
            <a:pPr lvl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COP no. of the protocol you are requesting under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7238" y="4257675"/>
            <a:ext cx="60039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ts val="1800"/>
              </a:spcBef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save entering this every time you submit a referral you can add this information to your profile on CRRS.</a:t>
            </a:r>
          </a:p>
        </p:txBody>
      </p:sp>
      <p:pic>
        <p:nvPicPr>
          <p:cNvPr id="50180" name="Picture 4" descr="Image result for t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71963"/>
            <a:ext cx="8175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3191" b="7690"/>
          <a:stretch>
            <a:fillRect/>
          </a:stretch>
        </p:blipFill>
        <p:spPr bwMode="auto">
          <a:xfrm>
            <a:off x="1995488" y="655638"/>
            <a:ext cx="6122987" cy="44259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763713" y="2786063"/>
            <a:ext cx="655637" cy="641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49524" r="95164" b="42966"/>
          <a:stretch>
            <a:fillRect/>
          </a:stretch>
        </p:blipFill>
        <p:spPr bwMode="auto">
          <a:xfrm>
            <a:off x="314325" y="2428875"/>
            <a:ext cx="944563" cy="13541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4" idx="2"/>
            <a:endCxn id="14340" idx="3"/>
          </p:cNvCxnSpPr>
          <p:nvPr/>
        </p:nvCxnSpPr>
        <p:spPr>
          <a:xfrm flipH="1" flipV="1">
            <a:off x="1258888" y="3106738"/>
            <a:ext cx="5048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075"/>
            <a:ext cx="9170988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49225"/>
            <a:ext cx="7559675" cy="914400"/>
          </a:xfrm>
        </p:spPr>
        <p:txBody>
          <a:bodyPr/>
          <a:lstStyle/>
          <a:p>
            <a:pPr eaLnBrk="1" hangingPunct="1"/>
            <a:r>
              <a:rPr lang="en-GB" altLang="en-US" smtClean="0"/>
              <a:t>Non-Medical Referral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728788"/>
            <a:ext cx="7924800" cy="352425"/>
          </a:xfrm>
          <a:solidFill>
            <a:schemeClr val="tx2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en-US" sz="2000" dirty="0" smtClean="0">
                <a:solidFill>
                  <a:schemeClr val="bg1"/>
                </a:solidFill>
              </a:rPr>
              <a:t>To comply with IR(ME)R  NMR protocols must be strictly adhered to.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800" dirty="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22488" y="3959225"/>
            <a:ext cx="543718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30000"/>
              </a:spcBef>
              <a:buClr>
                <a:srgbClr val="005C9E"/>
              </a:buClr>
              <a:buFont typeface="Arial" charset="0"/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5C9E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5C9E"/>
              </a:buClr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C9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C9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Ensure that you have read and fully understand the detail of the protocol you are requesting under.</a:t>
            </a:r>
          </a:p>
        </p:txBody>
      </p:sp>
      <p:pic>
        <p:nvPicPr>
          <p:cNvPr id="37890" name="Picture 2" descr="Image result for beaw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805113"/>
            <a:ext cx="2857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5"/>
          <p:cNvSpPr>
            <a:spLocks noGrp="1" noChangeArrowheads="1"/>
          </p:cNvSpPr>
          <p:nvPr>
            <p:ph type="title"/>
          </p:nvPr>
        </p:nvSpPr>
        <p:spPr>
          <a:xfrm>
            <a:off x="519113" y="369888"/>
            <a:ext cx="8001000" cy="5969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NMR Protocol - Example ‘Table 1’</a:t>
            </a:r>
            <a:endParaRPr lang="en-GB" altLang="en-US" sz="3400" smtClean="0"/>
          </a:p>
        </p:txBody>
      </p:sp>
      <p:graphicFrame>
        <p:nvGraphicFramePr>
          <p:cNvPr id="10303" name="Group 6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7988300" cy="2987675"/>
        </p:xfrm>
        <a:graphic>
          <a:graphicData uri="http://schemas.openxmlformats.org/drawingml/2006/table">
            <a:tbl>
              <a:tblPr/>
              <a:tblGrid>
                <a:gridCol w="1491253"/>
                <a:gridCol w="2468391"/>
                <a:gridCol w="4028656"/>
              </a:tblGrid>
              <a:tr h="611607">
                <a:tc>
                  <a:txBody>
                    <a:bodyPr/>
                    <a:lstStyle>
                      <a:lvl1pPr marL="469900" indent="-469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Request</a:t>
                      </a:r>
                      <a:endParaRPr kumimoji="0" lang="en-GB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469900" indent="-469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Referral Criteria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469900" indent="-469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Process for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recording image interpretation and</a:t>
                      </a:r>
                      <a:r>
                        <a:rPr kumimoji="0" lang="en-GB" alt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subsequent change to / effect on patient management</a:t>
                      </a:r>
                      <a:r>
                        <a:rPr kumimoji="0" lang="en-GB" alt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376068">
                <a:tc>
                  <a:txBody>
                    <a:bodyPr/>
                    <a:lstStyle>
                      <a:lvl1pPr marL="469900" indent="-469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Chest X-ray</a:t>
                      </a:r>
                      <a:endParaRPr kumimoji="0" lang="en-GB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469900" indent="-469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New onset shortness of breath.</a:t>
                      </a:r>
                    </a:p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New onset chest pain Cardiac sounding.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New onset Cardiac arrhythmias.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New onset worsening Cardiac failure.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New onset hypoxia.</a:t>
                      </a:r>
                      <a:endParaRPr kumimoji="0" lang="en-GB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469900" indent="-469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908050" indent="-4365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4925" indent="-395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93863" indent="-3873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93913" indent="-3984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Images will be reviewed by a medical practitioner and the interpretation and subsequent change to care will be recorded within the patient’s notes.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1450" y="182563"/>
            <a:ext cx="7561263" cy="914400"/>
          </a:xfrm>
        </p:spPr>
        <p:txBody>
          <a:bodyPr/>
          <a:lstStyle/>
          <a:p>
            <a:r>
              <a:rPr lang="en-GB" altLang="en-US" smtClean="0"/>
              <a:t>Warning!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3" y="1617663"/>
            <a:ext cx="8580437" cy="35702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protocol will require you to produce audit evidence of compliance to the protocol every 2 years.</a:t>
            </a:r>
          </a:p>
          <a:p>
            <a:pPr>
              <a:lnSpc>
                <a:spcPct val="150000"/>
              </a:lnSpc>
              <a:spcBef>
                <a:spcPts val="1800"/>
              </a:spcBef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annual audit of a sample of NMR referrals will also be conducted by Radiology.</a:t>
            </a:r>
          </a:p>
          <a:p>
            <a:pPr>
              <a:lnSpc>
                <a:spcPct val="150000"/>
              </a:lnSpc>
              <a:spcBef>
                <a:spcPts val="1800"/>
              </a:spcBef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identified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a request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been made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outside a referrers protocol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warning letter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sent to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referrer and their manager.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 breach results in the removal of e-requesting rights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18436" name="Picture 2" descr="Image result for wa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111125"/>
            <a:ext cx="19494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250" y="1809750"/>
            <a:ext cx="4654550" cy="1700213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49263" y="201613"/>
            <a:ext cx="7559675" cy="914400"/>
          </a:xfrm>
        </p:spPr>
        <p:txBody>
          <a:bodyPr/>
          <a:lstStyle/>
          <a:p>
            <a:r>
              <a:rPr lang="en-GB" altLang="en-US" smtClean="0"/>
              <a:t>Information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1857375"/>
            <a:ext cx="4594225" cy="357187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responsible for all referrals which come from your login.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28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alt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Ensure </a:t>
            </a:r>
            <a:r>
              <a:rPr lang="en-US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no-one else makes requests on your CRRS login!!</a:t>
            </a:r>
            <a:endParaRPr lang="en-GB" altLang="en-US" sz="28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  <p:pic>
        <p:nvPicPr>
          <p:cNvPr id="4" name="Picture 5" descr="computer-h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2349500"/>
            <a:ext cx="271303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293688"/>
            <a:ext cx="7561263" cy="9144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Ensure the correct exam is requested on the correct patient</a:t>
            </a:r>
            <a:endParaRPr lang="en-GB" altLang="en-US" sz="34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900238"/>
            <a:ext cx="8001000" cy="3232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point ID check when making requests (name, DOB, hospital no.)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incorrect patient or examination is carried out this has to reported to the CQC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Legal responsibility for the referral lies with the referrer</a:t>
            </a: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4" name="Picture 5" descr="Aerztin-haelt-Patientenhand-mit-LaserBand-Patientenarmb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438650"/>
            <a:ext cx="38957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01613"/>
            <a:ext cx="7559675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Required Information</a:t>
            </a:r>
            <a:endParaRPr lang="en-GB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9550" y="1497013"/>
            <a:ext cx="6099175" cy="3571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GB" alt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GB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</a:t>
            </a:r>
            <a:r>
              <a:rPr lang="en-GB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proposed </a:t>
            </a:r>
            <a:r>
              <a:rPr lang="en-GB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examination(s</a:t>
            </a:r>
            <a:r>
              <a:rPr lang="en-GB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GB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 full </a:t>
            </a:r>
            <a:r>
              <a:rPr lang="en-GB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details </a:t>
            </a:r>
            <a:r>
              <a:rPr lang="en-GB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patient’s condition/injury + other relevant clinical history/co-morbidities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GB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 a </a:t>
            </a:r>
            <a:r>
              <a:rPr lang="en-GB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question </a:t>
            </a:r>
            <a:r>
              <a:rPr lang="en-GB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can be answered by the proposed examination</a:t>
            </a:r>
          </a:p>
          <a:p>
            <a:pPr eaLnBrk="1" hangingPunct="1">
              <a:defRPr/>
            </a:pPr>
            <a:endParaRPr lang="en-GB" altLang="en-US" sz="1800" dirty="0" smtClean="0"/>
          </a:p>
        </p:txBody>
      </p:sp>
      <p:pic>
        <p:nvPicPr>
          <p:cNvPr id="21508" name="Picture 5" descr="article-2160186-139B9C71000005DC-472_470x6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9"/>
          <a:stretch>
            <a:fillRect/>
          </a:stretch>
        </p:blipFill>
        <p:spPr bwMode="auto">
          <a:xfrm>
            <a:off x="509588" y="2128838"/>
            <a:ext cx="191928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220663"/>
            <a:ext cx="7559675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Poor requests can lead to….</a:t>
            </a:r>
            <a:endParaRPr lang="en-GB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604963"/>
            <a:ext cx="5857875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Breach of referrers responsibility under IR(ME)R</a:t>
            </a:r>
          </a:p>
          <a:p>
            <a:pPr eaLnBrk="1" hangingPunct="1">
              <a:defRPr/>
            </a:pP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GB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GB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elays in patient turn-around time</a:t>
            </a:r>
          </a:p>
          <a:p>
            <a:pPr eaLnBrk="1" hangingPunct="1">
              <a:defRPr/>
            </a:pP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GB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 wasted chasing up enquiries</a:t>
            </a:r>
          </a:p>
          <a:p>
            <a:pPr eaLnBrk="1" hangingPunct="1">
              <a:defRPr/>
            </a:pP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GB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Wrong images being obtained, therefore clinical question not answered</a:t>
            </a:r>
          </a:p>
          <a:p>
            <a:pPr eaLnBrk="1" hangingPunct="1">
              <a:defRPr/>
            </a:pP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GB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Pathology being missed</a:t>
            </a:r>
          </a:p>
        </p:txBody>
      </p:sp>
      <p:pic>
        <p:nvPicPr>
          <p:cNvPr id="22532" name="Picture 4" descr="article-2160186-139B9C71000005DC-472_470x6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"/>
          <a:stretch>
            <a:fillRect/>
          </a:stretch>
        </p:blipFill>
        <p:spPr bwMode="auto">
          <a:xfrm>
            <a:off x="6486525" y="2108200"/>
            <a:ext cx="20351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13" y="4157663"/>
            <a:ext cx="2476500" cy="140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665163" y="1944688"/>
            <a:ext cx="7543800" cy="1671637"/>
          </a:xfrm>
          <a:prstGeom prst="wedgeRoundRectCallout">
            <a:avLst>
              <a:gd name="adj1" fmla="val -31514"/>
              <a:gd name="adj2" fmla="val 71296"/>
              <a:gd name="adj3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30000"/>
              </a:spcBef>
              <a:buClr>
                <a:srgbClr val="005C9E"/>
              </a:buClr>
              <a:buFont typeface="Arial" charset="0"/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5C9E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5C9E"/>
              </a:buClr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C9E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C9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C9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altLang="en-US" sz="180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altLang="en-US" sz="1800">
                <a:solidFill>
                  <a:schemeClr val="bg1"/>
                </a:solidFill>
                <a:latin typeface="Verdana" pitchFamily="34" charset="0"/>
              </a:rPr>
              <a:t>Non-medical health professionals may refer patients for medical exposure in accordance with their employers procedures.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latin typeface="Verdana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355600"/>
            <a:ext cx="7559675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Legal Authority for NMR Referrals</a:t>
            </a:r>
            <a:endParaRPr lang="en-GB" altLang="en-US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4364038"/>
            <a:ext cx="3224213" cy="609600"/>
          </a:xfrm>
        </p:spPr>
        <p:txBody>
          <a:bodyPr/>
          <a:lstStyle/>
          <a:p>
            <a:pPr marL="0" algn="ctr" eaLnBrk="1" hangingPunct="1">
              <a:buFont typeface="Wingdings" pitchFamily="2" charset="2"/>
              <a:buNone/>
            </a:pPr>
            <a:r>
              <a:rPr lang="en-GB" altLang="en-US" sz="2100" smtClean="0">
                <a:solidFill>
                  <a:schemeClr val="bg1"/>
                </a:solidFill>
                <a:latin typeface="Arial" charset="0"/>
                <a:cs typeface="Arial" charset="0"/>
              </a:rPr>
              <a:t>Ionising Radiation (Medical Exposure) Regulations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2" t="8794" r="25246" b="8078"/>
          <a:stretch>
            <a:fillRect/>
          </a:stretch>
        </p:blipFill>
        <p:spPr bwMode="auto">
          <a:xfrm>
            <a:off x="2068513" y="130175"/>
            <a:ext cx="4867275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9" t="30338" r="29008" b="62831"/>
          <a:stretch>
            <a:fillRect/>
          </a:stretch>
        </p:blipFill>
        <p:spPr bwMode="auto">
          <a:xfrm>
            <a:off x="769938" y="2528888"/>
            <a:ext cx="79184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7" t="37485" r="43170" b="59891"/>
          <a:stretch>
            <a:fillRect/>
          </a:stretch>
        </p:blipFill>
        <p:spPr bwMode="auto">
          <a:xfrm>
            <a:off x="1244600" y="2390775"/>
            <a:ext cx="65706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2" t="40712" r="28799" b="44125"/>
          <a:stretch>
            <a:fillRect/>
          </a:stretch>
        </p:blipFill>
        <p:spPr bwMode="auto">
          <a:xfrm>
            <a:off x="687388" y="1943100"/>
            <a:ext cx="785018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3" t="56345" r="28705" b="35304"/>
          <a:stretch>
            <a:fillRect/>
          </a:stretch>
        </p:blipFill>
        <p:spPr bwMode="auto">
          <a:xfrm>
            <a:off x="977900" y="2460625"/>
            <a:ext cx="71485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65147" r="28893" b="28011"/>
          <a:stretch>
            <a:fillRect/>
          </a:stretch>
        </p:blipFill>
        <p:spPr bwMode="auto">
          <a:xfrm>
            <a:off x="431800" y="2054225"/>
            <a:ext cx="8712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2" t="72461" r="35400" b="21892"/>
          <a:stretch>
            <a:fillRect/>
          </a:stretch>
        </p:blipFill>
        <p:spPr bwMode="auto">
          <a:xfrm>
            <a:off x="487363" y="2159000"/>
            <a:ext cx="838358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82563"/>
            <a:ext cx="7559675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Canceling Requests</a:t>
            </a:r>
            <a:endParaRPr lang="en-GB" alt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911350"/>
            <a:ext cx="8001000" cy="1330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Once a request has been submitted it is not possible to cancel it on CRRS</a:t>
            </a:r>
          </a:p>
          <a:p>
            <a:pPr eaLnBrk="1" hangingPunct="1">
              <a:defRPr/>
            </a:pPr>
            <a:endParaRPr lang="en-US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cancel a submitted request contact  radiology by telephone immediately</a:t>
            </a:r>
            <a:endParaRPr lang="en-GB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4" name="Picture 5" descr="th?id=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897313"/>
            <a:ext cx="265271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"/>
          <a:stretch>
            <a:fillRect/>
          </a:stretch>
        </p:blipFill>
        <p:spPr bwMode="auto">
          <a:xfrm>
            <a:off x="277813" y="166688"/>
            <a:ext cx="85725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18571" r="8157" b="13190"/>
          <a:stretch>
            <a:fillRect/>
          </a:stretch>
        </p:blipFill>
        <p:spPr bwMode="auto">
          <a:xfrm>
            <a:off x="544513" y="989013"/>
            <a:ext cx="7918450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838200"/>
            <a:ext cx="7559675" cy="9144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UHCW procedures for becoming a Non-Medical Referrer</a:t>
            </a:r>
            <a:endParaRPr lang="en-GB" altLang="en-US" sz="3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267200"/>
          </a:xfrm>
          <a:noFill/>
        </p:spPr>
        <p:txBody>
          <a:bodyPr/>
          <a:lstStyle/>
          <a:p>
            <a:pPr eaLnBrk="1" hangingPunct="1"/>
            <a:r>
              <a:rPr lang="en-GB" altLang="en-US" sz="1900" smtClean="0">
                <a:latin typeface="Arial" charset="0"/>
                <a:cs typeface="Arial" charset="0"/>
              </a:rPr>
              <a:t>A protocol is agreed by the Health Professionals CD and Radiology. This protocol is published on e-library.</a:t>
            </a:r>
          </a:p>
          <a:p>
            <a:pPr eaLnBrk="1" hangingPunct="1"/>
            <a:endParaRPr lang="en-GB" altLang="en-US" sz="19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th?id=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28613"/>
            <a:ext cx="8223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4650" y="87313"/>
            <a:ext cx="6151563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Summary</a:t>
            </a:r>
            <a:endParaRPr lang="en-GB" alt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568450"/>
            <a:ext cx="8001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Non-Medical Referrers (NMRs) must first be on the Radiology Approval Register (RAR)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 you have read and fully understand the requirements of your protocol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 no-one else uses your login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‘Pause and Check’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before submitting the request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257175"/>
            <a:ext cx="7559675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Next Steps</a:t>
            </a:r>
            <a:endParaRPr lang="en-GB" altLang="en-US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0" y="2724150"/>
            <a:ext cx="5848350" cy="1924050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defRPr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the Authorisation Page (Appendix 1) and send it to Radiology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Send an RFS form to ICT</a:t>
            </a:r>
            <a:endParaRPr lang="en-GB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820" name="Picture 5" descr="footprin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098675"/>
            <a:ext cx="215582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838200"/>
            <a:ext cx="7559675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Questions?</a:t>
            </a:r>
            <a:endParaRPr lang="en-GB" altLang="en-US" smtClean="0"/>
          </a:p>
        </p:txBody>
      </p:sp>
      <p:pic>
        <p:nvPicPr>
          <p:cNvPr id="35843" name="Picture 5" descr="any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6826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NMR Protocols on e-Library</a:t>
            </a:r>
            <a:endParaRPr lang="en-GB" altLang="en-US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7501" r="1125" b="5600"/>
          <a:stretch>
            <a:fillRect/>
          </a:stretch>
        </p:blipFill>
        <p:spPr bwMode="auto">
          <a:xfrm>
            <a:off x="457200" y="1066800"/>
            <a:ext cx="8305800" cy="553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838200"/>
            <a:ext cx="7559675" cy="9144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UHCW process for becoming a Non-Medical Referrer</a:t>
            </a:r>
            <a:endParaRPr lang="en-GB" altLang="en-US" sz="3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alt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1800" dirty="0" smtClean="0">
                <a:solidFill>
                  <a:schemeClr val="bg1">
                    <a:lumMod val="50000"/>
                  </a:schemeClr>
                </a:solidFill>
              </a:rPr>
              <a:t>A protocol is agreed by the Health Professionals CD and Radiology. This protocol is published on the ‘e-library’.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1800" dirty="0" smtClean="0"/>
              <a:t>Attend a short course in Radiation Protection.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 smtClean="0"/>
              <a:t>Complete the Authorisation Page (Appendix 1) of the NMR protocol and send to Radiology.</a:t>
            </a:r>
            <a:endParaRPr lang="en-GB" alt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838200"/>
            <a:ext cx="7559675" cy="9144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NMR Protocol – </a:t>
            </a:r>
            <a:br>
              <a:rPr lang="en-US" altLang="en-US" sz="3400" smtClean="0"/>
            </a:br>
            <a:r>
              <a:rPr lang="en-US" altLang="en-US" sz="3400" smtClean="0"/>
              <a:t>Example ‘Appendix 1’</a:t>
            </a:r>
            <a:endParaRPr lang="en-GB" altLang="en-US" sz="3400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7" t="11101" r="25571" b="11902"/>
          <a:stretch>
            <a:fillRect/>
          </a:stretch>
        </p:blipFill>
        <p:spPr bwMode="auto">
          <a:xfrm>
            <a:off x="2743200" y="1828800"/>
            <a:ext cx="3692525" cy="456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838200"/>
            <a:ext cx="7559675" cy="9144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UHCW process for becoming a Non-Medical Referrer</a:t>
            </a:r>
            <a:endParaRPr lang="en-GB" altLang="en-US" sz="3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1900" dirty="0" smtClean="0">
                <a:solidFill>
                  <a:schemeClr val="bg1">
                    <a:lumMod val="50000"/>
                  </a:schemeClr>
                </a:solidFill>
              </a:rPr>
              <a:t>A protocol is agreed by the Health Professionals CD and Radiology. This protocol is published on the ‘e-library’.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1900" dirty="0" smtClean="0">
                <a:solidFill>
                  <a:schemeClr val="bg1">
                    <a:lumMod val="50000"/>
                  </a:schemeClr>
                </a:solidFill>
              </a:rPr>
              <a:t>Attend a short course in Radiation Protection.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900" dirty="0" smtClean="0">
                <a:solidFill>
                  <a:schemeClr val="bg1">
                    <a:lumMod val="50000"/>
                  </a:schemeClr>
                </a:solidFill>
              </a:rPr>
              <a:t>Complete the Authorisation Page (Appendix) 1 of the NMR protocol and send to Radiology.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1900" dirty="0" smtClean="0"/>
              <a:t>Radiology add the NMR to the Radiology Approval Register (RAR).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1900" dirty="0" smtClean="0"/>
              <a:t>Send a Request for Service (RFS) form to ICT.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7559675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RFS Form</a:t>
            </a:r>
            <a:endParaRPr lang="en-GB" altLang="en-US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5" t="14502" r="28946" b="6801"/>
          <a:stretch>
            <a:fillRect/>
          </a:stretch>
        </p:blipFill>
        <p:spPr bwMode="auto">
          <a:xfrm>
            <a:off x="1355725" y="1112838"/>
            <a:ext cx="3063875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14803" r="27747" b="5600"/>
          <a:stretch>
            <a:fillRect/>
          </a:stretch>
        </p:blipFill>
        <p:spPr bwMode="auto">
          <a:xfrm>
            <a:off x="4718050" y="1114425"/>
            <a:ext cx="3084513" cy="441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38125"/>
            <a:ext cx="7561262" cy="9144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UHCW process for becoming a Non-Medical Referrer</a:t>
            </a:r>
            <a:endParaRPr lang="en-GB" altLang="en-US" sz="3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446213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1900" dirty="0" smtClean="0">
                <a:solidFill>
                  <a:schemeClr val="bg1">
                    <a:lumMod val="50000"/>
                  </a:schemeClr>
                </a:solidFill>
              </a:rPr>
              <a:t>A protocol is agreed by the Health Professionals CD and Radiology. This protocol is published on the ‘e-library’.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1900" dirty="0" smtClean="0">
                <a:solidFill>
                  <a:schemeClr val="bg1">
                    <a:lumMod val="50000"/>
                  </a:schemeClr>
                </a:solidFill>
              </a:rPr>
              <a:t>Attend a short course in Radiation Protection.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900" dirty="0" smtClean="0">
                <a:solidFill>
                  <a:schemeClr val="bg1">
                    <a:lumMod val="50000"/>
                  </a:schemeClr>
                </a:solidFill>
              </a:rPr>
              <a:t>Complete the Authorisation Page (Appendix) 1 of the NMR protocol and send to Radiology.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1900" dirty="0" smtClean="0">
                <a:solidFill>
                  <a:schemeClr val="bg1">
                    <a:lumMod val="50000"/>
                  </a:schemeClr>
                </a:solidFill>
              </a:rPr>
              <a:t>Radiology add the NMR to the Radiology Approval Register (RAR).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1900" dirty="0" smtClean="0">
                <a:solidFill>
                  <a:schemeClr val="bg1">
                    <a:lumMod val="50000"/>
                  </a:schemeClr>
                </a:solidFill>
              </a:rPr>
              <a:t>Send a Request for Service (RFS) form to ICT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9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1900" dirty="0" smtClean="0"/>
              <a:t>ICT send link to online training and arrange e-requesting access when assessment passed.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HCW Internal Slides">
  <a:themeElements>
    <a:clrScheme name="NHCW Internal Slides 1">
      <a:dk1>
        <a:srgbClr val="000000"/>
      </a:dk1>
      <a:lt1>
        <a:srgbClr val="FFFFFF"/>
      </a:lt1>
      <a:dk2>
        <a:srgbClr val="1F497D"/>
      </a:dk2>
      <a:lt2>
        <a:srgbClr val="000000"/>
      </a:lt2>
      <a:accent1>
        <a:srgbClr val="0091C9"/>
      </a:accent1>
      <a:accent2>
        <a:srgbClr val="003893"/>
      </a:accent2>
      <a:accent3>
        <a:srgbClr val="FFFFFF"/>
      </a:accent3>
      <a:accent4>
        <a:srgbClr val="000000"/>
      </a:accent4>
      <a:accent5>
        <a:srgbClr val="AAC7E1"/>
      </a:accent5>
      <a:accent6>
        <a:srgbClr val="003285"/>
      </a:accent6>
      <a:hlink>
        <a:srgbClr val="E28C05"/>
      </a:hlink>
      <a:folHlink>
        <a:srgbClr val="00AA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CW Internal Slides 1">
        <a:dk1>
          <a:srgbClr val="000000"/>
        </a:dk1>
        <a:lt1>
          <a:srgbClr val="FFFFFF"/>
        </a:lt1>
        <a:dk2>
          <a:srgbClr val="1F497D"/>
        </a:dk2>
        <a:lt2>
          <a:srgbClr val="000000"/>
        </a:lt2>
        <a:accent1>
          <a:srgbClr val="0091C9"/>
        </a:accent1>
        <a:accent2>
          <a:srgbClr val="003893"/>
        </a:accent2>
        <a:accent3>
          <a:srgbClr val="FFFFFF"/>
        </a:accent3>
        <a:accent4>
          <a:srgbClr val="000000"/>
        </a:accent4>
        <a:accent5>
          <a:srgbClr val="AAC7E1"/>
        </a:accent5>
        <a:accent6>
          <a:srgbClr val="003285"/>
        </a:accent6>
        <a:hlink>
          <a:srgbClr val="E28C05"/>
        </a:hlink>
        <a:folHlink>
          <a:srgbClr val="00AA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764</Words>
  <Application>Microsoft Office PowerPoint</Application>
  <PresentationFormat>On-screen Show (4:3)</PresentationFormat>
  <Paragraphs>120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Verdana</vt:lpstr>
      <vt:lpstr>Wingdings</vt:lpstr>
      <vt:lpstr>Times New Roman</vt:lpstr>
      <vt:lpstr>NHCW Internal Slides</vt:lpstr>
      <vt:lpstr>Non-Medical Referral (NMR) for Radiological Examinations</vt:lpstr>
      <vt:lpstr>Legal Authority for NMR Referrals</vt:lpstr>
      <vt:lpstr>UHCW procedures for becoming a Non-Medical Referrer</vt:lpstr>
      <vt:lpstr>NMR Protocols on e-Library</vt:lpstr>
      <vt:lpstr>UHCW process for becoming a Non-Medical Referrer</vt:lpstr>
      <vt:lpstr>NMR Protocol –  Example ‘Appendix 1’</vt:lpstr>
      <vt:lpstr>UHCW process for becoming a Non-Medical Referrer</vt:lpstr>
      <vt:lpstr>RFS Form</vt:lpstr>
      <vt:lpstr>UHCW process for becoming a Non-Medical Referrer</vt:lpstr>
      <vt:lpstr>Non-Medical Referral</vt:lpstr>
      <vt:lpstr>PowerPoint Presentation</vt:lpstr>
      <vt:lpstr>PowerPoint Presentation</vt:lpstr>
      <vt:lpstr>Non-Medical Referral</vt:lpstr>
      <vt:lpstr>NMR Protocol - Example ‘Table 1’</vt:lpstr>
      <vt:lpstr>Warning!</vt:lpstr>
      <vt:lpstr>Information Governance</vt:lpstr>
      <vt:lpstr>Ensure the correct exam is requested on the correct patient</vt:lpstr>
      <vt:lpstr>Required Information</vt:lpstr>
      <vt:lpstr>Poor requests can lead to….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Canceling Requests</vt:lpstr>
      <vt:lpstr>PowerPoint Presentation</vt:lpstr>
      <vt:lpstr>PowerPoint Presentation</vt:lpstr>
      <vt:lpstr>Summary</vt:lpstr>
      <vt:lpstr>Next Steps</vt:lpstr>
      <vt:lpstr>Questions?</vt:lpstr>
    </vt:vector>
  </TitlesOfParts>
  <Company>Volume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Joyce Kirrane</dc:creator>
  <cp:lastModifiedBy>Colliver Isaac (RKB) Trainee Clinical Scientist</cp:lastModifiedBy>
  <cp:revision>15</cp:revision>
  <dcterms:created xsi:type="dcterms:W3CDTF">2009-08-20T13:05:34Z</dcterms:created>
  <dcterms:modified xsi:type="dcterms:W3CDTF">2019-12-03T16:05:23Z</dcterms:modified>
</cp:coreProperties>
</file>