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3" r:id="rId3"/>
    <p:sldId id="262" r:id="rId4"/>
    <p:sldId id="270" r:id="rId5"/>
    <p:sldId id="260" r:id="rId6"/>
    <p:sldId id="265" r:id="rId7"/>
    <p:sldId id="271" r:id="rId8"/>
    <p:sldId id="261" r:id="rId9"/>
    <p:sldId id="259" r:id="rId10"/>
    <p:sldId id="264" r:id="rId11"/>
    <p:sldId id="266" r:id="rId12"/>
    <p:sldId id="267" r:id="rId13"/>
    <p:sldId id="268" r:id="rId14"/>
    <p:sldId id="269" r:id="rId15"/>
    <p:sldId id="274" r:id="rId16"/>
    <p:sldId id="275" r:id="rId17"/>
    <p:sldId id="277" r:id="rId18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74814" autoAdjust="0"/>
  </p:normalViewPr>
  <p:slideViewPr>
    <p:cSldViewPr>
      <p:cViewPr varScale="1">
        <p:scale>
          <a:sx n="91" d="100"/>
          <a:sy n="91" d="100"/>
        </p:scale>
        <p:origin x="-20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C0D2E-A39F-4010-9B4D-66621DA04D4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A5CC5-5395-4DFD-B863-0AFE92F5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4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E539C-EEE7-4EAA-814D-322CDFE039D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260D1-9519-47EB-B53A-65EBD9303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21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7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74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Unilateral</a:t>
            </a:r>
            <a:r>
              <a:rPr lang="en-US" baseline="0" dirty="0" smtClean="0"/>
              <a:t> symptoms </a:t>
            </a:r>
          </a:p>
          <a:p>
            <a:r>
              <a:rPr lang="en-US" baseline="0" dirty="0" smtClean="0"/>
              <a:t>Bilateral DVT unusual unless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has cancer bilateral symptoms </a:t>
            </a:r>
            <a:r>
              <a:rPr lang="en-US" baseline="0" dirty="0" err="1" smtClean="0"/>
              <a:t>condsider</a:t>
            </a:r>
            <a:r>
              <a:rPr lang="en-US" baseline="0" dirty="0" smtClean="0"/>
              <a:t> other causes</a:t>
            </a:r>
          </a:p>
          <a:p>
            <a:r>
              <a:rPr lang="en-US" baseline="0" dirty="0" smtClean="0"/>
              <a:t>Same day scan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5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thrombophelbitis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5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7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 really to reassure the </a:t>
            </a:r>
            <a:r>
              <a:rPr lang="en-US" dirty="0" err="1" smtClean="0"/>
              <a:t>pt</a:t>
            </a:r>
            <a:r>
              <a:rPr lang="en-US" dirty="0" smtClean="0"/>
              <a:t> – hopefully not clutching at</a:t>
            </a:r>
            <a:r>
              <a:rPr lang="en-US" baseline="0" dirty="0" smtClean="0"/>
              <a:t> scores scan everything request.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coming here it wasn’t always</a:t>
            </a:r>
            <a:r>
              <a:rPr lang="en-US" baseline="0" dirty="0" smtClean="0"/>
              <a:t> the case nephrology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would like you to know about vascular ultrasound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1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both </a:t>
            </a:r>
            <a:r>
              <a:rPr lang="en-US" baseline="0" dirty="0" err="1" smtClean="0"/>
              <a:t>sysmtems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And we want to be your eyes.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9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</a:t>
            </a:r>
            <a:r>
              <a:rPr lang="en-US" baseline="0" dirty="0" smtClean="0"/>
              <a:t> assume about podiatry </a:t>
            </a:r>
          </a:p>
          <a:p>
            <a:endParaRPr lang="en-US" baseline="0" dirty="0" smtClean="0"/>
          </a:p>
          <a:p>
            <a:r>
              <a:rPr lang="en-US" dirty="0" smtClean="0"/>
              <a:t>vascular lab should have a podiatrist or two as part of the team refer both ways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Poor</a:t>
            </a:r>
            <a:r>
              <a:rPr lang="en-US" baseline="0" dirty="0" smtClean="0"/>
              <a:t> compliance and poor attendance so we all need to be gate keepers,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see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that have had bypass 3 years ago abroad and have never been followed up, so when  apt comes through the door of a medical facility we all need to enforcing the messages about the importance of follow up, following their physicians advice attending dietician appointments </a:t>
            </a:r>
            <a:r>
              <a:rPr lang="en-US" baseline="0" dirty="0" err="1" smtClean="0"/>
              <a:t>physio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2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Limb</a:t>
            </a:r>
            <a:r>
              <a:rPr lang="en-US" baseline="0" dirty="0" smtClean="0"/>
              <a:t> and life threatening</a:t>
            </a:r>
          </a:p>
          <a:p>
            <a:r>
              <a:rPr lang="en-US" dirty="0" smtClean="0"/>
              <a:t>As a result of sudden</a:t>
            </a:r>
            <a:r>
              <a:rPr lang="en-US" baseline="0" dirty="0" smtClean="0"/>
              <a:t> interruption to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2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0D1-9519-47EB-B53A-65EBD93033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_Title1_Band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286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8000" y="2786400"/>
            <a:ext cx="5502275" cy="4818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rgbClr val="8892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98000" y="1343025"/>
            <a:ext cx="5505450" cy="1443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chemeClr val="accent3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06475" y="6325659"/>
            <a:ext cx="530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414141"/>
              </a:solidFill>
            </a:endParaRPr>
          </a:p>
        </p:txBody>
      </p:sp>
      <p:pic>
        <p:nvPicPr>
          <p:cNvPr id="8" name="Picture 7" descr="CCAD_Logo_v4_Ara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65" y="1333744"/>
            <a:ext cx="1667510" cy="5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6828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42900"/>
            <a:ext cx="3408362" cy="2876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A5D97F-A706-4F46-82EE-9ACD2CDC42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ba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_Header_Band+Pattern_reverse-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693540" y="2435225"/>
            <a:ext cx="8164710" cy="3081338"/>
          </a:xfrm>
          <a:prstGeom prst="rect">
            <a:avLst/>
          </a:prstGeom>
        </p:spPr>
        <p:txBody>
          <a:bodyPr lIns="108000" rIns="108000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1837" y="1603375"/>
            <a:ext cx="8126413" cy="63500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0" indent="0">
              <a:spcAft>
                <a:spcPts val="0"/>
              </a:spcAft>
              <a:buFontTx/>
              <a:buNone/>
              <a:defRPr sz="1600"/>
            </a:lvl2pPr>
            <a:lvl3pPr marL="0" indent="0">
              <a:spcAft>
                <a:spcPts val="0"/>
              </a:spcAft>
              <a:buFontTx/>
              <a:buNone/>
              <a:defRPr sz="1600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35012" y="5516563"/>
            <a:ext cx="8123238" cy="519113"/>
          </a:xfrm>
          <a:prstGeom prst="rect">
            <a:avLst/>
          </a:prstGeom>
        </p:spPr>
        <p:txBody>
          <a:bodyPr vert="horz" anchor="b" anchorCtr="0"/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8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2_Header_Pattern_reverse-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693540" y="2435225"/>
            <a:ext cx="8164710" cy="3081338"/>
          </a:xfrm>
          <a:prstGeom prst="rect">
            <a:avLst/>
          </a:prstGeom>
        </p:spPr>
        <p:txBody>
          <a:bodyPr lIns="108000" rIns="108000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1837" y="1603375"/>
            <a:ext cx="8126413" cy="63500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0" indent="0">
              <a:spcAft>
                <a:spcPts val="0"/>
              </a:spcAft>
              <a:buFontTx/>
              <a:buNone/>
              <a:defRPr sz="1600"/>
            </a:lvl2pPr>
            <a:lvl3pPr marL="0" indent="0">
              <a:spcAft>
                <a:spcPts val="0"/>
              </a:spcAft>
              <a:buFontTx/>
              <a:buNone/>
              <a:defRPr sz="1600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35012" y="5516563"/>
            <a:ext cx="8123238" cy="519113"/>
          </a:xfrm>
          <a:prstGeom prst="rect">
            <a:avLst/>
          </a:prstGeom>
        </p:spPr>
        <p:txBody>
          <a:bodyPr vert="horz" anchor="b" anchorCtr="0"/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54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aphic with ba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2_Header_Band+Pattern_reverse-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693540" y="2435225"/>
            <a:ext cx="3819723" cy="3081338"/>
          </a:xfrm>
          <a:prstGeom prst="rect">
            <a:avLst/>
          </a:prstGeom>
        </p:spPr>
        <p:txBody>
          <a:bodyPr lIns="108000" rIns="108000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1838" y="1603375"/>
            <a:ext cx="3781426" cy="63500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0" indent="0">
              <a:spcAft>
                <a:spcPts val="0"/>
              </a:spcAft>
              <a:buFontTx/>
              <a:buNone/>
              <a:defRPr sz="1600"/>
            </a:lvl2pPr>
            <a:lvl3pPr marL="0" indent="0">
              <a:spcAft>
                <a:spcPts val="0"/>
              </a:spcAft>
              <a:buFontTx/>
              <a:buNone/>
              <a:defRPr sz="1600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35011" y="5516563"/>
            <a:ext cx="7680327" cy="519113"/>
          </a:xfrm>
          <a:prstGeom prst="rect">
            <a:avLst/>
          </a:prstGeom>
        </p:spPr>
        <p:txBody>
          <a:bodyPr vert="horz" anchor="b" anchorCtr="0"/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7"/>
          </p:nvPr>
        </p:nvSpPr>
        <p:spPr>
          <a:xfrm>
            <a:off x="5038526" y="2435225"/>
            <a:ext cx="3819723" cy="3081338"/>
          </a:xfrm>
          <a:prstGeom prst="rect">
            <a:avLst/>
          </a:prstGeom>
        </p:spPr>
        <p:txBody>
          <a:bodyPr lIns="108000" rIns="108000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76824" y="1603375"/>
            <a:ext cx="3781426" cy="63500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0" indent="0">
              <a:spcAft>
                <a:spcPts val="0"/>
              </a:spcAft>
              <a:buFontTx/>
              <a:buNone/>
              <a:defRPr sz="1600"/>
            </a:lvl2pPr>
            <a:lvl3pPr marL="0" indent="0">
              <a:spcAft>
                <a:spcPts val="0"/>
              </a:spcAft>
              <a:buFontTx/>
              <a:buNone/>
              <a:defRPr sz="1600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035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2_Header_Pattern_reverse-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693540" y="2435225"/>
            <a:ext cx="3819723" cy="3081338"/>
          </a:xfrm>
          <a:prstGeom prst="rect">
            <a:avLst/>
          </a:prstGeom>
        </p:spPr>
        <p:txBody>
          <a:bodyPr lIns="108000" rIns="108000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1838" y="1603375"/>
            <a:ext cx="3781426" cy="63500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0" indent="0">
              <a:spcAft>
                <a:spcPts val="0"/>
              </a:spcAft>
              <a:buFontTx/>
              <a:buNone/>
              <a:defRPr sz="1600"/>
            </a:lvl2pPr>
            <a:lvl3pPr marL="0" indent="0">
              <a:spcAft>
                <a:spcPts val="0"/>
              </a:spcAft>
              <a:buFontTx/>
              <a:buNone/>
              <a:defRPr sz="1600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35011" y="5516563"/>
            <a:ext cx="7680327" cy="519113"/>
          </a:xfrm>
          <a:prstGeom prst="rect">
            <a:avLst/>
          </a:prstGeom>
        </p:spPr>
        <p:txBody>
          <a:bodyPr vert="horz" anchor="b" anchorCtr="0"/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7"/>
          </p:nvPr>
        </p:nvSpPr>
        <p:spPr>
          <a:xfrm>
            <a:off x="5038526" y="2435225"/>
            <a:ext cx="3819723" cy="3081338"/>
          </a:xfrm>
          <a:prstGeom prst="rect">
            <a:avLst/>
          </a:prstGeom>
        </p:spPr>
        <p:txBody>
          <a:bodyPr lIns="108000" rIns="108000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76824" y="1603375"/>
            <a:ext cx="3781426" cy="63500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0" indent="0">
              <a:spcAft>
                <a:spcPts val="0"/>
              </a:spcAft>
              <a:buFontTx/>
              <a:buNone/>
              <a:defRPr sz="1600"/>
            </a:lvl2pPr>
            <a:lvl3pPr marL="0" indent="0">
              <a:spcAft>
                <a:spcPts val="0"/>
              </a:spcAft>
              <a:buFontTx/>
              <a:buNone/>
              <a:defRPr sz="1600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9368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2_Header_Pattern_revers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3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_Header_Pattern_revers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3" y="1584000"/>
            <a:ext cx="7726362" cy="4855894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 lang="en-GB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lvl2pPr>
            <a:lvl3pPr marL="756000">
              <a:buSzPct val="100000"/>
              <a:buFontTx/>
              <a:buBlip>
                <a:blip r:embed="rId4"/>
              </a:buBlip>
              <a:defRPr/>
            </a:lvl3pPr>
            <a:lvl4pPr marL="1008000">
              <a:buSzPct val="100000"/>
              <a:buFontTx/>
              <a:buBlip>
                <a:blip r:embed="rId4"/>
              </a:buBlip>
              <a:defRPr/>
            </a:lvl4pPr>
            <a:lvl5pPr marL="1260000"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35013" y="6421894"/>
            <a:ext cx="7717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800" b="1" dirty="0">
                <a:solidFill>
                  <a:srgbClr val="414141"/>
                </a:solidFill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255346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_Title2_Backg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898000" y="2786400"/>
            <a:ext cx="5502275" cy="4818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rgbClr val="8892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98000" y="1343025"/>
            <a:ext cx="5505450" cy="1443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rgbClr val="C88F4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06475" y="6325659"/>
            <a:ext cx="530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 descr="CCAD_Logo_v4_Ara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65" y="1333744"/>
            <a:ext cx="1667510" cy="5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3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_Header_Band+Pattern_revers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0"/>
            <a:ext cx="813825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3" y="1566000"/>
            <a:ext cx="7726362" cy="4781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 marL="252000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lvl2pPr>
            <a:lvl3pPr marL="504000">
              <a:spcAft>
                <a:spcPts val="0"/>
              </a:spcAft>
              <a:buSzPct val="100000"/>
              <a:buFontTx/>
              <a:buBlip>
                <a:blip r:embed="rId4"/>
              </a:buBlip>
              <a:defRPr/>
            </a:lvl3pPr>
            <a:lvl4pPr marL="756000">
              <a:buSzPct val="100000"/>
              <a:buFontTx/>
              <a:buBlip>
                <a:blip r:embed="rId4"/>
              </a:buBlip>
              <a:defRPr/>
            </a:lvl4pPr>
            <a:lvl5pPr marL="1008000"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8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_Header_Pattern_revers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3" y="1566000"/>
            <a:ext cx="7726362" cy="4781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/>
            </a:lvl1pPr>
            <a:lvl2pPr marL="252000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lvl2pPr>
            <a:lvl3pPr marL="504000">
              <a:buSzPct val="100000"/>
              <a:buFontTx/>
              <a:buBlip>
                <a:blip r:embed="rId4"/>
              </a:buBlip>
              <a:defRPr/>
            </a:lvl3pPr>
            <a:lvl4pPr marL="756000">
              <a:buSzPct val="100000"/>
              <a:buFontTx/>
              <a:buBlip>
                <a:blip r:embed="rId4"/>
              </a:buBlip>
              <a:defRPr/>
            </a:lvl4pPr>
            <a:lvl5pPr marL="1008000"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_Divide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00" y="1992328"/>
            <a:ext cx="7772400" cy="1676400"/>
          </a:xfrm>
        </p:spPr>
        <p:txBody>
          <a:bodyPr anchor="t">
            <a:normAutofit/>
          </a:bodyPr>
          <a:lstStyle>
            <a:lvl1pPr algn="l">
              <a:defRPr sz="2600" b="0" cap="none">
                <a:solidFill>
                  <a:srgbClr val="C88F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200" y="0"/>
            <a:ext cx="7772400" cy="20542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A5D97F-A706-4F46-82EE-9ACD2CDC42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2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_Header_Band+Pattern_revers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585050"/>
            <a:ext cx="3686175" cy="4781884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 marL="252000"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200"/>
            </a:lvl2pPr>
            <a:lvl3pPr marL="504000">
              <a:buSzPct val="100000"/>
              <a:buFontTx/>
              <a:buBlip>
                <a:blip r:embed="rId4"/>
              </a:buBlip>
              <a:defRPr sz="2200"/>
            </a:lvl3pPr>
            <a:lvl4pPr marL="756000">
              <a:buSzPct val="100000"/>
              <a:buFontTx/>
              <a:buBlip>
                <a:blip r:embed="rId4"/>
              </a:buBlip>
              <a:defRPr sz="2200"/>
            </a:lvl4pPr>
            <a:lvl5pPr marL="1008000">
              <a:buSzPct val="100000"/>
              <a:buFontTx/>
              <a:buBlip>
                <a:blip r:embed="rId4"/>
              </a:buBlip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33913" y="1584000"/>
            <a:ext cx="4224336" cy="4781884"/>
          </a:xfrm>
          <a:prstGeom prst="rect">
            <a:avLst/>
          </a:prstGeom>
        </p:spPr>
        <p:txBody>
          <a:bodyPr rIns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 marL="252000"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200"/>
            </a:lvl2pPr>
            <a:lvl3pPr marL="504000">
              <a:buSzPct val="100000"/>
              <a:buFontTx/>
              <a:buBlip>
                <a:blip r:embed="rId4"/>
              </a:buBlip>
              <a:defRPr sz="2200"/>
            </a:lvl3pPr>
            <a:lvl4pPr marL="756000">
              <a:buSzPct val="100000"/>
              <a:buFontTx/>
              <a:buBlip>
                <a:blip r:embed="rId4"/>
              </a:buBlip>
              <a:defRPr sz="2200"/>
            </a:lvl4pPr>
            <a:lvl5pPr marL="1008000">
              <a:buSzPct val="100000"/>
              <a:buFontTx/>
              <a:buBlip>
                <a:blip r:embed="rId4"/>
              </a:buBlip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35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2_Header_Pattern_revers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585050"/>
            <a:ext cx="3686175" cy="4781884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 marL="252000"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200"/>
            </a:lvl2pPr>
            <a:lvl3pPr marL="504000">
              <a:buSzPct val="100000"/>
              <a:buFontTx/>
              <a:buBlip>
                <a:blip r:embed="rId4"/>
              </a:buBlip>
              <a:defRPr sz="2200"/>
            </a:lvl3pPr>
            <a:lvl4pPr marL="756000">
              <a:buSzPct val="100000"/>
              <a:buFontTx/>
              <a:buBlip>
                <a:blip r:embed="rId4"/>
              </a:buBlip>
              <a:defRPr sz="2200"/>
            </a:lvl4pPr>
            <a:lvl5pPr marL="1008000">
              <a:buSzPct val="100000"/>
              <a:buFontTx/>
              <a:buBlip>
                <a:blip r:embed="rId4"/>
              </a:buBlip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33913" y="1584000"/>
            <a:ext cx="4224336" cy="4781884"/>
          </a:xfrm>
          <a:prstGeom prst="rect">
            <a:avLst/>
          </a:prstGeom>
        </p:spPr>
        <p:txBody>
          <a:bodyPr rIns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 marL="252000"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200"/>
            </a:lvl2pPr>
            <a:lvl3pPr marL="504000">
              <a:buSzPct val="100000"/>
              <a:buFontTx/>
              <a:buBlip>
                <a:blip r:embed="rId4"/>
              </a:buBlip>
              <a:defRPr sz="2200"/>
            </a:lvl3pPr>
            <a:lvl4pPr marL="756000">
              <a:buSzPct val="100000"/>
              <a:buFontTx/>
              <a:buBlip>
                <a:blip r:embed="rId4"/>
              </a:buBlip>
              <a:defRPr sz="2200"/>
            </a:lvl4pPr>
            <a:lvl5pPr marL="1008000">
              <a:buSzPct val="100000"/>
              <a:buFontTx/>
              <a:buBlip>
                <a:blip r:embed="rId4"/>
              </a:buBlip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08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Backgr+Pattern_Revers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-1"/>
            <a:ext cx="8138250" cy="1188000"/>
          </a:xfrm>
        </p:spPr>
        <p:txBody>
          <a:bodyPr/>
          <a:lstStyle>
            <a:lvl1pPr>
              <a:defRPr>
                <a:solidFill>
                  <a:srgbClr val="88929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3" y="1579562"/>
            <a:ext cx="7726362" cy="47683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A5D97F-A706-4F46-82EE-9ACD2CDC42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1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lack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6828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42900"/>
            <a:ext cx="3408362" cy="2876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‹#›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2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047"/>
            <a:ext cx="8138250" cy="118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05124" y="6347884"/>
            <a:ext cx="530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457200"/>
            <a:endParaRPr lang="en-GB" dirty="0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2" y="6347884"/>
            <a:ext cx="2170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pPr defTabSz="457200"/>
            <a:endParaRPr lang="en-GB" dirty="0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724" y="6347884"/>
            <a:ext cx="733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457200"/>
            <a:fld id="{E1A5D97F-A706-4F46-82EE-9ACD2CDC42CC}" type="slidenum">
              <a:rPr lang="en-GB" smtClean="0">
                <a:solidFill>
                  <a:srgbClr val="414141"/>
                </a:solidFill>
              </a:rPr>
              <a:pPr defTabSz="457200"/>
              <a:t>‹#›</a:t>
            </a:fld>
            <a:endParaRPr lang="en-GB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200"/>
        </a:spcAft>
        <a:buFontTx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457200" rtl="0" eaLnBrk="1" latinLnBrk="0" hangingPunct="1">
        <a:spcBef>
          <a:spcPts val="0"/>
        </a:spcBef>
        <a:buSzPct val="100000"/>
        <a:buFontTx/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52000" algn="l" defTabSz="457200" rtl="0" eaLnBrk="1" latinLnBrk="0" hangingPunct="1">
        <a:spcBef>
          <a:spcPts val="1200"/>
        </a:spcBef>
        <a:buSzPct val="100000"/>
        <a:buFontTx/>
        <a:buBlip>
          <a:blip r:embed="rId19"/>
        </a:buBlip>
        <a:defRPr lang="en-US" sz="2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457200" rtl="0" eaLnBrk="1" latinLnBrk="0" hangingPunct="1">
        <a:spcBef>
          <a:spcPts val="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252000" algn="l" defTabSz="457200" rtl="0" eaLnBrk="1" latinLnBrk="0" hangingPunct="1">
        <a:spcBef>
          <a:spcPts val="0"/>
        </a:spcBef>
        <a:buFont typeface="Arial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73" y="1934726"/>
            <a:ext cx="3175000" cy="378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99098"/>
            <a:ext cx="3071278" cy="478313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719326"/>
            <a:ext cx="8354274" cy="98590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Nicola Sedgwick, BSc(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hons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) Podiatry, 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PgC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Medical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ltrasound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Accredited vascular scientist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051720" y="116632"/>
            <a:ext cx="5505450" cy="14430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Podiatry </a:t>
            </a:r>
            <a:r>
              <a:rPr lang="en-US" sz="3600" dirty="0" smtClean="0">
                <a:solidFill>
                  <a:schemeClr val="bg1"/>
                </a:solidFill>
              </a:rPr>
              <a:t>Indications for Vascular Ultrasound </a:t>
            </a:r>
            <a:r>
              <a:rPr lang="en-US" sz="3600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4355" y="1954753"/>
            <a:ext cx="10211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xxxxxxxxx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1273" y="2831351"/>
            <a:ext cx="1034278" cy="955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08304" y="2924944"/>
            <a:ext cx="127662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44415" y="3343615"/>
            <a:ext cx="1528654" cy="57128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79904" y="2300931"/>
            <a:ext cx="864096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70353" y="5404048"/>
            <a:ext cx="2376264" cy="399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Arterial duplex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ABPI</a:t>
            </a:r>
          </a:p>
          <a:p>
            <a:r>
              <a:rPr lang="en-US" dirty="0" smtClean="0"/>
              <a:t>Simple cheap and useful test </a:t>
            </a:r>
          </a:p>
          <a:p>
            <a:r>
              <a:rPr lang="en-US" dirty="0" smtClean="0"/>
              <a:t>But also operator dependent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Lots of ways to get this wrong and its important that its done correctly.</a:t>
            </a:r>
          </a:p>
          <a:p>
            <a:pPr algn="ctr"/>
            <a:r>
              <a:rPr lang="en-US" dirty="0" smtClean="0"/>
              <a:t>In the vascular lab we actually </a:t>
            </a:r>
            <a:r>
              <a:rPr lang="en-US" dirty="0" err="1" smtClean="0"/>
              <a:t>visualise</a:t>
            </a:r>
            <a:r>
              <a:rPr lang="en-US" dirty="0" smtClean="0"/>
              <a:t> the vessels so we can give an indication of the state of the arteries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10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Arterial assessment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Diagnose as we scan</a:t>
            </a:r>
          </a:p>
          <a:p>
            <a:r>
              <a:rPr lang="en-US" dirty="0" smtClean="0"/>
              <a:t>Adapt the scan to the patients pathology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Monophasic CFA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Long occlusion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Triphasic</a:t>
            </a:r>
            <a:r>
              <a:rPr lang="en-US" dirty="0" smtClean="0"/>
              <a:t> waveforms at the ankle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Aneurysm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DVT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11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1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Venous scanning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Venous scans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?DVT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?Reflux</a:t>
            </a:r>
          </a:p>
          <a:p>
            <a:endParaRPr lang="en-US" dirty="0" smtClean="0"/>
          </a:p>
          <a:p>
            <a:r>
              <a:rPr lang="en-US" dirty="0" smtClean="0"/>
              <a:t>Important how these scans are done, probably more operator dependent than arterial scans and a problem everywhere getting reliable result of the calf vessels	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12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7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white"/>
                </a:solidFill>
              </a:rPr>
              <a:t>Indications for </a:t>
            </a:r>
            <a:r>
              <a:rPr lang="en-US" sz="3600" dirty="0" smtClean="0">
                <a:solidFill>
                  <a:prstClr val="white"/>
                </a:solidFill>
              </a:rPr>
              <a:t>venous </a:t>
            </a:r>
            <a:r>
              <a:rPr lang="en-US" sz="3600" dirty="0">
                <a:solidFill>
                  <a:prstClr val="white"/>
                </a:solidFill>
              </a:rPr>
              <a:t>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DVT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Swelling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Tenderness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Redness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?source of PE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13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5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white"/>
                </a:solidFill>
              </a:rPr>
              <a:t>Indications for venous 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Varicose Veins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Heavy </a:t>
            </a:r>
            <a:r>
              <a:rPr lang="en-US" dirty="0"/>
              <a:t>aching leg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Visible varicosities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Reflux on CW </a:t>
            </a:r>
            <a:r>
              <a:rPr lang="en-US" dirty="0" err="1"/>
              <a:t>doppler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Telengectasia</a:t>
            </a:r>
            <a:r>
              <a:rPr lang="en-US" dirty="0" smtClean="0"/>
              <a:t> / spider veins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Hemosiderin staining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Eczema / itchy skin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Thickening skin around the calf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14</a:t>
            </a:fld>
            <a:endParaRPr lang="en-GB">
              <a:solidFill>
                <a:srgbClr val="41414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232248" cy="408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Venous scanning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DVT</a:t>
            </a:r>
          </a:p>
          <a:p>
            <a:r>
              <a:rPr lang="en-US" dirty="0" smtClean="0"/>
              <a:t>The entire deep system from distal EIV to the ankle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Checking for normal competent flow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Compressible vessels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15</a:t>
            </a:fld>
            <a:endParaRPr lang="en-GB">
              <a:solidFill>
                <a:srgbClr val="41414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864470" cy="28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white"/>
                </a:solidFill>
              </a:rPr>
              <a:t>Venous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3" y="1566000"/>
            <a:ext cx="3574355" cy="4781884"/>
          </a:xfrm>
        </p:spPr>
        <p:txBody>
          <a:bodyPr/>
          <a:lstStyle/>
          <a:p>
            <a:r>
              <a:rPr lang="en-US" dirty="0" smtClean="0"/>
              <a:t>Varicose veins</a:t>
            </a:r>
          </a:p>
          <a:p>
            <a:r>
              <a:rPr lang="en-US" sz="2000" dirty="0" smtClean="0"/>
              <a:t>Detailed scan of the superficial system and a brief look at the deeps system</a:t>
            </a:r>
          </a:p>
          <a:p>
            <a:endParaRPr lang="en-US" dirty="0" smtClean="0"/>
          </a:p>
          <a:p>
            <a:r>
              <a:rPr lang="en-US" sz="2000" dirty="0" smtClean="0"/>
              <a:t>The result of the scan providing a plan for surgery and which type of surgery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16</a:t>
            </a:fld>
            <a:endParaRPr lang="en-GB">
              <a:solidFill>
                <a:srgbClr val="41414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575323" cy="41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prstClr val="white"/>
                </a:solidFill>
                <a:ea typeface="+mn-ea"/>
                <a:cs typeface="+mn-cs"/>
              </a:rPr>
              <a:t>Podiatry Indications for Vascular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Answering a question that is going to help with decision making on the patient’s care plan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Results that the referring clinician understands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17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6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Vascular Ultrasound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2</a:t>
            </a:fld>
            <a:endParaRPr lang="en-GB">
              <a:solidFill>
                <a:srgbClr val="4141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755576" y="2299937"/>
            <a:ext cx="3781426" cy="528155"/>
          </a:xfrm>
        </p:spPr>
        <p:txBody>
          <a:bodyPr/>
          <a:lstStyle/>
          <a:p>
            <a:r>
              <a:rPr lang="en-US" sz="2000" dirty="0" smtClean="0"/>
              <a:t>Benefits of ultrasound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039046" y="1988840"/>
            <a:ext cx="3781426" cy="839996"/>
          </a:xfrm>
        </p:spPr>
        <p:txBody>
          <a:bodyPr/>
          <a:lstStyle/>
          <a:p>
            <a:pPr algn="ctr"/>
            <a:endParaRPr lang="en-US" sz="2000" dirty="0"/>
          </a:p>
          <a:p>
            <a:r>
              <a:rPr lang="en-US" sz="2000" dirty="0" smtClean="0"/>
              <a:t>Draw backs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55576" y="2828836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Non invasive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No side effects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Relatively comfortable for the patient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Immediate results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2838099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Operator dependent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Challenging in patients with obesity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Patient needs to be compliant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9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 you get when you refer to vascular ultrasound?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 ultrasound vascular assessment of either the venous or arterial system with ABPIs for arterial patients and an exercise challenge where required.</a:t>
            </a:r>
          </a:p>
          <a:p>
            <a:endParaRPr lang="en-US" dirty="0"/>
          </a:p>
          <a:p>
            <a:r>
              <a:rPr lang="en-US" dirty="0" smtClean="0"/>
              <a:t>Detail of the scan depends on the suspected pathology and what we find throughout the course of the scan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3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Podiatrist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The gate keeper for patient health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4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6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Indications for arterial duplex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Intermittent claudication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Ischemic rest pain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Gangrene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Ulceration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Diminished pulses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Bounding pulses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5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2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Indications for arterial 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Non compressible arteries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Considering patient for </a:t>
            </a:r>
            <a:r>
              <a:rPr lang="en-US" dirty="0" smtClean="0"/>
              <a:t>compression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Reduced ABPI in the podiatry clinic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Post surgery follow up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Known or ? Aneurysm/false aneurysm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6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Urgent referral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limb Ischemia. Sudden onset of pain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Chronic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Acute</a:t>
            </a:r>
          </a:p>
          <a:p>
            <a:endParaRPr lang="en-US" dirty="0" smtClean="0"/>
          </a:p>
          <a:p>
            <a:r>
              <a:rPr lang="en-US" dirty="0" smtClean="0"/>
              <a:t>ABPI &lt;0.3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7</a:t>
            </a:fld>
            <a:endParaRPr lang="en-GB">
              <a:solidFill>
                <a:srgbClr val="41414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4853161" cy="32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6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Arterial duplex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variations of arterial assessment</a:t>
            </a:r>
          </a:p>
          <a:p>
            <a:r>
              <a:rPr lang="en-US" dirty="0" smtClean="0"/>
              <a:t>ABPI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Duplex of PTA and ATA at the ankles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ABPI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mtClean="0"/>
              <a:t>Or TCPO2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Limited assessment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CFA, </a:t>
            </a:r>
            <a:r>
              <a:rPr lang="en-US" dirty="0" err="1" smtClean="0"/>
              <a:t>Pop.A</a:t>
            </a:r>
            <a:r>
              <a:rPr lang="en-US" dirty="0" smtClean="0"/>
              <a:t> and PTA and ATA at the ankle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ABPI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8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white"/>
                </a:solidFill>
              </a:rPr>
              <a:t>Arterial duplex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arterial duplex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CFA to the ankles, scanning the full length of each artery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When needed the iliac and aorta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Noting velocities and waveforms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Length and type of disease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Patent sections of vessel that suitable to use for a bypass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4141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141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D97F-A706-4F46-82EE-9ACD2CDC42CC}" type="slidenum">
              <a:rPr lang="en-GB" smtClean="0">
                <a:solidFill>
                  <a:srgbClr val="414141"/>
                </a:solidFill>
              </a:rPr>
              <a:pPr/>
              <a:t>9</a:t>
            </a:fld>
            <a:endParaRPr lang="en-GB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28986"/>
      </p:ext>
    </p:extLst>
  </p:cSld>
  <p:clrMapOvr>
    <a:masterClrMapping/>
  </p:clrMapOvr>
</p:sld>
</file>

<file path=ppt/theme/theme1.xml><?xml version="1.0" encoding="utf-8"?>
<a:theme xmlns:a="http://schemas.openxmlformats.org/drawingml/2006/main" name="CCAD_C2Colours_PowerPoint_Template">
  <a:themeElements>
    <a:clrScheme name="Custom 28">
      <a:dk1>
        <a:srgbClr val="414141"/>
      </a:dk1>
      <a:lt1>
        <a:sysClr val="window" lastClr="FFFFFF"/>
      </a:lt1>
      <a:dk2>
        <a:srgbClr val="88929B"/>
      </a:dk2>
      <a:lt2>
        <a:srgbClr val="394A58"/>
      </a:lt2>
      <a:accent1>
        <a:srgbClr val="C2C2A2"/>
      </a:accent1>
      <a:accent2>
        <a:srgbClr val="BAE0CD"/>
      </a:accent2>
      <a:accent3>
        <a:srgbClr val="C88F42"/>
      </a:accent3>
      <a:accent4>
        <a:srgbClr val="A09EA0"/>
      </a:accent4>
      <a:accent5>
        <a:srgbClr val="5C7F92"/>
      </a:accent5>
      <a:accent6>
        <a:srgbClr val="394A58"/>
      </a:accent6>
      <a:hlink>
        <a:srgbClr val="414141"/>
      </a:hlink>
      <a:folHlink>
        <a:srgbClr val="41414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669</Words>
  <Application>Microsoft Office PowerPoint</Application>
  <PresentationFormat>On-screen Show (4:3)</PresentationFormat>
  <Paragraphs>167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CCAD_C2Colours_PowerPoint_Template</vt:lpstr>
      <vt:lpstr>Nicola Sedgwick, BSc(hons) Podiatry,  PgC Medical Ultrasound Accredited vascular scientist</vt:lpstr>
      <vt:lpstr>Vascular Ultrasound</vt:lpstr>
      <vt:lpstr>What do you get when you refer to vascular ultrasound?</vt:lpstr>
      <vt:lpstr>The Podiatrist</vt:lpstr>
      <vt:lpstr>Indications for arterial duplex</vt:lpstr>
      <vt:lpstr>Indications for arterial duplex</vt:lpstr>
      <vt:lpstr>Urgent referral </vt:lpstr>
      <vt:lpstr>Arterial duplex</vt:lpstr>
      <vt:lpstr>Arterial duplex</vt:lpstr>
      <vt:lpstr>Arterial duplex</vt:lpstr>
      <vt:lpstr>Arterial assessment</vt:lpstr>
      <vt:lpstr>Venous scanning</vt:lpstr>
      <vt:lpstr>Indications for venous duplex</vt:lpstr>
      <vt:lpstr>Indications for venous duplex</vt:lpstr>
      <vt:lpstr>Venous scanning</vt:lpstr>
      <vt:lpstr>Venous scanning</vt:lpstr>
      <vt:lpstr>Podiatry Indications for Vascular Ultrasound</vt:lpstr>
    </vt:vector>
  </TitlesOfParts>
  <Company>Cleveland Clinic Abu Dhabi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Nicola Sedgwick  BSc(hons) podiatry,  PgC medical ultrasound Accredited vascular scientist</dc:title>
  <dc:creator>SedgwiN</dc:creator>
  <cp:lastModifiedBy>SedgwiN</cp:lastModifiedBy>
  <cp:revision>46</cp:revision>
  <cp:lastPrinted>2016-10-25T13:10:22Z</cp:lastPrinted>
  <dcterms:created xsi:type="dcterms:W3CDTF">2016-10-13T09:53:44Z</dcterms:created>
  <dcterms:modified xsi:type="dcterms:W3CDTF">2016-10-25T14:01:00Z</dcterms:modified>
</cp:coreProperties>
</file>