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80" r:id="rId8"/>
    <p:sldId id="262" r:id="rId9"/>
    <p:sldId id="273" r:id="rId10"/>
    <p:sldId id="274" r:id="rId11"/>
    <p:sldId id="261" r:id="rId12"/>
    <p:sldId id="263" r:id="rId13"/>
    <p:sldId id="264" r:id="rId14"/>
    <p:sldId id="265" r:id="rId15"/>
    <p:sldId id="267" r:id="rId16"/>
    <p:sldId id="266" r:id="rId17"/>
    <p:sldId id="268" r:id="rId18"/>
    <p:sldId id="272" r:id="rId19"/>
    <p:sldId id="271" r:id="rId20"/>
    <p:sldId id="275" r:id="rId21"/>
    <p:sldId id="276" r:id="rId22"/>
    <p:sldId id="277" r:id="rId23"/>
    <p:sldId id="278" r:id="rId24"/>
    <p:sldId id="279" r:id="rId25"/>
    <p:sldId id="27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824505-33F7-4B42-80DE-1E7E68932704}">
          <p14:sldIdLst>
            <p14:sldId id="256"/>
            <p14:sldId id="257"/>
            <p14:sldId id="258"/>
            <p14:sldId id="259"/>
            <p14:sldId id="260"/>
            <p14:sldId id="280"/>
            <p14:sldId id="262"/>
            <p14:sldId id="273"/>
            <p14:sldId id="274"/>
            <p14:sldId id="261"/>
            <p14:sldId id="263"/>
            <p14:sldId id="264"/>
            <p14:sldId id="265"/>
            <p14:sldId id="267"/>
            <p14:sldId id="266"/>
            <p14:sldId id="268"/>
            <p14:sldId id="272"/>
            <p14:sldId id="271"/>
            <p14:sldId id="275"/>
            <p14:sldId id="276"/>
            <p14:sldId id="277"/>
            <p14:sldId id="278"/>
            <p14:sldId id="279"/>
            <p14:sldId id="270"/>
          </p14:sldIdLst>
        </p14:section>
        <p14:section name="Untitled Section" id="{AB8FAA0F-142B-428D-938C-B0E920EABB7F}">
          <p14:sldIdLst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8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DB.nhs.uk\FileStore\CMD\Shared\Vascular\Vascular%20lab\Service%20Evaluations\DVT\Continuo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DB.nhs.uk\FileStore\CMD\Shared\Vascular\Vascular%20lab\Service%20Evaluations\DVT\Continuou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.james8.UHDB\Desktop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7174103237096E-2"/>
          <c:y val="5.1400554097404488E-2"/>
          <c:w val="0.81487029746281714"/>
          <c:h val="0.59865303295421401"/>
        </c:manualLayout>
      </c:layout>
      <c:lineChart>
        <c:grouping val="standard"/>
        <c:varyColors val="0"/>
        <c:ser>
          <c:idx val="0"/>
          <c:order val="0"/>
          <c:tx>
            <c:strRef>
              <c:f>Continuation!$L$5</c:f>
              <c:strCache>
                <c:ptCount val="1"/>
                <c:pt idx="0">
                  <c:v>DVT clinic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multiLvlStrRef>
              <c:f>Continuation!$K$8:$L$53</c:f>
              <c:multiLvlStrCache>
                <c:ptCount val="46"/>
                <c:lvl>
                  <c:pt idx="0">
                    <c:v>October</c:v>
                  </c:pt>
                  <c:pt idx="1">
                    <c:v>September</c:v>
                  </c:pt>
                  <c:pt idx="2">
                    <c:v>August</c:v>
                  </c:pt>
                  <c:pt idx="3">
                    <c:v>July</c:v>
                  </c:pt>
                  <c:pt idx="4">
                    <c:v>June</c:v>
                  </c:pt>
                  <c:pt idx="5">
                    <c:v>May</c:v>
                  </c:pt>
                  <c:pt idx="6">
                    <c:v>April</c:v>
                  </c:pt>
                  <c:pt idx="7">
                    <c:v>March</c:v>
                  </c:pt>
                  <c:pt idx="8">
                    <c:v>February</c:v>
                  </c:pt>
                  <c:pt idx="9">
                    <c:v>January</c:v>
                  </c:pt>
                  <c:pt idx="10">
                    <c:v>December</c:v>
                  </c:pt>
                  <c:pt idx="11">
                    <c:v>November</c:v>
                  </c:pt>
                  <c:pt idx="12">
                    <c:v>October</c:v>
                  </c:pt>
                  <c:pt idx="13">
                    <c:v>September</c:v>
                  </c:pt>
                  <c:pt idx="14">
                    <c:v>August</c:v>
                  </c:pt>
                  <c:pt idx="15">
                    <c:v>July</c:v>
                  </c:pt>
                  <c:pt idx="16">
                    <c:v>June</c:v>
                  </c:pt>
                  <c:pt idx="17">
                    <c:v>May</c:v>
                  </c:pt>
                  <c:pt idx="18">
                    <c:v>April</c:v>
                  </c:pt>
                  <c:pt idx="19">
                    <c:v>March</c:v>
                  </c:pt>
                  <c:pt idx="20">
                    <c:v>February</c:v>
                  </c:pt>
                  <c:pt idx="21">
                    <c:v>January</c:v>
                  </c:pt>
                  <c:pt idx="22">
                    <c:v>December</c:v>
                  </c:pt>
                  <c:pt idx="23">
                    <c:v>November</c:v>
                  </c:pt>
                  <c:pt idx="24">
                    <c:v>October</c:v>
                  </c:pt>
                  <c:pt idx="25">
                    <c:v>September</c:v>
                  </c:pt>
                  <c:pt idx="26">
                    <c:v>August</c:v>
                  </c:pt>
                  <c:pt idx="27">
                    <c:v>July</c:v>
                  </c:pt>
                  <c:pt idx="28">
                    <c:v>June</c:v>
                  </c:pt>
                  <c:pt idx="29">
                    <c:v>May</c:v>
                  </c:pt>
                  <c:pt idx="30">
                    <c:v>April</c:v>
                  </c:pt>
                  <c:pt idx="31">
                    <c:v>March</c:v>
                  </c:pt>
                  <c:pt idx="32">
                    <c:v>February</c:v>
                  </c:pt>
                  <c:pt idx="33">
                    <c:v>January</c:v>
                  </c:pt>
                  <c:pt idx="34">
                    <c:v>December</c:v>
                  </c:pt>
                  <c:pt idx="35">
                    <c:v>November</c:v>
                  </c:pt>
                  <c:pt idx="36">
                    <c:v>October</c:v>
                  </c:pt>
                  <c:pt idx="37">
                    <c:v>September</c:v>
                  </c:pt>
                  <c:pt idx="38">
                    <c:v>August</c:v>
                  </c:pt>
                  <c:pt idx="39">
                    <c:v>July</c:v>
                  </c:pt>
                  <c:pt idx="40">
                    <c:v>June</c:v>
                  </c:pt>
                  <c:pt idx="41">
                    <c:v>May</c:v>
                  </c:pt>
                  <c:pt idx="42">
                    <c:v>April</c:v>
                  </c:pt>
                  <c:pt idx="43">
                    <c:v>March</c:v>
                  </c:pt>
                  <c:pt idx="44">
                    <c:v>February</c:v>
                  </c:pt>
                  <c:pt idx="45">
                    <c:v>January</c:v>
                  </c:pt>
                </c:lvl>
                <c:lvl>
                  <c:pt idx="0">
                    <c:v>2022</c:v>
                  </c:pt>
                  <c:pt idx="10">
                    <c:v>2021</c:v>
                  </c:pt>
                  <c:pt idx="22">
                    <c:v>2020</c:v>
                  </c:pt>
                  <c:pt idx="34">
                    <c:v>2019</c:v>
                  </c:pt>
                </c:lvl>
              </c:multiLvlStrCache>
            </c:multiLvlStrRef>
          </c:cat>
          <c:val>
            <c:numRef>
              <c:f>Continuation!$Q$8:$Q$53</c:f>
              <c:numCache>
                <c:formatCode>General</c:formatCode>
                <c:ptCount val="46"/>
                <c:pt idx="0">
                  <c:v>185</c:v>
                </c:pt>
                <c:pt idx="1">
                  <c:v>216</c:v>
                </c:pt>
                <c:pt idx="2">
                  <c:v>223</c:v>
                </c:pt>
                <c:pt idx="3">
                  <c:v>220</c:v>
                </c:pt>
                <c:pt idx="4">
                  <c:v>232</c:v>
                </c:pt>
                <c:pt idx="5">
                  <c:v>237</c:v>
                </c:pt>
                <c:pt idx="6">
                  <c:v>168</c:v>
                </c:pt>
                <c:pt idx="7">
                  <c:v>207</c:v>
                </c:pt>
                <c:pt idx="8">
                  <c:v>163</c:v>
                </c:pt>
                <c:pt idx="9">
                  <c:v>167</c:v>
                </c:pt>
                <c:pt idx="10">
                  <c:v>163</c:v>
                </c:pt>
                <c:pt idx="11">
                  <c:v>181</c:v>
                </c:pt>
                <c:pt idx="12">
                  <c:v>178</c:v>
                </c:pt>
                <c:pt idx="13">
                  <c:v>194</c:v>
                </c:pt>
                <c:pt idx="14">
                  <c:v>161</c:v>
                </c:pt>
                <c:pt idx="15">
                  <c:v>187</c:v>
                </c:pt>
                <c:pt idx="16">
                  <c:v>189</c:v>
                </c:pt>
                <c:pt idx="17">
                  <c:v>159</c:v>
                </c:pt>
                <c:pt idx="18">
                  <c:v>177</c:v>
                </c:pt>
                <c:pt idx="19">
                  <c:v>178</c:v>
                </c:pt>
                <c:pt idx="20">
                  <c:v>111</c:v>
                </c:pt>
                <c:pt idx="21">
                  <c:v>132</c:v>
                </c:pt>
                <c:pt idx="22">
                  <c:v>129</c:v>
                </c:pt>
                <c:pt idx="23">
                  <c:v>138</c:v>
                </c:pt>
                <c:pt idx="24">
                  <c:v>152</c:v>
                </c:pt>
                <c:pt idx="25">
                  <c:v>148</c:v>
                </c:pt>
                <c:pt idx="26">
                  <c:v>155</c:v>
                </c:pt>
                <c:pt idx="27">
                  <c:v>199</c:v>
                </c:pt>
                <c:pt idx="28">
                  <c:v>172</c:v>
                </c:pt>
                <c:pt idx="29">
                  <c:v>144</c:v>
                </c:pt>
                <c:pt idx="30">
                  <c:v>117</c:v>
                </c:pt>
                <c:pt idx="31">
                  <c:v>124</c:v>
                </c:pt>
                <c:pt idx="32">
                  <c:v>154</c:v>
                </c:pt>
                <c:pt idx="33">
                  <c:v>183</c:v>
                </c:pt>
                <c:pt idx="34">
                  <c:v>166</c:v>
                </c:pt>
                <c:pt idx="35">
                  <c:v>166</c:v>
                </c:pt>
                <c:pt idx="36">
                  <c:v>171</c:v>
                </c:pt>
                <c:pt idx="37">
                  <c:v>157</c:v>
                </c:pt>
                <c:pt idx="38">
                  <c:v>170</c:v>
                </c:pt>
                <c:pt idx="39">
                  <c:v>175</c:v>
                </c:pt>
                <c:pt idx="40">
                  <c:v>171</c:v>
                </c:pt>
                <c:pt idx="41">
                  <c:v>171</c:v>
                </c:pt>
                <c:pt idx="42">
                  <c:v>164</c:v>
                </c:pt>
                <c:pt idx="43">
                  <c:v>155</c:v>
                </c:pt>
                <c:pt idx="44">
                  <c:v>147</c:v>
                </c:pt>
                <c:pt idx="45">
                  <c:v>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804672"/>
        <c:axId val="267806208"/>
      </c:lineChart>
      <c:catAx>
        <c:axId val="267804672"/>
        <c:scaling>
          <c:orientation val="maxMin"/>
        </c:scaling>
        <c:delete val="0"/>
        <c:axPos val="b"/>
        <c:majorTickMark val="out"/>
        <c:minorTickMark val="none"/>
        <c:tickLblPos val="nextTo"/>
        <c:crossAx val="267806208"/>
        <c:crosses val="autoZero"/>
        <c:auto val="1"/>
        <c:lblAlgn val="ctr"/>
        <c:lblOffset val="100"/>
        <c:noMultiLvlLbl val="0"/>
      </c:catAx>
      <c:valAx>
        <c:axId val="267806208"/>
        <c:scaling>
          <c:orientation val="minMax"/>
          <c:min val="100"/>
        </c:scaling>
        <c:delete val="0"/>
        <c:axPos val="r"/>
        <c:majorGridlines>
          <c:spPr>
            <a:ln>
              <a:solidFill>
                <a:srgbClr val="0070C0">
                  <a:alpha val="42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67804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565696471484123E-2"/>
          <c:y val="0.53277295153698911"/>
          <c:w val="0.24277943710778008"/>
          <c:h val="0.1570419200371999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7174103237096E-2"/>
          <c:y val="5.1400554097404488E-2"/>
          <c:w val="0.81487029746281714"/>
          <c:h val="0.59865303295421401"/>
        </c:manualLayout>
      </c:layout>
      <c:lineChart>
        <c:grouping val="standard"/>
        <c:varyColors val="0"/>
        <c:ser>
          <c:idx val="0"/>
          <c:order val="0"/>
          <c:tx>
            <c:strRef>
              <c:f>Continuation!$L$5</c:f>
              <c:strCache>
                <c:ptCount val="1"/>
                <c:pt idx="0">
                  <c:v>DVT clinic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multiLvlStrRef>
              <c:f>Continuation!$K$8:$L$53</c:f>
              <c:multiLvlStrCache>
                <c:ptCount val="46"/>
                <c:lvl>
                  <c:pt idx="0">
                    <c:v>October</c:v>
                  </c:pt>
                  <c:pt idx="1">
                    <c:v>September</c:v>
                  </c:pt>
                  <c:pt idx="2">
                    <c:v>August</c:v>
                  </c:pt>
                  <c:pt idx="3">
                    <c:v>July</c:v>
                  </c:pt>
                  <c:pt idx="4">
                    <c:v>June</c:v>
                  </c:pt>
                  <c:pt idx="5">
                    <c:v>May</c:v>
                  </c:pt>
                  <c:pt idx="6">
                    <c:v>April</c:v>
                  </c:pt>
                  <c:pt idx="7">
                    <c:v>March</c:v>
                  </c:pt>
                  <c:pt idx="8">
                    <c:v>February</c:v>
                  </c:pt>
                  <c:pt idx="9">
                    <c:v>January</c:v>
                  </c:pt>
                  <c:pt idx="10">
                    <c:v>December</c:v>
                  </c:pt>
                  <c:pt idx="11">
                    <c:v>November</c:v>
                  </c:pt>
                  <c:pt idx="12">
                    <c:v>October</c:v>
                  </c:pt>
                  <c:pt idx="13">
                    <c:v>September</c:v>
                  </c:pt>
                  <c:pt idx="14">
                    <c:v>August</c:v>
                  </c:pt>
                  <c:pt idx="15">
                    <c:v>July</c:v>
                  </c:pt>
                  <c:pt idx="16">
                    <c:v>June</c:v>
                  </c:pt>
                  <c:pt idx="17">
                    <c:v>May</c:v>
                  </c:pt>
                  <c:pt idx="18">
                    <c:v>April</c:v>
                  </c:pt>
                  <c:pt idx="19">
                    <c:v>March</c:v>
                  </c:pt>
                  <c:pt idx="20">
                    <c:v>February</c:v>
                  </c:pt>
                  <c:pt idx="21">
                    <c:v>January</c:v>
                  </c:pt>
                  <c:pt idx="22">
                    <c:v>December</c:v>
                  </c:pt>
                  <c:pt idx="23">
                    <c:v>November</c:v>
                  </c:pt>
                  <c:pt idx="24">
                    <c:v>October</c:v>
                  </c:pt>
                  <c:pt idx="25">
                    <c:v>September</c:v>
                  </c:pt>
                  <c:pt idx="26">
                    <c:v>August</c:v>
                  </c:pt>
                  <c:pt idx="27">
                    <c:v>July</c:v>
                  </c:pt>
                  <c:pt idx="28">
                    <c:v>June</c:v>
                  </c:pt>
                  <c:pt idx="29">
                    <c:v>May</c:v>
                  </c:pt>
                  <c:pt idx="30">
                    <c:v>April</c:v>
                  </c:pt>
                  <c:pt idx="31">
                    <c:v>March</c:v>
                  </c:pt>
                  <c:pt idx="32">
                    <c:v>February</c:v>
                  </c:pt>
                  <c:pt idx="33">
                    <c:v>January</c:v>
                  </c:pt>
                  <c:pt idx="34">
                    <c:v>December</c:v>
                  </c:pt>
                  <c:pt idx="35">
                    <c:v>November</c:v>
                  </c:pt>
                  <c:pt idx="36">
                    <c:v>October</c:v>
                  </c:pt>
                  <c:pt idx="37">
                    <c:v>September</c:v>
                  </c:pt>
                  <c:pt idx="38">
                    <c:v>August</c:v>
                  </c:pt>
                  <c:pt idx="39">
                    <c:v>July</c:v>
                  </c:pt>
                  <c:pt idx="40">
                    <c:v>June</c:v>
                  </c:pt>
                  <c:pt idx="41">
                    <c:v>May</c:v>
                  </c:pt>
                  <c:pt idx="42">
                    <c:v>April</c:v>
                  </c:pt>
                  <c:pt idx="43">
                    <c:v>March</c:v>
                  </c:pt>
                  <c:pt idx="44">
                    <c:v>February</c:v>
                  </c:pt>
                  <c:pt idx="45">
                    <c:v>January</c:v>
                  </c:pt>
                </c:lvl>
                <c:lvl>
                  <c:pt idx="0">
                    <c:v>2022</c:v>
                  </c:pt>
                  <c:pt idx="10">
                    <c:v>2021</c:v>
                  </c:pt>
                  <c:pt idx="22">
                    <c:v>2020</c:v>
                  </c:pt>
                  <c:pt idx="34">
                    <c:v>2019</c:v>
                  </c:pt>
                </c:lvl>
              </c:multiLvlStrCache>
            </c:multiLvlStrRef>
          </c:cat>
          <c:val>
            <c:numRef>
              <c:f>Continuation!$R$8:$R$53</c:f>
              <c:numCache>
                <c:formatCode>0.0%</c:formatCode>
                <c:ptCount val="46"/>
                <c:pt idx="0">
                  <c:v>0.12972972972972974</c:v>
                </c:pt>
                <c:pt idx="1">
                  <c:v>0.19444444444444445</c:v>
                </c:pt>
                <c:pt idx="2">
                  <c:v>0.19730941704035873</c:v>
                </c:pt>
                <c:pt idx="3">
                  <c:v>0.1409090909090909</c:v>
                </c:pt>
                <c:pt idx="4">
                  <c:v>0.12931034482758622</c:v>
                </c:pt>
                <c:pt idx="5">
                  <c:v>0.12236286919831224</c:v>
                </c:pt>
                <c:pt idx="6">
                  <c:v>0.11904761904761904</c:v>
                </c:pt>
                <c:pt idx="7">
                  <c:v>0.17874396135265699</c:v>
                </c:pt>
                <c:pt idx="8">
                  <c:v>0.18404907975460122</c:v>
                </c:pt>
                <c:pt idx="9">
                  <c:v>0.15568862275449102</c:v>
                </c:pt>
                <c:pt idx="10">
                  <c:v>0.12883435582822086</c:v>
                </c:pt>
                <c:pt idx="11">
                  <c:v>0.17679558011049723</c:v>
                </c:pt>
                <c:pt idx="12">
                  <c:v>0.15730337078651685</c:v>
                </c:pt>
                <c:pt idx="13">
                  <c:v>0.14432989690721648</c:v>
                </c:pt>
                <c:pt idx="14">
                  <c:v>0.12422360248447205</c:v>
                </c:pt>
                <c:pt idx="15">
                  <c:v>0.13368983957219252</c:v>
                </c:pt>
                <c:pt idx="16">
                  <c:v>0.14814814814814814</c:v>
                </c:pt>
                <c:pt idx="17">
                  <c:v>0.10062893081761007</c:v>
                </c:pt>
                <c:pt idx="18">
                  <c:v>0.12994350282485875</c:v>
                </c:pt>
                <c:pt idx="19">
                  <c:v>0.1853932584269663</c:v>
                </c:pt>
                <c:pt idx="20">
                  <c:v>0.24324324324324326</c:v>
                </c:pt>
                <c:pt idx="21">
                  <c:v>0.25</c:v>
                </c:pt>
                <c:pt idx="22">
                  <c:v>0.21705426356589147</c:v>
                </c:pt>
                <c:pt idx="23">
                  <c:v>0.18840579710144928</c:v>
                </c:pt>
                <c:pt idx="24">
                  <c:v>0.18421052631578946</c:v>
                </c:pt>
                <c:pt idx="25">
                  <c:v>0.19594594594594594</c:v>
                </c:pt>
                <c:pt idx="26">
                  <c:v>0.14838709677419354</c:v>
                </c:pt>
                <c:pt idx="27">
                  <c:v>0.16582914572864321</c:v>
                </c:pt>
                <c:pt idx="28">
                  <c:v>0.18023255813953487</c:v>
                </c:pt>
                <c:pt idx="29">
                  <c:v>0.1736111111111111</c:v>
                </c:pt>
                <c:pt idx="30">
                  <c:v>0.15384615384615385</c:v>
                </c:pt>
                <c:pt idx="31">
                  <c:v>0.17741935483870969</c:v>
                </c:pt>
                <c:pt idx="32">
                  <c:v>0.16883116883116883</c:v>
                </c:pt>
                <c:pt idx="33">
                  <c:v>0.12021857923497267</c:v>
                </c:pt>
                <c:pt idx="34">
                  <c:v>0.15060240963855423</c:v>
                </c:pt>
                <c:pt idx="35">
                  <c:v>0.21084337349397592</c:v>
                </c:pt>
                <c:pt idx="36">
                  <c:v>0.1871345029239766</c:v>
                </c:pt>
                <c:pt idx="37">
                  <c:v>0.15923566878980891</c:v>
                </c:pt>
                <c:pt idx="38">
                  <c:v>0.19411764705882353</c:v>
                </c:pt>
                <c:pt idx="39">
                  <c:v>0.15428571428571428</c:v>
                </c:pt>
                <c:pt idx="40">
                  <c:v>0.19298245614035087</c:v>
                </c:pt>
                <c:pt idx="41">
                  <c:v>0.1111111111111111</c:v>
                </c:pt>
                <c:pt idx="42">
                  <c:v>0.15853658536585366</c:v>
                </c:pt>
                <c:pt idx="43">
                  <c:v>0.10967741935483871</c:v>
                </c:pt>
                <c:pt idx="44">
                  <c:v>0.14285714285714285</c:v>
                </c:pt>
                <c:pt idx="45">
                  <c:v>0.19727891156462585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45024"/>
        <c:axId val="186146816"/>
      </c:lineChart>
      <c:catAx>
        <c:axId val="186145024"/>
        <c:scaling>
          <c:orientation val="maxMin"/>
        </c:scaling>
        <c:delete val="0"/>
        <c:axPos val="b"/>
        <c:majorTickMark val="out"/>
        <c:minorTickMark val="none"/>
        <c:tickLblPos val="nextTo"/>
        <c:crossAx val="186146816"/>
        <c:crosses val="autoZero"/>
        <c:auto val="1"/>
        <c:lblAlgn val="ctr"/>
        <c:lblOffset val="100"/>
        <c:noMultiLvlLbl val="0"/>
      </c:catAx>
      <c:valAx>
        <c:axId val="186146816"/>
        <c:scaling>
          <c:orientation val="minMax"/>
          <c:min val="0.1"/>
        </c:scaling>
        <c:delete val="0"/>
        <c:axPos val="r"/>
        <c:majorGridlines/>
        <c:numFmt formatCode="0.0%" sourceLinked="1"/>
        <c:majorTickMark val="out"/>
        <c:minorTickMark val="none"/>
        <c:tickLblPos val="nextTo"/>
        <c:crossAx val="186145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78639737180256E-2"/>
          <c:y val="3.4913583915218142E-2"/>
          <c:w val="0.93702940170786642"/>
          <c:h val="0.77624473827564011"/>
        </c:manualLayout>
      </c:layout>
      <c:lineChart>
        <c:grouping val="standard"/>
        <c:varyColors val="0"/>
        <c:ser>
          <c:idx val="0"/>
          <c:order val="0"/>
          <c:tx>
            <c:strRef>
              <c:f>Sheet1!$K$37</c:f>
              <c:strCache>
                <c:ptCount val="1"/>
                <c:pt idx="0">
                  <c:v>V03</c:v>
                </c:pt>
              </c:strCache>
            </c:strRef>
          </c:tx>
          <c:spPr>
            <a:ln w="38100"/>
          </c:spPr>
          <c:trendline>
            <c:spPr>
              <a:ln w="22225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Sheet1!$J$38:$J$43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Sheet1!$K$38:$K$43</c:f>
              <c:numCache>
                <c:formatCode>General</c:formatCode>
                <c:ptCount val="6"/>
                <c:pt idx="0">
                  <c:v>20.916666666666668</c:v>
                </c:pt>
                <c:pt idx="1">
                  <c:v>17.416666666666668</c:v>
                </c:pt>
                <c:pt idx="2">
                  <c:v>27.25</c:v>
                </c:pt>
                <c:pt idx="3">
                  <c:v>38.25</c:v>
                </c:pt>
                <c:pt idx="4">
                  <c:v>19.25</c:v>
                </c:pt>
                <c:pt idx="5">
                  <c:v>20.5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Sheet1!$L$37</c:f>
              <c:strCache>
                <c:ptCount val="1"/>
                <c:pt idx="0">
                  <c:v>V04</c:v>
                </c:pt>
              </c:strCache>
            </c:strRef>
          </c:tx>
          <c:spPr>
            <a:ln w="38100"/>
          </c:spPr>
          <c:trendline>
            <c:spPr>
              <a:ln w="22225">
                <a:solidFill>
                  <a:srgbClr val="C000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Sheet1!$J$38:$J$43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Sheet1!$L$38:$L$43</c:f>
              <c:numCache>
                <c:formatCode>General</c:formatCode>
                <c:ptCount val="6"/>
                <c:pt idx="0">
                  <c:v>84</c:v>
                </c:pt>
                <c:pt idx="1">
                  <c:v>85.166666666666671</c:v>
                </c:pt>
                <c:pt idx="2">
                  <c:v>83.083333333333329</c:v>
                </c:pt>
                <c:pt idx="3">
                  <c:v>51</c:v>
                </c:pt>
                <c:pt idx="4">
                  <c:v>65.416666666666671</c:v>
                </c:pt>
                <c:pt idx="5">
                  <c:v>66.400000000000006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Sheet1!$M$37</c:f>
              <c:strCache>
                <c:ptCount val="1"/>
                <c:pt idx="0">
                  <c:v>V09</c:v>
                </c:pt>
              </c:strCache>
            </c:strRef>
          </c:tx>
          <c:spPr>
            <a:ln w="38100"/>
          </c:spPr>
          <c:trendline>
            <c:spPr>
              <a:ln w="22225">
                <a:solidFill>
                  <a:srgbClr val="92D05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Sheet1!$J$38:$J$43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Sheet1!$M$38:$M$43</c:f>
              <c:numCache>
                <c:formatCode>General</c:formatCode>
                <c:ptCount val="6"/>
                <c:pt idx="0">
                  <c:v>39.666666666666664</c:v>
                </c:pt>
                <c:pt idx="1">
                  <c:v>23.666666666666668</c:v>
                </c:pt>
                <c:pt idx="2">
                  <c:v>38.25</c:v>
                </c:pt>
                <c:pt idx="3">
                  <c:v>20.916666666666668</c:v>
                </c:pt>
                <c:pt idx="4">
                  <c:v>30</c:v>
                </c:pt>
                <c:pt idx="5">
                  <c:v>27.6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643456"/>
        <c:axId val="278644992"/>
      </c:lineChart>
      <c:catAx>
        <c:axId val="27864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8644992"/>
        <c:crosses val="autoZero"/>
        <c:auto val="1"/>
        <c:lblAlgn val="ctr"/>
        <c:lblOffset val="100"/>
        <c:noMultiLvlLbl val="0"/>
      </c:catAx>
      <c:valAx>
        <c:axId val="27864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864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193365738872598E-2"/>
          <c:y val="0.90487817560540784"/>
          <c:w val="0.91177162113874444"/>
          <c:h val="7.703610161937306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2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5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3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13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97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26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37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1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ED4A4CF-6ECC-4309-B1ED-B7FDE100A2BB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2B3B22-5DD1-4F3D-8505-246CDC2CB36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1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Vascular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09/11/2022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1806854" cy="15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2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Infected aorta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702624" cy="198080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65 year old male</a:t>
            </a:r>
          </a:p>
          <a:p>
            <a:r>
              <a:rPr lang="en-GB" dirty="0" smtClean="0"/>
              <a:t>Came to us for USS aorta due to a large discrepancy in measurements between Jan 2022 and July 22 scans</a:t>
            </a:r>
          </a:p>
          <a:p>
            <a:r>
              <a:rPr lang="en-GB" dirty="0" smtClean="0"/>
              <a:t>History of weight loss, back pain, abdominal pain and fever.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235091" cy="150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50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Images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8" t="29981" r="62950" b="27735"/>
          <a:stretch/>
        </p:blipFill>
        <p:spPr bwMode="auto">
          <a:xfrm>
            <a:off x="685800" y="2499407"/>
            <a:ext cx="3803650" cy="335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30978" r="64107" b="27494"/>
          <a:stretch/>
        </p:blipFill>
        <p:spPr bwMode="auto">
          <a:xfrm>
            <a:off x="4932040" y="2511090"/>
            <a:ext cx="3528392" cy="336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06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Images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1" t="31183" r="63607" b="28722"/>
          <a:stretch/>
        </p:blipFill>
        <p:spPr bwMode="auto">
          <a:xfrm>
            <a:off x="539552" y="2276872"/>
            <a:ext cx="4009218" cy="357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27780" r="60484" b="13287"/>
          <a:stretch/>
        </p:blipFill>
        <p:spPr bwMode="auto">
          <a:xfrm>
            <a:off x="4932040" y="2581514"/>
            <a:ext cx="3600400" cy="284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62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702624" cy="1476752"/>
          </a:xfrm>
        </p:spPr>
        <p:txBody>
          <a:bodyPr>
            <a:normAutofit/>
          </a:bodyPr>
          <a:lstStyle/>
          <a:p>
            <a:r>
              <a:rPr lang="en-GB" dirty="0" smtClean="0"/>
              <a:t>Appearances not convincing of a AAA</a:t>
            </a:r>
          </a:p>
          <a:p>
            <a:r>
              <a:rPr lang="en-GB" dirty="0" smtClean="0"/>
              <a:t>There is a vessel which is seen to travel through the region assumed to be mural thrombus 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0" y="4221088"/>
            <a:ext cx="8773808" cy="136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2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702624" cy="3420968"/>
          </a:xfrm>
        </p:spPr>
        <p:txBody>
          <a:bodyPr>
            <a:normAutofit/>
          </a:bodyPr>
          <a:lstStyle/>
          <a:p>
            <a:r>
              <a:rPr lang="en-GB" dirty="0" smtClean="0"/>
              <a:t>Patient discussed at Vascular MDT</a:t>
            </a:r>
          </a:p>
          <a:p>
            <a:r>
              <a:rPr lang="en-GB" dirty="0" smtClean="0"/>
              <a:t>CT images reviewed </a:t>
            </a:r>
          </a:p>
          <a:p>
            <a:r>
              <a:rPr lang="en-GB" dirty="0" smtClean="0"/>
              <a:t>Agreement with Vascular US report that images suggest inflammatory changes </a:t>
            </a:r>
          </a:p>
          <a:p>
            <a:r>
              <a:rPr lang="en-GB" dirty="0" smtClean="0"/>
              <a:t>Patient to undergo further CT scan and see Mr </a:t>
            </a:r>
            <a:r>
              <a:rPr lang="en-GB" dirty="0" err="1" smtClean="0"/>
              <a:t>Quarmby</a:t>
            </a:r>
            <a:r>
              <a:rPr lang="en-GB" dirty="0" smtClean="0"/>
              <a:t> in clinic for bloods to assess for inflammatory markers  </a:t>
            </a:r>
          </a:p>
          <a:p>
            <a:r>
              <a:rPr lang="en-GB" dirty="0" smtClean="0"/>
              <a:t>Will follow up to see what is concluded from bloods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25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Siemens and GE trials complete</a:t>
            </a:r>
          </a:p>
          <a:p>
            <a:r>
              <a:rPr lang="en-GB" dirty="0" smtClean="0"/>
              <a:t>Hoping to get </a:t>
            </a:r>
            <a:r>
              <a:rPr lang="en-GB" dirty="0" err="1" smtClean="0"/>
              <a:t>Mindray</a:t>
            </a:r>
            <a:r>
              <a:rPr lang="en-GB" dirty="0" smtClean="0"/>
              <a:t> machine trial in December or January. They are currently having difficulties getting in a Demo to the UK but they should be able to get hold of one in late November.</a:t>
            </a:r>
          </a:p>
        </p:txBody>
      </p:sp>
      <p:pic>
        <p:nvPicPr>
          <p:cNvPr id="7172" name="Picture 4" descr="Refurbished Mindray DC 60 Ultrasound Machines at Rs 800000 in Madurai | ID:  19918305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3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Feedback: Siemens </a:t>
            </a:r>
            <a:r>
              <a:rPr lang="en-GB" sz="3600" dirty="0" err="1" smtClean="0"/>
              <a:t>vs</a:t>
            </a:r>
            <a:r>
              <a:rPr lang="en-GB" sz="3600" dirty="0" smtClean="0"/>
              <a:t> GE portable</a:t>
            </a: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2833909"/>
              </p:ext>
            </p:extLst>
          </p:nvPr>
        </p:nvGraphicFramePr>
        <p:xfrm>
          <a:off x="1006745" y="2398004"/>
          <a:ext cx="3161760" cy="3981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032"/>
                <a:gridCol w="1033728"/>
              </a:tblGrid>
              <a:tr h="300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Portable </a:t>
                      </a:r>
                      <a:r>
                        <a:rPr lang="en-GB" sz="1000" dirty="0" smtClean="0">
                          <a:effectLst/>
                        </a:rPr>
                        <a:t>(Siemens</a:t>
                      </a:r>
                      <a:r>
                        <a:rPr lang="en-GB" sz="1000" baseline="0" dirty="0" smtClean="0">
                          <a:effectLst/>
                        </a:rPr>
                        <a:t> </a:t>
                      </a:r>
                      <a:r>
                        <a:rPr lang="en-GB" sz="1000" dirty="0" smtClean="0">
                          <a:effectLst/>
                        </a:rPr>
                        <a:t>Juniper</a:t>
                      </a:r>
                      <a:r>
                        <a:rPr lang="en-GB" sz="1000" dirty="0">
                          <a:effectLst/>
                        </a:rPr>
                        <a:t>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Score 1 – 5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</a:tr>
              <a:tr h="510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Manoeuvrability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</a:tr>
              <a:tr h="510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Ease of use (image optimisation)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</a:tr>
              <a:tr h="510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Ease of use (labelling, calc package and measurements)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</a:tr>
              <a:tr h="510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B-mode resolution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</a:tr>
              <a:tr h="510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Colour filling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</a:tr>
              <a:tr h="510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Battery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4.5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</a:tr>
              <a:tr h="510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Ergonomics (i.e. adjustability)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77" marR="60577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635186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Average = 4.2</a:t>
            </a:r>
            <a:endParaRPr lang="en-GB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07808"/>
              </p:ext>
            </p:extLst>
          </p:nvPr>
        </p:nvGraphicFramePr>
        <p:xfrm>
          <a:off x="5076056" y="2413859"/>
          <a:ext cx="3163054" cy="3981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903"/>
                <a:gridCol w="1034151"/>
              </a:tblGrid>
              <a:tr h="300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Portable </a:t>
                      </a:r>
                      <a:r>
                        <a:rPr lang="en-GB" sz="1000" dirty="0" smtClean="0">
                          <a:effectLst/>
                        </a:rPr>
                        <a:t>(GE)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Score 1 – 5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</a:tr>
              <a:tr h="51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Manoeuvrability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</a:tr>
              <a:tr h="51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Ease of use (image optimisation)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</a:tr>
              <a:tr h="51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Ease of use (labelling, calc package and measurements)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</a:tr>
              <a:tr h="51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B-mode resolution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</a:tr>
              <a:tr h="51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Colour filling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</a:tr>
              <a:tr h="51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Battery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</a:tr>
              <a:tr h="51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Ergonomics (i.e. adjustability)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1" marR="60601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48064" y="635373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Average = 3.6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3493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Feedback: Siemens </a:t>
            </a:r>
            <a:r>
              <a:rPr lang="en-GB" sz="3600" dirty="0" err="1" smtClean="0"/>
              <a:t>vs</a:t>
            </a:r>
            <a:r>
              <a:rPr lang="en-GB" sz="3600" dirty="0" smtClean="0"/>
              <a:t> GE portable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1783246"/>
              </p:ext>
            </p:extLst>
          </p:nvPr>
        </p:nvGraphicFramePr>
        <p:xfrm>
          <a:off x="323528" y="2636912"/>
          <a:ext cx="3803650" cy="1507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650"/>
              </a:tblGrid>
              <a:tr h="162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Pros (Siemens)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4" marR="57964" marT="0" marB="0"/>
                </a:tc>
              </a:tr>
              <a:tr h="81472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Able to steer colour-box with tracking ball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Good colour-filling (sensitive to lower flow and smaller vessels)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Good size and weight of probes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Easy to use (basic controls </a:t>
                      </a:r>
                      <a:r>
                        <a:rPr lang="en-GB" sz="1200" dirty="0" smtClean="0">
                          <a:effectLst/>
                        </a:rPr>
                        <a:t>obvious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4" marR="57964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16820"/>
              </p:ext>
            </p:extLst>
          </p:nvPr>
        </p:nvGraphicFramePr>
        <p:xfrm>
          <a:off x="323528" y="4509120"/>
          <a:ext cx="3816424" cy="1086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Cons </a:t>
                      </a:r>
                      <a:r>
                        <a:rPr lang="en-GB" sz="1400" dirty="0" smtClean="0">
                          <a:effectLst/>
                        </a:rPr>
                        <a:t>(Siemens)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Machine doesn’t go high enough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Unable to fine steer PW and colour box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B-mode resolution struggled at depth </a:t>
                      </a:r>
                      <a:endParaRPr lang="en-GB" sz="12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None/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4652"/>
              </p:ext>
            </p:extLst>
          </p:nvPr>
        </p:nvGraphicFramePr>
        <p:xfrm>
          <a:off x="4283968" y="2636912"/>
          <a:ext cx="4500245" cy="144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0245"/>
              </a:tblGrid>
              <a:tr h="26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Pros (GE)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791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Good colour-filling, particularly with superficial vessels (improvement on the Philips portable)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Good range of pre-sets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Good image quality when vessels not at depth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Good battery life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66066"/>
              </p:ext>
            </p:extLst>
          </p:nvPr>
        </p:nvGraphicFramePr>
        <p:xfrm>
          <a:off x="4283968" y="4509120"/>
          <a:ext cx="4500245" cy="1296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024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Cons </a:t>
                      </a:r>
                      <a:r>
                        <a:rPr lang="en-GB" sz="1400" dirty="0" smtClean="0">
                          <a:effectLst/>
                        </a:rPr>
                        <a:t>(GE)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Too bulky (long and difficult to steer)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Large footprint (for bedside scans)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No easier to move around than Philips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It is annoying to click buttons for measurements, would be better if this was on a touch screen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51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Feedback: Siemens </a:t>
            </a:r>
            <a:r>
              <a:rPr lang="en-GB" sz="3600" dirty="0" err="1" smtClean="0"/>
              <a:t>vs</a:t>
            </a:r>
            <a:r>
              <a:rPr lang="en-GB" sz="3600" dirty="0" smtClean="0"/>
              <a:t> GE mainframe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1818462"/>
              </p:ext>
            </p:extLst>
          </p:nvPr>
        </p:nvGraphicFramePr>
        <p:xfrm>
          <a:off x="797877" y="2273046"/>
          <a:ext cx="3579495" cy="3810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190"/>
                <a:gridCol w="1170305"/>
              </a:tblGrid>
              <a:tr h="340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Mainframe (</a:t>
                      </a:r>
                      <a:r>
                        <a:rPr lang="en-GB" sz="1100" dirty="0" smtClean="0">
                          <a:effectLst/>
                        </a:rPr>
                        <a:t>Siemens)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Score 1 – 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Manoeuvrability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Ease of use (image optimisation)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Ease of use (labelling, calc package and measurements)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B-mode resolution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Colour filling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Ergonomics (i.e. adjustability)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635186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Average = 4</a:t>
            </a: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2124"/>
              </p:ext>
            </p:extLst>
          </p:nvPr>
        </p:nvGraphicFramePr>
        <p:xfrm>
          <a:off x="4736921" y="2276872"/>
          <a:ext cx="3579495" cy="3810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190"/>
                <a:gridCol w="1170305"/>
              </a:tblGrid>
              <a:tr h="340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Mainframe </a:t>
                      </a:r>
                      <a:r>
                        <a:rPr lang="en-GB" sz="1100" dirty="0" smtClean="0">
                          <a:effectLst/>
                        </a:rPr>
                        <a:t> (GE)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Score 1 – 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Manoeuvrability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Ease of use (image optimisation)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Ease of use (labelling, calc package and measurements)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B-mode resolution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Colour filling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Ergonomics (i.e. adjustability)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4048" y="635186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Average = 3.6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3102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Feedback: Siemens </a:t>
            </a:r>
            <a:r>
              <a:rPr lang="en-GB" sz="3600" dirty="0" err="1" smtClean="0"/>
              <a:t>vs</a:t>
            </a:r>
            <a:r>
              <a:rPr lang="en-GB" sz="3600" dirty="0" smtClean="0"/>
              <a:t> GE mainframe</a:t>
            </a:r>
            <a:endParaRPr lang="en-GB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53297"/>
              </p:ext>
            </p:extLst>
          </p:nvPr>
        </p:nvGraphicFramePr>
        <p:xfrm>
          <a:off x="179512" y="2204864"/>
          <a:ext cx="4176464" cy="1296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Pros (Siemens</a:t>
                      </a:r>
                      <a:r>
                        <a:rPr lang="en-GB" sz="1400" baseline="0" dirty="0" smtClean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Able to steer colour-box with tracking ball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Good colour-filling (sensitive to lower flow and smaller vessels)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Good size and weight of probes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Easy to use (basic controls obvious</a:t>
                      </a:r>
                      <a:r>
                        <a:rPr lang="en-GB" sz="120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08998"/>
              </p:ext>
            </p:extLst>
          </p:nvPr>
        </p:nvGraphicFramePr>
        <p:xfrm>
          <a:off x="179512" y="4293096"/>
          <a:ext cx="4176464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Cons </a:t>
                      </a:r>
                      <a:r>
                        <a:rPr lang="en-GB" sz="1400" dirty="0" smtClean="0">
                          <a:effectLst/>
                        </a:rPr>
                        <a:t>(Siemens)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Grainy B-mode images which needs some tweaking – occasions when image wasn’t that clear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Colour bleeds too much (especially on arterial – hard to get balance between wall to wall filling and colour bleeding)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Sometimes labels don’t overwrite when cursor is </a:t>
                      </a:r>
                      <a:r>
                        <a:rPr lang="en-GB" sz="1200" dirty="0" smtClean="0">
                          <a:effectLst/>
                        </a:rPr>
                        <a:t>moved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38828"/>
              </p:ext>
            </p:extLst>
          </p:nvPr>
        </p:nvGraphicFramePr>
        <p:xfrm>
          <a:off x="4499992" y="2204864"/>
          <a:ext cx="4500245" cy="1507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024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Pros (GE)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Being able to change the frequency of B-mode and colour is good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Easily able to adjust height, position </a:t>
                      </a:r>
                      <a:r>
                        <a:rPr lang="en-GB" sz="1200" dirty="0" err="1">
                          <a:effectLst/>
                        </a:rPr>
                        <a:t>etc</a:t>
                      </a:r>
                      <a:r>
                        <a:rPr lang="en-GB" sz="1200" dirty="0">
                          <a:effectLst/>
                        </a:rPr>
                        <a:t> of monitors (good ergonomically)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Able to overwrite image labels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Good B-mode image resolution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12771"/>
              </p:ext>
            </p:extLst>
          </p:nvPr>
        </p:nvGraphicFramePr>
        <p:xfrm>
          <a:off x="4499992" y="4293096"/>
          <a:ext cx="4500245" cy="1296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024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Cons </a:t>
                      </a:r>
                      <a:r>
                        <a:rPr lang="en-GB" sz="1400" dirty="0" smtClean="0">
                          <a:effectLst/>
                        </a:rPr>
                        <a:t>(GE)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Buttons are hard to press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Cannot get filling in calcified </a:t>
                      </a:r>
                      <a:r>
                        <a:rPr lang="en-GB" sz="1200" dirty="0" err="1">
                          <a:effectLst/>
                        </a:rPr>
                        <a:t>crural</a:t>
                      </a:r>
                      <a:r>
                        <a:rPr lang="en-GB" sz="1200" dirty="0">
                          <a:effectLst/>
                        </a:rPr>
                        <a:t> vessels even when optimising all controls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 err="1">
                          <a:effectLst/>
                        </a:rPr>
                        <a:t>Calc</a:t>
                      </a:r>
                      <a:r>
                        <a:rPr lang="en-GB" sz="1200" dirty="0">
                          <a:effectLst/>
                        </a:rPr>
                        <a:t> package not displayed on screen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200" dirty="0">
                          <a:effectLst/>
                        </a:rPr>
                        <a:t>Too many buttons – it is fiddly to optimise images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Nicky update</a:t>
            </a:r>
          </a:p>
          <a:p>
            <a:r>
              <a:rPr lang="en-GB" dirty="0" smtClean="0"/>
              <a:t>Audit feedback</a:t>
            </a:r>
          </a:p>
          <a:p>
            <a:r>
              <a:rPr lang="en-GB" dirty="0" smtClean="0"/>
              <a:t>Case study spread sheet </a:t>
            </a:r>
          </a:p>
          <a:p>
            <a:r>
              <a:rPr lang="en-GB" dirty="0" err="1" smtClean="0"/>
              <a:t>Valsalva</a:t>
            </a:r>
            <a:r>
              <a:rPr lang="en-GB" dirty="0" smtClean="0"/>
              <a:t> discussion </a:t>
            </a:r>
          </a:p>
          <a:p>
            <a:r>
              <a:rPr lang="en-GB" dirty="0" smtClean="0"/>
              <a:t>Infected aorta</a:t>
            </a:r>
          </a:p>
          <a:p>
            <a:r>
              <a:rPr lang="en-GB" dirty="0" smtClean="0"/>
              <a:t>Machine trials </a:t>
            </a:r>
          </a:p>
          <a:p>
            <a:r>
              <a:rPr lang="en-GB" dirty="0" err="1" smtClean="0"/>
              <a:t>Akam</a:t>
            </a:r>
            <a:r>
              <a:rPr lang="en-GB" dirty="0" smtClean="0"/>
              <a:t> </a:t>
            </a:r>
            <a:r>
              <a:rPr lang="en-GB" dirty="0" err="1" smtClean="0"/>
              <a:t>crural</a:t>
            </a:r>
            <a:r>
              <a:rPr lang="en-GB" dirty="0" smtClean="0"/>
              <a:t> update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029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Philips </a:t>
            </a:r>
            <a:r>
              <a:rPr lang="en-GB" dirty="0" err="1" smtClean="0"/>
              <a:t>vs</a:t>
            </a:r>
            <a:r>
              <a:rPr lang="en-GB" dirty="0" smtClean="0"/>
              <a:t> GE</a:t>
            </a:r>
            <a:endParaRPr lang="en-GB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98690"/>
            <a:ext cx="3803650" cy="275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"/>
          <a:stretch/>
        </p:blipFill>
        <p:spPr bwMode="auto">
          <a:xfrm>
            <a:off x="4645025" y="2780928"/>
            <a:ext cx="3944262" cy="27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87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Philips </a:t>
            </a:r>
            <a:r>
              <a:rPr lang="en-GB" dirty="0" err="1" smtClean="0"/>
              <a:t>vs</a:t>
            </a:r>
            <a:r>
              <a:rPr lang="en-GB" dirty="0" smtClean="0"/>
              <a:t> GE</a:t>
            </a:r>
            <a:endParaRPr lang="en-GB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50390"/>
            <a:ext cx="3803650" cy="24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00374"/>
            <a:ext cx="3803650" cy="27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87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Philips </a:t>
            </a:r>
            <a:r>
              <a:rPr lang="en-GB" dirty="0" err="1" smtClean="0"/>
              <a:t>vs</a:t>
            </a:r>
            <a:r>
              <a:rPr lang="en-GB" dirty="0" smtClean="0"/>
              <a:t> GE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70456"/>
            <a:ext cx="3803650" cy="281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58357"/>
            <a:ext cx="3803650" cy="28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380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Philips </a:t>
            </a:r>
            <a:r>
              <a:rPr lang="en-GB" dirty="0" err="1" smtClean="0"/>
              <a:t>vs</a:t>
            </a:r>
            <a:r>
              <a:rPr lang="en-GB" dirty="0" smtClean="0"/>
              <a:t> GE</a:t>
            </a:r>
            <a:endParaRPr lang="en-GB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22818"/>
            <a:ext cx="3803650" cy="271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808938"/>
            <a:ext cx="3887415" cy="270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88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2360256"/>
            <a:ext cx="3803904" cy="3877056"/>
          </a:xfrm>
        </p:spPr>
        <p:txBody>
          <a:bodyPr>
            <a:normAutofit/>
          </a:bodyPr>
          <a:lstStyle/>
          <a:p>
            <a:r>
              <a:rPr lang="en-GB" dirty="0" smtClean="0"/>
              <a:t>Both Siemens and GE have said that we could do a follow up demo in the new year to iron out any concerns we had. </a:t>
            </a:r>
          </a:p>
          <a:p>
            <a:r>
              <a:rPr lang="en-GB" dirty="0" smtClean="0"/>
              <a:t>Siemens said the issue with the B-mode image quality could be addressed. </a:t>
            </a:r>
          </a:p>
        </p:txBody>
      </p:sp>
      <p:pic>
        <p:nvPicPr>
          <p:cNvPr id="9217" name="Picture 1" descr="C:\Program Files (x86)\Microsoft Office\MEDIA\CAGCAT10\j02342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1"/>
            <a:ext cx="2319196" cy="22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7735"/>
            <a:ext cx="61055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66800" y="3157535"/>
            <a:ext cx="533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07334" y="4598146"/>
            <a:ext cx="609600" cy="6096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2014535"/>
            <a:ext cx="609600" cy="6096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9699" y="2021724"/>
            <a:ext cx="609600" cy="6096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1522" y="3733797"/>
            <a:ext cx="609600" cy="6096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28900" y="3157535"/>
            <a:ext cx="533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91000" y="3160410"/>
            <a:ext cx="533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24333" y="3163285"/>
            <a:ext cx="533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4224335"/>
            <a:ext cx="762000" cy="762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72125" y="5050476"/>
            <a:ext cx="762000" cy="762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6460" y="1119006"/>
            <a:ext cx="2050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1) Move the underused 08:30 urgent slot to 12:00 (the most used)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6460" y="2447265"/>
            <a:ext cx="205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2</a:t>
            </a:r>
            <a:r>
              <a:rPr lang="en-GB" dirty="0" smtClean="0">
                <a:solidFill>
                  <a:prstClr val="black"/>
                </a:solidFill>
              </a:rPr>
              <a:t>) 5 Maximum VVs per session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3713" y="3291569"/>
            <a:ext cx="2050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3) Move the awkward Urgent slot on Friday, extending the awkward 30 minutes OP slot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660" y="6018029"/>
            <a:ext cx="971640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black"/>
                </a:solidFill>
              </a:rPr>
              <a:t>Staff meet</a:t>
            </a:r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9528" y="5197241"/>
            <a:ext cx="2050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3) Regular small staff meet Monday end of day rather than start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0216" y="5866821"/>
            <a:ext cx="1144528" cy="53074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4999" y="76200"/>
            <a:ext cx="4429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 smtClean="0">
                <a:solidFill>
                  <a:prstClr val="black"/>
                </a:solidFill>
              </a:rPr>
              <a:t>Scan timetable</a:t>
            </a:r>
            <a:endParaRPr lang="en-GB" sz="44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6" grpId="0" animBg="1"/>
      <p:bldP spid="16" grpId="0" animBg="1"/>
      <p:bldP spid="11" grpId="0"/>
      <p:bldP spid="18" grpId="0"/>
      <p:bldP spid="19" grpId="0"/>
      <p:bldP spid="21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SVTGBI scan slot duration guidelines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Will be made available on the website post conference</a:t>
            </a:r>
          </a:p>
          <a:p>
            <a:r>
              <a:rPr lang="en-GB" dirty="0" smtClean="0"/>
              <a:t>Released as 2 documents. One is a listed recommended time scale per scan. Another is a list of considerations.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8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54988"/>
              </p:ext>
            </p:extLst>
          </p:nvPr>
        </p:nvGraphicFramePr>
        <p:xfrm>
          <a:off x="1905000" y="1676400"/>
          <a:ext cx="3276600" cy="3964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1066800"/>
                <a:gridCol w="857250"/>
                <a:gridCol w="819150"/>
              </a:tblGrid>
              <a:tr h="1905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Scan type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>
                          <a:effectLst/>
                        </a:rPr>
                        <a:t>Scan time slots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1500">
                <a:tc gridSpan="2"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RDH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V01</a:t>
                      </a:r>
                    </a:p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ABPI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E-ABPI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Graft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Carotid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Vein map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VV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V09a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VV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UEV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V20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DVT (Rescan)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4241884"/>
            <a:ext cx="24320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prstClr val="black"/>
                </a:solidFill>
              </a:rPr>
              <a:t>However this is for full limb including calf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4860" y="3217838"/>
            <a:ext cx="20136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prstClr val="black"/>
                </a:solidFill>
              </a:rPr>
              <a:t>However this is for Aorta to ankle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244860" y="3124200"/>
            <a:ext cx="45719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44860" y="4368842"/>
            <a:ext cx="698740" cy="660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244860" y="4368842"/>
            <a:ext cx="698740" cy="279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44860" y="4368842"/>
            <a:ext cx="698740" cy="119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44860" y="4800600"/>
            <a:ext cx="77494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95226" y="5308684"/>
            <a:ext cx="25266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prstClr val="black"/>
                </a:solidFill>
              </a:rPr>
              <a:t>For more thorough examination ? </a:t>
            </a:r>
            <a:r>
              <a:rPr lang="en-GB" sz="1050" dirty="0" err="1" smtClean="0">
                <a:solidFill>
                  <a:prstClr val="black"/>
                </a:solidFill>
              </a:rPr>
              <a:t>Iliacs</a:t>
            </a:r>
            <a:r>
              <a:rPr lang="en-GB" sz="1050" dirty="0" smtClean="0">
                <a:solidFill>
                  <a:prstClr val="black"/>
                </a:solidFill>
              </a:rPr>
              <a:t> </a:t>
            </a:r>
            <a:r>
              <a:rPr lang="en-GB" sz="1050" dirty="0" err="1" smtClean="0">
                <a:solidFill>
                  <a:prstClr val="black"/>
                </a:solidFill>
              </a:rPr>
              <a:t>etc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1777" y="6019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 </a:t>
            </a:r>
            <a:r>
              <a:rPr lang="en-GB" sz="1200" b="1" dirty="0" smtClean="0">
                <a:solidFill>
                  <a:prstClr val="black"/>
                </a:solidFill>
              </a:rPr>
              <a:t>General </a:t>
            </a:r>
            <a:r>
              <a:rPr lang="en-GB" sz="1200" b="1" dirty="0">
                <a:solidFill>
                  <a:prstClr val="black"/>
                </a:solidFill>
              </a:rPr>
              <a:t>comments: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b="1" dirty="0">
                <a:solidFill>
                  <a:prstClr val="black"/>
                </a:solidFill>
              </a:rPr>
              <a:t>All quoted values refer to a range up to the maximum time per scan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smtClean="0">
                <a:solidFill>
                  <a:prstClr val="black"/>
                </a:solidFill>
              </a:rPr>
              <a:t>SVTGBI scan slot duration guidelines</a:t>
            </a:r>
            <a:endParaRPr lang="en-GB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8229600" cy="1143000"/>
          </a:xfrm>
        </p:spPr>
        <p:txBody>
          <a:bodyPr/>
          <a:lstStyle/>
          <a:p>
            <a:r>
              <a:rPr lang="en-GB" dirty="0" smtClean="0"/>
              <a:t>DVT clinic stats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910518"/>
              </p:ext>
            </p:extLst>
          </p:nvPr>
        </p:nvGraphicFramePr>
        <p:xfrm>
          <a:off x="2133600" y="609600"/>
          <a:ext cx="5345205" cy="292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135505"/>
              </p:ext>
            </p:extLst>
          </p:nvPr>
        </p:nvGraphicFramePr>
        <p:xfrm>
          <a:off x="1981200" y="3581400"/>
          <a:ext cx="5345205" cy="292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71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TIA clinic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664588" cy="378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199" y="1761060"/>
            <a:ext cx="628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% of days where the following amount of scans were performed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Nicky Update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Isolated CFV incompetence due to SFJ reflux  </a:t>
            </a:r>
          </a:p>
          <a:p>
            <a:r>
              <a:rPr lang="en-GB" dirty="0" smtClean="0"/>
              <a:t>Suitability for RF ablation. </a:t>
            </a:r>
          </a:p>
          <a:p>
            <a:r>
              <a:rPr lang="en-GB" dirty="0" smtClean="0"/>
              <a:t>Scanning all deep veins before squeezing the leg</a:t>
            </a:r>
            <a:endParaRPr lang="en-GB" dirty="0"/>
          </a:p>
        </p:txBody>
      </p:sp>
      <p:pic>
        <p:nvPicPr>
          <p:cNvPr id="14338" name="Picture 2" descr="C:\Users\heulwen.gilbert\AppData\Local\Microsoft\Windows\INetCache\IE\4H772KF6\35826559425_f9b4f8f3a2_b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803650" cy="28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543594" y="4221088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6660232" y="4509120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44208" y="4689140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44208" y="4869160"/>
            <a:ext cx="20739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51606" y="4849357"/>
            <a:ext cx="216024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 flipH="1">
            <a:off x="35496" y="1916832"/>
            <a:ext cx="4824536" cy="4176464"/>
          </a:xfrm>
          <a:prstGeom prst="cloudCallout">
            <a:avLst>
              <a:gd name="adj1" fmla="val -81555"/>
              <a:gd name="adj2" fmla="val 68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6665296" y="4186592"/>
            <a:ext cx="309838" cy="377851"/>
          </a:xfrm>
          <a:custGeom>
            <a:avLst/>
            <a:gdLst>
              <a:gd name="connsiteX0" fmla="*/ 0 w 309838"/>
              <a:gd name="connsiteY0" fmla="*/ 37785 h 377851"/>
              <a:gd name="connsiteX1" fmla="*/ 75570 w 309838"/>
              <a:gd name="connsiteY1" fmla="*/ 0 h 377851"/>
              <a:gd name="connsiteX2" fmla="*/ 105798 w 309838"/>
              <a:gd name="connsiteY2" fmla="*/ 7557 h 377851"/>
              <a:gd name="connsiteX3" fmla="*/ 120912 w 309838"/>
              <a:gd name="connsiteY3" fmla="*/ 52899 h 377851"/>
              <a:gd name="connsiteX4" fmla="*/ 128469 w 309838"/>
              <a:gd name="connsiteY4" fmla="*/ 75570 h 377851"/>
              <a:gd name="connsiteX5" fmla="*/ 143583 w 309838"/>
              <a:gd name="connsiteY5" fmla="*/ 52899 h 377851"/>
              <a:gd name="connsiteX6" fmla="*/ 211597 w 309838"/>
              <a:gd name="connsiteY6" fmla="*/ 68013 h 377851"/>
              <a:gd name="connsiteX7" fmla="*/ 219154 w 309838"/>
              <a:gd name="connsiteY7" fmla="*/ 113355 h 377851"/>
              <a:gd name="connsiteX8" fmla="*/ 188925 w 309838"/>
              <a:gd name="connsiteY8" fmla="*/ 128469 h 377851"/>
              <a:gd name="connsiteX9" fmla="*/ 143583 w 309838"/>
              <a:gd name="connsiteY9" fmla="*/ 143583 h 377851"/>
              <a:gd name="connsiteX10" fmla="*/ 158697 w 309838"/>
              <a:gd name="connsiteY10" fmla="*/ 120912 h 377851"/>
              <a:gd name="connsiteX11" fmla="*/ 241825 w 309838"/>
              <a:gd name="connsiteY11" fmla="*/ 151140 h 377851"/>
              <a:gd name="connsiteX12" fmla="*/ 256939 w 309838"/>
              <a:gd name="connsiteY12" fmla="*/ 181368 h 377851"/>
              <a:gd name="connsiteX13" fmla="*/ 234268 w 309838"/>
              <a:gd name="connsiteY13" fmla="*/ 211596 h 377851"/>
              <a:gd name="connsiteX14" fmla="*/ 188925 w 309838"/>
              <a:gd name="connsiteY14" fmla="*/ 234268 h 377851"/>
              <a:gd name="connsiteX15" fmla="*/ 166254 w 309838"/>
              <a:gd name="connsiteY15" fmla="*/ 226710 h 377851"/>
              <a:gd name="connsiteX16" fmla="*/ 188925 w 309838"/>
              <a:gd name="connsiteY16" fmla="*/ 211596 h 377851"/>
              <a:gd name="connsiteX17" fmla="*/ 249382 w 309838"/>
              <a:gd name="connsiteY17" fmla="*/ 226710 h 377851"/>
              <a:gd name="connsiteX18" fmla="*/ 279610 w 309838"/>
              <a:gd name="connsiteY18" fmla="*/ 264496 h 377851"/>
              <a:gd name="connsiteX19" fmla="*/ 211597 w 309838"/>
              <a:gd name="connsiteY19" fmla="*/ 302281 h 377851"/>
              <a:gd name="connsiteX20" fmla="*/ 204040 w 309838"/>
              <a:gd name="connsiteY20" fmla="*/ 279610 h 377851"/>
              <a:gd name="connsiteX21" fmla="*/ 226711 w 309838"/>
              <a:gd name="connsiteY21" fmla="*/ 272053 h 377851"/>
              <a:gd name="connsiteX22" fmla="*/ 272053 w 309838"/>
              <a:gd name="connsiteY22" fmla="*/ 279610 h 377851"/>
              <a:gd name="connsiteX23" fmla="*/ 294724 w 309838"/>
              <a:gd name="connsiteY23" fmla="*/ 302281 h 377851"/>
              <a:gd name="connsiteX24" fmla="*/ 309838 w 309838"/>
              <a:gd name="connsiteY24" fmla="*/ 347623 h 377851"/>
              <a:gd name="connsiteX25" fmla="*/ 272053 w 309838"/>
              <a:gd name="connsiteY25" fmla="*/ 377851 h 377851"/>
              <a:gd name="connsiteX26" fmla="*/ 241825 w 309838"/>
              <a:gd name="connsiteY26" fmla="*/ 370294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9838" h="377851">
                <a:moveTo>
                  <a:pt x="0" y="37785"/>
                </a:moveTo>
                <a:cubicBezTo>
                  <a:pt x="22601" y="22718"/>
                  <a:pt x="45663" y="0"/>
                  <a:pt x="75570" y="0"/>
                </a:cubicBezTo>
                <a:cubicBezTo>
                  <a:pt x="85956" y="0"/>
                  <a:pt x="95722" y="5038"/>
                  <a:pt x="105798" y="7557"/>
                </a:cubicBezTo>
                <a:lnTo>
                  <a:pt x="120912" y="52899"/>
                </a:lnTo>
                <a:lnTo>
                  <a:pt x="128469" y="75570"/>
                </a:lnTo>
                <a:cubicBezTo>
                  <a:pt x="133507" y="68013"/>
                  <a:pt x="134772" y="55102"/>
                  <a:pt x="143583" y="52899"/>
                </a:cubicBezTo>
                <a:cubicBezTo>
                  <a:pt x="158782" y="49099"/>
                  <a:pt x="194145" y="62196"/>
                  <a:pt x="211597" y="68013"/>
                </a:cubicBezTo>
                <a:cubicBezTo>
                  <a:pt x="221617" y="83042"/>
                  <a:pt x="237927" y="94583"/>
                  <a:pt x="219154" y="113355"/>
                </a:cubicBezTo>
                <a:cubicBezTo>
                  <a:pt x="211188" y="121321"/>
                  <a:pt x="199385" y="124285"/>
                  <a:pt x="188925" y="128469"/>
                </a:cubicBezTo>
                <a:cubicBezTo>
                  <a:pt x="174133" y="134386"/>
                  <a:pt x="143583" y="143583"/>
                  <a:pt x="143583" y="143583"/>
                </a:cubicBezTo>
                <a:cubicBezTo>
                  <a:pt x="148621" y="136026"/>
                  <a:pt x="149791" y="122693"/>
                  <a:pt x="158697" y="120912"/>
                </a:cubicBezTo>
                <a:cubicBezTo>
                  <a:pt x="197731" y="113105"/>
                  <a:pt x="221647" y="122891"/>
                  <a:pt x="241825" y="151140"/>
                </a:cubicBezTo>
                <a:cubicBezTo>
                  <a:pt x="248373" y="160307"/>
                  <a:pt x="251901" y="171292"/>
                  <a:pt x="256939" y="181368"/>
                </a:cubicBezTo>
                <a:cubicBezTo>
                  <a:pt x="249382" y="191444"/>
                  <a:pt x="243174" y="202690"/>
                  <a:pt x="234268" y="211596"/>
                </a:cubicBezTo>
                <a:cubicBezTo>
                  <a:pt x="219619" y="226245"/>
                  <a:pt x="207363" y="228121"/>
                  <a:pt x="188925" y="234268"/>
                </a:cubicBezTo>
                <a:cubicBezTo>
                  <a:pt x="181368" y="231749"/>
                  <a:pt x="166254" y="234676"/>
                  <a:pt x="166254" y="226710"/>
                </a:cubicBezTo>
                <a:cubicBezTo>
                  <a:pt x="166254" y="217628"/>
                  <a:pt x="179843" y="211596"/>
                  <a:pt x="188925" y="211596"/>
                </a:cubicBezTo>
                <a:cubicBezTo>
                  <a:pt x="209698" y="211596"/>
                  <a:pt x="229230" y="221672"/>
                  <a:pt x="249382" y="226710"/>
                </a:cubicBezTo>
                <a:cubicBezTo>
                  <a:pt x="253242" y="230570"/>
                  <a:pt x="283076" y="258430"/>
                  <a:pt x="279610" y="264496"/>
                </a:cubicBezTo>
                <a:cubicBezTo>
                  <a:pt x="267382" y="285895"/>
                  <a:pt x="234073" y="294789"/>
                  <a:pt x="211597" y="302281"/>
                </a:cubicBezTo>
                <a:cubicBezTo>
                  <a:pt x="209078" y="294724"/>
                  <a:pt x="200478" y="286735"/>
                  <a:pt x="204040" y="279610"/>
                </a:cubicBezTo>
                <a:cubicBezTo>
                  <a:pt x="207602" y="272485"/>
                  <a:pt x="218745" y="272053"/>
                  <a:pt x="226711" y="272053"/>
                </a:cubicBezTo>
                <a:cubicBezTo>
                  <a:pt x="242033" y="272053"/>
                  <a:pt x="256939" y="277091"/>
                  <a:pt x="272053" y="279610"/>
                </a:cubicBezTo>
                <a:cubicBezTo>
                  <a:pt x="279610" y="287167"/>
                  <a:pt x="289534" y="292939"/>
                  <a:pt x="294724" y="302281"/>
                </a:cubicBezTo>
                <a:cubicBezTo>
                  <a:pt x="302461" y="316208"/>
                  <a:pt x="309838" y="347623"/>
                  <a:pt x="309838" y="347623"/>
                </a:cubicBezTo>
                <a:cubicBezTo>
                  <a:pt x="301423" y="372869"/>
                  <a:pt x="306846" y="377851"/>
                  <a:pt x="272053" y="377851"/>
                </a:cubicBezTo>
                <a:cubicBezTo>
                  <a:pt x="261667" y="377851"/>
                  <a:pt x="241825" y="370294"/>
                  <a:pt x="241825" y="37029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6399784" y="4126136"/>
            <a:ext cx="235284" cy="491206"/>
          </a:xfrm>
          <a:custGeom>
            <a:avLst/>
            <a:gdLst>
              <a:gd name="connsiteX0" fmla="*/ 235284 w 235284"/>
              <a:gd name="connsiteY0" fmla="*/ 105798 h 491206"/>
              <a:gd name="connsiteX1" fmla="*/ 220170 w 235284"/>
              <a:gd name="connsiteY1" fmla="*/ 45342 h 491206"/>
              <a:gd name="connsiteX2" fmla="*/ 197499 w 235284"/>
              <a:gd name="connsiteY2" fmla="*/ 30228 h 491206"/>
              <a:gd name="connsiteX3" fmla="*/ 189942 w 235284"/>
              <a:gd name="connsiteY3" fmla="*/ 52899 h 491206"/>
              <a:gd name="connsiteX4" fmla="*/ 197499 w 235284"/>
              <a:gd name="connsiteY4" fmla="*/ 7557 h 491206"/>
              <a:gd name="connsiteX5" fmla="*/ 159714 w 235284"/>
              <a:gd name="connsiteY5" fmla="*/ 0 h 491206"/>
              <a:gd name="connsiteX6" fmla="*/ 129485 w 235284"/>
              <a:gd name="connsiteY6" fmla="*/ 7557 h 491206"/>
              <a:gd name="connsiteX7" fmla="*/ 144599 w 235284"/>
              <a:gd name="connsiteY7" fmla="*/ 75570 h 491206"/>
              <a:gd name="connsiteX8" fmla="*/ 137042 w 235284"/>
              <a:gd name="connsiteY8" fmla="*/ 98241 h 491206"/>
              <a:gd name="connsiteX9" fmla="*/ 144599 w 235284"/>
              <a:gd name="connsiteY9" fmla="*/ 158697 h 491206"/>
              <a:gd name="connsiteX10" fmla="*/ 99257 w 235284"/>
              <a:gd name="connsiteY10" fmla="*/ 181368 h 491206"/>
              <a:gd name="connsiteX11" fmla="*/ 91700 w 235284"/>
              <a:gd name="connsiteY11" fmla="*/ 204039 h 491206"/>
              <a:gd name="connsiteX12" fmla="*/ 106814 w 235284"/>
              <a:gd name="connsiteY12" fmla="*/ 256938 h 491206"/>
              <a:gd name="connsiteX13" fmla="*/ 84143 w 235284"/>
              <a:gd name="connsiteY13" fmla="*/ 264495 h 491206"/>
              <a:gd name="connsiteX14" fmla="*/ 76586 w 235284"/>
              <a:gd name="connsiteY14" fmla="*/ 287166 h 491206"/>
              <a:gd name="connsiteX15" fmla="*/ 84143 w 235284"/>
              <a:gd name="connsiteY15" fmla="*/ 355180 h 491206"/>
              <a:gd name="connsiteX16" fmla="*/ 76586 w 235284"/>
              <a:gd name="connsiteY16" fmla="*/ 332509 h 491206"/>
              <a:gd name="connsiteX17" fmla="*/ 53915 w 235284"/>
              <a:gd name="connsiteY17" fmla="*/ 317395 h 491206"/>
              <a:gd name="connsiteX18" fmla="*/ 38801 w 235284"/>
              <a:gd name="connsiteY18" fmla="*/ 340066 h 491206"/>
              <a:gd name="connsiteX19" fmla="*/ 46358 w 235284"/>
              <a:gd name="connsiteY19" fmla="*/ 408079 h 491206"/>
              <a:gd name="connsiteX20" fmla="*/ 46358 w 235284"/>
              <a:gd name="connsiteY20" fmla="*/ 408079 h 491206"/>
              <a:gd name="connsiteX21" fmla="*/ 23687 w 235284"/>
              <a:gd name="connsiteY21" fmla="*/ 400522 h 491206"/>
              <a:gd name="connsiteX22" fmla="*/ 1016 w 235284"/>
              <a:gd name="connsiteY22" fmla="*/ 415636 h 491206"/>
              <a:gd name="connsiteX23" fmla="*/ 8573 w 235284"/>
              <a:gd name="connsiteY23" fmla="*/ 483649 h 491206"/>
              <a:gd name="connsiteX24" fmla="*/ 8573 w 235284"/>
              <a:gd name="connsiteY24" fmla="*/ 491206 h 49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284" h="491206">
                <a:moveTo>
                  <a:pt x="235284" y="105798"/>
                </a:moveTo>
                <a:cubicBezTo>
                  <a:pt x="234908" y="103916"/>
                  <a:pt x="226367" y="53088"/>
                  <a:pt x="220170" y="45342"/>
                </a:cubicBezTo>
                <a:cubicBezTo>
                  <a:pt x="214496" y="38250"/>
                  <a:pt x="205056" y="35266"/>
                  <a:pt x="197499" y="30228"/>
                </a:cubicBezTo>
                <a:cubicBezTo>
                  <a:pt x="194980" y="37785"/>
                  <a:pt x="181976" y="52899"/>
                  <a:pt x="189942" y="52899"/>
                </a:cubicBezTo>
                <a:cubicBezTo>
                  <a:pt x="211804" y="52899"/>
                  <a:pt x="205885" y="13147"/>
                  <a:pt x="197499" y="7557"/>
                </a:cubicBezTo>
                <a:cubicBezTo>
                  <a:pt x="186812" y="432"/>
                  <a:pt x="172309" y="2519"/>
                  <a:pt x="159714" y="0"/>
                </a:cubicBezTo>
                <a:cubicBezTo>
                  <a:pt x="149638" y="2519"/>
                  <a:pt x="133577" y="-1990"/>
                  <a:pt x="129485" y="7557"/>
                </a:cubicBezTo>
                <a:cubicBezTo>
                  <a:pt x="124497" y="19194"/>
                  <a:pt x="139399" y="59970"/>
                  <a:pt x="144599" y="75570"/>
                </a:cubicBezTo>
                <a:cubicBezTo>
                  <a:pt x="142080" y="83127"/>
                  <a:pt x="137042" y="90275"/>
                  <a:pt x="137042" y="98241"/>
                </a:cubicBezTo>
                <a:cubicBezTo>
                  <a:pt x="137042" y="118550"/>
                  <a:pt x="148582" y="138783"/>
                  <a:pt x="144599" y="158697"/>
                </a:cubicBezTo>
                <a:cubicBezTo>
                  <a:pt x="142506" y="169161"/>
                  <a:pt x="106683" y="178893"/>
                  <a:pt x="99257" y="181368"/>
                </a:cubicBezTo>
                <a:cubicBezTo>
                  <a:pt x="96738" y="188925"/>
                  <a:pt x="91700" y="196073"/>
                  <a:pt x="91700" y="204039"/>
                </a:cubicBezTo>
                <a:cubicBezTo>
                  <a:pt x="91700" y="213528"/>
                  <a:pt x="103250" y="246247"/>
                  <a:pt x="106814" y="256938"/>
                </a:cubicBezTo>
                <a:cubicBezTo>
                  <a:pt x="99257" y="259457"/>
                  <a:pt x="89776" y="258862"/>
                  <a:pt x="84143" y="264495"/>
                </a:cubicBezTo>
                <a:cubicBezTo>
                  <a:pt x="78510" y="270128"/>
                  <a:pt x="76586" y="279200"/>
                  <a:pt x="76586" y="287166"/>
                </a:cubicBezTo>
                <a:cubicBezTo>
                  <a:pt x="76586" y="309977"/>
                  <a:pt x="84143" y="332369"/>
                  <a:pt x="84143" y="355180"/>
                </a:cubicBezTo>
                <a:cubicBezTo>
                  <a:pt x="84143" y="363146"/>
                  <a:pt x="81562" y="338729"/>
                  <a:pt x="76586" y="332509"/>
                </a:cubicBezTo>
                <a:cubicBezTo>
                  <a:pt x="70912" y="325417"/>
                  <a:pt x="61472" y="322433"/>
                  <a:pt x="53915" y="317395"/>
                </a:cubicBezTo>
                <a:cubicBezTo>
                  <a:pt x="48877" y="324952"/>
                  <a:pt x="39555" y="331015"/>
                  <a:pt x="38801" y="340066"/>
                </a:cubicBezTo>
                <a:cubicBezTo>
                  <a:pt x="36907" y="362798"/>
                  <a:pt x="40826" y="385950"/>
                  <a:pt x="46358" y="408079"/>
                </a:cubicBezTo>
                <a:lnTo>
                  <a:pt x="46358" y="408079"/>
                </a:lnTo>
                <a:cubicBezTo>
                  <a:pt x="40138" y="403103"/>
                  <a:pt x="31244" y="403041"/>
                  <a:pt x="23687" y="400522"/>
                </a:cubicBezTo>
                <a:cubicBezTo>
                  <a:pt x="16130" y="405560"/>
                  <a:pt x="2641" y="406700"/>
                  <a:pt x="1016" y="415636"/>
                </a:cubicBezTo>
                <a:cubicBezTo>
                  <a:pt x="-3064" y="438079"/>
                  <a:pt x="6303" y="460952"/>
                  <a:pt x="8573" y="483649"/>
                </a:cubicBezTo>
                <a:cubicBezTo>
                  <a:pt x="8824" y="486155"/>
                  <a:pt x="8573" y="488687"/>
                  <a:pt x="8573" y="49120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8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GCA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31146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6877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7487" y="1524000"/>
            <a:ext cx="79489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prstClr val="black"/>
                </a:solidFill>
              </a:rPr>
              <a:t>Biopsy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5105400"/>
            <a:ext cx="152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52578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5513" y="2287098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u="sng" dirty="0" smtClean="0">
                <a:solidFill>
                  <a:prstClr val="black"/>
                </a:solidFill>
              </a:rPr>
              <a:t>US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9473" y="2881699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u="sng" dirty="0" smtClean="0">
                <a:solidFill>
                  <a:prstClr val="black"/>
                </a:solidFill>
              </a:rPr>
              <a:t>US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5513" y="3429000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u="sng" dirty="0" smtClean="0">
                <a:solidFill>
                  <a:prstClr val="black"/>
                </a:solidFill>
              </a:rPr>
              <a:t>US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5982" y="6098232"/>
            <a:ext cx="162903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Circumferential </a:t>
            </a:r>
            <a:r>
              <a:rPr lang="en-GB" sz="1200" dirty="0" err="1" smtClean="0">
                <a:solidFill>
                  <a:prstClr val="black"/>
                </a:solidFill>
              </a:rPr>
              <a:t>vs</a:t>
            </a:r>
            <a:r>
              <a:rPr lang="en-GB" sz="1200" dirty="0" smtClean="0">
                <a:solidFill>
                  <a:prstClr val="black"/>
                </a:solidFill>
              </a:rPr>
              <a:t> Halo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? Healed </a:t>
            </a:r>
            <a:r>
              <a:rPr lang="en-GB" sz="1200" dirty="0" err="1" smtClean="0">
                <a:solidFill>
                  <a:prstClr val="black"/>
                </a:solidFill>
              </a:rPr>
              <a:t>vasculitis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13" idx="0"/>
          </p:cNvCxnSpPr>
          <p:nvPr/>
        </p:nvCxnSpPr>
        <p:spPr>
          <a:xfrm flipV="1">
            <a:off x="4000500" y="5486400"/>
            <a:ext cx="0" cy="6118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6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545089"/>
              </p:ext>
            </p:extLst>
          </p:nvPr>
        </p:nvGraphicFramePr>
        <p:xfrm>
          <a:off x="1447800" y="1600200"/>
          <a:ext cx="6235148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609600"/>
            <a:ext cx="748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</a:rPr>
              <a:t>Brief snapshot of our current workload</a:t>
            </a:r>
          </a:p>
        </p:txBody>
      </p:sp>
    </p:spTree>
    <p:extLst>
      <p:ext uri="{BB962C8B-B14F-4D97-AF65-F5344CB8AC3E}">
        <p14:creationId xmlns:p14="http://schemas.microsoft.com/office/powerpoint/2010/main" val="28073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Audit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Occlusions – decrease colour scale, increase colour gain and use spectral to sample.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spread sheet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702624" cy="82868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For recording any interesting or rare cases</a:t>
            </a:r>
          </a:p>
          <a:p>
            <a:r>
              <a:rPr lang="en-GB" dirty="0" smtClean="0"/>
              <a:t>Hospital number, date, scan and comments</a:t>
            </a:r>
          </a:p>
          <a:p>
            <a:r>
              <a:rPr lang="en-GB" dirty="0" smtClean="0"/>
              <a:t>Please input anything you find interesting or you think might be useful for learning 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10566" r="61837" b="26051"/>
          <a:stretch/>
        </p:blipFill>
        <p:spPr bwMode="auto">
          <a:xfrm>
            <a:off x="755576" y="3140968"/>
            <a:ext cx="4683523" cy="310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47"/>
          <a:stretch/>
        </p:blipFill>
        <p:spPr bwMode="auto">
          <a:xfrm>
            <a:off x="6300192" y="4149080"/>
            <a:ext cx="1800200" cy="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067944" y="4293096"/>
            <a:ext cx="20882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27584" y="4161338"/>
            <a:ext cx="576064" cy="203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419933" y="4239306"/>
            <a:ext cx="576064" cy="203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4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166280" cy="425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68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Valsalva</a:t>
            </a:r>
            <a:r>
              <a:rPr lang="en-GB" dirty="0" smtClean="0"/>
              <a:t> discussion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5256584" cy="365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444208" y="3356992"/>
            <a:ext cx="2304256" cy="1540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Thoughts on this CFV waveform?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8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Valsalva</a:t>
            </a:r>
            <a:r>
              <a:rPr lang="en-GB" dirty="0" smtClean="0"/>
              <a:t> discussion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372200" y="3596802"/>
            <a:ext cx="2304256" cy="1540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Thoughts on this </a:t>
            </a:r>
            <a:r>
              <a:rPr lang="en-GB" dirty="0" err="1" smtClean="0"/>
              <a:t>valsalva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5"/>
            <a:ext cx="5256584" cy="374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38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Valsalva</a:t>
            </a:r>
            <a:r>
              <a:rPr lang="en-GB" dirty="0" smtClean="0"/>
              <a:t> discussion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996952"/>
            <a:ext cx="8496943" cy="16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1520" y="3140968"/>
            <a:ext cx="70567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63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655</TotalTime>
  <Words>1030</Words>
  <Application>Microsoft Office PowerPoint</Application>
  <PresentationFormat>On-screen Show (4:3)</PresentationFormat>
  <Paragraphs>324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Hardcover</vt:lpstr>
      <vt:lpstr>Office Theme</vt:lpstr>
      <vt:lpstr>Vascular meeting</vt:lpstr>
      <vt:lpstr>Agenda</vt:lpstr>
      <vt:lpstr>Nicky Update </vt:lpstr>
      <vt:lpstr>Audit feedback</vt:lpstr>
      <vt:lpstr>Case study spread sheet</vt:lpstr>
      <vt:lpstr>PowerPoint Presentation</vt:lpstr>
      <vt:lpstr>Valsalva discussion</vt:lpstr>
      <vt:lpstr>Valsalva discussion</vt:lpstr>
      <vt:lpstr>Valsalva discussion</vt:lpstr>
      <vt:lpstr>Infected aorta</vt:lpstr>
      <vt:lpstr>Images</vt:lpstr>
      <vt:lpstr>Images</vt:lpstr>
      <vt:lpstr>Report</vt:lpstr>
      <vt:lpstr>Outcomes</vt:lpstr>
      <vt:lpstr>Machine trials</vt:lpstr>
      <vt:lpstr>Feedback: Siemens vs GE portable</vt:lpstr>
      <vt:lpstr>Feedback: Siemens vs GE portable</vt:lpstr>
      <vt:lpstr>Feedback: Siemens vs GE mainframe</vt:lpstr>
      <vt:lpstr>Feedback: Siemens vs GE mainframe</vt:lpstr>
      <vt:lpstr>Philips vs GE</vt:lpstr>
      <vt:lpstr>Philips vs GE</vt:lpstr>
      <vt:lpstr>Philips vs GE</vt:lpstr>
      <vt:lpstr>Philips vs GE</vt:lpstr>
      <vt:lpstr>Feedback</vt:lpstr>
      <vt:lpstr>PowerPoint Presentation</vt:lpstr>
      <vt:lpstr>SVTGBI scan slot duration guidelines</vt:lpstr>
      <vt:lpstr>PowerPoint Presentation</vt:lpstr>
      <vt:lpstr>DVT clinic stats</vt:lpstr>
      <vt:lpstr>TIA clinic</vt:lpstr>
      <vt:lpstr>GCA</vt:lpstr>
      <vt:lpstr>PowerPoint Presentation</vt:lpstr>
    </vt:vector>
  </TitlesOfParts>
  <Company>DHFT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meeting</dc:title>
  <dc:creator>Heulwen Gilbert</dc:creator>
  <cp:lastModifiedBy>Robert James8</cp:lastModifiedBy>
  <cp:revision>32</cp:revision>
  <dcterms:created xsi:type="dcterms:W3CDTF">2022-10-26T08:46:36Z</dcterms:created>
  <dcterms:modified xsi:type="dcterms:W3CDTF">2022-11-15T15:00:47Z</dcterms:modified>
</cp:coreProperties>
</file>