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2"/>
  </p:notesMasterIdLst>
  <p:sldIdLst>
    <p:sldId id="290" r:id="rId3"/>
    <p:sldId id="264" r:id="rId4"/>
    <p:sldId id="260" r:id="rId5"/>
    <p:sldId id="270" r:id="rId6"/>
    <p:sldId id="272" r:id="rId7"/>
    <p:sldId id="265" r:id="rId8"/>
    <p:sldId id="261" r:id="rId9"/>
    <p:sldId id="267" r:id="rId10"/>
    <p:sldId id="268" r:id="rId11"/>
    <p:sldId id="269" r:id="rId12"/>
    <p:sldId id="256" r:id="rId13"/>
    <p:sldId id="259" r:id="rId14"/>
    <p:sldId id="258" r:id="rId15"/>
    <p:sldId id="271" r:id="rId16"/>
    <p:sldId id="257" r:id="rId17"/>
    <p:sldId id="275" r:id="rId18"/>
    <p:sldId id="263" r:id="rId19"/>
    <p:sldId id="276" r:id="rId20"/>
    <p:sldId id="277" r:id="rId21"/>
    <p:sldId id="278" r:id="rId22"/>
    <p:sldId id="279" r:id="rId23"/>
    <p:sldId id="280" r:id="rId24"/>
    <p:sldId id="273" r:id="rId25"/>
    <p:sldId id="281" r:id="rId26"/>
    <p:sldId id="274" r:id="rId27"/>
    <p:sldId id="282" r:id="rId28"/>
    <p:sldId id="283" r:id="rId29"/>
    <p:sldId id="284" r:id="rId30"/>
    <p:sldId id="285" r:id="rId31"/>
    <p:sldId id="287" r:id="rId32"/>
    <p:sldId id="286" r:id="rId33"/>
    <p:sldId id="288"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06" autoAdjust="0"/>
    <p:restoredTop sz="94737" autoAdjust="0"/>
  </p:normalViewPr>
  <p:slideViewPr>
    <p:cSldViewPr>
      <p:cViewPr>
        <p:scale>
          <a:sx n="75" d="100"/>
          <a:sy n="75" d="100"/>
        </p:scale>
        <p:origin x="-1332" y="-2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3EEF6A-9137-4234-A203-F912A1F7C820}" type="datetimeFigureOut">
              <a:rPr lang="en-GB" smtClean="0"/>
              <a:t>03/06/2021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A73FC7-5958-4B0E-B4D7-BDDB183BA79A}" type="slidenum">
              <a:rPr lang="en-GB" smtClean="0"/>
              <a:t>‹#›</a:t>
            </a:fld>
            <a:endParaRPr lang="en-GB"/>
          </a:p>
        </p:txBody>
      </p:sp>
    </p:spTree>
    <p:extLst>
      <p:ext uri="{BB962C8B-B14F-4D97-AF65-F5344CB8AC3E}">
        <p14:creationId xmlns:p14="http://schemas.microsoft.com/office/powerpoint/2010/main" val="1173528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A73FC7-5958-4B0E-B4D7-BDDB183BA79A}" type="slidenum">
              <a:rPr lang="en-GB" smtClean="0"/>
              <a:t>31</a:t>
            </a:fld>
            <a:endParaRPr lang="en-GB"/>
          </a:p>
        </p:txBody>
      </p:sp>
    </p:spTree>
    <p:extLst>
      <p:ext uri="{BB962C8B-B14F-4D97-AF65-F5344CB8AC3E}">
        <p14:creationId xmlns:p14="http://schemas.microsoft.com/office/powerpoint/2010/main" val="309226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A73FC7-5958-4B0E-B4D7-BDDB183BA79A}" type="slidenum">
              <a:rPr lang="en-GB" smtClean="0"/>
              <a:t>32</a:t>
            </a:fld>
            <a:endParaRPr lang="en-GB"/>
          </a:p>
        </p:txBody>
      </p:sp>
    </p:spTree>
    <p:extLst>
      <p:ext uri="{BB962C8B-B14F-4D97-AF65-F5344CB8AC3E}">
        <p14:creationId xmlns:p14="http://schemas.microsoft.com/office/powerpoint/2010/main" val="3092265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smtClean="0">
                <a:solidFill>
                  <a:schemeClr val="tx1"/>
                </a:solidFill>
                <a:effectLst/>
                <a:latin typeface="+mn-lt"/>
                <a:ea typeface="+mn-ea"/>
                <a:cs typeface="+mn-cs"/>
              </a:rPr>
              <a:t>ECHO LUCENT more problematic</a:t>
            </a:r>
            <a:endParaRPr lang="en-GB" b="0" dirty="0" smtClean="0">
              <a:effectLst/>
            </a:endParaRPr>
          </a:p>
          <a:p>
            <a:pPr rtl="0"/>
            <a:r>
              <a:rPr lang="en-GB" b="0" dirty="0" smtClean="0">
                <a:effectLst/>
              </a:rPr>
              <a:t/>
            </a:r>
            <a:br>
              <a:rPr lang="en-GB" b="0" dirty="0" smtClean="0">
                <a:effectLst/>
              </a:rPr>
            </a:br>
            <a:r>
              <a:rPr lang="en-GB" sz="1200" b="1" i="1" u="none" strike="noStrike" kern="1200" dirty="0" smtClean="0">
                <a:solidFill>
                  <a:schemeClr val="tx1"/>
                </a:solidFill>
                <a:effectLst/>
                <a:latin typeface="+mn-lt"/>
                <a:ea typeface="+mn-ea"/>
                <a:cs typeface="+mn-cs"/>
              </a:rPr>
              <a:t>“Background</a:t>
            </a:r>
            <a:r>
              <a:rPr lang="en-GB" sz="1200" b="0" i="0" u="none" strike="noStrike" kern="1200" dirty="0" smtClean="0">
                <a:solidFill>
                  <a:schemeClr val="tx1"/>
                </a:solidFill>
                <a:effectLst/>
                <a:latin typeface="+mn-lt"/>
                <a:ea typeface="+mn-ea"/>
                <a:cs typeface="+mn-cs"/>
              </a:rPr>
              <a:t>—We tested prospectively the hypothesis that stroke development can be predicted by </a:t>
            </a:r>
            <a:r>
              <a:rPr lang="en-GB" sz="1200" b="0" i="0" u="none" strike="noStrike" kern="1200" dirty="0" err="1" smtClean="0">
                <a:solidFill>
                  <a:schemeClr val="tx1"/>
                </a:solidFill>
                <a:effectLst/>
                <a:latin typeface="+mn-lt"/>
                <a:ea typeface="+mn-ea"/>
                <a:cs typeface="+mn-cs"/>
              </a:rPr>
              <a:t>echolucency</a:t>
            </a:r>
            <a:r>
              <a:rPr lang="en-GB" sz="1200" b="0" i="0" u="none" strike="noStrike" kern="1200" dirty="0" smtClean="0">
                <a:solidFill>
                  <a:schemeClr val="tx1"/>
                </a:solidFill>
                <a:effectLst/>
                <a:latin typeface="+mn-lt"/>
                <a:ea typeface="+mn-ea"/>
                <a:cs typeface="+mn-cs"/>
              </a:rPr>
              <a:t> of carotid</a:t>
            </a:r>
            <a:endParaRPr lang="en-GB" b="0" dirty="0" smtClean="0">
              <a:effectLst/>
            </a:endParaRPr>
          </a:p>
          <a:p>
            <a:pPr rtl="0"/>
            <a:r>
              <a:rPr lang="en-GB" sz="1200" b="0" i="0" u="none" strike="noStrike" kern="1200" dirty="0" smtClean="0">
                <a:solidFill>
                  <a:schemeClr val="tx1"/>
                </a:solidFill>
                <a:effectLst/>
                <a:latin typeface="+mn-lt"/>
                <a:ea typeface="+mn-ea"/>
                <a:cs typeface="+mn-cs"/>
              </a:rPr>
              <a:t>atherosclerotic plaques in previously symptomatic and asymptomatic patients.</a:t>
            </a:r>
            <a:endParaRPr lang="en-GB" b="0" dirty="0" smtClean="0">
              <a:effectLst/>
            </a:endParaRPr>
          </a:p>
          <a:p>
            <a:pPr rtl="0"/>
            <a:r>
              <a:rPr lang="en-GB" sz="1200" b="1" i="1" u="none" strike="noStrike" kern="1200" dirty="0" smtClean="0">
                <a:solidFill>
                  <a:schemeClr val="tx1"/>
                </a:solidFill>
                <a:effectLst/>
                <a:latin typeface="+mn-lt"/>
                <a:ea typeface="+mn-ea"/>
                <a:cs typeface="+mn-cs"/>
              </a:rPr>
              <a:t>Methods and Results</a:t>
            </a:r>
            <a:r>
              <a:rPr lang="en-GB" sz="1200" b="0" i="0" u="none" strike="noStrike" kern="1200" dirty="0" smtClean="0">
                <a:solidFill>
                  <a:schemeClr val="tx1"/>
                </a:solidFill>
                <a:effectLst/>
                <a:latin typeface="+mn-lt"/>
                <a:ea typeface="+mn-ea"/>
                <a:cs typeface="+mn-cs"/>
              </a:rPr>
              <a:t>—We followed incidence of </a:t>
            </a:r>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strokes for 4.4 years in 111 asymptomatic and 135</a:t>
            </a:r>
            <a:endParaRPr lang="en-GB" b="0" dirty="0" smtClean="0">
              <a:effectLst/>
            </a:endParaRPr>
          </a:p>
          <a:p>
            <a:pPr rtl="0"/>
            <a:r>
              <a:rPr lang="en-GB" sz="1200" b="0" i="0" u="none" strike="noStrike" kern="1200" dirty="0" smtClean="0">
                <a:solidFill>
                  <a:schemeClr val="tx1"/>
                </a:solidFill>
                <a:effectLst/>
                <a:latin typeface="+mn-lt"/>
                <a:ea typeface="+mn-ea"/>
                <a:cs typeface="+mn-cs"/>
              </a:rPr>
              <a:t>symptomatic patients with &gt;50% relevant carotid artery stenosis. At inclusion, echogenicity of carotid plaques and</a:t>
            </a:r>
            <a:endParaRPr lang="en-GB" b="0" dirty="0" smtClean="0">
              <a:effectLst/>
            </a:endParaRPr>
          </a:p>
          <a:p>
            <a:pPr rtl="0"/>
            <a:r>
              <a:rPr lang="en-GB" sz="1200" b="0" i="0" u="none" strike="noStrike" kern="1200" dirty="0" smtClean="0">
                <a:solidFill>
                  <a:schemeClr val="tx1"/>
                </a:solidFill>
                <a:effectLst/>
                <a:latin typeface="+mn-lt"/>
                <a:ea typeface="+mn-ea"/>
                <a:cs typeface="+mn-cs"/>
              </a:rPr>
              <a:t>degree of stenosis were evaluated with high-resolution B-mode ultrasound with computer-assisted image processing and</a:t>
            </a:r>
            <a:endParaRPr lang="en-GB" b="0" dirty="0" smtClean="0">
              <a:effectLst/>
            </a:endParaRPr>
          </a:p>
          <a:p>
            <a:pPr rtl="0"/>
            <a:r>
              <a:rPr lang="en-GB" sz="1200" b="0" i="0" u="none" strike="noStrike" kern="1200" dirty="0" smtClean="0">
                <a:solidFill>
                  <a:schemeClr val="tx1"/>
                </a:solidFill>
                <a:effectLst/>
                <a:latin typeface="+mn-lt"/>
                <a:ea typeface="+mn-ea"/>
                <a:cs typeface="+mn-cs"/>
              </a:rPr>
              <a:t>Doppler ultrasound, respectively. We observed 44 </a:t>
            </a:r>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strokes. In symptomatic patients, relative risk of</a:t>
            </a:r>
            <a:endParaRPr lang="en-GB" b="0" dirty="0" smtClean="0">
              <a:effectLst/>
            </a:endParaRPr>
          </a:p>
          <a:p>
            <a:pPr rtl="0"/>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 for </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versus </a:t>
            </a:r>
            <a:r>
              <a:rPr lang="en-GB" sz="1200" b="0" i="0" u="none" strike="noStrike" kern="1200" dirty="0" err="1" smtClean="0">
                <a:solidFill>
                  <a:schemeClr val="tx1"/>
                </a:solidFill>
                <a:effectLst/>
                <a:latin typeface="+mn-lt"/>
                <a:ea typeface="+mn-ea"/>
                <a:cs typeface="+mn-cs"/>
              </a:rPr>
              <a:t>echorich</a:t>
            </a:r>
            <a:r>
              <a:rPr lang="en-GB" sz="1200" b="0" i="0" u="none" strike="noStrike" kern="1200" dirty="0" smtClean="0">
                <a:solidFill>
                  <a:schemeClr val="tx1"/>
                </a:solidFill>
                <a:effectLst/>
                <a:latin typeface="+mn-lt"/>
                <a:ea typeface="+mn-ea"/>
                <a:cs typeface="+mn-cs"/>
              </a:rPr>
              <a:t> plaques was 3.1 (95% CI, 1.3 to 7.3), whereas for 80% to 99%</a:t>
            </a:r>
            <a:endParaRPr lang="en-GB" b="0" dirty="0" smtClean="0">
              <a:effectLst/>
            </a:endParaRPr>
          </a:p>
          <a:p>
            <a:pPr rtl="0"/>
            <a:r>
              <a:rPr lang="en-GB" sz="1200" b="0" i="0" u="none" strike="noStrike" kern="1200" dirty="0" smtClean="0">
                <a:solidFill>
                  <a:schemeClr val="tx1"/>
                </a:solidFill>
                <a:effectLst/>
                <a:latin typeface="+mn-lt"/>
                <a:ea typeface="+mn-ea"/>
                <a:cs typeface="+mn-cs"/>
              </a:rPr>
              <a:t>versus 50% to 79% stenosis, the relative risk was 1.4 (95% CI, 0.7 to 3.0). Relative to symptomatic patients with</a:t>
            </a:r>
            <a:endParaRPr lang="en-GB" b="0" dirty="0" smtClean="0">
              <a:effectLst/>
            </a:endParaRPr>
          </a:p>
          <a:p>
            <a:pPr rtl="0"/>
            <a:r>
              <a:rPr lang="en-GB" sz="1200" b="0" i="0" u="none" strike="noStrike" kern="1200" dirty="0" err="1" smtClean="0">
                <a:solidFill>
                  <a:schemeClr val="tx1"/>
                </a:solidFill>
                <a:effectLst/>
                <a:latin typeface="+mn-lt"/>
                <a:ea typeface="+mn-ea"/>
                <a:cs typeface="+mn-cs"/>
              </a:rPr>
              <a:t>echorich</a:t>
            </a:r>
            <a:r>
              <a:rPr lang="en-GB" sz="1200" b="0" i="0" u="none" strike="noStrike" kern="1200" dirty="0" smtClean="0">
                <a:solidFill>
                  <a:schemeClr val="tx1"/>
                </a:solidFill>
                <a:effectLst/>
                <a:latin typeface="+mn-lt"/>
                <a:ea typeface="+mn-ea"/>
                <a:cs typeface="+mn-cs"/>
              </a:rPr>
              <a:t> 50% to 79%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those with </a:t>
            </a:r>
            <a:r>
              <a:rPr lang="en-GB" sz="1200" b="0" i="0" u="none" strike="noStrike" kern="1200" dirty="0" err="1" smtClean="0">
                <a:solidFill>
                  <a:schemeClr val="tx1"/>
                </a:solidFill>
                <a:effectLst/>
                <a:latin typeface="+mn-lt"/>
                <a:ea typeface="+mn-ea"/>
                <a:cs typeface="+mn-cs"/>
              </a:rPr>
              <a:t>echorich</a:t>
            </a:r>
            <a:r>
              <a:rPr lang="en-GB" sz="1200" b="0" i="0" u="none" strike="noStrike" kern="1200" dirty="0" smtClean="0">
                <a:solidFill>
                  <a:schemeClr val="tx1"/>
                </a:solidFill>
                <a:effectLst/>
                <a:latin typeface="+mn-lt"/>
                <a:ea typeface="+mn-ea"/>
                <a:cs typeface="+mn-cs"/>
              </a:rPr>
              <a:t> 80% to 99%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50% to 79%</a:t>
            </a:r>
            <a:endParaRPr lang="en-GB" b="0" dirty="0" smtClean="0">
              <a:effectLst/>
            </a:endParaRPr>
          </a:p>
          <a:p>
            <a:pPr rtl="0"/>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and </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80% to 99%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had relative risks of </a:t>
            </a:r>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strokes of 3.1</a:t>
            </a:r>
            <a:endParaRPr lang="en-GB" b="0" dirty="0" smtClean="0">
              <a:effectLst/>
            </a:endParaRPr>
          </a:p>
          <a:p>
            <a:pPr rtl="0"/>
            <a:r>
              <a:rPr lang="en-GB" sz="1200" b="0" i="0" u="none" strike="noStrike" kern="1200" dirty="0" smtClean="0">
                <a:solidFill>
                  <a:schemeClr val="tx1"/>
                </a:solidFill>
                <a:effectLst/>
                <a:latin typeface="+mn-lt"/>
                <a:ea typeface="+mn-ea"/>
                <a:cs typeface="+mn-cs"/>
              </a:rPr>
              <a:t>(95%CI, 0.7 to 14), 4.2 (95% CI, 1.2 to 15), and 7.9 (95% CI, 2.1 to 30), equivalent to absolute risk increases of 11%,</a:t>
            </a:r>
            <a:endParaRPr lang="en-GB" b="0" dirty="0" smtClean="0">
              <a:effectLst/>
            </a:endParaRPr>
          </a:p>
          <a:p>
            <a:pPr rtl="0"/>
            <a:r>
              <a:rPr lang="en-GB" sz="1200" b="0" i="0" u="none" strike="noStrike" kern="1200" dirty="0" smtClean="0">
                <a:solidFill>
                  <a:schemeClr val="tx1"/>
                </a:solidFill>
                <a:effectLst/>
                <a:latin typeface="+mn-lt"/>
                <a:ea typeface="+mn-ea"/>
                <a:cs typeface="+mn-cs"/>
              </a:rPr>
              <a:t>18%, and 28%. This was not observed in previously asymptomatic patients.</a:t>
            </a:r>
            <a:endParaRPr lang="en-GB" b="0" dirty="0" smtClean="0">
              <a:effectLst/>
            </a:endParaRPr>
          </a:p>
          <a:p>
            <a:pPr rtl="0"/>
            <a:r>
              <a:rPr lang="en-GB" sz="1200" b="1" i="1" u="none" strike="noStrike" kern="1200" dirty="0" smtClean="0">
                <a:solidFill>
                  <a:schemeClr val="tx1"/>
                </a:solidFill>
                <a:effectLst/>
                <a:latin typeface="+mn-lt"/>
                <a:ea typeface="+mn-ea"/>
                <a:cs typeface="+mn-cs"/>
              </a:rPr>
              <a:t>Conclusions</a:t>
            </a:r>
            <a:r>
              <a:rPr lang="en-GB" sz="1200" b="0" i="0" u="none" strike="noStrike"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plaques causing $50% diameter stenosis by Doppler ultrasound are associated with risk of</a:t>
            </a:r>
            <a:endParaRPr lang="en-GB" b="0" dirty="0" smtClean="0">
              <a:effectLst/>
            </a:endParaRPr>
          </a:p>
          <a:p>
            <a:pPr rtl="0"/>
            <a:r>
              <a:rPr lang="en-GB" sz="1200" b="0" i="0" u="none" strike="noStrike" kern="1200" dirty="0" smtClean="0">
                <a:solidFill>
                  <a:schemeClr val="tx1"/>
                </a:solidFill>
                <a:effectLst/>
                <a:latin typeface="+mn-lt"/>
                <a:ea typeface="+mn-ea"/>
                <a:cs typeface="+mn-cs"/>
              </a:rPr>
              <a:t>future stroke in symptomatic but not asymptomatic individuals. This suggests that measurement of </a:t>
            </a:r>
            <a:r>
              <a:rPr lang="en-GB" sz="1200" b="0" i="0" u="none" strike="noStrike" kern="1200" dirty="0" err="1" smtClean="0">
                <a:solidFill>
                  <a:schemeClr val="tx1"/>
                </a:solidFill>
                <a:effectLst/>
                <a:latin typeface="+mn-lt"/>
                <a:ea typeface="+mn-ea"/>
                <a:cs typeface="+mn-cs"/>
              </a:rPr>
              <a:t>echolucency</a:t>
            </a:r>
            <a:r>
              <a:rPr lang="en-GB" sz="1200" b="0" i="0" u="none" strike="noStrike" kern="1200" dirty="0" smtClean="0">
                <a:solidFill>
                  <a:schemeClr val="tx1"/>
                </a:solidFill>
                <a:effectLst/>
                <a:latin typeface="+mn-lt"/>
                <a:ea typeface="+mn-ea"/>
                <a:cs typeface="+mn-cs"/>
              </a:rPr>
              <a:t>,</a:t>
            </a:r>
            <a:endParaRPr lang="en-GB" b="0" dirty="0" smtClean="0">
              <a:effectLst/>
            </a:endParaRPr>
          </a:p>
          <a:p>
            <a:pPr rtl="0"/>
            <a:r>
              <a:rPr lang="en-GB" sz="1200" b="0" i="0" u="none" strike="noStrike" kern="1200" dirty="0" smtClean="0">
                <a:solidFill>
                  <a:schemeClr val="tx1"/>
                </a:solidFill>
                <a:effectLst/>
                <a:latin typeface="+mn-lt"/>
                <a:ea typeface="+mn-ea"/>
                <a:cs typeface="+mn-cs"/>
              </a:rPr>
              <a:t>together with degree of stenosis, may improve selection of patients for carotid </a:t>
            </a:r>
            <a:r>
              <a:rPr lang="en-GB" sz="1200" b="0" i="0" u="none" strike="noStrike" kern="1200" dirty="0" err="1" smtClean="0">
                <a:solidFill>
                  <a:schemeClr val="tx1"/>
                </a:solidFill>
                <a:effectLst/>
                <a:latin typeface="+mn-lt"/>
                <a:ea typeface="+mn-ea"/>
                <a:cs typeface="+mn-cs"/>
              </a:rPr>
              <a:t>endarterectomy</a:t>
            </a:r>
            <a:r>
              <a:rPr lang="en-GB" sz="1200" b="0" i="0" u="none" strike="noStrike" kern="1200" dirty="0" smtClean="0">
                <a:solidFill>
                  <a:schemeClr val="tx1"/>
                </a:solidFill>
                <a:effectLst/>
                <a:latin typeface="+mn-lt"/>
                <a:ea typeface="+mn-ea"/>
                <a:cs typeface="+mn-cs"/>
              </a:rPr>
              <a:t>. </a:t>
            </a:r>
            <a:r>
              <a:rPr lang="en-GB" sz="1200" b="1" i="0" u="none" strike="noStrike" kern="1200" dirty="0" smtClean="0">
                <a:solidFill>
                  <a:schemeClr val="tx1"/>
                </a:solidFill>
                <a:effectLst/>
                <a:latin typeface="+mn-lt"/>
                <a:ea typeface="+mn-ea"/>
                <a:cs typeface="+mn-cs"/>
              </a:rPr>
              <a:t>(</a:t>
            </a:r>
            <a:r>
              <a:rPr lang="en-GB" sz="1200" b="1" i="1" u="none" strike="noStrike" kern="1200" dirty="0" smtClean="0">
                <a:solidFill>
                  <a:schemeClr val="tx1"/>
                </a:solidFill>
                <a:effectLst/>
                <a:latin typeface="+mn-lt"/>
                <a:ea typeface="+mn-ea"/>
                <a:cs typeface="+mn-cs"/>
              </a:rPr>
              <a:t>Circulation</a:t>
            </a:r>
            <a:r>
              <a:rPr lang="en-GB" sz="1200" b="1" i="0" u="none" strike="noStrike" kern="1200" dirty="0" smtClean="0">
                <a:solidFill>
                  <a:schemeClr val="tx1"/>
                </a:solidFill>
                <a:effectLst/>
                <a:latin typeface="+mn-lt"/>
                <a:ea typeface="+mn-ea"/>
                <a:cs typeface="+mn-cs"/>
              </a:rPr>
              <a:t>. 2001; “</a:t>
            </a:r>
            <a:endParaRPr lang="en-GB" b="0" dirty="0" smtClean="0">
              <a:effectLst/>
            </a:endParaRP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A82CC5BD-0188-477F-80D1-094342B405DF}"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126610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smtClean="0">
                <a:solidFill>
                  <a:schemeClr val="tx1"/>
                </a:solidFill>
                <a:effectLst/>
                <a:latin typeface="+mn-lt"/>
                <a:ea typeface="+mn-ea"/>
                <a:cs typeface="+mn-cs"/>
              </a:rPr>
              <a:t>“Background</a:t>
            </a:r>
            <a:r>
              <a:rPr lang="en-GB" sz="1200" b="0" i="0" u="none" strike="noStrike" kern="1200" dirty="0" smtClean="0">
                <a:solidFill>
                  <a:schemeClr val="tx1"/>
                </a:solidFill>
                <a:effectLst/>
                <a:latin typeface="+mn-lt"/>
                <a:ea typeface="+mn-ea"/>
                <a:cs typeface="+mn-cs"/>
              </a:rPr>
              <a:t>—We tested prospectively the hypothesis that stroke development can be predicted by </a:t>
            </a:r>
            <a:r>
              <a:rPr lang="en-GB" sz="1200" b="0" i="0" u="none" strike="noStrike" kern="1200" dirty="0" err="1" smtClean="0">
                <a:solidFill>
                  <a:schemeClr val="tx1"/>
                </a:solidFill>
                <a:effectLst/>
                <a:latin typeface="+mn-lt"/>
                <a:ea typeface="+mn-ea"/>
                <a:cs typeface="+mn-cs"/>
              </a:rPr>
              <a:t>echolucency</a:t>
            </a:r>
            <a:r>
              <a:rPr lang="en-GB" sz="1200" b="0" i="0" u="none" strike="noStrike" kern="1200" dirty="0" smtClean="0">
                <a:solidFill>
                  <a:schemeClr val="tx1"/>
                </a:solidFill>
                <a:effectLst/>
                <a:latin typeface="+mn-lt"/>
                <a:ea typeface="+mn-ea"/>
                <a:cs typeface="+mn-cs"/>
              </a:rPr>
              <a:t> of carotid</a:t>
            </a:r>
            <a:endParaRPr lang="en-GB" b="0" dirty="0" smtClean="0">
              <a:effectLst/>
            </a:endParaRPr>
          </a:p>
          <a:p>
            <a:pPr rtl="0"/>
            <a:r>
              <a:rPr lang="en-GB" sz="1200" b="0" i="0" u="none" strike="noStrike" kern="1200" dirty="0" smtClean="0">
                <a:solidFill>
                  <a:schemeClr val="tx1"/>
                </a:solidFill>
                <a:effectLst/>
                <a:latin typeface="+mn-lt"/>
                <a:ea typeface="+mn-ea"/>
                <a:cs typeface="+mn-cs"/>
              </a:rPr>
              <a:t>atherosclerotic plaques in previously symptomatic and asymptomatic patients.</a:t>
            </a:r>
            <a:endParaRPr lang="en-GB" b="0" dirty="0" smtClean="0">
              <a:effectLst/>
            </a:endParaRPr>
          </a:p>
          <a:p>
            <a:pPr rtl="0"/>
            <a:r>
              <a:rPr lang="en-GB" sz="1200" b="1" i="1" u="none" strike="noStrike" kern="1200" dirty="0" smtClean="0">
                <a:solidFill>
                  <a:schemeClr val="tx1"/>
                </a:solidFill>
                <a:effectLst/>
                <a:latin typeface="+mn-lt"/>
                <a:ea typeface="+mn-ea"/>
                <a:cs typeface="+mn-cs"/>
              </a:rPr>
              <a:t>Methods and Results</a:t>
            </a:r>
            <a:r>
              <a:rPr lang="en-GB" sz="1200" b="0" i="0" u="none" strike="noStrike" kern="1200" dirty="0" smtClean="0">
                <a:solidFill>
                  <a:schemeClr val="tx1"/>
                </a:solidFill>
                <a:effectLst/>
                <a:latin typeface="+mn-lt"/>
                <a:ea typeface="+mn-ea"/>
                <a:cs typeface="+mn-cs"/>
              </a:rPr>
              <a:t>—We followed incidence of </a:t>
            </a:r>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strokes for 4.4 years in asymptomatic symptomatic patients with &gt;50% relevant carotid artery stenosis. </a:t>
            </a:r>
          </a:p>
          <a:p>
            <a:pPr rtl="0"/>
            <a:r>
              <a:rPr lang="en-GB" sz="1200" b="0" i="0" u="none" strike="noStrike" kern="1200" dirty="0" smtClean="0">
                <a:solidFill>
                  <a:schemeClr val="tx1"/>
                </a:solidFill>
                <a:effectLst/>
                <a:latin typeface="+mn-lt"/>
                <a:ea typeface="+mn-ea"/>
                <a:cs typeface="+mn-cs"/>
              </a:rPr>
              <a:t>Echogenicity of carotid plaques and</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degree of stenosis were evaluated with high-resolution B-mode ultrasound </a:t>
            </a:r>
          </a:p>
          <a:p>
            <a:pPr rtl="0"/>
            <a:r>
              <a:rPr lang="en-GB" sz="1200" b="0" i="0" u="none" strike="noStrike" kern="1200" dirty="0" smtClean="0">
                <a:solidFill>
                  <a:schemeClr val="tx1"/>
                </a:solidFill>
                <a:effectLst/>
                <a:latin typeface="+mn-lt"/>
                <a:ea typeface="+mn-ea"/>
                <a:cs typeface="+mn-cs"/>
              </a:rPr>
              <a:t>In symptomatic patients, relative risk of</a:t>
            </a:r>
            <a:r>
              <a:rPr lang="en-GB" sz="1200" b="0" i="0" u="none" strike="noStrike" kern="1200" baseline="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 for </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versus echogenic plaques was 3.1 (95% CI, 1.3 to 7.3)</a:t>
            </a:r>
          </a:p>
          <a:p>
            <a:pPr rtl="0"/>
            <a:r>
              <a:rPr lang="en-GB" sz="1200" b="0" i="0" u="none" strike="noStrike" kern="1200" dirty="0" smtClean="0">
                <a:solidFill>
                  <a:schemeClr val="tx1"/>
                </a:solidFill>
                <a:effectLst/>
                <a:latin typeface="+mn-lt"/>
                <a:ea typeface="+mn-ea"/>
                <a:cs typeface="+mn-cs"/>
              </a:rPr>
              <a:t>whereas for 80% to 99%</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versus 50% to 79% stenosis, the relative risk was 1.4 (95% CI, 0.7 to 3.0). </a:t>
            </a:r>
          </a:p>
          <a:p>
            <a:pPr rtl="0"/>
            <a:endParaRPr lang="en-GB" sz="1200" b="0" i="0" u="none" strike="noStrike" kern="1200" dirty="0" smtClean="0">
              <a:solidFill>
                <a:schemeClr val="tx1"/>
              </a:solidFill>
              <a:effectLst/>
              <a:latin typeface="+mn-lt"/>
              <a:ea typeface="+mn-ea"/>
              <a:cs typeface="+mn-cs"/>
            </a:endParaRPr>
          </a:p>
          <a:p>
            <a:pPr rtl="0"/>
            <a:r>
              <a:rPr lang="en-GB" sz="1200" b="0" i="0" u="none" strike="noStrike" kern="1200" dirty="0" smtClean="0">
                <a:solidFill>
                  <a:schemeClr val="tx1"/>
                </a:solidFill>
                <a:effectLst/>
                <a:latin typeface="+mn-lt"/>
                <a:ea typeface="+mn-ea"/>
                <a:cs typeface="+mn-cs"/>
              </a:rPr>
              <a:t>Compared to symptomatic patients with a echogenic 50% to 79%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for the risk of</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ipsilateral</a:t>
            </a:r>
            <a:r>
              <a:rPr lang="en-GB" sz="1200" b="0" i="0" u="none" strike="noStrike" kern="1200" baseline="0" dirty="0" smtClean="0">
                <a:solidFill>
                  <a:schemeClr val="tx1"/>
                </a:solidFill>
                <a:effectLst/>
                <a:latin typeface="+mn-lt"/>
                <a:ea typeface="+mn-ea"/>
                <a:cs typeface="+mn-cs"/>
              </a:rPr>
              <a:t> strokes</a:t>
            </a:r>
            <a:r>
              <a:rPr lang="en-GB" sz="1200" b="0" i="0" u="none" strike="noStrike" kern="1200" dirty="0" smtClean="0">
                <a:solidFill>
                  <a:schemeClr val="tx1"/>
                </a:solidFill>
                <a:effectLst/>
                <a:latin typeface="+mn-lt"/>
                <a:ea typeface="+mn-ea"/>
                <a:cs typeface="+mn-cs"/>
              </a:rPr>
              <a:t>: </a:t>
            </a:r>
          </a:p>
          <a:p>
            <a:pPr rtl="0"/>
            <a:r>
              <a:rPr lang="en-GB" sz="1200" b="0" i="0" u="none" strike="noStrike" kern="1200" dirty="0" smtClean="0">
                <a:solidFill>
                  <a:schemeClr val="tx1"/>
                </a:solidFill>
                <a:effectLst/>
                <a:latin typeface="+mn-lt"/>
                <a:ea typeface="+mn-ea"/>
                <a:cs typeface="+mn-cs"/>
              </a:rPr>
              <a:t>echogenic 80% to 99%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have a relative</a:t>
            </a:r>
            <a:r>
              <a:rPr lang="en-GB" sz="1200" b="0" i="0" u="none" strike="noStrike" kern="1200" baseline="0" dirty="0" smtClean="0">
                <a:solidFill>
                  <a:schemeClr val="tx1"/>
                </a:solidFill>
                <a:effectLst/>
                <a:latin typeface="+mn-lt"/>
                <a:ea typeface="+mn-ea"/>
                <a:cs typeface="+mn-cs"/>
              </a:rPr>
              <a:t> risk of 3.1</a:t>
            </a:r>
            <a:r>
              <a:rPr lang="en-GB" sz="1200" b="0" i="0" u="none" strike="noStrike" kern="1200" dirty="0" smtClean="0">
                <a:solidFill>
                  <a:schemeClr val="tx1"/>
                </a:solidFill>
                <a:effectLst/>
                <a:latin typeface="+mn-lt"/>
                <a:ea typeface="+mn-ea"/>
                <a:cs typeface="+mn-cs"/>
              </a:rPr>
              <a:t> (absolute risk of 11%)</a:t>
            </a:r>
            <a:r>
              <a:rPr lang="en-GB" sz="1200" b="0" i="0" u="none" strike="noStrike" kern="1200" baseline="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50% to 79%</a:t>
            </a:r>
            <a:r>
              <a:rPr lang="en-GB" sz="1200" b="0" i="0" u="none" strike="noStrike" kern="1200" baseline="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have a relative risk of 4.2</a:t>
            </a:r>
          </a:p>
          <a:p>
            <a:pPr rtl="0"/>
            <a:r>
              <a:rPr lang="en-GB" sz="1200" b="0" i="0" u="none" strike="noStrike" kern="1200" dirty="0" err="1" smtClean="0">
                <a:solidFill>
                  <a:schemeClr val="tx1"/>
                </a:solidFill>
                <a:effectLst/>
                <a:latin typeface="+mn-lt"/>
                <a:ea typeface="+mn-ea"/>
                <a:cs typeface="+mn-cs"/>
              </a:rPr>
              <a:t>Echolucent</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80% to 99%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had relative risks of 7.9</a:t>
            </a:r>
            <a:endParaRPr lang="en-GB" b="0" dirty="0" smtClean="0">
              <a:effectLst/>
            </a:endParaRPr>
          </a:p>
          <a:p>
            <a:pPr rtl="0"/>
            <a:r>
              <a:rPr lang="en-GB" sz="1200" b="0" i="0" u="none" strike="noStrike" kern="1200" dirty="0" smtClean="0">
                <a:solidFill>
                  <a:schemeClr val="tx1"/>
                </a:solidFill>
                <a:effectLst/>
                <a:latin typeface="+mn-lt"/>
                <a:ea typeface="+mn-ea"/>
                <a:cs typeface="+mn-cs"/>
              </a:rPr>
              <a:t>(95%CI, 0.7 to 14), 4.2 (95% CI, 1.2 to 15), and 7.9 (95% CI, 2.1 to 30), equivalent to absolute risk increases of 11%,</a:t>
            </a:r>
            <a:endParaRPr lang="en-GB" b="0" dirty="0" smtClean="0">
              <a:effectLst/>
            </a:endParaRPr>
          </a:p>
          <a:p>
            <a:pPr rtl="0"/>
            <a:r>
              <a:rPr lang="en-GB" sz="1200" b="0" i="0" u="none" strike="noStrike" kern="1200" dirty="0" smtClean="0">
                <a:solidFill>
                  <a:schemeClr val="tx1"/>
                </a:solidFill>
                <a:effectLst/>
                <a:latin typeface="+mn-lt"/>
                <a:ea typeface="+mn-ea"/>
                <a:cs typeface="+mn-cs"/>
              </a:rPr>
              <a:t>18%, and 28%. This was not observed in previously asymptomatic patients.</a:t>
            </a:r>
            <a:endParaRPr lang="en-GB" b="0" dirty="0" smtClean="0">
              <a:effectLst/>
            </a:endParaRPr>
          </a:p>
          <a:p>
            <a:pPr rtl="0"/>
            <a:r>
              <a:rPr lang="en-GB" sz="1200" b="1" i="1" u="none" strike="noStrike" kern="1200" dirty="0" smtClean="0">
                <a:solidFill>
                  <a:schemeClr val="tx1"/>
                </a:solidFill>
                <a:effectLst/>
                <a:latin typeface="+mn-lt"/>
                <a:ea typeface="+mn-ea"/>
                <a:cs typeface="+mn-cs"/>
              </a:rPr>
              <a:t>Conclusions</a:t>
            </a:r>
            <a:r>
              <a:rPr lang="en-GB" sz="1200" b="0" i="0" u="none" strike="noStrike"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plaques causing $50% diameter stenosis by Doppler ultrasound are associated with risk of</a:t>
            </a:r>
            <a:endParaRPr lang="en-GB" b="0" dirty="0" smtClean="0">
              <a:effectLst/>
            </a:endParaRPr>
          </a:p>
          <a:p>
            <a:pPr rtl="0"/>
            <a:r>
              <a:rPr lang="en-GB" sz="1200" b="0" i="0" u="none" strike="noStrike" kern="1200" dirty="0" smtClean="0">
                <a:solidFill>
                  <a:schemeClr val="tx1"/>
                </a:solidFill>
                <a:effectLst/>
                <a:latin typeface="+mn-lt"/>
                <a:ea typeface="+mn-ea"/>
                <a:cs typeface="+mn-cs"/>
              </a:rPr>
              <a:t>future stroke in symptomatic but not asymptomatic individuals. This suggests that measurement of </a:t>
            </a:r>
            <a:r>
              <a:rPr lang="en-GB" sz="1200" b="0" i="0" u="none" strike="noStrike" kern="1200" dirty="0" err="1" smtClean="0">
                <a:solidFill>
                  <a:schemeClr val="tx1"/>
                </a:solidFill>
                <a:effectLst/>
                <a:latin typeface="+mn-lt"/>
                <a:ea typeface="+mn-ea"/>
                <a:cs typeface="+mn-cs"/>
              </a:rPr>
              <a:t>echolucency</a:t>
            </a:r>
            <a:r>
              <a:rPr lang="en-GB" sz="1200" b="0" i="0" u="none" strike="noStrike" kern="1200" dirty="0" smtClean="0">
                <a:solidFill>
                  <a:schemeClr val="tx1"/>
                </a:solidFill>
                <a:effectLst/>
                <a:latin typeface="+mn-lt"/>
                <a:ea typeface="+mn-ea"/>
                <a:cs typeface="+mn-cs"/>
              </a:rPr>
              <a:t>,</a:t>
            </a:r>
            <a:endParaRPr lang="en-GB" b="0" dirty="0" smtClean="0">
              <a:effectLst/>
            </a:endParaRPr>
          </a:p>
          <a:p>
            <a:pPr rtl="0"/>
            <a:r>
              <a:rPr lang="en-GB" sz="1200" b="0" i="0" u="none" strike="noStrike" kern="1200" dirty="0" smtClean="0">
                <a:solidFill>
                  <a:schemeClr val="tx1"/>
                </a:solidFill>
                <a:effectLst/>
                <a:latin typeface="+mn-lt"/>
                <a:ea typeface="+mn-ea"/>
                <a:cs typeface="+mn-cs"/>
              </a:rPr>
              <a:t>together with degree of stenosis, may improve selection of patients for carotid </a:t>
            </a:r>
            <a:r>
              <a:rPr lang="en-GB" sz="1200" b="0" i="0" u="none" strike="noStrike" kern="1200" dirty="0" err="1" smtClean="0">
                <a:solidFill>
                  <a:schemeClr val="tx1"/>
                </a:solidFill>
                <a:effectLst/>
                <a:latin typeface="+mn-lt"/>
                <a:ea typeface="+mn-ea"/>
                <a:cs typeface="+mn-cs"/>
              </a:rPr>
              <a:t>endarterectomy</a:t>
            </a:r>
            <a:r>
              <a:rPr lang="en-GB" sz="1200" b="0" i="0" u="none" strike="noStrike" kern="1200" dirty="0" smtClean="0">
                <a:solidFill>
                  <a:schemeClr val="tx1"/>
                </a:solidFill>
                <a:effectLst/>
                <a:latin typeface="+mn-lt"/>
                <a:ea typeface="+mn-ea"/>
                <a:cs typeface="+mn-cs"/>
              </a:rPr>
              <a:t>. </a:t>
            </a:r>
            <a:r>
              <a:rPr lang="en-GB" sz="1200" b="1" i="0" u="none" strike="noStrike" kern="1200" dirty="0" smtClean="0">
                <a:solidFill>
                  <a:schemeClr val="tx1"/>
                </a:solidFill>
                <a:effectLst/>
                <a:latin typeface="+mn-lt"/>
                <a:ea typeface="+mn-ea"/>
                <a:cs typeface="+mn-cs"/>
              </a:rPr>
              <a:t>(</a:t>
            </a:r>
            <a:r>
              <a:rPr lang="en-GB" sz="1200" b="1" i="1" u="none" strike="noStrike" kern="1200" dirty="0" smtClean="0">
                <a:solidFill>
                  <a:schemeClr val="tx1"/>
                </a:solidFill>
                <a:effectLst/>
                <a:latin typeface="+mn-lt"/>
                <a:ea typeface="+mn-ea"/>
                <a:cs typeface="+mn-cs"/>
              </a:rPr>
              <a:t>Circulation</a:t>
            </a:r>
            <a:r>
              <a:rPr lang="en-GB" sz="1200" b="1" i="0" u="none" strike="noStrike" kern="1200" dirty="0" smtClean="0">
                <a:solidFill>
                  <a:schemeClr val="tx1"/>
                </a:solidFill>
                <a:effectLst/>
                <a:latin typeface="+mn-lt"/>
                <a:ea typeface="+mn-ea"/>
                <a:cs typeface="+mn-cs"/>
              </a:rPr>
              <a:t>. 2001; “</a:t>
            </a:r>
            <a:endParaRPr lang="en-GB" b="0" dirty="0" smtClean="0">
              <a:effectLst/>
            </a:endParaRP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A82CC5BD-0188-477F-80D1-094342B405DF}"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03394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smtClean="0">
                <a:solidFill>
                  <a:schemeClr val="tx1"/>
                </a:solidFill>
                <a:effectLst/>
                <a:latin typeface="+mn-lt"/>
                <a:ea typeface="+mn-ea"/>
                <a:cs typeface="+mn-cs"/>
              </a:rPr>
              <a:t>“Background</a:t>
            </a:r>
            <a:r>
              <a:rPr lang="en-GB" sz="1200" b="0" i="0" u="none" strike="noStrike" kern="1200" dirty="0" smtClean="0">
                <a:solidFill>
                  <a:schemeClr val="tx1"/>
                </a:solidFill>
                <a:effectLst/>
                <a:latin typeface="+mn-lt"/>
                <a:ea typeface="+mn-ea"/>
                <a:cs typeface="+mn-cs"/>
              </a:rPr>
              <a:t>—We tested prospectively the hypothesis that stroke development can be predicted by </a:t>
            </a:r>
            <a:r>
              <a:rPr lang="en-GB" sz="1200" b="0" i="0" u="none" strike="noStrike" kern="1200" dirty="0" err="1" smtClean="0">
                <a:solidFill>
                  <a:schemeClr val="tx1"/>
                </a:solidFill>
                <a:effectLst/>
                <a:latin typeface="+mn-lt"/>
                <a:ea typeface="+mn-ea"/>
                <a:cs typeface="+mn-cs"/>
              </a:rPr>
              <a:t>echolucency</a:t>
            </a:r>
            <a:r>
              <a:rPr lang="en-GB" sz="1200" b="0" i="0" u="none" strike="noStrike" kern="1200" dirty="0" smtClean="0">
                <a:solidFill>
                  <a:schemeClr val="tx1"/>
                </a:solidFill>
                <a:effectLst/>
                <a:latin typeface="+mn-lt"/>
                <a:ea typeface="+mn-ea"/>
                <a:cs typeface="+mn-cs"/>
              </a:rPr>
              <a:t> of carotid</a:t>
            </a:r>
            <a:endParaRPr lang="en-GB" b="0" dirty="0" smtClean="0">
              <a:effectLst/>
            </a:endParaRPr>
          </a:p>
          <a:p>
            <a:pPr rtl="0"/>
            <a:r>
              <a:rPr lang="en-GB" sz="1200" b="0" i="0" u="none" strike="noStrike" kern="1200" dirty="0" smtClean="0">
                <a:solidFill>
                  <a:schemeClr val="tx1"/>
                </a:solidFill>
                <a:effectLst/>
                <a:latin typeface="+mn-lt"/>
                <a:ea typeface="+mn-ea"/>
                <a:cs typeface="+mn-cs"/>
              </a:rPr>
              <a:t>atherosclerotic plaques in previously symptomatic and asymptomatic patients.</a:t>
            </a:r>
            <a:endParaRPr lang="en-GB" b="0" dirty="0" smtClean="0">
              <a:effectLst/>
            </a:endParaRPr>
          </a:p>
          <a:p>
            <a:pPr rtl="0"/>
            <a:r>
              <a:rPr lang="en-GB" sz="1200" b="1" i="1" u="none" strike="noStrike" kern="1200" dirty="0" smtClean="0">
                <a:solidFill>
                  <a:schemeClr val="tx1"/>
                </a:solidFill>
                <a:effectLst/>
                <a:latin typeface="+mn-lt"/>
                <a:ea typeface="+mn-ea"/>
                <a:cs typeface="+mn-cs"/>
              </a:rPr>
              <a:t>Methods and Results</a:t>
            </a:r>
            <a:r>
              <a:rPr lang="en-GB" sz="1200" b="0" i="0" u="none" strike="noStrike" kern="1200" dirty="0" smtClean="0">
                <a:solidFill>
                  <a:schemeClr val="tx1"/>
                </a:solidFill>
                <a:effectLst/>
                <a:latin typeface="+mn-lt"/>
                <a:ea typeface="+mn-ea"/>
                <a:cs typeface="+mn-cs"/>
              </a:rPr>
              <a:t>—We followed incidence of </a:t>
            </a:r>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strokes for 4.4 years in asymptomatic symptomatic patients with &gt;50% relevant carotid artery stenosis. </a:t>
            </a:r>
          </a:p>
          <a:p>
            <a:pPr rtl="0"/>
            <a:r>
              <a:rPr lang="en-GB" sz="1200" b="0" i="0" u="none" strike="noStrike" kern="1200" dirty="0" smtClean="0">
                <a:solidFill>
                  <a:schemeClr val="tx1"/>
                </a:solidFill>
                <a:effectLst/>
                <a:latin typeface="+mn-lt"/>
                <a:ea typeface="+mn-ea"/>
                <a:cs typeface="+mn-cs"/>
              </a:rPr>
              <a:t>Echogenicity of carotid plaques and</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degree of stenosis were evaluated with high-resolution B-mode ultrasound </a:t>
            </a:r>
          </a:p>
          <a:p>
            <a:pPr rtl="0"/>
            <a:r>
              <a:rPr lang="en-GB" sz="1200" b="0" i="0" u="none" strike="noStrike" kern="1200" dirty="0" smtClean="0">
                <a:solidFill>
                  <a:schemeClr val="tx1"/>
                </a:solidFill>
                <a:effectLst/>
                <a:latin typeface="+mn-lt"/>
                <a:ea typeface="+mn-ea"/>
                <a:cs typeface="+mn-cs"/>
              </a:rPr>
              <a:t>In symptomatic patients, relative risk of</a:t>
            </a:r>
            <a:r>
              <a:rPr lang="en-GB" sz="1200" b="0" i="0" u="none" strike="noStrike" kern="1200" baseline="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 for </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versus echogenic plaques was 3.1 (95% CI, 1.3 to 7.3)</a:t>
            </a:r>
          </a:p>
          <a:p>
            <a:pPr rtl="0"/>
            <a:r>
              <a:rPr lang="en-GB" sz="1200" b="0" i="0" u="none" strike="noStrike" kern="1200" dirty="0" smtClean="0">
                <a:solidFill>
                  <a:schemeClr val="tx1"/>
                </a:solidFill>
                <a:effectLst/>
                <a:latin typeface="+mn-lt"/>
                <a:ea typeface="+mn-ea"/>
                <a:cs typeface="+mn-cs"/>
              </a:rPr>
              <a:t>whereas for 80% to 99%</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versus 50% to 79% stenosis, the relative risk was 1.4 (95% CI, 0.7 to 3.0). </a:t>
            </a:r>
          </a:p>
          <a:p>
            <a:pPr rtl="0"/>
            <a:endParaRPr lang="en-GB" sz="1200" b="0" i="0" u="none" strike="noStrike" kern="1200" dirty="0" smtClean="0">
              <a:solidFill>
                <a:schemeClr val="tx1"/>
              </a:solidFill>
              <a:effectLst/>
              <a:latin typeface="+mn-lt"/>
              <a:ea typeface="+mn-ea"/>
              <a:cs typeface="+mn-cs"/>
            </a:endParaRPr>
          </a:p>
          <a:p>
            <a:pPr rtl="0"/>
            <a:r>
              <a:rPr lang="en-GB" sz="1200" b="0" i="0" u="none" strike="noStrike" kern="1200" dirty="0" smtClean="0">
                <a:solidFill>
                  <a:schemeClr val="tx1"/>
                </a:solidFill>
                <a:effectLst/>
                <a:latin typeface="+mn-lt"/>
                <a:ea typeface="+mn-ea"/>
                <a:cs typeface="+mn-cs"/>
              </a:rPr>
              <a:t>Compared to symptomatic patients with a echogenic 50% to 79%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for the risk of</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ipsilateral</a:t>
            </a:r>
            <a:r>
              <a:rPr lang="en-GB" sz="1200" b="0" i="0" u="none" strike="noStrike" kern="1200" baseline="0" dirty="0" smtClean="0">
                <a:solidFill>
                  <a:schemeClr val="tx1"/>
                </a:solidFill>
                <a:effectLst/>
                <a:latin typeface="+mn-lt"/>
                <a:ea typeface="+mn-ea"/>
                <a:cs typeface="+mn-cs"/>
              </a:rPr>
              <a:t> strokes</a:t>
            </a:r>
            <a:r>
              <a:rPr lang="en-GB" sz="1200" b="0" i="0" u="none" strike="noStrike" kern="1200" dirty="0" smtClean="0">
                <a:solidFill>
                  <a:schemeClr val="tx1"/>
                </a:solidFill>
                <a:effectLst/>
                <a:latin typeface="+mn-lt"/>
                <a:ea typeface="+mn-ea"/>
                <a:cs typeface="+mn-cs"/>
              </a:rPr>
              <a:t>: </a:t>
            </a:r>
          </a:p>
          <a:p>
            <a:pPr rtl="0"/>
            <a:r>
              <a:rPr lang="en-GB" sz="1200" b="0" i="0" u="none" strike="noStrike" kern="1200" dirty="0" smtClean="0">
                <a:solidFill>
                  <a:schemeClr val="tx1"/>
                </a:solidFill>
                <a:effectLst/>
                <a:latin typeface="+mn-lt"/>
                <a:ea typeface="+mn-ea"/>
                <a:cs typeface="+mn-cs"/>
              </a:rPr>
              <a:t>echogenic 80% to 99%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have a relative</a:t>
            </a:r>
            <a:r>
              <a:rPr lang="en-GB" sz="1200" b="0" i="0" u="none" strike="noStrike" kern="1200" baseline="0" dirty="0" smtClean="0">
                <a:solidFill>
                  <a:schemeClr val="tx1"/>
                </a:solidFill>
                <a:effectLst/>
                <a:latin typeface="+mn-lt"/>
                <a:ea typeface="+mn-ea"/>
                <a:cs typeface="+mn-cs"/>
              </a:rPr>
              <a:t> risk of 3.1</a:t>
            </a:r>
            <a:r>
              <a:rPr lang="en-GB" sz="1200" b="0" i="0" u="none" strike="noStrike" kern="1200" dirty="0" smtClean="0">
                <a:solidFill>
                  <a:schemeClr val="tx1"/>
                </a:solidFill>
                <a:effectLst/>
                <a:latin typeface="+mn-lt"/>
                <a:ea typeface="+mn-ea"/>
                <a:cs typeface="+mn-cs"/>
              </a:rPr>
              <a:t> (absolute risk of 11%)</a:t>
            </a:r>
            <a:r>
              <a:rPr lang="en-GB" sz="1200" b="0" i="0" u="none" strike="noStrike" kern="1200" baseline="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50% to 79%</a:t>
            </a:r>
            <a:r>
              <a:rPr lang="en-GB" sz="1200" b="0" i="0" u="none" strike="noStrike" kern="1200" baseline="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have a relative risk of 4.2</a:t>
            </a:r>
          </a:p>
          <a:p>
            <a:pPr rtl="0"/>
            <a:r>
              <a:rPr lang="en-GB" sz="1200" b="0" i="0" u="none" strike="noStrike" kern="1200" dirty="0" err="1" smtClean="0">
                <a:solidFill>
                  <a:schemeClr val="tx1"/>
                </a:solidFill>
                <a:effectLst/>
                <a:latin typeface="+mn-lt"/>
                <a:ea typeface="+mn-ea"/>
                <a:cs typeface="+mn-cs"/>
              </a:rPr>
              <a:t>Echolucent</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80% to 99%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had relative risks of 7.9</a:t>
            </a:r>
            <a:endParaRPr lang="en-GB" b="0" dirty="0" smtClean="0">
              <a:effectLst/>
            </a:endParaRPr>
          </a:p>
          <a:p>
            <a:pPr rtl="0"/>
            <a:r>
              <a:rPr lang="en-GB" sz="1200" b="0" i="0" u="none" strike="noStrike" kern="1200" dirty="0" smtClean="0">
                <a:solidFill>
                  <a:schemeClr val="tx1"/>
                </a:solidFill>
                <a:effectLst/>
                <a:latin typeface="+mn-lt"/>
                <a:ea typeface="+mn-ea"/>
                <a:cs typeface="+mn-cs"/>
              </a:rPr>
              <a:t>(95%CI, 0.7 to 14), 4.2 (95% CI, 1.2 to 15), and 7.9 (95% CI, 2.1 to 30), equivalent to absolute risk increases of 11%,</a:t>
            </a:r>
            <a:endParaRPr lang="en-GB" b="0" dirty="0" smtClean="0">
              <a:effectLst/>
            </a:endParaRPr>
          </a:p>
          <a:p>
            <a:pPr rtl="0"/>
            <a:r>
              <a:rPr lang="en-GB" sz="1200" b="0" i="0" u="none" strike="noStrike" kern="1200" dirty="0" smtClean="0">
                <a:solidFill>
                  <a:schemeClr val="tx1"/>
                </a:solidFill>
                <a:effectLst/>
                <a:latin typeface="+mn-lt"/>
                <a:ea typeface="+mn-ea"/>
                <a:cs typeface="+mn-cs"/>
              </a:rPr>
              <a:t>18%, and 28%. This was not observed in previously asymptomatic patients.</a:t>
            </a:r>
            <a:endParaRPr lang="en-GB" b="0" dirty="0" smtClean="0">
              <a:effectLst/>
            </a:endParaRPr>
          </a:p>
          <a:p>
            <a:pPr rtl="0"/>
            <a:r>
              <a:rPr lang="en-GB" sz="1200" b="1" i="1" u="none" strike="noStrike" kern="1200" dirty="0" smtClean="0">
                <a:solidFill>
                  <a:schemeClr val="tx1"/>
                </a:solidFill>
                <a:effectLst/>
                <a:latin typeface="+mn-lt"/>
                <a:ea typeface="+mn-ea"/>
                <a:cs typeface="+mn-cs"/>
              </a:rPr>
              <a:t>Conclusions</a:t>
            </a:r>
            <a:r>
              <a:rPr lang="en-GB" sz="1200" b="0" i="0" u="none" strike="noStrike"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plaques causing $50% diameter stenosis by Doppler ultrasound are associated with risk of</a:t>
            </a:r>
            <a:endParaRPr lang="en-GB" b="0" dirty="0" smtClean="0">
              <a:effectLst/>
            </a:endParaRPr>
          </a:p>
          <a:p>
            <a:pPr rtl="0"/>
            <a:r>
              <a:rPr lang="en-GB" sz="1200" b="0" i="0" u="none" strike="noStrike" kern="1200" dirty="0" smtClean="0">
                <a:solidFill>
                  <a:schemeClr val="tx1"/>
                </a:solidFill>
                <a:effectLst/>
                <a:latin typeface="+mn-lt"/>
                <a:ea typeface="+mn-ea"/>
                <a:cs typeface="+mn-cs"/>
              </a:rPr>
              <a:t>future stroke in symptomatic but not asymptomatic individuals. This suggests that measurement of </a:t>
            </a:r>
            <a:r>
              <a:rPr lang="en-GB" sz="1200" b="0" i="0" u="none" strike="noStrike" kern="1200" dirty="0" err="1" smtClean="0">
                <a:solidFill>
                  <a:schemeClr val="tx1"/>
                </a:solidFill>
                <a:effectLst/>
                <a:latin typeface="+mn-lt"/>
                <a:ea typeface="+mn-ea"/>
                <a:cs typeface="+mn-cs"/>
              </a:rPr>
              <a:t>echolucency</a:t>
            </a:r>
            <a:r>
              <a:rPr lang="en-GB" sz="1200" b="0" i="0" u="none" strike="noStrike" kern="1200" dirty="0" smtClean="0">
                <a:solidFill>
                  <a:schemeClr val="tx1"/>
                </a:solidFill>
                <a:effectLst/>
                <a:latin typeface="+mn-lt"/>
                <a:ea typeface="+mn-ea"/>
                <a:cs typeface="+mn-cs"/>
              </a:rPr>
              <a:t>,</a:t>
            </a:r>
            <a:endParaRPr lang="en-GB" b="0" dirty="0" smtClean="0">
              <a:effectLst/>
            </a:endParaRPr>
          </a:p>
          <a:p>
            <a:pPr rtl="0"/>
            <a:r>
              <a:rPr lang="en-GB" sz="1200" b="0" i="0" u="none" strike="noStrike" kern="1200" dirty="0" smtClean="0">
                <a:solidFill>
                  <a:schemeClr val="tx1"/>
                </a:solidFill>
                <a:effectLst/>
                <a:latin typeface="+mn-lt"/>
                <a:ea typeface="+mn-ea"/>
                <a:cs typeface="+mn-cs"/>
              </a:rPr>
              <a:t>together with degree of stenosis, may improve selection of patients for carotid </a:t>
            </a:r>
            <a:r>
              <a:rPr lang="en-GB" sz="1200" b="0" i="0" u="none" strike="noStrike" kern="1200" dirty="0" err="1" smtClean="0">
                <a:solidFill>
                  <a:schemeClr val="tx1"/>
                </a:solidFill>
                <a:effectLst/>
                <a:latin typeface="+mn-lt"/>
                <a:ea typeface="+mn-ea"/>
                <a:cs typeface="+mn-cs"/>
              </a:rPr>
              <a:t>endarterectomy</a:t>
            </a:r>
            <a:r>
              <a:rPr lang="en-GB" sz="1200" b="0" i="0" u="none" strike="noStrike" kern="1200" dirty="0" smtClean="0">
                <a:solidFill>
                  <a:schemeClr val="tx1"/>
                </a:solidFill>
                <a:effectLst/>
                <a:latin typeface="+mn-lt"/>
                <a:ea typeface="+mn-ea"/>
                <a:cs typeface="+mn-cs"/>
              </a:rPr>
              <a:t>. </a:t>
            </a:r>
            <a:r>
              <a:rPr lang="en-GB" sz="1200" b="1" i="0" u="none" strike="noStrike" kern="1200" dirty="0" smtClean="0">
                <a:solidFill>
                  <a:schemeClr val="tx1"/>
                </a:solidFill>
                <a:effectLst/>
                <a:latin typeface="+mn-lt"/>
                <a:ea typeface="+mn-ea"/>
                <a:cs typeface="+mn-cs"/>
              </a:rPr>
              <a:t>(</a:t>
            </a:r>
            <a:r>
              <a:rPr lang="en-GB" sz="1200" b="1" i="1" u="none" strike="noStrike" kern="1200" dirty="0" smtClean="0">
                <a:solidFill>
                  <a:schemeClr val="tx1"/>
                </a:solidFill>
                <a:effectLst/>
                <a:latin typeface="+mn-lt"/>
                <a:ea typeface="+mn-ea"/>
                <a:cs typeface="+mn-cs"/>
              </a:rPr>
              <a:t>Circulation</a:t>
            </a:r>
            <a:r>
              <a:rPr lang="en-GB" sz="1200" b="1" i="0" u="none" strike="noStrike" kern="1200" dirty="0" smtClean="0">
                <a:solidFill>
                  <a:schemeClr val="tx1"/>
                </a:solidFill>
                <a:effectLst/>
                <a:latin typeface="+mn-lt"/>
                <a:ea typeface="+mn-ea"/>
                <a:cs typeface="+mn-cs"/>
              </a:rPr>
              <a:t>. 2001; “</a:t>
            </a:r>
            <a:endParaRPr lang="en-GB" b="0" dirty="0" smtClean="0">
              <a:effectLst/>
            </a:endParaRP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A82CC5BD-0188-477F-80D1-094342B405DF}"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203394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1" u="none" strike="noStrike" kern="1200" dirty="0" smtClean="0">
                <a:solidFill>
                  <a:schemeClr val="tx1"/>
                </a:solidFill>
                <a:effectLst/>
                <a:latin typeface="+mn-lt"/>
                <a:ea typeface="+mn-ea"/>
                <a:cs typeface="+mn-cs"/>
              </a:rPr>
              <a:t>“Background</a:t>
            </a:r>
            <a:r>
              <a:rPr lang="en-GB" sz="1200" b="0" i="0" u="none" strike="noStrike" kern="1200" dirty="0" smtClean="0">
                <a:solidFill>
                  <a:schemeClr val="tx1"/>
                </a:solidFill>
                <a:effectLst/>
                <a:latin typeface="+mn-lt"/>
                <a:ea typeface="+mn-ea"/>
                <a:cs typeface="+mn-cs"/>
              </a:rPr>
              <a:t>—We tested prospectively the hypothesis that stroke development can be predicted by </a:t>
            </a:r>
            <a:r>
              <a:rPr lang="en-GB" sz="1200" b="0" i="0" u="none" strike="noStrike" kern="1200" dirty="0" err="1" smtClean="0">
                <a:solidFill>
                  <a:schemeClr val="tx1"/>
                </a:solidFill>
                <a:effectLst/>
                <a:latin typeface="+mn-lt"/>
                <a:ea typeface="+mn-ea"/>
                <a:cs typeface="+mn-cs"/>
              </a:rPr>
              <a:t>echolucency</a:t>
            </a:r>
            <a:r>
              <a:rPr lang="en-GB" sz="1200" b="0" i="0" u="none" strike="noStrike" kern="1200" dirty="0" smtClean="0">
                <a:solidFill>
                  <a:schemeClr val="tx1"/>
                </a:solidFill>
                <a:effectLst/>
                <a:latin typeface="+mn-lt"/>
                <a:ea typeface="+mn-ea"/>
                <a:cs typeface="+mn-cs"/>
              </a:rPr>
              <a:t> of carotid</a:t>
            </a:r>
            <a:endParaRPr lang="en-GB" b="0" dirty="0" smtClean="0">
              <a:effectLst/>
            </a:endParaRPr>
          </a:p>
          <a:p>
            <a:pPr rtl="0"/>
            <a:r>
              <a:rPr lang="en-GB" sz="1200" b="0" i="0" u="none" strike="noStrike" kern="1200" dirty="0" smtClean="0">
                <a:solidFill>
                  <a:schemeClr val="tx1"/>
                </a:solidFill>
                <a:effectLst/>
                <a:latin typeface="+mn-lt"/>
                <a:ea typeface="+mn-ea"/>
                <a:cs typeface="+mn-cs"/>
              </a:rPr>
              <a:t>atherosclerotic plaques in previously symptomatic and asymptomatic patients.</a:t>
            </a:r>
            <a:endParaRPr lang="en-GB" b="0" dirty="0" smtClean="0">
              <a:effectLst/>
            </a:endParaRPr>
          </a:p>
          <a:p>
            <a:pPr rtl="0"/>
            <a:r>
              <a:rPr lang="en-GB" sz="1200" b="1" i="1" u="none" strike="noStrike" kern="1200" dirty="0" smtClean="0">
                <a:solidFill>
                  <a:schemeClr val="tx1"/>
                </a:solidFill>
                <a:effectLst/>
                <a:latin typeface="+mn-lt"/>
                <a:ea typeface="+mn-ea"/>
                <a:cs typeface="+mn-cs"/>
              </a:rPr>
              <a:t>Methods and Results</a:t>
            </a:r>
            <a:r>
              <a:rPr lang="en-GB" sz="1200" b="0" i="0" u="none" strike="noStrike" kern="1200" dirty="0" smtClean="0">
                <a:solidFill>
                  <a:schemeClr val="tx1"/>
                </a:solidFill>
                <a:effectLst/>
                <a:latin typeface="+mn-lt"/>
                <a:ea typeface="+mn-ea"/>
                <a:cs typeface="+mn-cs"/>
              </a:rPr>
              <a:t>—We followed incidence of </a:t>
            </a:r>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strokes for 4.4 years in asymptomatic symptomatic patients with &gt;50% relevant carotid artery stenosis. </a:t>
            </a:r>
          </a:p>
          <a:p>
            <a:pPr rtl="0"/>
            <a:r>
              <a:rPr lang="en-GB" sz="1200" b="0" i="0" u="none" strike="noStrike" kern="1200" dirty="0" smtClean="0">
                <a:solidFill>
                  <a:schemeClr val="tx1"/>
                </a:solidFill>
                <a:effectLst/>
                <a:latin typeface="+mn-lt"/>
                <a:ea typeface="+mn-ea"/>
                <a:cs typeface="+mn-cs"/>
              </a:rPr>
              <a:t>Echogenicity of carotid plaques and</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degree of stenosis were evaluated with high-resolution B-mode ultrasound </a:t>
            </a:r>
          </a:p>
          <a:p>
            <a:pPr rtl="0"/>
            <a:r>
              <a:rPr lang="en-GB" sz="1200" b="0" i="0" u="none" strike="noStrike" kern="1200" dirty="0" smtClean="0">
                <a:solidFill>
                  <a:schemeClr val="tx1"/>
                </a:solidFill>
                <a:effectLst/>
                <a:latin typeface="+mn-lt"/>
                <a:ea typeface="+mn-ea"/>
                <a:cs typeface="+mn-cs"/>
              </a:rPr>
              <a:t>In symptomatic patients, relative risk of</a:t>
            </a:r>
            <a:r>
              <a:rPr lang="en-GB" sz="1200" b="0" i="0" u="none" strike="noStrike" kern="1200" baseline="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ipsilateral</a:t>
            </a:r>
            <a:r>
              <a:rPr lang="en-GB" sz="1200" b="0" i="0" u="none" strike="noStrike" kern="1200" dirty="0" smtClean="0">
                <a:solidFill>
                  <a:schemeClr val="tx1"/>
                </a:solidFill>
                <a:effectLst/>
                <a:latin typeface="+mn-lt"/>
                <a:ea typeface="+mn-ea"/>
                <a:cs typeface="+mn-cs"/>
              </a:rPr>
              <a:t> ischemic stroke for </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versus echogenic plaques was 3.1 (95% CI, 1.3 to 7.3)</a:t>
            </a:r>
          </a:p>
          <a:p>
            <a:pPr rtl="0"/>
            <a:r>
              <a:rPr lang="en-GB" sz="1200" b="0" i="0" u="none" strike="noStrike" kern="1200" dirty="0" smtClean="0">
                <a:solidFill>
                  <a:schemeClr val="tx1"/>
                </a:solidFill>
                <a:effectLst/>
                <a:latin typeface="+mn-lt"/>
                <a:ea typeface="+mn-ea"/>
                <a:cs typeface="+mn-cs"/>
              </a:rPr>
              <a:t>whereas for 80% to 99%</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versus 50% to 79% stenosis, the relative risk was 1.4 (95% CI, 0.7 to 3.0). </a:t>
            </a:r>
          </a:p>
          <a:p>
            <a:pPr rtl="0"/>
            <a:endParaRPr lang="en-GB" sz="1200" b="0" i="0" u="none" strike="noStrike" kern="1200" dirty="0" smtClean="0">
              <a:solidFill>
                <a:schemeClr val="tx1"/>
              </a:solidFill>
              <a:effectLst/>
              <a:latin typeface="+mn-lt"/>
              <a:ea typeface="+mn-ea"/>
              <a:cs typeface="+mn-cs"/>
            </a:endParaRPr>
          </a:p>
          <a:p>
            <a:pPr rtl="0"/>
            <a:r>
              <a:rPr lang="en-GB" sz="1200" b="0" i="0" u="none" strike="noStrike" kern="1200" dirty="0" smtClean="0">
                <a:solidFill>
                  <a:schemeClr val="tx1"/>
                </a:solidFill>
                <a:effectLst/>
                <a:latin typeface="+mn-lt"/>
                <a:ea typeface="+mn-ea"/>
                <a:cs typeface="+mn-cs"/>
              </a:rPr>
              <a:t>Compared to symptomatic patients with a echogenic 50% to 79%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for the risk of</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ipsilateral</a:t>
            </a:r>
            <a:r>
              <a:rPr lang="en-GB" sz="1200" b="0" i="0" u="none" strike="noStrike" kern="1200" baseline="0" dirty="0" smtClean="0">
                <a:solidFill>
                  <a:schemeClr val="tx1"/>
                </a:solidFill>
                <a:effectLst/>
                <a:latin typeface="+mn-lt"/>
                <a:ea typeface="+mn-ea"/>
                <a:cs typeface="+mn-cs"/>
              </a:rPr>
              <a:t> strokes</a:t>
            </a:r>
            <a:r>
              <a:rPr lang="en-GB" sz="1200" b="0" i="0" u="none" strike="noStrike" kern="1200" dirty="0" smtClean="0">
                <a:solidFill>
                  <a:schemeClr val="tx1"/>
                </a:solidFill>
                <a:effectLst/>
                <a:latin typeface="+mn-lt"/>
                <a:ea typeface="+mn-ea"/>
                <a:cs typeface="+mn-cs"/>
              </a:rPr>
              <a:t>: </a:t>
            </a:r>
          </a:p>
          <a:p>
            <a:pPr rtl="0"/>
            <a:r>
              <a:rPr lang="en-GB" sz="1200" b="0" i="0" u="none" strike="noStrike" kern="1200" dirty="0" smtClean="0">
                <a:solidFill>
                  <a:schemeClr val="tx1"/>
                </a:solidFill>
                <a:effectLst/>
                <a:latin typeface="+mn-lt"/>
                <a:ea typeface="+mn-ea"/>
                <a:cs typeface="+mn-cs"/>
              </a:rPr>
              <a:t>echogenic 80% to 99%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have a relative</a:t>
            </a:r>
            <a:r>
              <a:rPr lang="en-GB" sz="1200" b="0" i="0" u="none" strike="noStrike" kern="1200" baseline="0" dirty="0" smtClean="0">
                <a:solidFill>
                  <a:schemeClr val="tx1"/>
                </a:solidFill>
                <a:effectLst/>
                <a:latin typeface="+mn-lt"/>
                <a:ea typeface="+mn-ea"/>
                <a:cs typeface="+mn-cs"/>
              </a:rPr>
              <a:t> risk of 3.1</a:t>
            </a:r>
            <a:r>
              <a:rPr lang="en-GB" sz="1200" b="0" i="0" u="none" strike="noStrike" kern="1200" dirty="0" smtClean="0">
                <a:solidFill>
                  <a:schemeClr val="tx1"/>
                </a:solidFill>
                <a:effectLst/>
                <a:latin typeface="+mn-lt"/>
                <a:ea typeface="+mn-ea"/>
                <a:cs typeface="+mn-cs"/>
              </a:rPr>
              <a:t> (absolute risk of 11%)</a:t>
            </a:r>
            <a:r>
              <a:rPr lang="en-GB" sz="1200" b="0" i="0" u="none" strike="noStrike" kern="1200" baseline="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50% to 79%</a:t>
            </a:r>
            <a:r>
              <a:rPr lang="en-GB" sz="1200" b="0" i="0" u="none" strike="noStrike" kern="1200" baseline="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have a relative risk of 4.2</a:t>
            </a:r>
          </a:p>
          <a:p>
            <a:pPr rtl="0"/>
            <a:r>
              <a:rPr lang="en-GB" sz="1200" b="0" i="0" u="none" strike="noStrike" kern="1200" dirty="0" err="1" smtClean="0">
                <a:solidFill>
                  <a:schemeClr val="tx1"/>
                </a:solidFill>
                <a:effectLst/>
                <a:latin typeface="+mn-lt"/>
                <a:ea typeface="+mn-ea"/>
                <a:cs typeface="+mn-cs"/>
              </a:rPr>
              <a:t>Echolucent</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80% to 99% </a:t>
            </a:r>
            <a:r>
              <a:rPr lang="en-GB" sz="1200" b="0" i="0" u="none" strike="noStrike" kern="1200" dirty="0" err="1" smtClean="0">
                <a:solidFill>
                  <a:schemeClr val="tx1"/>
                </a:solidFill>
                <a:effectLst/>
                <a:latin typeface="+mn-lt"/>
                <a:ea typeface="+mn-ea"/>
                <a:cs typeface="+mn-cs"/>
              </a:rPr>
              <a:t>stenotic</a:t>
            </a:r>
            <a:r>
              <a:rPr lang="en-GB" sz="1200" b="0" i="0" u="none" strike="noStrike" kern="1200" dirty="0" smtClean="0">
                <a:solidFill>
                  <a:schemeClr val="tx1"/>
                </a:solidFill>
                <a:effectLst/>
                <a:latin typeface="+mn-lt"/>
                <a:ea typeface="+mn-ea"/>
                <a:cs typeface="+mn-cs"/>
              </a:rPr>
              <a:t> plaques had relative risks of 7.9</a:t>
            </a:r>
            <a:endParaRPr lang="en-GB" b="0" dirty="0" smtClean="0">
              <a:effectLst/>
            </a:endParaRPr>
          </a:p>
          <a:p>
            <a:pPr rtl="0"/>
            <a:r>
              <a:rPr lang="en-GB" sz="1200" b="0" i="0" u="none" strike="noStrike" kern="1200" dirty="0" smtClean="0">
                <a:solidFill>
                  <a:schemeClr val="tx1"/>
                </a:solidFill>
                <a:effectLst/>
                <a:latin typeface="+mn-lt"/>
                <a:ea typeface="+mn-ea"/>
                <a:cs typeface="+mn-cs"/>
              </a:rPr>
              <a:t>(95%CI, 0.7 to 14), 4.2 (95% CI, 1.2 to 15), and 7.9 (95% CI, 2.1 to 30), equivalent to absolute risk increases of 11%,</a:t>
            </a:r>
            <a:endParaRPr lang="en-GB" b="0" dirty="0" smtClean="0">
              <a:effectLst/>
            </a:endParaRPr>
          </a:p>
          <a:p>
            <a:pPr rtl="0"/>
            <a:r>
              <a:rPr lang="en-GB" sz="1200" b="0" i="0" u="none" strike="noStrike" kern="1200" dirty="0" smtClean="0">
                <a:solidFill>
                  <a:schemeClr val="tx1"/>
                </a:solidFill>
                <a:effectLst/>
                <a:latin typeface="+mn-lt"/>
                <a:ea typeface="+mn-ea"/>
                <a:cs typeface="+mn-cs"/>
              </a:rPr>
              <a:t>18%, and 28%. This was not observed in previously asymptomatic patients.</a:t>
            </a:r>
            <a:endParaRPr lang="en-GB" b="0" dirty="0" smtClean="0">
              <a:effectLst/>
            </a:endParaRPr>
          </a:p>
          <a:p>
            <a:pPr rtl="0"/>
            <a:r>
              <a:rPr lang="en-GB" sz="1200" b="1" i="1" u="none" strike="noStrike" kern="1200" dirty="0" smtClean="0">
                <a:solidFill>
                  <a:schemeClr val="tx1"/>
                </a:solidFill>
                <a:effectLst/>
                <a:latin typeface="+mn-lt"/>
                <a:ea typeface="+mn-ea"/>
                <a:cs typeface="+mn-cs"/>
              </a:rPr>
              <a:t>Conclusions</a:t>
            </a:r>
            <a:r>
              <a:rPr lang="en-GB" sz="1200" b="0" i="0" u="none" strike="noStrike"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rPr>
              <a:t>Echolucent</a:t>
            </a:r>
            <a:r>
              <a:rPr lang="en-GB" sz="1200" b="0" i="0" u="none" strike="noStrike" kern="1200" dirty="0" smtClean="0">
                <a:solidFill>
                  <a:schemeClr val="tx1"/>
                </a:solidFill>
                <a:effectLst/>
                <a:latin typeface="+mn-lt"/>
                <a:ea typeface="+mn-ea"/>
                <a:cs typeface="+mn-cs"/>
              </a:rPr>
              <a:t> plaques causing $50% diameter stenosis by Doppler ultrasound are associated with risk of</a:t>
            </a:r>
            <a:endParaRPr lang="en-GB" b="0" dirty="0" smtClean="0">
              <a:effectLst/>
            </a:endParaRPr>
          </a:p>
          <a:p>
            <a:pPr rtl="0"/>
            <a:r>
              <a:rPr lang="en-GB" sz="1200" b="0" i="0" u="none" strike="noStrike" kern="1200" dirty="0" smtClean="0">
                <a:solidFill>
                  <a:schemeClr val="tx1"/>
                </a:solidFill>
                <a:effectLst/>
                <a:latin typeface="+mn-lt"/>
                <a:ea typeface="+mn-ea"/>
                <a:cs typeface="+mn-cs"/>
              </a:rPr>
              <a:t>future stroke in symptomatic but not asymptomatic individuals. This suggests that measurement of </a:t>
            </a:r>
            <a:r>
              <a:rPr lang="en-GB" sz="1200" b="0" i="0" u="none" strike="noStrike" kern="1200" dirty="0" err="1" smtClean="0">
                <a:solidFill>
                  <a:schemeClr val="tx1"/>
                </a:solidFill>
                <a:effectLst/>
                <a:latin typeface="+mn-lt"/>
                <a:ea typeface="+mn-ea"/>
                <a:cs typeface="+mn-cs"/>
              </a:rPr>
              <a:t>echolucency</a:t>
            </a:r>
            <a:r>
              <a:rPr lang="en-GB" sz="1200" b="0" i="0" u="none" strike="noStrike" kern="1200" dirty="0" smtClean="0">
                <a:solidFill>
                  <a:schemeClr val="tx1"/>
                </a:solidFill>
                <a:effectLst/>
                <a:latin typeface="+mn-lt"/>
                <a:ea typeface="+mn-ea"/>
                <a:cs typeface="+mn-cs"/>
              </a:rPr>
              <a:t>,</a:t>
            </a:r>
            <a:endParaRPr lang="en-GB" b="0" dirty="0" smtClean="0">
              <a:effectLst/>
            </a:endParaRPr>
          </a:p>
          <a:p>
            <a:pPr rtl="0"/>
            <a:r>
              <a:rPr lang="en-GB" sz="1200" b="0" i="0" u="none" strike="noStrike" kern="1200" dirty="0" smtClean="0">
                <a:solidFill>
                  <a:schemeClr val="tx1"/>
                </a:solidFill>
                <a:effectLst/>
                <a:latin typeface="+mn-lt"/>
                <a:ea typeface="+mn-ea"/>
                <a:cs typeface="+mn-cs"/>
              </a:rPr>
              <a:t>together with degree of stenosis, may improve selection of patients for carotid </a:t>
            </a:r>
            <a:r>
              <a:rPr lang="en-GB" sz="1200" b="0" i="0" u="none" strike="noStrike" kern="1200" dirty="0" err="1" smtClean="0">
                <a:solidFill>
                  <a:schemeClr val="tx1"/>
                </a:solidFill>
                <a:effectLst/>
                <a:latin typeface="+mn-lt"/>
                <a:ea typeface="+mn-ea"/>
                <a:cs typeface="+mn-cs"/>
              </a:rPr>
              <a:t>endarterectomy</a:t>
            </a:r>
            <a:r>
              <a:rPr lang="en-GB" sz="1200" b="0" i="0" u="none" strike="noStrike" kern="1200" dirty="0" smtClean="0">
                <a:solidFill>
                  <a:schemeClr val="tx1"/>
                </a:solidFill>
                <a:effectLst/>
                <a:latin typeface="+mn-lt"/>
                <a:ea typeface="+mn-ea"/>
                <a:cs typeface="+mn-cs"/>
              </a:rPr>
              <a:t>. </a:t>
            </a:r>
            <a:r>
              <a:rPr lang="en-GB" sz="1200" b="1" i="0" u="none" strike="noStrike" kern="1200" dirty="0" smtClean="0">
                <a:solidFill>
                  <a:schemeClr val="tx1"/>
                </a:solidFill>
                <a:effectLst/>
                <a:latin typeface="+mn-lt"/>
                <a:ea typeface="+mn-ea"/>
                <a:cs typeface="+mn-cs"/>
              </a:rPr>
              <a:t>(</a:t>
            </a:r>
            <a:r>
              <a:rPr lang="en-GB" sz="1200" b="1" i="1" u="none" strike="noStrike" kern="1200" dirty="0" smtClean="0">
                <a:solidFill>
                  <a:schemeClr val="tx1"/>
                </a:solidFill>
                <a:effectLst/>
                <a:latin typeface="+mn-lt"/>
                <a:ea typeface="+mn-ea"/>
                <a:cs typeface="+mn-cs"/>
              </a:rPr>
              <a:t>Circulation</a:t>
            </a:r>
            <a:r>
              <a:rPr lang="en-GB" sz="1200" b="1" i="0" u="none" strike="noStrike" kern="1200" dirty="0" smtClean="0">
                <a:solidFill>
                  <a:schemeClr val="tx1"/>
                </a:solidFill>
                <a:effectLst/>
                <a:latin typeface="+mn-lt"/>
                <a:ea typeface="+mn-ea"/>
                <a:cs typeface="+mn-cs"/>
              </a:rPr>
              <a:t>. 2001; “</a:t>
            </a:r>
            <a:endParaRPr lang="en-GB" b="0" dirty="0" smtClean="0">
              <a:effectLst/>
            </a:endParaRP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A82CC5BD-0188-477F-80D1-094342B405DF}"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2033944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I.E</a:t>
            </a:r>
            <a:r>
              <a:rPr lang="en-GB" baseline="0" dirty="0" smtClean="0"/>
              <a:t> when ICA dives deep. Even then, the angle should still be kept between 45 and 60 degrees. </a:t>
            </a:r>
            <a:endParaRPr lang="en-GB" dirty="0"/>
          </a:p>
        </p:txBody>
      </p:sp>
      <p:sp>
        <p:nvSpPr>
          <p:cNvPr id="4" name="Slide Number Placeholder 3"/>
          <p:cNvSpPr>
            <a:spLocks noGrp="1"/>
          </p:cNvSpPr>
          <p:nvPr>
            <p:ph type="sldNum" sz="quarter" idx="10"/>
          </p:nvPr>
        </p:nvSpPr>
        <p:spPr/>
        <p:txBody>
          <a:bodyPr/>
          <a:lstStyle/>
          <a:p>
            <a:fld id="{A82CC5BD-0188-477F-80D1-094342B405DF}"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136793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reality, it probably wont make a huge difference to the measured velocities, however an angle over 60 degrees leads to the over-estimation of velocities. </a:t>
            </a:r>
          </a:p>
          <a:p>
            <a:endParaRPr lang="en-GB" dirty="0"/>
          </a:p>
        </p:txBody>
      </p:sp>
      <p:sp>
        <p:nvSpPr>
          <p:cNvPr id="4" name="Slide Number Placeholder 3"/>
          <p:cNvSpPr>
            <a:spLocks noGrp="1"/>
          </p:cNvSpPr>
          <p:nvPr>
            <p:ph type="sldNum" sz="quarter" idx="10"/>
          </p:nvPr>
        </p:nvSpPr>
        <p:spPr/>
        <p:txBody>
          <a:bodyPr/>
          <a:lstStyle/>
          <a:p>
            <a:fld id="{A82CC5BD-0188-477F-80D1-094342B405DF}"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2246154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73B0EC-6CE7-43D2-819C-6634D1C06FC3}" type="slidenum">
              <a:rPr lang="en-GB" smtClean="0"/>
              <a:pPr/>
              <a:t>‹#›</a:t>
            </a:fld>
            <a:endParaRPr lang="en-GB"/>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82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73B0EC-6CE7-43D2-819C-6634D1C06FC3}" type="slidenum">
              <a:rPr lang="en-GB" smtClean="0"/>
              <a:pPr/>
              <a:t>‹#›</a:t>
            </a:fld>
            <a:endParaRPr lang="en-GB"/>
          </a:p>
        </p:txBody>
      </p:sp>
    </p:spTree>
    <p:extLst>
      <p:ext uri="{BB962C8B-B14F-4D97-AF65-F5344CB8AC3E}">
        <p14:creationId xmlns:p14="http://schemas.microsoft.com/office/powerpoint/2010/main" val="119598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73B0EC-6CE7-43D2-819C-6634D1C06FC3}" type="slidenum">
              <a:rPr lang="en-GB" smtClean="0"/>
              <a:pPr/>
              <a:t>‹#›</a:t>
            </a:fld>
            <a:endParaRPr lang="en-GB"/>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25252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73B0EC-6CE7-43D2-819C-6634D1C06FC3}" type="slidenum">
              <a:rPr lang="en-GB" smtClean="0"/>
              <a:pPr/>
              <a:t>‹#›</a:t>
            </a:fld>
            <a:endParaRPr lang="en-GB"/>
          </a:p>
        </p:txBody>
      </p:sp>
    </p:spTree>
    <p:extLst>
      <p:ext uri="{BB962C8B-B14F-4D97-AF65-F5344CB8AC3E}">
        <p14:creationId xmlns:p14="http://schemas.microsoft.com/office/powerpoint/2010/main" val="1599893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73B0EC-6CE7-43D2-819C-6634D1C06FC3}" type="slidenum">
              <a:rPr lang="en-GB" smtClean="0"/>
              <a:pPr/>
              <a:t>‹#›</a:t>
            </a:fld>
            <a:endParaRPr lang="en-GB"/>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485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73B0EC-6CE7-43D2-819C-6634D1C06FC3}" type="slidenum">
              <a:rPr lang="en-GB" smtClean="0"/>
              <a:pPr/>
              <a:t>‹#›</a:t>
            </a:fld>
            <a:endParaRPr lang="en-GB"/>
          </a:p>
        </p:txBody>
      </p:sp>
    </p:spTree>
    <p:extLst>
      <p:ext uri="{BB962C8B-B14F-4D97-AF65-F5344CB8AC3E}">
        <p14:creationId xmlns:p14="http://schemas.microsoft.com/office/powerpoint/2010/main" val="1997029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73B0EC-6CE7-43D2-819C-6634D1C06FC3}" type="slidenum">
              <a:rPr lang="en-GB" smtClean="0"/>
              <a:pPr/>
              <a:t>‹#›</a:t>
            </a:fld>
            <a:endParaRPr lang="en-GB"/>
          </a:p>
        </p:txBody>
      </p:sp>
    </p:spTree>
    <p:extLst>
      <p:ext uri="{BB962C8B-B14F-4D97-AF65-F5344CB8AC3E}">
        <p14:creationId xmlns:p14="http://schemas.microsoft.com/office/powerpoint/2010/main" val="3380705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73B0EC-6CE7-43D2-819C-6634D1C06FC3}" type="slidenum">
              <a:rPr lang="en-GB" smtClean="0"/>
              <a:pPr/>
              <a:t>‹#›</a:t>
            </a:fld>
            <a:endParaRPr lang="en-GB"/>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962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73B0EC-6CE7-43D2-819C-6634D1C06FC3}" type="slidenum">
              <a:rPr lang="en-GB" smtClean="0"/>
              <a:pPr/>
              <a:t>‹#›</a:t>
            </a:fld>
            <a:endParaRPr lang="en-GB"/>
          </a:p>
        </p:txBody>
      </p:sp>
    </p:spTree>
    <p:extLst>
      <p:ext uri="{BB962C8B-B14F-4D97-AF65-F5344CB8AC3E}">
        <p14:creationId xmlns:p14="http://schemas.microsoft.com/office/powerpoint/2010/main" val="388666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73B0EC-6CE7-43D2-819C-6634D1C06FC3}" type="slidenum">
              <a:rPr lang="en-GB" smtClean="0"/>
              <a:pPr/>
              <a:t>‹#›</a:t>
            </a:fld>
            <a:endParaRPr lang="en-GB"/>
          </a:p>
        </p:txBody>
      </p:sp>
    </p:spTree>
    <p:extLst>
      <p:ext uri="{BB962C8B-B14F-4D97-AF65-F5344CB8AC3E}">
        <p14:creationId xmlns:p14="http://schemas.microsoft.com/office/powerpoint/2010/main" val="1266496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220253-857B-4E24-B6A1-73B2E62646BB}" type="datetimeFigureOut">
              <a:rPr lang="en-GB" smtClean="0"/>
              <a:pPr/>
              <a:t>03/06/2021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73B0EC-6CE7-43D2-819C-6634D1C06FC3}" type="slidenum">
              <a:rPr lang="en-GB" smtClean="0"/>
              <a:pPr/>
              <a:t>‹#›</a:t>
            </a:fld>
            <a:endParaRPr lang="en-GB"/>
          </a:p>
        </p:txBody>
      </p:sp>
    </p:spTree>
    <p:extLst>
      <p:ext uri="{BB962C8B-B14F-4D97-AF65-F5344CB8AC3E}">
        <p14:creationId xmlns:p14="http://schemas.microsoft.com/office/powerpoint/2010/main" val="244534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8220253-857B-4E24-B6A1-73B2E62646BB}" type="datetimeFigureOut">
              <a:rPr lang="en-GB" smtClean="0"/>
              <a:pPr/>
              <a:t>03/06/2021</a:t>
            </a:fld>
            <a:endParaRPr lang="en-GB"/>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GB"/>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D73B0EC-6CE7-43D2-819C-6634D1C06FC3}" type="slidenum">
              <a:rPr lang="en-GB" smtClean="0"/>
              <a:pPr/>
              <a:t>‹#›</a:t>
            </a:fld>
            <a:endParaRPr lang="en-GB"/>
          </a:p>
        </p:txBody>
      </p:sp>
    </p:spTree>
    <p:extLst>
      <p:ext uri="{BB962C8B-B14F-4D97-AF65-F5344CB8AC3E}">
        <p14:creationId xmlns:p14="http://schemas.microsoft.com/office/powerpoint/2010/main" val="2268809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Agenda</a:t>
            </a:r>
            <a:endParaRPr lang="en-GB" b="1" u="sng" dirty="0"/>
          </a:p>
        </p:txBody>
      </p:sp>
      <p:sp>
        <p:nvSpPr>
          <p:cNvPr id="3" name="Content Placeholder 2"/>
          <p:cNvSpPr>
            <a:spLocks noGrp="1"/>
          </p:cNvSpPr>
          <p:nvPr>
            <p:ph idx="1"/>
          </p:nvPr>
        </p:nvSpPr>
        <p:spPr/>
        <p:txBody>
          <a:bodyPr>
            <a:normAutofit/>
          </a:bodyPr>
          <a:lstStyle/>
          <a:p>
            <a:r>
              <a:rPr lang="en-GB" sz="2800" i="1" dirty="0" smtClean="0"/>
              <a:t>Bacon sandwiches</a:t>
            </a:r>
          </a:p>
          <a:p>
            <a:r>
              <a:rPr lang="en-GB" dirty="0" smtClean="0"/>
              <a:t>Common femoral vein waveforms</a:t>
            </a:r>
          </a:p>
          <a:p>
            <a:r>
              <a:rPr lang="en-GB" dirty="0" smtClean="0"/>
              <a:t>Insert lists (+/- modifications)</a:t>
            </a:r>
          </a:p>
          <a:p>
            <a:r>
              <a:rPr lang="en-GB" dirty="0" smtClean="0"/>
              <a:t>Plaque characteristics</a:t>
            </a:r>
          </a:p>
          <a:p>
            <a:r>
              <a:rPr lang="en-GB" dirty="0" smtClean="0"/>
              <a:t>Audit themes</a:t>
            </a:r>
          </a:p>
          <a:p>
            <a:r>
              <a:rPr lang="en-GB" dirty="0" smtClean="0"/>
              <a:t>Trainees updates</a:t>
            </a:r>
          </a:p>
          <a:p>
            <a:r>
              <a:rPr lang="en-GB" dirty="0" smtClean="0"/>
              <a:t>Any other miscellaneous business</a:t>
            </a:r>
            <a:endParaRPr lang="en-GB" dirty="0"/>
          </a:p>
        </p:txBody>
      </p:sp>
    </p:spTree>
    <p:extLst>
      <p:ext uri="{BB962C8B-B14F-4D97-AF65-F5344CB8AC3E}">
        <p14:creationId xmlns:p14="http://schemas.microsoft.com/office/powerpoint/2010/main" val="2461487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3644003"/>
            <a:ext cx="5334000" cy="158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183039"/>
            <a:ext cx="5349240" cy="1674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1934752"/>
            <a:ext cx="5204459" cy="1320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57" y="550486"/>
            <a:ext cx="5129671" cy="126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15664" y="513886"/>
            <a:ext cx="1319592" cy="369332"/>
          </a:xfrm>
          <a:prstGeom prst="rect">
            <a:avLst/>
          </a:prstGeom>
          <a:noFill/>
        </p:spPr>
        <p:txBody>
          <a:bodyPr wrap="none" rtlCol="0">
            <a:spAutoFit/>
          </a:bodyPr>
          <a:lstStyle/>
          <a:p>
            <a:r>
              <a:rPr lang="en-GB" b="1" dirty="0" smtClean="0">
                <a:solidFill>
                  <a:srgbClr val="FF0000"/>
                </a:solidFill>
              </a:rPr>
              <a:t>27/10/2020</a:t>
            </a:r>
            <a:endParaRPr lang="en-GB" b="1" dirty="0">
              <a:solidFill>
                <a:srgbClr val="FF0000"/>
              </a:solidFill>
            </a:endParaRPr>
          </a:p>
        </p:txBody>
      </p:sp>
      <p:sp>
        <p:nvSpPr>
          <p:cNvPr id="22" name="TextBox 21"/>
          <p:cNvSpPr txBox="1"/>
          <p:nvPr/>
        </p:nvSpPr>
        <p:spPr>
          <a:xfrm>
            <a:off x="254000" y="1872363"/>
            <a:ext cx="1319592" cy="369332"/>
          </a:xfrm>
          <a:prstGeom prst="rect">
            <a:avLst/>
          </a:prstGeom>
          <a:noFill/>
        </p:spPr>
        <p:txBody>
          <a:bodyPr wrap="none" rtlCol="0">
            <a:spAutoFit/>
          </a:bodyPr>
          <a:lstStyle/>
          <a:p>
            <a:r>
              <a:rPr lang="en-GB" b="1" dirty="0" smtClean="0">
                <a:solidFill>
                  <a:srgbClr val="FF0000"/>
                </a:solidFill>
              </a:rPr>
              <a:t>03/11/2020</a:t>
            </a:r>
            <a:endParaRPr lang="en-GB" b="1" dirty="0">
              <a:solidFill>
                <a:srgbClr val="FF0000"/>
              </a:solidFill>
            </a:endParaRPr>
          </a:p>
        </p:txBody>
      </p:sp>
      <p:sp>
        <p:nvSpPr>
          <p:cNvPr id="23" name="TextBox 22"/>
          <p:cNvSpPr txBox="1"/>
          <p:nvPr/>
        </p:nvSpPr>
        <p:spPr>
          <a:xfrm>
            <a:off x="268514" y="3640901"/>
            <a:ext cx="1319592" cy="369332"/>
          </a:xfrm>
          <a:prstGeom prst="rect">
            <a:avLst/>
          </a:prstGeom>
          <a:noFill/>
        </p:spPr>
        <p:txBody>
          <a:bodyPr wrap="none" rtlCol="0">
            <a:spAutoFit/>
          </a:bodyPr>
          <a:lstStyle/>
          <a:p>
            <a:r>
              <a:rPr lang="en-GB" b="1" dirty="0" smtClean="0">
                <a:solidFill>
                  <a:srgbClr val="FF0000"/>
                </a:solidFill>
              </a:rPr>
              <a:t>22/12/2020</a:t>
            </a:r>
            <a:endParaRPr lang="en-GB" b="1" dirty="0">
              <a:solidFill>
                <a:srgbClr val="FF0000"/>
              </a:solidFill>
            </a:endParaRPr>
          </a:p>
        </p:txBody>
      </p:sp>
      <p:sp>
        <p:nvSpPr>
          <p:cNvPr id="18" name="TextBox 17"/>
          <p:cNvSpPr txBox="1"/>
          <p:nvPr/>
        </p:nvSpPr>
        <p:spPr>
          <a:xfrm>
            <a:off x="5599611" y="1087533"/>
            <a:ext cx="3581400" cy="1938992"/>
          </a:xfrm>
          <a:prstGeom prst="rect">
            <a:avLst/>
          </a:prstGeom>
          <a:noFill/>
        </p:spPr>
        <p:txBody>
          <a:bodyPr wrap="square" rtlCol="0">
            <a:spAutoFit/>
          </a:bodyPr>
          <a:lstStyle/>
          <a:p>
            <a:r>
              <a:rPr lang="en-GB" sz="4000" b="1" dirty="0" smtClean="0">
                <a:solidFill>
                  <a:srgbClr val="FF0000"/>
                </a:solidFill>
              </a:rPr>
              <a:t>ABNORMAL </a:t>
            </a:r>
          </a:p>
          <a:p>
            <a:r>
              <a:rPr lang="en-GB" sz="4000" b="1" dirty="0" smtClean="0">
                <a:solidFill>
                  <a:srgbClr val="FF0000"/>
                </a:solidFill>
              </a:rPr>
              <a:t>VENOUS</a:t>
            </a:r>
            <a:br>
              <a:rPr lang="en-GB" sz="4000" b="1" dirty="0" smtClean="0">
                <a:solidFill>
                  <a:srgbClr val="FF0000"/>
                </a:solidFill>
              </a:rPr>
            </a:br>
            <a:r>
              <a:rPr lang="en-GB" sz="4000" b="1" dirty="0" smtClean="0">
                <a:solidFill>
                  <a:srgbClr val="FF0000"/>
                </a:solidFill>
              </a:rPr>
              <a:t>WAVEFORMS?</a:t>
            </a:r>
            <a:endParaRPr lang="en-GB" sz="4000" b="1" dirty="0">
              <a:solidFill>
                <a:srgbClr val="FF0000"/>
              </a:solidFill>
            </a:endParaRPr>
          </a:p>
        </p:txBody>
      </p:sp>
      <p:sp>
        <p:nvSpPr>
          <p:cNvPr id="19" name="TextBox 18"/>
          <p:cNvSpPr txBox="1"/>
          <p:nvPr/>
        </p:nvSpPr>
        <p:spPr>
          <a:xfrm>
            <a:off x="6485436" y="2851104"/>
            <a:ext cx="914400" cy="3170099"/>
          </a:xfrm>
          <a:prstGeom prst="rect">
            <a:avLst/>
          </a:prstGeom>
          <a:noFill/>
        </p:spPr>
        <p:txBody>
          <a:bodyPr wrap="square" rtlCol="0">
            <a:spAutoFit/>
          </a:bodyPr>
          <a:lstStyle/>
          <a:p>
            <a:r>
              <a:rPr lang="en-GB" sz="20000" dirty="0" smtClean="0">
                <a:solidFill>
                  <a:srgbClr val="FF0000"/>
                </a:solidFill>
              </a:rPr>
              <a:t>?</a:t>
            </a:r>
            <a:endParaRPr lang="en-GB" sz="20000" dirty="0">
              <a:solidFill>
                <a:srgbClr val="FF0000"/>
              </a:solidFill>
            </a:endParaRPr>
          </a:p>
        </p:txBody>
      </p:sp>
    </p:spTree>
    <p:extLst>
      <p:ext uri="{BB962C8B-B14F-4D97-AF65-F5344CB8AC3E}">
        <p14:creationId xmlns:p14="http://schemas.microsoft.com/office/powerpoint/2010/main" val="6915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1470025"/>
          </a:xfrm>
        </p:spPr>
        <p:txBody>
          <a:bodyPr/>
          <a:lstStyle/>
          <a:p>
            <a:r>
              <a:rPr lang="en-GB" dirty="0" smtClean="0"/>
              <a:t>Patient 1 (Ryan)</a:t>
            </a:r>
            <a:endParaRPr lang="en-GB" dirty="0"/>
          </a:p>
        </p:txBody>
      </p:sp>
      <p:sp>
        <p:nvSpPr>
          <p:cNvPr id="3" name="Subtitle 2"/>
          <p:cNvSpPr>
            <a:spLocks noGrp="1"/>
          </p:cNvSpPr>
          <p:nvPr>
            <p:ph type="subTitle" idx="1"/>
          </p:nvPr>
        </p:nvSpPr>
        <p:spPr>
          <a:xfrm>
            <a:off x="1371600" y="2438400"/>
            <a:ext cx="6400800" cy="2819400"/>
          </a:xfrm>
        </p:spPr>
        <p:txBody>
          <a:bodyPr>
            <a:normAutofit fontScale="85000" lnSpcReduction="20000"/>
          </a:bodyPr>
          <a:lstStyle/>
          <a:p>
            <a:pPr marL="457200" indent="-457200" algn="l">
              <a:buFont typeface="Arial" panose="020B0604020202020204" pitchFamily="34" charset="0"/>
              <a:buChar char="•"/>
            </a:pPr>
            <a:r>
              <a:rPr lang="en-GB" dirty="0" smtClean="0">
                <a:solidFill>
                  <a:schemeClr val="tx1"/>
                </a:solidFill>
              </a:rPr>
              <a:t>Myeloma</a:t>
            </a:r>
          </a:p>
          <a:p>
            <a:pPr marL="457200" indent="-457200" algn="l">
              <a:buFont typeface="Arial" panose="020B0604020202020204" pitchFamily="34" charset="0"/>
              <a:buChar char="•"/>
            </a:pPr>
            <a:r>
              <a:rPr lang="en-GB" dirty="0" smtClean="0">
                <a:solidFill>
                  <a:schemeClr val="tx1"/>
                </a:solidFill>
              </a:rPr>
              <a:t>Active cancer</a:t>
            </a:r>
          </a:p>
          <a:p>
            <a:pPr marL="457200" indent="-457200" algn="l">
              <a:buFont typeface="Arial" panose="020B0604020202020204" pitchFamily="34" charset="0"/>
              <a:buChar char="•"/>
            </a:pPr>
            <a:r>
              <a:rPr lang="en-GB" dirty="0" smtClean="0">
                <a:solidFill>
                  <a:schemeClr val="tx1"/>
                </a:solidFill>
              </a:rPr>
              <a:t>Immobile</a:t>
            </a:r>
          </a:p>
          <a:p>
            <a:pPr marL="457200" indent="-457200" algn="l">
              <a:buFont typeface="Arial" panose="020B0604020202020204" pitchFamily="34" charset="0"/>
              <a:buChar char="•"/>
            </a:pPr>
            <a:r>
              <a:rPr lang="en-GB" dirty="0" smtClean="0">
                <a:solidFill>
                  <a:schemeClr val="tx1"/>
                </a:solidFill>
              </a:rPr>
              <a:t>3 </a:t>
            </a:r>
            <a:r>
              <a:rPr lang="en-GB" dirty="0">
                <a:solidFill>
                  <a:schemeClr val="tx1"/>
                </a:solidFill>
              </a:rPr>
              <a:t>week worsening pain with progressive left leg </a:t>
            </a:r>
            <a:r>
              <a:rPr lang="en-GB" dirty="0" smtClean="0">
                <a:solidFill>
                  <a:schemeClr val="tx1"/>
                </a:solidFill>
              </a:rPr>
              <a:t>swelling</a:t>
            </a:r>
          </a:p>
          <a:p>
            <a:pPr marL="457200" indent="-457200" algn="l">
              <a:buFont typeface="Arial" panose="020B0604020202020204" pitchFamily="34" charset="0"/>
              <a:buChar char="•"/>
            </a:pPr>
            <a:endParaRPr lang="en-GB" dirty="0">
              <a:solidFill>
                <a:schemeClr val="tx1"/>
              </a:solidFill>
            </a:endParaRPr>
          </a:p>
          <a:p>
            <a:r>
              <a:rPr lang="en-GB" b="1" u="sng" dirty="0" smtClean="0">
                <a:solidFill>
                  <a:schemeClr val="tx1"/>
                </a:solidFill>
              </a:rPr>
              <a:t>?Left lower limb DVT</a:t>
            </a:r>
          </a:p>
          <a:p>
            <a:endParaRPr lang="en-GB"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1832511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768" y="228600"/>
            <a:ext cx="7772400" cy="990600"/>
          </a:xfrm>
        </p:spPr>
        <p:txBody>
          <a:bodyPr/>
          <a:lstStyle/>
          <a:p>
            <a:r>
              <a:rPr lang="en-GB" dirty="0" smtClean="0"/>
              <a:t>Patient 1</a:t>
            </a:r>
            <a:endParaRPr lang="en-GB" dirty="0"/>
          </a:p>
        </p:txBody>
      </p:sp>
      <p:sp>
        <p:nvSpPr>
          <p:cNvPr id="3" name="Subtitle 2"/>
          <p:cNvSpPr>
            <a:spLocks noGrp="1"/>
          </p:cNvSpPr>
          <p:nvPr>
            <p:ph type="subTitle" idx="1"/>
          </p:nvPr>
        </p:nvSpPr>
        <p:spPr/>
        <p:txBody>
          <a:bodyPr/>
          <a:lstStyle/>
          <a:p>
            <a:endParaRPr lang="en-GB"/>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615536" cy="481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212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7600" y="-259670"/>
            <a:ext cx="7869999" cy="1470025"/>
          </a:xfrm>
        </p:spPr>
        <p:txBody>
          <a:bodyPr>
            <a:normAutofit/>
          </a:bodyPr>
          <a:lstStyle/>
          <a:p>
            <a:r>
              <a:rPr lang="en-GB" sz="2800" dirty="0" smtClean="0"/>
              <a:t>Normal lower limb scan (-</a:t>
            </a:r>
            <a:r>
              <a:rPr lang="en-GB" sz="2800" dirty="0" err="1" smtClean="0"/>
              <a:t>ve</a:t>
            </a:r>
            <a:r>
              <a:rPr lang="en-GB" sz="2800" dirty="0" smtClean="0"/>
              <a:t> DVT)</a:t>
            </a:r>
            <a:endParaRPr lang="en-GB" sz="2800"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002" r="28339" b="46687"/>
          <a:stretch/>
        </p:blipFill>
        <p:spPr bwMode="auto">
          <a:xfrm>
            <a:off x="-119743" y="970643"/>
            <a:ext cx="4953000" cy="460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2209800" y="-19957"/>
            <a:ext cx="77724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Patient 1</a:t>
            </a:r>
            <a:endParaRPr lang="en-GB"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2125"/>
          <a:stretch/>
        </p:blipFill>
        <p:spPr bwMode="auto">
          <a:xfrm>
            <a:off x="3629" y="5105400"/>
            <a:ext cx="4953000" cy="1362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29" y="5977864"/>
            <a:ext cx="2008278" cy="369332"/>
          </a:xfrm>
          <a:prstGeom prst="rect">
            <a:avLst/>
          </a:prstGeom>
          <a:noFill/>
        </p:spPr>
        <p:txBody>
          <a:bodyPr wrap="square" rtlCol="0">
            <a:spAutoFit/>
          </a:bodyPr>
          <a:lstStyle/>
          <a:p>
            <a:r>
              <a:rPr lang="en-GB" dirty="0" smtClean="0">
                <a:solidFill>
                  <a:schemeClr val="bg1"/>
                </a:solidFill>
              </a:rPr>
              <a:t>213 cm/s</a:t>
            </a:r>
            <a:endParaRPr lang="en-GB" dirty="0">
              <a:solidFill>
                <a:schemeClr val="bg1"/>
              </a:solidFill>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2539" b="4348"/>
          <a:stretch/>
        </p:blipFill>
        <p:spPr bwMode="auto">
          <a:xfrm>
            <a:off x="5014686" y="5180474"/>
            <a:ext cx="5344600" cy="128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985657" y="5987052"/>
            <a:ext cx="2008278" cy="369332"/>
          </a:xfrm>
          <a:prstGeom prst="rect">
            <a:avLst/>
          </a:prstGeom>
          <a:noFill/>
        </p:spPr>
        <p:txBody>
          <a:bodyPr wrap="square" rtlCol="0">
            <a:spAutoFit/>
          </a:bodyPr>
          <a:lstStyle/>
          <a:p>
            <a:r>
              <a:rPr lang="en-GB" dirty="0" smtClean="0">
                <a:solidFill>
                  <a:schemeClr val="bg1"/>
                </a:solidFill>
              </a:rPr>
              <a:t>219 cm/s</a:t>
            </a:r>
            <a:endParaRPr lang="en-GB" dirty="0">
              <a:solidFill>
                <a:schemeClr val="bg1"/>
              </a:solidFill>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451" r="29167" b="50000"/>
          <a:stretch/>
        </p:blipFill>
        <p:spPr bwMode="auto">
          <a:xfrm>
            <a:off x="4648200" y="996043"/>
            <a:ext cx="5181600" cy="434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5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14" y="4038600"/>
            <a:ext cx="8813929" cy="2522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7454"/>
          <a:stretch/>
        </p:blipFill>
        <p:spPr bwMode="auto">
          <a:xfrm>
            <a:off x="1045029" y="239485"/>
            <a:ext cx="6615536" cy="204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2539" b="4348"/>
          <a:stretch/>
        </p:blipFill>
        <p:spPr bwMode="auto">
          <a:xfrm>
            <a:off x="1066800" y="2297878"/>
            <a:ext cx="6592992" cy="1588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19800" y="3352800"/>
            <a:ext cx="1474878" cy="369332"/>
          </a:xfrm>
          <a:prstGeom prst="rect">
            <a:avLst/>
          </a:prstGeom>
          <a:noFill/>
        </p:spPr>
        <p:txBody>
          <a:bodyPr wrap="square" rtlCol="0">
            <a:spAutoFit/>
          </a:bodyPr>
          <a:lstStyle/>
          <a:p>
            <a:r>
              <a:rPr lang="en-GB" dirty="0" smtClean="0">
                <a:solidFill>
                  <a:schemeClr val="bg1"/>
                </a:solidFill>
              </a:rPr>
              <a:t>219 cm/s</a:t>
            </a:r>
            <a:endParaRPr lang="en-GB" dirty="0">
              <a:solidFill>
                <a:schemeClr val="bg1"/>
              </a:solidFill>
            </a:endParaRPr>
          </a:p>
        </p:txBody>
      </p:sp>
    </p:spTree>
    <p:extLst>
      <p:ext uri="{BB962C8B-B14F-4D97-AF65-F5344CB8AC3E}">
        <p14:creationId xmlns:p14="http://schemas.microsoft.com/office/powerpoint/2010/main" val="36726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77" y="59705"/>
            <a:ext cx="8229600" cy="1143000"/>
          </a:xfrm>
        </p:spPr>
        <p:txBody>
          <a:bodyPr/>
          <a:lstStyle/>
          <a:p>
            <a:r>
              <a:rPr lang="en-GB" dirty="0" smtClean="0"/>
              <a:t>CT Report</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77" y="1202705"/>
            <a:ext cx="8262845" cy="563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 y="3581400"/>
            <a:ext cx="86106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943600" y="4152900"/>
            <a:ext cx="2721722" cy="4953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02476" y="4264479"/>
            <a:ext cx="5541123" cy="383721"/>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065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38200" y="2743200"/>
            <a:ext cx="7772400" cy="1470025"/>
          </a:xfrm>
        </p:spPr>
        <p:txBody>
          <a:bodyPr>
            <a:normAutofit fontScale="90000"/>
          </a:bodyPr>
          <a:lstStyle/>
          <a:p>
            <a:pPr algn="l"/>
            <a:r>
              <a:rPr lang="en-GB" dirty="0" smtClean="0"/>
              <a:t> So……………………….</a:t>
            </a:r>
            <a:br>
              <a:rPr lang="en-GB" dirty="0" smtClean="0"/>
            </a:br>
            <a:r>
              <a:rPr lang="en-GB" dirty="0" smtClean="0"/>
              <a:t/>
            </a:r>
            <a:br>
              <a:rPr lang="en-GB" dirty="0" smtClean="0"/>
            </a:br>
            <a:r>
              <a:rPr lang="en-GB" dirty="0" smtClean="0"/>
              <a:t>1. What is phasic flow?</a:t>
            </a:r>
            <a:br>
              <a:rPr lang="en-GB" dirty="0" smtClean="0"/>
            </a:br>
            <a:r>
              <a:rPr lang="en-GB" dirty="0" smtClean="0"/>
              <a:t>2. What is reduced </a:t>
            </a:r>
            <a:r>
              <a:rPr lang="en-GB" dirty="0" err="1" smtClean="0"/>
              <a:t>phasicity</a:t>
            </a:r>
            <a:r>
              <a:rPr lang="en-GB" dirty="0" smtClean="0"/>
              <a:t>?</a:t>
            </a:r>
            <a:br>
              <a:rPr lang="en-GB" dirty="0" smtClean="0"/>
            </a:br>
            <a:r>
              <a:rPr lang="en-GB" dirty="0" smtClean="0"/>
              <a:t>3. What is aphasic flow?</a:t>
            </a:r>
            <a:endParaRPr lang="en-GB" dirty="0"/>
          </a:p>
        </p:txBody>
      </p:sp>
    </p:spTree>
    <p:extLst>
      <p:ext uri="{BB962C8B-B14F-4D97-AF65-F5344CB8AC3E}">
        <p14:creationId xmlns:p14="http://schemas.microsoft.com/office/powerpoint/2010/main" val="9601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3678"/>
          <a:stretch/>
        </p:blipFill>
        <p:spPr bwMode="auto">
          <a:xfrm>
            <a:off x="1272966" y="1044245"/>
            <a:ext cx="6081648" cy="1099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04011" y="6473308"/>
            <a:ext cx="2172646" cy="369332"/>
          </a:xfrm>
          <a:prstGeom prst="rect">
            <a:avLst/>
          </a:prstGeom>
          <a:noFill/>
        </p:spPr>
        <p:txBody>
          <a:bodyPr wrap="none" rtlCol="0">
            <a:spAutoFit/>
          </a:bodyPr>
          <a:lstStyle/>
          <a:p>
            <a:r>
              <a:rPr lang="en-GB" i="1" dirty="0" err="1" smtClean="0"/>
              <a:t>Kayilioglu</a:t>
            </a:r>
            <a:r>
              <a:rPr lang="en-GB" i="1" dirty="0" smtClean="0"/>
              <a:t> et al., 2015</a:t>
            </a:r>
            <a:endParaRPr lang="en-GB" i="1"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7298" b="49226"/>
          <a:stretch/>
        </p:blipFill>
        <p:spPr bwMode="auto">
          <a:xfrm>
            <a:off x="1230085" y="2819007"/>
            <a:ext cx="61436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25000"/>
          <a:stretch/>
        </p:blipFill>
        <p:spPr bwMode="auto">
          <a:xfrm>
            <a:off x="1230085" y="4592443"/>
            <a:ext cx="6143625" cy="105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350835" y="2154588"/>
            <a:ext cx="5052986" cy="369332"/>
          </a:xfrm>
          <a:prstGeom prst="rect">
            <a:avLst/>
          </a:prstGeom>
          <a:noFill/>
        </p:spPr>
        <p:txBody>
          <a:bodyPr wrap="none" rtlCol="0">
            <a:spAutoFit/>
          </a:bodyPr>
          <a:lstStyle/>
          <a:p>
            <a:r>
              <a:rPr lang="en-GB" dirty="0" smtClean="0"/>
              <a:t>Phasic: Cessation of flow correlated with respiration</a:t>
            </a:r>
            <a:endParaRPr lang="en-GB" dirty="0"/>
          </a:p>
        </p:txBody>
      </p:sp>
      <p:sp>
        <p:nvSpPr>
          <p:cNvPr id="12" name="TextBox 11"/>
          <p:cNvSpPr txBox="1"/>
          <p:nvPr/>
        </p:nvSpPr>
        <p:spPr>
          <a:xfrm>
            <a:off x="1360713" y="3841482"/>
            <a:ext cx="5993901" cy="646331"/>
          </a:xfrm>
          <a:prstGeom prst="rect">
            <a:avLst/>
          </a:prstGeom>
          <a:noFill/>
        </p:spPr>
        <p:txBody>
          <a:bodyPr wrap="square" rtlCol="0">
            <a:spAutoFit/>
          </a:bodyPr>
          <a:lstStyle/>
          <a:p>
            <a:r>
              <a:rPr lang="en-GB" dirty="0" smtClean="0"/>
              <a:t>Minimally Phasic: Some </a:t>
            </a:r>
            <a:r>
              <a:rPr lang="en-GB" dirty="0" err="1" smtClean="0"/>
              <a:t>phasicity</a:t>
            </a:r>
            <a:r>
              <a:rPr lang="en-GB" dirty="0" smtClean="0"/>
              <a:t> but no cessation during respiration </a:t>
            </a:r>
            <a:endParaRPr lang="en-GB" dirty="0"/>
          </a:p>
        </p:txBody>
      </p:sp>
      <p:sp>
        <p:nvSpPr>
          <p:cNvPr id="13" name="TextBox 12"/>
          <p:cNvSpPr txBox="1"/>
          <p:nvPr/>
        </p:nvSpPr>
        <p:spPr>
          <a:xfrm>
            <a:off x="1338942" y="5647337"/>
            <a:ext cx="3646768" cy="369332"/>
          </a:xfrm>
          <a:prstGeom prst="rect">
            <a:avLst/>
          </a:prstGeom>
          <a:noFill/>
        </p:spPr>
        <p:txBody>
          <a:bodyPr wrap="none" rtlCol="0">
            <a:spAutoFit/>
          </a:bodyPr>
          <a:lstStyle/>
          <a:p>
            <a:r>
              <a:rPr lang="en-GB" dirty="0" smtClean="0"/>
              <a:t>Monophasic: Continuously flattened.</a:t>
            </a:r>
            <a:endParaRPr lang="en-GB" dirty="0"/>
          </a:p>
        </p:txBody>
      </p:sp>
      <p:sp>
        <p:nvSpPr>
          <p:cNvPr id="14" name="Title 1"/>
          <p:cNvSpPr txBox="1">
            <a:spLocks/>
          </p:cNvSpPr>
          <p:nvPr/>
        </p:nvSpPr>
        <p:spPr>
          <a:xfrm>
            <a:off x="402477" y="5970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CFV flow patterns</a:t>
            </a:r>
            <a:endParaRPr lang="en-GB" dirty="0"/>
          </a:p>
        </p:txBody>
      </p:sp>
      <p:sp>
        <p:nvSpPr>
          <p:cNvPr id="9" name="TextBox 8"/>
          <p:cNvSpPr txBox="1"/>
          <p:nvPr/>
        </p:nvSpPr>
        <p:spPr>
          <a:xfrm>
            <a:off x="1272966" y="6288642"/>
            <a:ext cx="4724400" cy="369332"/>
          </a:xfrm>
          <a:prstGeom prst="rect">
            <a:avLst/>
          </a:prstGeom>
          <a:noFill/>
        </p:spPr>
        <p:txBody>
          <a:bodyPr wrap="square" rtlCol="0">
            <a:spAutoFit/>
          </a:bodyPr>
          <a:lstStyle/>
          <a:p>
            <a:r>
              <a:rPr lang="en-GB" b="1" u="sng" dirty="0" smtClean="0"/>
              <a:t>THIS IS NOT WITH A DEEP BREATH IN</a:t>
            </a:r>
            <a:endParaRPr lang="en-GB" b="1" u="sng" dirty="0"/>
          </a:p>
        </p:txBody>
      </p:sp>
    </p:spTree>
    <p:extLst>
      <p:ext uri="{BB962C8B-B14F-4D97-AF65-F5344CB8AC3E}">
        <p14:creationId xmlns:p14="http://schemas.microsoft.com/office/powerpoint/2010/main" val="2092700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04011" y="6473308"/>
            <a:ext cx="2172646" cy="369332"/>
          </a:xfrm>
          <a:prstGeom prst="rect">
            <a:avLst/>
          </a:prstGeom>
          <a:noFill/>
        </p:spPr>
        <p:txBody>
          <a:bodyPr wrap="none" rtlCol="0">
            <a:spAutoFit/>
          </a:bodyPr>
          <a:lstStyle/>
          <a:p>
            <a:r>
              <a:rPr lang="en-GB" i="1" dirty="0" err="1" smtClean="0"/>
              <a:t>Kayilioglu</a:t>
            </a:r>
            <a:r>
              <a:rPr lang="en-GB" i="1" dirty="0" smtClean="0"/>
              <a:t> et al., 2015</a:t>
            </a:r>
            <a:endParaRPr lang="en-GB" i="1" dirty="0"/>
          </a:p>
        </p:txBody>
      </p:sp>
      <p:sp>
        <p:nvSpPr>
          <p:cNvPr id="8" name="TextBox 7"/>
          <p:cNvSpPr txBox="1"/>
          <p:nvPr/>
        </p:nvSpPr>
        <p:spPr>
          <a:xfrm>
            <a:off x="1361721" y="2211943"/>
            <a:ext cx="2078389" cy="369332"/>
          </a:xfrm>
          <a:prstGeom prst="rect">
            <a:avLst/>
          </a:prstGeom>
          <a:noFill/>
        </p:spPr>
        <p:txBody>
          <a:bodyPr wrap="none" rtlCol="0">
            <a:spAutoFit/>
          </a:bodyPr>
          <a:lstStyle/>
          <a:p>
            <a:r>
              <a:rPr lang="en-GB" dirty="0" smtClean="0"/>
              <a:t>Complete cessation.</a:t>
            </a:r>
            <a:endParaRPr lang="en-GB" dirty="0"/>
          </a:p>
        </p:txBody>
      </p:sp>
      <p:sp>
        <p:nvSpPr>
          <p:cNvPr id="12" name="TextBox 11"/>
          <p:cNvSpPr txBox="1"/>
          <p:nvPr/>
        </p:nvSpPr>
        <p:spPr>
          <a:xfrm>
            <a:off x="1371599" y="4222002"/>
            <a:ext cx="5993901" cy="369332"/>
          </a:xfrm>
          <a:prstGeom prst="rect">
            <a:avLst/>
          </a:prstGeom>
          <a:noFill/>
        </p:spPr>
        <p:txBody>
          <a:bodyPr wrap="square" rtlCol="0">
            <a:spAutoFit/>
          </a:bodyPr>
          <a:lstStyle/>
          <a:p>
            <a:r>
              <a:rPr lang="en-GB" dirty="0" smtClean="0"/>
              <a:t>Reversal of flow (reflux)</a:t>
            </a:r>
            <a:endParaRPr lang="en-GB" dirty="0"/>
          </a:p>
        </p:txBody>
      </p:sp>
      <p:sp>
        <p:nvSpPr>
          <p:cNvPr id="13" name="TextBox 12"/>
          <p:cNvSpPr txBox="1"/>
          <p:nvPr/>
        </p:nvSpPr>
        <p:spPr>
          <a:xfrm>
            <a:off x="1361721" y="5832003"/>
            <a:ext cx="3907416" cy="369332"/>
          </a:xfrm>
          <a:prstGeom prst="rect">
            <a:avLst/>
          </a:prstGeom>
          <a:noFill/>
        </p:spPr>
        <p:txBody>
          <a:bodyPr wrap="none" rtlCol="0">
            <a:spAutoFit/>
          </a:bodyPr>
          <a:lstStyle/>
          <a:p>
            <a:r>
              <a:rPr lang="en-GB" dirty="0" smtClean="0"/>
              <a:t>Unceasing forward flow during </a:t>
            </a:r>
            <a:r>
              <a:rPr lang="en-GB" dirty="0" err="1" smtClean="0"/>
              <a:t>valsalva</a:t>
            </a:r>
            <a:r>
              <a:rPr lang="en-GB" dirty="0"/>
              <a:t>.</a:t>
            </a:r>
          </a:p>
        </p:txBody>
      </p:sp>
      <p:sp>
        <p:nvSpPr>
          <p:cNvPr id="14" name="Title 1"/>
          <p:cNvSpPr txBox="1">
            <a:spLocks/>
          </p:cNvSpPr>
          <p:nvPr/>
        </p:nvSpPr>
        <p:spPr>
          <a:xfrm>
            <a:off x="402477" y="5970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CFV flow patterns (</a:t>
            </a:r>
            <a:r>
              <a:rPr lang="en-GB" dirty="0" err="1" smtClean="0"/>
              <a:t>Valsalva</a:t>
            </a:r>
            <a:r>
              <a:rPr lang="en-GB" dirty="0" smtClean="0"/>
              <a:t>)</a:t>
            </a:r>
            <a:endParaRPr lang="en-GB"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1353"/>
          <a:stretch/>
        </p:blipFill>
        <p:spPr bwMode="auto">
          <a:xfrm>
            <a:off x="1284468" y="1020792"/>
            <a:ext cx="6048375" cy="121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0000" b="32644"/>
          <a:stretch/>
        </p:blipFill>
        <p:spPr bwMode="auto">
          <a:xfrm>
            <a:off x="1306239" y="2581275"/>
            <a:ext cx="6048375" cy="1583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8713"/>
          <a:stretch/>
        </p:blipFill>
        <p:spPr bwMode="auto">
          <a:xfrm>
            <a:off x="1273582" y="4558677"/>
            <a:ext cx="6048000" cy="132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210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8114" y="733960"/>
            <a:ext cx="4294228" cy="400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685800"/>
            <a:ext cx="4363768" cy="392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2931681"/>
            <a:ext cx="4363769" cy="192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28600" y="3432940"/>
            <a:ext cx="4363769" cy="513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p:cNvSpPr>
            <a:spLocks noGrp="1"/>
          </p:cNvSpPr>
          <p:nvPr>
            <p:ph idx="1"/>
          </p:nvPr>
        </p:nvSpPr>
        <p:spPr>
          <a:xfrm>
            <a:off x="457200" y="5105400"/>
            <a:ext cx="7924800" cy="1143000"/>
          </a:xfrm>
        </p:spPr>
        <p:txBody>
          <a:bodyPr>
            <a:normAutofit fontScale="47500" lnSpcReduction="20000"/>
          </a:bodyPr>
          <a:lstStyle/>
          <a:p>
            <a:r>
              <a:rPr lang="en-GB" b="1" u="sng" dirty="0" smtClean="0"/>
              <a:t>Summary</a:t>
            </a:r>
          </a:p>
          <a:p>
            <a:r>
              <a:rPr lang="en-GB" dirty="0" smtClean="0"/>
              <a:t>Sensitivity of monophasic flow increases as degree of obstruction increases. </a:t>
            </a:r>
          </a:p>
          <a:p>
            <a:r>
              <a:rPr lang="en-GB" dirty="0" smtClean="0"/>
              <a:t>There is a high specificity for aphasic “flat” venous flow during normal </a:t>
            </a:r>
            <a:r>
              <a:rPr lang="en-GB" dirty="0" err="1" smtClean="0"/>
              <a:t>normal</a:t>
            </a:r>
            <a:r>
              <a:rPr lang="en-GB" dirty="0" smtClean="0"/>
              <a:t> respiration.</a:t>
            </a:r>
          </a:p>
          <a:p>
            <a:r>
              <a:rPr lang="en-GB" dirty="0" smtClean="0"/>
              <a:t>Performing a </a:t>
            </a:r>
            <a:r>
              <a:rPr lang="en-GB" dirty="0" err="1" smtClean="0"/>
              <a:t>valsalva</a:t>
            </a:r>
            <a:r>
              <a:rPr lang="en-GB" dirty="0" smtClean="0"/>
              <a:t> manoeuvre in patients with flat venous flow provides greater clarity!</a:t>
            </a:r>
            <a:endParaRPr lang="en-GB" dirty="0"/>
          </a:p>
        </p:txBody>
      </p:sp>
      <p:sp>
        <p:nvSpPr>
          <p:cNvPr id="12" name="Rectangle 11"/>
          <p:cNvSpPr/>
          <p:nvPr/>
        </p:nvSpPr>
        <p:spPr>
          <a:xfrm>
            <a:off x="381002" y="3429000"/>
            <a:ext cx="8675666" cy="513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81000" y="2913418"/>
            <a:ext cx="8637969" cy="192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29859" y="3114309"/>
            <a:ext cx="4363769" cy="3908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1600200" y="1600200"/>
            <a:ext cx="243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72200" y="1607127"/>
            <a:ext cx="243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1001" y="3114309"/>
            <a:ext cx="8646112" cy="3908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80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19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xit"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2"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5" grpId="0" build="p"/>
      <p:bldP spid="12" grpId="0" animBg="1"/>
      <p:bldP spid="12" grpId="1" animBg="1"/>
      <p:bldP spid="13" grpId="0" animBg="1"/>
      <p:bldP spid="13" grpId="1" animBg="1"/>
      <p:bldP spid="14" grpId="0" animBg="1"/>
      <p:bldP spid="14" grpId="1" animBg="1"/>
      <p:bldP spid="18" grpId="0" animBg="1"/>
      <p:bldP spid="18" grpId="1" animBg="1"/>
      <p:bldP spid="18"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Venous Waveforms</a:t>
            </a:r>
            <a:endParaRPr lang="en-GB"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477000" cy="458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0925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04011" y="6473308"/>
            <a:ext cx="2172646" cy="369332"/>
          </a:xfrm>
          <a:prstGeom prst="rect">
            <a:avLst/>
          </a:prstGeom>
          <a:noFill/>
        </p:spPr>
        <p:txBody>
          <a:bodyPr wrap="none" rtlCol="0">
            <a:spAutoFit/>
          </a:bodyPr>
          <a:lstStyle/>
          <a:p>
            <a:r>
              <a:rPr lang="en-GB" i="1" dirty="0" err="1" smtClean="0"/>
              <a:t>Kayilioglu</a:t>
            </a:r>
            <a:r>
              <a:rPr lang="en-GB" i="1" dirty="0" smtClean="0"/>
              <a:t> et al., 2015</a:t>
            </a:r>
            <a:endParaRPr lang="en-GB" i="1" dirty="0"/>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25000"/>
          <a:stretch/>
        </p:blipFill>
        <p:spPr bwMode="auto">
          <a:xfrm>
            <a:off x="762630" y="1676400"/>
            <a:ext cx="6143625" cy="105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871487" y="2731294"/>
            <a:ext cx="5963684" cy="369332"/>
          </a:xfrm>
          <a:prstGeom prst="rect">
            <a:avLst/>
          </a:prstGeom>
          <a:noFill/>
        </p:spPr>
        <p:txBody>
          <a:bodyPr wrap="none" rtlCol="0">
            <a:spAutoFit/>
          </a:bodyPr>
          <a:lstStyle/>
          <a:p>
            <a:r>
              <a:rPr lang="en-GB" b="1" u="sng" dirty="0" smtClean="0"/>
              <a:t>NORMAL RESPIRATION</a:t>
            </a:r>
            <a:r>
              <a:rPr lang="en-GB" dirty="0" smtClean="0"/>
              <a:t>: </a:t>
            </a:r>
            <a:r>
              <a:rPr lang="en-GB" i="1" dirty="0" smtClean="0"/>
              <a:t>Monophasic - Continuously flattened.</a:t>
            </a:r>
            <a:endParaRPr lang="en-GB" i="1" dirty="0"/>
          </a:p>
        </p:txBody>
      </p:sp>
      <p:sp>
        <p:nvSpPr>
          <p:cNvPr id="14" name="Title 1"/>
          <p:cNvSpPr txBox="1">
            <a:spLocks/>
          </p:cNvSpPr>
          <p:nvPr/>
        </p:nvSpPr>
        <p:spPr>
          <a:xfrm>
            <a:off x="0" y="296928"/>
            <a:ext cx="90678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u="sng" dirty="0" smtClean="0"/>
              <a:t>CFV flow patterns to keep an eye out for</a:t>
            </a:r>
            <a:endParaRPr lang="en-GB" b="1" u="sng" dirty="0"/>
          </a:p>
        </p:txBody>
      </p:sp>
      <p:sp>
        <p:nvSpPr>
          <p:cNvPr id="10" name="TextBox 9"/>
          <p:cNvSpPr txBox="1"/>
          <p:nvPr/>
        </p:nvSpPr>
        <p:spPr>
          <a:xfrm>
            <a:off x="850139" y="4702326"/>
            <a:ext cx="6287619" cy="369332"/>
          </a:xfrm>
          <a:prstGeom prst="rect">
            <a:avLst/>
          </a:prstGeom>
          <a:noFill/>
        </p:spPr>
        <p:txBody>
          <a:bodyPr wrap="none" rtlCol="0">
            <a:spAutoFit/>
          </a:bodyPr>
          <a:lstStyle/>
          <a:p>
            <a:r>
              <a:rPr lang="en-GB" dirty="0" smtClean="0"/>
              <a:t>VALSALVA MANEOUVRE: </a:t>
            </a:r>
            <a:r>
              <a:rPr lang="en-GB" i="1" dirty="0" smtClean="0"/>
              <a:t>Unceasing forward flow during </a:t>
            </a:r>
            <a:r>
              <a:rPr lang="en-GB" i="1" dirty="0" err="1" smtClean="0"/>
              <a:t>valsalva</a:t>
            </a:r>
            <a:r>
              <a:rPr lang="en-GB" i="1" dirty="0"/>
              <a:t>.</a:t>
            </a:r>
          </a:p>
        </p:txBody>
      </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8713"/>
          <a:stretch/>
        </p:blipFill>
        <p:spPr bwMode="auto">
          <a:xfrm>
            <a:off x="762000" y="3429000"/>
            <a:ext cx="6048000" cy="132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001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04011" y="6473308"/>
            <a:ext cx="2172646" cy="369332"/>
          </a:xfrm>
          <a:prstGeom prst="rect">
            <a:avLst/>
          </a:prstGeom>
          <a:noFill/>
        </p:spPr>
        <p:txBody>
          <a:bodyPr wrap="none" rtlCol="0">
            <a:spAutoFit/>
          </a:bodyPr>
          <a:lstStyle/>
          <a:p>
            <a:r>
              <a:rPr lang="en-GB" i="1" dirty="0" err="1" smtClean="0"/>
              <a:t>Kayilioglu</a:t>
            </a:r>
            <a:r>
              <a:rPr lang="en-GB" i="1" dirty="0" smtClean="0"/>
              <a:t> et al., 2015</a:t>
            </a:r>
            <a:endParaRPr lang="en-GB" i="1" dirty="0"/>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25000"/>
          <a:stretch/>
        </p:blipFill>
        <p:spPr bwMode="auto">
          <a:xfrm>
            <a:off x="1219200" y="1438039"/>
            <a:ext cx="6143625" cy="105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871487" y="2731294"/>
            <a:ext cx="5963684" cy="369332"/>
          </a:xfrm>
          <a:prstGeom prst="rect">
            <a:avLst/>
          </a:prstGeom>
          <a:noFill/>
        </p:spPr>
        <p:txBody>
          <a:bodyPr wrap="none" rtlCol="0">
            <a:spAutoFit/>
          </a:bodyPr>
          <a:lstStyle/>
          <a:p>
            <a:r>
              <a:rPr lang="en-GB" b="1" u="sng" dirty="0" smtClean="0"/>
              <a:t>NORMAL RESPIRATION</a:t>
            </a:r>
            <a:r>
              <a:rPr lang="en-GB" dirty="0" smtClean="0"/>
              <a:t>: </a:t>
            </a:r>
            <a:r>
              <a:rPr lang="en-GB" i="1" dirty="0" smtClean="0"/>
              <a:t>Monophasic - Continuously flattened.</a:t>
            </a:r>
            <a:endParaRPr lang="en-GB" i="1" dirty="0"/>
          </a:p>
        </p:txBody>
      </p:sp>
      <p:sp>
        <p:nvSpPr>
          <p:cNvPr id="14" name="Title 1"/>
          <p:cNvSpPr txBox="1">
            <a:spLocks/>
          </p:cNvSpPr>
          <p:nvPr/>
        </p:nvSpPr>
        <p:spPr>
          <a:xfrm>
            <a:off x="0" y="296928"/>
            <a:ext cx="90678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u="sng" dirty="0" smtClean="0"/>
              <a:t>CFV flow patterns to keep an eye out for</a:t>
            </a:r>
            <a:endParaRPr lang="en-GB" b="1" u="sng"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210" y="3201325"/>
            <a:ext cx="3885846" cy="98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200400"/>
            <a:ext cx="4013410" cy="98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4572000"/>
            <a:ext cx="7162800" cy="646331"/>
          </a:xfrm>
          <a:prstGeom prst="rect">
            <a:avLst/>
          </a:prstGeom>
          <a:noFill/>
        </p:spPr>
        <p:txBody>
          <a:bodyPr wrap="square" rtlCol="0">
            <a:spAutoFit/>
          </a:bodyPr>
          <a:lstStyle/>
          <a:p>
            <a:r>
              <a:rPr lang="en-GB" dirty="0"/>
              <a:t>Does a deep inspiration (rather than </a:t>
            </a:r>
            <a:r>
              <a:rPr lang="en-GB" dirty="0" err="1"/>
              <a:t>Valsalva</a:t>
            </a:r>
            <a:r>
              <a:rPr lang="en-GB" dirty="0"/>
              <a:t>) hide aphasic venous flow during normal respiration, and reduce our reporting of ?iliac obstruction…?</a:t>
            </a:r>
          </a:p>
        </p:txBody>
      </p:sp>
    </p:spTree>
    <p:extLst>
      <p:ext uri="{BB962C8B-B14F-4D97-AF65-F5344CB8AC3E}">
        <p14:creationId xmlns:p14="http://schemas.microsoft.com/office/powerpoint/2010/main" val="61332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04011" y="6473308"/>
            <a:ext cx="2172646" cy="369332"/>
          </a:xfrm>
          <a:prstGeom prst="rect">
            <a:avLst/>
          </a:prstGeom>
          <a:noFill/>
        </p:spPr>
        <p:txBody>
          <a:bodyPr wrap="none" rtlCol="0">
            <a:spAutoFit/>
          </a:bodyPr>
          <a:lstStyle/>
          <a:p>
            <a:r>
              <a:rPr lang="en-GB" i="1" dirty="0" err="1" smtClean="0"/>
              <a:t>Kayilioglu</a:t>
            </a:r>
            <a:r>
              <a:rPr lang="en-GB" i="1" dirty="0" smtClean="0"/>
              <a:t> et al., 2015</a:t>
            </a:r>
            <a:endParaRPr lang="en-GB" i="1" dirty="0"/>
          </a:p>
        </p:txBody>
      </p:sp>
      <p:sp>
        <p:nvSpPr>
          <p:cNvPr id="13" name="TextBox 12"/>
          <p:cNvSpPr txBox="1"/>
          <p:nvPr/>
        </p:nvSpPr>
        <p:spPr>
          <a:xfrm>
            <a:off x="1447801" y="2546628"/>
            <a:ext cx="6858000" cy="646331"/>
          </a:xfrm>
          <a:prstGeom prst="rect">
            <a:avLst/>
          </a:prstGeom>
          <a:noFill/>
        </p:spPr>
        <p:txBody>
          <a:bodyPr wrap="square" rtlCol="0">
            <a:spAutoFit/>
          </a:bodyPr>
          <a:lstStyle/>
          <a:p>
            <a:r>
              <a:rPr lang="en-GB" b="1" u="sng" dirty="0" smtClean="0"/>
              <a:t>NORMAL RESPIRATION</a:t>
            </a:r>
            <a:r>
              <a:rPr lang="en-GB" dirty="0" smtClean="0"/>
              <a:t>: </a:t>
            </a:r>
            <a:r>
              <a:rPr lang="en-GB" dirty="0"/>
              <a:t>Minimally </a:t>
            </a:r>
            <a:r>
              <a:rPr lang="en-GB" dirty="0" smtClean="0"/>
              <a:t>Phasic- </a:t>
            </a:r>
            <a:r>
              <a:rPr lang="en-GB" dirty="0"/>
              <a:t>Some </a:t>
            </a:r>
            <a:r>
              <a:rPr lang="en-GB" dirty="0" err="1"/>
              <a:t>phasicity</a:t>
            </a:r>
            <a:r>
              <a:rPr lang="en-GB" dirty="0"/>
              <a:t> but no cessation during respiration </a:t>
            </a:r>
          </a:p>
        </p:txBody>
      </p:sp>
      <p:sp>
        <p:nvSpPr>
          <p:cNvPr id="14" name="Title 1"/>
          <p:cNvSpPr txBox="1">
            <a:spLocks/>
          </p:cNvSpPr>
          <p:nvPr/>
        </p:nvSpPr>
        <p:spPr>
          <a:xfrm>
            <a:off x="0" y="296928"/>
            <a:ext cx="9067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u="sng" dirty="0" smtClean="0"/>
              <a:t>But what about…</a:t>
            </a:r>
            <a:endParaRPr lang="en-GB" b="1" u="sng" dirty="0"/>
          </a:p>
        </p:txBody>
      </p:sp>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7298" b="49226"/>
          <a:stretch/>
        </p:blipFill>
        <p:spPr bwMode="auto">
          <a:xfrm>
            <a:off x="1371600" y="1439928"/>
            <a:ext cx="61436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3657600"/>
            <a:ext cx="8001000" cy="923330"/>
          </a:xfrm>
          <a:prstGeom prst="rect">
            <a:avLst/>
          </a:prstGeom>
          <a:noFill/>
        </p:spPr>
        <p:txBody>
          <a:bodyPr wrap="square" rtlCol="0">
            <a:spAutoFit/>
          </a:bodyPr>
          <a:lstStyle/>
          <a:p>
            <a:r>
              <a:rPr lang="en-GB" dirty="0" smtClean="0"/>
              <a:t>“Explaining the mechanism of the minimally phasic flow pattern in femoral veins is difficult… This can be caused by respiratory factors. However the diagnostic value for this type of pattern for </a:t>
            </a:r>
            <a:r>
              <a:rPr lang="en-GB" dirty="0" err="1" smtClean="0"/>
              <a:t>ilio-caval</a:t>
            </a:r>
            <a:r>
              <a:rPr lang="en-GB" dirty="0" smtClean="0"/>
              <a:t> obstruction was very low.” </a:t>
            </a:r>
            <a:endParaRPr lang="en-GB" dirty="0"/>
          </a:p>
        </p:txBody>
      </p:sp>
      <p:sp>
        <p:nvSpPr>
          <p:cNvPr id="4" name="TextBox 3"/>
          <p:cNvSpPr txBox="1"/>
          <p:nvPr/>
        </p:nvSpPr>
        <p:spPr>
          <a:xfrm>
            <a:off x="570555" y="4648200"/>
            <a:ext cx="7772401" cy="646331"/>
          </a:xfrm>
          <a:prstGeom prst="rect">
            <a:avLst/>
          </a:prstGeom>
          <a:noFill/>
        </p:spPr>
        <p:txBody>
          <a:bodyPr wrap="square" rtlCol="0">
            <a:spAutoFit/>
          </a:bodyPr>
          <a:lstStyle/>
          <a:p>
            <a:r>
              <a:rPr lang="en-GB" dirty="0" smtClean="0"/>
              <a:t>“Combining this with the criteria for response to the </a:t>
            </a:r>
            <a:r>
              <a:rPr lang="en-GB" dirty="0" err="1"/>
              <a:t>V</a:t>
            </a:r>
            <a:r>
              <a:rPr lang="en-GB" dirty="0" err="1" smtClean="0"/>
              <a:t>alsalva</a:t>
            </a:r>
            <a:r>
              <a:rPr lang="en-GB" dirty="0" smtClean="0"/>
              <a:t> manoeuvre was not associated with higher diagnostic value” </a:t>
            </a:r>
            <a:endParaRPr lang="en-GB" dirty="0"/>
          </a:p>
        </p:txBody>
      </p:sp>
    </p:spTree>
    <p:extLst>
      <p:ext uri="{BB962C8B-B14F-4D97-AF65-F5344CB8AC3E}">
        <p14:creationId xmlns:p14="http://schemas.microsoft.com/office/powerpoint/2010/main" val="483397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0692"/>
          <a:stretch/>
        </p:blipFill>
        <p:spPr bwMode="auto">
          <a:xfrm>
            <a:off x="739328" y="416744"/>
            <a:ext cx="4125686"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35829" y="1088257"/>
            <a:ext cx="304800" cy="707886"/>
          </a:xfrm>
          <a:prstGeom prst="rect">
            <a:avLst/>
          </a:prstGeom>
          <a:noFill/>
        </p:spPr>
        <p:txBody>
          <a:bodyPr wrap="square" rtlCol="0">
            <a:spAutoFit/>
          </a:bodyPr>
          <a:lstStyle/>
          <a:p>
            <a:r>
              <a:rPr lang="en-GB" sz="4000" dirty="0" smtClean="0">
                <a:solidFill>
                  <a:srgbClr val="FF0000"/>
                </a:solidFill>
              </a:rPr>
              <a:t>!</a:t>
            </a:r>
            <a:endParaRPr lang="en-GB" sz="4000" dirty="0">
              <a:solidFill>
                <a:srgbClr val="FF0000"/>
              </a:solidFill>
            </a:endParaRPr>
          </a:p>
        </p:txBody>
      </p:sp>
      <p:sp>
        <p:nvSpPr>
          <p:cNvPr id="9" name="TextBox 8"/>
          <p:cNvSpPr txBox="1"/>
          <p:nvPr/>
        </p:nvSpPr>
        <p:spPr>
          <a:xfrm>
            <a:off x="4593772" y="1980571"/>
            <a:ext cx="304800" cy="707886"/>
          </a:xfrm>
          <a:prstGeom prst="rect">
            <a:avLst/>
          </a:prstGeom>
          <a:noFill/>
        </p:spPr>
        <p:txBody>
          <a:bodyPr wrap="square" rtlCol="0">
            <a:spAutoFit/>
          </a:bodyPr>
          <a:lstStyle/>
          <a:p>
            <a:r>
              <a:rPr lang="en-GB" sz="4000" dirty="0" smtClean="0">
                <a:solidFill>
                  <a:srgbClr val="FF0000"/>
                </a:solidFill>
              </a:rPr>
              <a:t>!</a:t>
            </a:r>
            <a:endParaRPr lang="en-GB" sz="4000" dirty="0">
              <a:solidFill>
                <a:srgbClr val="FF0000"/>
              </a:solidFill>
            </a:endParaRPr>
          </a:p>
        </p:txBody>
      </p:sp>
      <p:sp>
        <p:nvSpPr>
          <p:cNvPr id="10" name="TextBox 9"/>
          <p:cNvSpPr txBox="1"/>
          <p:nvPr/>
        </p:nvSpPr>
        <p:spPr>
          <a:xfrm>
            <a:off x="3352800" y="4168914"/>
            <a:ext cx="304800" cy="707886"/>
          </a:xfrm>
          <a:prstGeom prst="rect">
            <a:avLst/>
          </a:prstGeom>
          <a:noFill/>
        </p:spPr>
        <p:txBody>
          <a:bodyPr wrap="square" rtlCol="0">
            <a:spAutoFit/>
          </a:bodyPr>
          <a:lstStyle/>
          <a:p>
            <a:r>
              <a:rPr lang="en-GB" sz="4000" dirty="0" smtClean="0">
                <a:solidFill>
                  <a:srgbClr val="FF0000"/>
                </a:solidFill>
              </a:rPr>
              <a:t>!</a:t>
            </a:r>
            <a:endParaRPr lang="en-GB" sz="4000" dirty="0">
              <a:solidFill>
                <a:srgbClr val="FF0000"/>
              </a:solidFill>
            </a:endParaRPr>
          </a:p>
        </p:txBody>
      </p:sp>
      <p:sp>
        <p:nvSpPr>
          <p:cNvPr id="8" name="TextBox 7"/>
          <p:cNvSpPr txBox="1"/>
          <p:nvPr/>
        </p:nvSpPr>
        <p:spPr>
          <a:xfrm>
            <a:off x="5665967" y="1067843"/>
            <a:ext cx="2686520"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dirty="0" smtClean="0"/>
              <a:t>Removes central respiratory causes as possible aetiology.</a:t>
            </a:r>
            <a:endParaRPr lang="en-GB" dirty="0"/>
          </a:p>
        </p:txBody>
      </p:sp>
      <p:sp>
        <p:nvSpPr>
          <p:cNvPr id="13" name="TextBox 12"/>
          <p:cNvSpPr txBox="1"/>
          <p:nvPr/>
        </p:nvSpPr>
        <p:spPr>
          <a:xfrm>
            <a:off x="5359822" y="2133600"/>
            <a:ext cx="3250778"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dirty="0" smtClean="0"/>
              <a:t>Demonstrates presence of outflow obstruction if ‘flow’ cannot increase in response.</a:t>
            </a:r>
            <a:endParaRPr lang="en-GB" dirty="0"/>
          </a:p>
        </p:txBody>
      </p:sp>
      <p:sp>
        <p:nvSpPr>
          <p:cNvPr id="14" name="TextBox 13"/>
          <p:cNvSpPr txBox="1"/>
          <p:nvPr/>
        </p:nvSpPr>
        <p:spPr>
          <a:xfrm>
            <a:off x="5279299" y="4338191"/>
            <a:ext cx="2112102" cy="369332"/>
          </a:xfrm>
          <a:prstGeom prst="rect">
            <a:avLst/>
          </a:prstGeom>
          <a:noFill/>
          <a:ln>
            <a:solidFill>
              <a:schemeClr val="tx1"/>
            </a:solidFill>
          </a:ln>
        </p:spPr>
        <p:txBody>
          <a:bodyPr wrap="square" rtlCol="0">
            <a:spAutoFit/>
          </a:bodyPr>
          <a:lstStyle/>
          <a:p>
            <a:r>
              <a:rPr lang="en-GB" dirty="0" smtClean="0"/>
              <a:t>We do this anyway…</a:t>
            </a:r>
            <a:endParaRPr lang="en-GB" dirty="0"/>
          </a:p>
        </p:txBody>
      </p:sp>
      <p:sp>
        <p:nvSpPr>
          <p:cNvPr id="12" name="TextBox 11"/>
          <p:cNvSpPr txBox="1"/>
          <p:nvPr/>
        </p:nvSpPr>
        <p:spPr>
          <a:xfrm>
            <a:off x="1624415" y="5796581"/>
            <a:ext cx="6481198" cy="707886"/>
          </a:xfrm>
          <a:prstGeom prst="rect">
            <a:avLst/>
          </a:prstGeom>
          <a:noFill/>
        </p:spPr>
        <p:txBody>
          <a:bodyPr wrap="none" rtlCol="0">
            <a:spAutoFit/>
          </a:bodyPr>
          <a:lstStyle/>
          <a:p>
            <a:r>
              <a:rPr lang="en-GB" sz="4000" dirty="0" smtClean="0"/>
              <a:t>…..Scan proximally if possible?</a:t>
            </a:r>
            <a:endParaRPr lang="en-GB" sz="4000" dirty="0"/>
          </a:p>
        </p:txBody>
      </p:sp>
      <p:sp>
        <p:nvSpPr>
          <p:cNvPr id="2" name="Right Arrow 1"/>
          <p:cNvSpPr/>
          <p:nvPr/>
        </p:nvSpPr>
        <p:spPr>
          <a:xfrm>
            <a:off x="4101931" y="1400616"/>
            <a:ext cx="1536869" cy="1918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a:off x="4899141" y="2238596"/>
            <a:ext cx="358659" cy="1918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3667539" y="4426939"/>
            <a:ext cx="1536869" cy="1918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410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8" grpId="0" animBg="1"/>
      <p:bldP spid="13" grpId="0" animBg="1"/>
      <p:bldP spid="14" grpId="0" animBg="1"/>
      <p:bldP spid="12" grpId="0"/>
      <p:bldP spid="2" grpId="0" animBg="1"/>
      <p:bldP spid="11"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Reporting</a:t>
            </a:r>
            <a:endParaRPr lang="en-GB" dirty="0"/>
          </a:p>
        </p:txBody>
      </p:sp>
      <p:sp>
        <p:nvSpPr>
          <p:cNvPr id="3" name="Content Placeholder 2"/>
          <p:cNvSpPr>
            <a:spLocks noGrp="1"/>
          </p:cNvSpPr>
          <p:nvPr>
            <p:ph idx="1"/>
          </p:nvPr>
        </p:nvSpPr>
        <p:spPr>
          <a:xfrm>
            <a:off x="457200" y="1600201"/>
            <a:ext cx="8229600" cy="5029199"/>
          </a:xfrm>
        </p:spPr>
        <p:txBody>
          <a:bodyPr>
            <a:normAutofit fontScale="85000" lnSpcReduction="10000"/>
          </a:bodyPr>
          <a:lstStyle/>
          <a:p>
            <a:r>
              <a:rPr lang="en-GB" dirty="0" smtClean="0"/>
              <a:t>If the venous flow is </a:t>
            </a:r>
            <a:r>
              <a:rPr lang="en-GB" dirty="0" err="1" smtClean="0"/>
              <a:t>ipsilaterally</a:t>
            </a:r>
            <a:r>
              <a:rPr lang="en-GB" dirty="0" smtClean="0"/>
              <a:t> and unilaterally aphasic, then report </a:t>
            </a:r>
            <a:r>
              <a:rPr lang="en-GB" b="1" u="sng" dirty="0" smtClean="0">
                <a:solidFill>
                  <a:srgbClr val="FF0000"/>
                </a:solidFill>
              </a:rPr>
              <a:t>?proximal occlusion or extrinsic compression.</a:t>
            </a:r>
          </a:p>
          <a:p>
            <a:endParaRPr lang="en-GB" dirty="0" smtClean="0"/>
          </a:p>
          <a:p>
            <a:endParaRPr lang="en-GB" dirty="0"/>
          </a:p>
          <a:p>
            <a:endParaRPr lang="en-GB" dirty="0" smtClean="0"/>
          </a:p>
          <a:p>
            <a:endParaRPr lang="en-GB" dirty="0" smtClean="0"/>
          </a:p>
          <a:p>
            <a:r>
              <a:rPr lang="en-GB" dirty="0" smtClean="0"/>
              <a:t>This might have given this gentleman an earlier diagnosis and treatment!</a:t>
            </a:r>
          </a:p>
          <a:p>
            <a:endParaRPr lang="en-GB" dirty="0" smtClean="0"/>
          </a:p>
          <a:p>
            <a:r>
              <a:rPr lang="en-GB" dirty="0" smtClean="0"/>
              <a:t>BUT….. If you can see proximally say what you see.</a:t>
            </a:r>
          </a:p>
          <a:p>
            <a:endParaRPr lang="en-GB"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587" y="2854666"/>
            <a:ext cx="79629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4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Follow up</a:t>
            </a:r>
            <a:endParaRPr lang="en-GB" b="1" u="sng" dirty="0"/>
          </a:p>
        </p:txBody>
      </p:sp>
      <p:sp>
        <p:nvSpPr>
          <p:cNvPr id="4" name="Content Placeholder 3"/>
          <p:cNvSpPr>
            <a:spLocks noGrp="1"/>
          </p:cNvSpPr>
          <p:nvPr>
            <p:ph idx="1"/>
          </p:nvPr>
        </p:nvSpPr>
        <p:spPr/>
        <p:txBody>
          <a:bodyPr/>
          <a:lstStyle/>
          <a:p>
            <a:r>
              <a:rPr lang="en-GB" dirty="0" smtClean="0"/>
              <a:t>Asking </a:t>
            </a:r>
            <a:r>
              <a:rPr lang="en-GB" b="1" u="sng" dirty="0" err="1" smtClean="0"/>
              <a:t>Dr.</a:t>
            </a:r>
            <a:r>
              <a:rPr lang="en-GB" b="1" u="sng" dirty="0" smtClean="0"/>
              <a:t> T.L </a:t>
            </a:r>
            <a:r>
              <a:rPr lang="en-GB" dirty="0" smtClean="0"/>
              <a:t>for patients that have had </a:t>
            </a:r>
            <a:r>
              <a:rPr lang="en-GB" dirty="0" err="1" smtClean="0"/>
              <a:t>ilio-caval</a:t>
            </a:r>
            <a:r>
              <a:rPr lang="en-GB" dirty="0" smtClean="0"/>
              <a:t> DVTs and </a:t>
            </a:r>
            <a:r>
              <a:rPr lang="en-GB" b="1" u="sng" dirty="0" smtClean="0"/>
              <a:t>retrospectively</a:t>
            </a:r>
            <a:r>
              <a:rPr lang="en-GB" dirty="0" smtClean="0"/>
              <a:t> assess the CFV flow (if we performed DVT scans on these patients).</a:t>
            </a:r>
          </a:p>
          <a:p>
            <a:r>
              <a:rPr lang="en-GB" dirty="0" smtClean="0"/>
              <a:t>New protocol?</a:t>
            </a:r>
          </a:p>
          <a:p>
            <a:pPr lvl="1"/>
            <a:r>
              <a:rPr lang="en-GB" dirty="0" smtClean="0"/>
              <a:t>Lets wait and see.</a:t>
            </a:r>
          </a:p>
          <a:p>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276599"/>
            <a:ext cx="4495800" cy="358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991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Insert lists</a:t>
            </a:r>
            <a:endParaRPr lang="en-GB" b="1" u="sng"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1447800"/>
            <a:ext cx="3429000" cy="447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2239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Carotids</a:t>
            </a:r>
            <a:endParaRPr lang="en-GB" b="1" u="sng" dirty="0"/>
          </a:p>
        </p:txBody>
      </p:sp>
      <p:sp>
        <p:nvSpPr>
          <p:cNvPr id="3" name="Content Placeholder 2"/>
          <p:cNvSpPr>
            <a:spLocks noGrp="1"/>
          </p:cNvSpPr>
          <p:nvPr>
            <p:ph idx="1"/>
          </p:nvPr>
        </p:nvSpPr>
        <p:spPr>
          <a:xfrm>
            <a:off x="457200" y="1524000"/>
            <a:ext cx="8229600" cy="2590800"/>
          </a:xfrm>
        </p:spPr>
        <p:txBody>
          <a:bodyPr>
            <a:normAutofit fontScale="32500" lnSpcReduction="20000"/>
          </a:bodyPr>
          <a:lstStyle/>
          <a:p>
            <a:pPr marL="0" indent="0">
              <a:buNone/>
            </a:pPr>
            <a:r>
              <a:rPr lang="en-GB" b="1" u="sng" dirty="0" smtClean="0"/>
              <a:t>“New”</a:t>
            </a:r>
          </a:p>
          <a:p>
            <a:pPr marL="0" indent="0">
              <a:buNone/>
            </a:pPr>
            <a:endParaRPr lang="en-GB" u="sng" dirty="0" smtClean="0"/>
          </a:p>
          <a:p>
            <a:pPr marL="0" indent="0">
              <a:buNone/>
            </a:pPr>
            <a:r>
              <a:rPr lang="en-GB" u="sng" dirty="0" smtClean="0"/>
              <a:t>__ </a:t>
            </a:r>
            <a:r>
              <a:rPr lang="en-GB" u="sng" dirty="0"/>
              <a:t>side</a:t>
            </a:r>
            <a:endParaRPr lang="en-GB" dirty="0"/>
          </a:p>
          <a:p>
            <a:pPr marL="0" indent="0">
              <a:buNone/>
            </a:pPr>
            <a:r>
              <a:rPr lang="en-GB" dirty="0"/>
              <a:t>​</a:t>
            </a:r>
          </a:p>
          <a:p>
            <a:pPr marL="0" indent="0">
              <a:buNone/>
            </a:pPr>
            <a:r>
              <a:rPr lang="en-GB" dirty="0"/>
              <a:t>The common carotid </a:t>
            </a:r>
            <a:r>
              <a:rPr lang="en-GB" dirty="0" smtClean="0"/>
              <a:t>artery is </a:t>
            </a:r>
            <a:r>
              <a:rPr lang="en-GB" dirty="0"/>
              <a:t>patent with no significant atheroma or thickening of the intima-media layer. PSV within normal limits.</a:t>
            </a:r>
          </a:p>
          <a:p>
            <a:pPr marL="0" indent="0">
              <a:buNone/>
            </a:pPr>
            <a:r>
              <a:rPr lang="en-GB" dirty="0"/>
              <a:t>The internal carotid </a:t>
            </a:r>
            <a:r>
              <a:rPr lang="en-GB" dirty="0" smtClean="0"/>
              <a:t>artery is </a:t>
            </a:r>
            <a:r>
              <a:rPr lang="en-GB" dirty="0"/>
              <a:t>patent with no significant </a:t>
            </a:r>
            <a:r>
              <a:rPr lang="en-GB" dirty="0" smtClean="0"/>
              <a:t>atheroma seen. PSV within normal limits.</a:t>
            </a:r>
            <a:endParaRPr lang="en-GB" dirty="0"/>
          </a:p>
          <a:p>
            <a:pPr marL="0" indent="0">
              <a:buNone/>
            </a:pPr>
            <a:r>
              <a:rPr lang="en-GB" dirty="0"/>
              <a:t>The external carotid </a:t>
            </a:r>
            <a:r>
              <a:rPr lang="en-GB" dirty="0" smtClean="0"/>
              <a:t>artery is </a:t>
            </a:r>
            <a:r>
              <a:rPr lang="en-GB" dirty="0"/>
              <a:t>patent with no significant </a:t>
            </a:r>
            <a:r>
              <a:rPr lang="en-GB" dirty="0" smtClean="0"/>
              <a:t>atheroma seen</a:t>
            </a:r>
            <a:r>
              <a:rPr lang="en-GB" dirty="0"/>
              <a:t>.</a:t>
            </a:r>
          </a:p>
          <a:p>
            <a:pPr marL="0" indent="0">
              <a:buNone/>
            </a:pPr>
            <a:r>
              <a:rPr lang="en-GB" dirty="0" err="1"/>
              <a:t>Antegrade</a:t>
            </a:r>
            <a:r>
              <a:rPr lang="en-GB" dirty="0"/>
              <a:t> vertebral flow</a:t>
            </a:r>
            <a:r>
              <a:rPr lang="en-GB" dirty="0" smtClean="0"/>
              <a:t>.</a:t>
            </a:r>
          </a:p>
          <a:p>
            <a:pPr marL="0" indent="0">
              <a:buNone/>
            </a:pPr>
            <a:endParaRPr lang="en-GB" dirty="0"/>
          </a:p>
          <a:p>
            <a:pPr marL="0" indent="0">
              <a:buNone/>
            </a:pPr>
            <a:r>
              <a:rPr lang="en-GB" dirty="0"/>
              <a:t>All measurements and velocities are based upon the NASCET criteria</a:t>
            </a:r>
            <a:r>
              <a:rPr lang="en-GB" dirty="0" smtClean="0"/>
              <a:t>.</a:t>
            </a:r>
          </a:p>
          <a:p>
            <a:pPr marL="0" indent="0">
              <a:buNone/>
            </a:pPr>
            <a:endParaRPr lang="en-GB" dirty="0"/>
          </a:p>
          <a:p>
            <a:pPr marL="0" indent="0">
              <a:buNone/>
            </a:pPr>
            <a:r>
              <a:rPr lang="en-GB" dirty="0" err="1" smtClean="0"/>
              <a:t>Echolucent</a:t>
            </a:r>
            <a:r>
              <a:rPr lang="en-GB" dirty="0" smtClean="0"/>
              <a:t> : Soft</a:t>
            </a:r>
          </a:p>
          <a:p>
            <a:pPr marL="0" indent="0">
              <a:buNone/>
            </a:pPr>
            <a:r>
              <a:rPr lang="en-GB" dirty="0" smtClean="0"/>
              <a:t>Mixed echogenicity : Mixed</a:t>
            </a:r>
          </a:p>
          <a:p>
            <a:pPr marL="0" indent="0">
              <a:buNone/>
            </a:pPr>
            <a:r>
              <a:rPr lang="en-GB" dirty="0" smtClean="0"/>
              <a:t>Calcified</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655" y="5029200"/>
            <a:ext cx="3621087"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413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Carotids</a:t>
            </a:r>
            <a:endParaRPr lang="en-GB" b="1" u="sng" dirty="0"/>
          </a:p>
        </p:txBody>
      </p:sp>
      <p:sp>
        <p:nvSpPr>
          <p:cNvPr id="3" name="Content Placeholder 2"/>
          <p:cNvSpPr>
            <a:spLocks noGrp="1"/>
          </p:cNvSpPr>
          <p:nvPr>
            <p:ph idx="1"/>
          </p:nvPr>
        </p:nvSpPr>
        <p:spPr>
          <a:xfrm>
            <a:off x="457200" y="1524000"/>
            <a:ext cx="8229600" cy="3962400"/>
          </a:xfrm>
        </p:spPr>
        <p:txBody>
          <a:bodyPr>
            <a:normAutofit fontScale="40000" lnSpcReduction="20000"/>
          </a:bodyPr>
          <a:lstStyle/>
          <a:p>
            <a:pPr marL="0" indent="0">
              <a:buNone/>
            </a:pPr>
            <a:r>
              <a:rPr lang="en-GB" b="1" u="sng" dirty="0" smtClean="0"/>
              <a:t>“New significant”</a:t>
            </a:r>
          </a:p>
          <a:p>
            <a:pPr marL="0" indent="0">
              <a:buNone/>
            </a:pPr>
            <a:endParaRPr lang="en-GB" u="sng" dirty="0" smtClean="0"/>
          </a:p>
          <a:p>
            <a:pPr marL="0" indent="0">
              <a:buNone/>
            </a:pPr>
            <a:r>
              <a:rPr lang="en-GB" u="sng" dirty="0" smtClean="0"/>
              <a:t>__ side</a:t>
            </a:r>
            <a:endParaRPr lang="en-GB" dirty="0" smtClean="0"/>
          </a:p>
          <a:p>
            <a:pPr marL="0" indent="0">
              <a:buNone/>
            </a:pPr>
            <a:r>
              <a:rPr lang="en-GB" dirty="0" smtClean="0"/>
              <a:t>​</a:t>
            </a:r>
          </a:p>
          <a:p>
            <a:pPr marL="0" indent="0">
              <a:buNone/>
            </a:pPr>
            <a:r>
              <a:rPr lang="en-GB" dirty="0"/>
              <a:t>The common carotid artery (CCA) is patent with no significant arterial disease seen. There is mild ___ atheroma and thickening of the intima-media layer in the distal CCA (__ mm).</a:t>
            </a:r>
          </a:p>
          <a:p>
            <a:pPr marL="0" indent="0">
              <a:buNone/>
            </a:pPr>
            <a:r>
              <a:rPr lang="en-GB" dirty="0"/>
              <a:t>There is a significant __ % stenosis in the proximal internal carotid artery (ICA</a:t>
            </a:r>
            <a:r>
              <a:rPr lang="en-GB" dirty="0" smtClean="0"/>
              <a:t>). </a:t>
            </a:r>
            <a:r>
              <a:rPr lang="en-GB" dirty="0"/>
              <a:t>This has a ___ and ____ plaque morphology and begins at the ____ and extends into the ICA for a ___ cm length. No atheroma is seen in the distal ICA at the level of the jawline.</a:t>
            </a:r>
          </a:p>
          <a:p>
            <a:pPr marL="0" indent="0">
              <a:buNone/>
            </a:pPr>
            <a:r>
              <a:rPr lang="en-GB" dirty="0"/>
              <a:t>The external carotid artery (ECA) contains mild ___ atheroma proximally, however this is not </a:t>
            </a:r>
            <a:r>
              <a:rPr lang="en-GB" dirty="0" err="1"/>
              <a:t>haemodynamically</a:t>
            </a:r>
            <a:r>
              <a:rPr lang="en-GB" dirty="0"/>
              <a:t> significant. </a:t>
            </a:r>
          </a:p>
          <a:p>
            <a:pPr marL="0" indent="0">
              <a:buNone/>
            </a:pPr>
            <a:r>
              <a:rPr lang="en-GB" dirty="0" err="1"/>
              <a:t>Antegrade</a:t>
            </a:r>
            <a:r>
              <a:rPr lang="en-GB" dirty="0"/>
              <a:t> vertebral flow.</a:t>
            </a:r>
          </a:p>
          <a:p>
            <a:pPr marL="0" indent="0">
              <a:buNone/>
            </a:pPr>
            <a:r>
              <a:rPr lang="en-GB" dirty="0"/>
              <a:t>​</a:t>
            </a:r>
          </a:p>
          <a:p>
            <a:pPr marL="0" indent="0">
              <a:buNone/>
            </a:pPr>
            <a:endParaRPr lang="en-GB" dirty="0" smtClean="0"/>
          </a:p>
          <a:p>
            <a:pPr marL="0" indent="0">
              <a:buNone/>
            </a:pPr>
            <a:r>
              <a:rPr lang="en-GB" dirty="0" smtClean="0"/>
              <a:t>Distal </a:t>
            </a:r>
            <a:r>
              <a:rPr lang="en-GB" dirty="0"/>
              <a:t>CCA: PSV = __ cm/s. EDV = __ cm/s </a:t>
            </a:r>
          </a:p>
          <a:p>
            <a:pPr marL="0" indent="0">
              <a:buNone/>
            </a:pPr>
            <a:r>
              <a:rPr lang="en-GB" dirty="0"/>
              <a:t>Proximal ICA: PSV = __ cm/s. EDV = __ cm/s </a:t>
            </a:r>
          </a:p>
          <a:p>
            <a:pPr marL="0" indent="0">
              <a:buNone/>
            </a:pPr>
            <a:r>
              <a:rPr lang="en-GB" dirty="0"/>
              <a:t>ICA: CCA ratio: </a:t>
            </a:r>
          </a:p>
          <a:p>
            <a:pPr marL="0" indent="0">
              <a:buNone/>
            </a:pPr>
            <a:r>
              <a:rPr lang="en-GB" dirty="0"/>
              <a:t>St Mary’s ratio: </a:t>
            </a:r>
          </a:p>
          <a:p>
            <a:pPr marL="0" indent="0">
              <a:buNone/>
            </a:pPr>
            <a:endParaRPr lang="en-GB" dirty="0" smtClean="0"/>
          </a:p>
          <a:p>
            <a:pPr marL="0" indent="0">
              <a:buNone/>
            </a:pPr>
            <a:r>
              <a:rPr lang="en-GB" dirty="0" smtClean="0"/>
              <a:t>All measurements and velocities are based upon the NASCET criteria.</a:t>
            </a:r>
            <a:endParaRPr lang="en-GB" dirty="0"/>
          </a:p>
        </p:txBody>
      </p:sp>
      <p:sp>
        <p:nvSpPr>
          <p:cNvPr id="4" name="Content Placeholder 2"/>
          <p:cNvSpPr txBox="1">
            <a:spLocks/>
          </p:cNvSpPr>
          <p:nvPr/>
        </p:nvSpPr>
        <p:spPr>
          <a:xfrm>
            <a:off x="457200" y="4038600"/>
            <a:ext cx="8229600"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dirty="0"/>
          </a:p>
        </p:txBody>
      </p:sp>
    </p:spTree>
    <p:extLst>
      <p:ext uri="{BB962C8B-B14F-4D97-AF65-F5344CB8AC3E}">
        <p14:creationId xmlns:p14="http://schemas.microsoft.com/office/powerpoint/2010/main" val="978056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115" y="-152400"/>
            <a:ext cx="8229600" cy="1143000"/>
          </a:xfrm>
        </p:spPr>
        <p:txBody>
          <a:bodyPr/>
          <a:lstStyle/>
          <a:p>
            <a:r>
              <a:rPr lang="en-GB" b="1" u="sng" dirty="0" smtClean="0"/>
              <a:t>LEA</a:t>
            </a:r>
            <a:endParaRPr lang="en-GB" b="1" u="sng" dirty="0"/>
          </a:p>
        </p:txBody>
      </p:sp>
      <p:sp>
        <p:nvSpPr>
          <p:cNvPr id="3" name="Content Placeholder 2"/>
          <p:cNvSpPr>
            <a:spLocks noGrp="1"/>
          </p:cNvSpPr>
          <p:nvPr>
            <p:ph idx="1"/>
          </p:nvPr>
        </p:nvSpPr>
        <p:spPr>
          <a:xfrm>
            <a:off x="457200" y="838200"/>
            <a:ext cx="8229600" cy="3657600"/>
          </a:xfrm>
        </p:spPr>
        <p:txBody>
          <a:bodyPr>
            <a:noAutofit/>
          </a:bodyPr>
          <a:lstStyle/>
          <a:p>
            <a:pPr marL="0" indent="0">
              <a:buNone/>
            </a:pPr>
            <a:r>
              <a:rPr lang="en-GB" sz="1800" b="1" u="sng" dirty="0" smtClean="0"/>
              <a:t>“New”</a:t>
            </a:r>
          </a:p>
          <a:p>
            <a:pPr marL="0" indent="0">
              <a:buNone/>
            </a:pPr>
            <a:endParaRPr lang="en-GB" sz="1000" dirty="0" smtClean="0"/>
          </a:p>
          <a:p>
            <a:pPr marL="0" indent="0">
              <a:buNone/>
            </a:pPr>
            <a:r>
              <a:rPr lang="en-GB" sz="1000" dirty="0"/>
              <a:t>Clinical presentation: </a:t>
            </a:r>
          </a:p>
          <a:p>
            <a:pPr marL="0" indent="0">
              <a:buNone/>
            </a:pPr>
            <a:r>
              <a:rPr lang="en-GB" sz="1000" dirty="0"/>
              <a:t>Medications:</a:t>
            </a:r>
          </a:p>
          <a:p>
            <a:pPr marL="0" indent="0">
              <a:buNone/>
            </a:pPr>
            <a:endParaRPr lang="en-GB" sz="1000" dirty="0"/>
          </a:p>
          <a:p>
            <a:pPr marL="0" indent="0">
              <a:buNone/>
            </a:pPr>
            <a:r>
              <a:rPr lang="en-GB" sz="1000" b="1" u="sng" dirty="0" err="1" smtClean="0"/>
              <a:t>Aorto</a:t>
            </a:r>
            <a:r>
              <a:rPr lang="en-GB" sz="1000" b="1" u="sng" dirty="0" smtClean="0"/>
              <a:t>-iliac segment</a:t>
            </a:r>
            <a:r>
              <a:rPr lang="en-GB" sz="1000" b="1" u="sng" dirty="0"/>
              <a:t> </a:t>
            </a:r>
            <a:r>
              <a:rPr lang="en-GB" sz="1000" dirty="0"/>
              <a:t/>
            </a:r>
            <a:br>
              <a:rPr lang="en-GB" sz="1000" dirty="0"/>
            </a:br>
            <a:r>
              <a:rPr lang="en-GB" sz="1000" dirty="0"/>
              <a:t/>
            </a:r>
            <a:br>
              <a:rPr lang="en-GB" sz="1000" dirty="0"/>
            </a:br>
            <a:r>
              <a:rPr lang="en-GB" sz="1000" dirty="0" smtClean="0"/>
              <a:t>Aorta: Patent </a:t>
            </a:r>
            <a:r>
              <a:rPr lang="en-GB" sz="1000" dirty="0"/>
              <a:t>with no significant stenosis seen, and is of normal and uniform calibre throughout. __ waveforms, PSV = __ m/s. </a:t>
            </a:r>
            <a:br>
              <a:rPr lang="en-GB" sz="1000" dirty="0"/>
            </a:br>
            <a:r>
              <a:rPr lang="en-GB" sz="1000" dirty="0" smtClean="0"/>
              <a:t>__ CIA: Patent </a:t>
            </a:r>
            <a:r>
              <a:rPr lang="en-GB" sz="1000" dirty="0"/>
              <a:t>with no significant stenosis seen. __ waveforms, PSV = __ m/s.  </a:t>
            </a:r>
            <a:endParaRPr lang="en-GB" sz="1000" dirty="0" smtClean="0"/>
          </a:p>
          <a:p>
            <a:pPr marL="0" indent="0">
              <a:buNone/>
            </a:pPr>
            <a:r>
              <a:rPr lang="en-GB" sz="1000" dirty="0" smtClean="0"/>
              <a:t>__ EIA: Patent </a:t>
            </a:r>
            <a:r>
              <a:rPr lang="en-GB" sz="1000" dirty="0"/>
              <a:t>with no significant stenosis seen. __ waveforms, PSV = __ m/s. </a:t>
            </a:r>
            <a:br>
              <a:rPr lang="en-GB" sz="1000" dirty="0"/>
            </a:br>
            <a:endParaRPr lang="en-GB" sz="1000" dirty="0"/>
          </a:p>
          <a:p>
            <a:pPr marL="0" indent="0">
              <a:buNone/>
            </a:pPr>
            <a:r>
              <a:rPr lang="en-GB" sz="1000" b="1" u="sng" dirty="0"/>
              <a:t>___ lower limb</a:t>
            </a:r>
            <a:endParaRPr lang="en-GB" sz="1000" dirty="0"/>
          </a:p>
          <a:p>
            <a:pPr marL="0" indent="0">
              <a:buNone/>
            </a:pPr>
            <a:r>
              <a:rPr lang="en-GB" sz="1000" dirty="0"/>
              <a:t>CFA: Patent with no significant arterial disease seen, ___ waveforms, PSV= __ m/s.</a:t>
            </a:r>
          </a:p>
          <a:p>
            <a:pPr marL="0" indent="0">
              <a:buNone/>
            </a:pPr>
            <a:r>
              <a:rPr lang="en-GB" sz="1000" dirty="0"/>
              <a:t>PFA: Patent at origin with no significant arterial disease seen proximally. </a:t>
            </a:r>
          </a:p>
          <a:p>
            <a:pPr marL="0" indent="0">
              <a:buNone/>
            </a:pPr>
            <a:r>
              <a:rPr lang="en-GB" sz="1000" dirty="0"/>
              <a:t>SFA: Patent. No significant arterial disease seen. ___ waveforms throughout, PSVs: proximal = __ m/s, mid = __ m/s, distal = __ m/s. The vessel is patent throughout the adductor canal.</a:t>
            </a:r>
          </a:p>
          <a:p>
            <a:pPr marL="0" indent="0">
              <a:buNone/>
            </a:pPr>
            <a:r>
              <a:rPr lang="en-GB" sz="1000" dirty="0"/>
              <a:t>POPA: Patent. No significant arterial disease seen. ___ waveforms, PSVs: proximal = __  m/s, distal = __ m/s.</a:t>
            </a:r>
          </a:p>
          <a:p>
            <a:pPr marL="0" indent="0">
              <a:buNone/>
            </a:pPr>
            <a:r>
              <a:rPr lang="en-GB" sz="1000" dirty="0"/>
              <a:t>TPT: Patent with no significant arterial disease seen. ___ waveforms, PSV= __ m/s. </a:t>
            </a:r>
          </a:p>
          <a:p>
            <a:endParaRPr lang="en-GB" sz="1000" b="1" u="sng" dirty="0" smtClean="0"/>
          </a:p>
          <a:p>
            <a:pPr marL="0" indent="0">
              <a:buNone/>
            </a:pPr>
            <a:r>
              <a:rPr lang="en-GB" sz="1000" b="1" u="sng" dirty="0" err="1" smtClean="0"/>
              <a:t>Crural</a:t>
            </a:r>
            <a:r>
              <a:rPr lang="en-GB" sz="1000" b="1" u="sng" dirty="0" smtClean="0"/>
              <a:t> arteries</a:t>
            </a:r>
          </a:p>
          <a:p>
            <a:pPr marL="0" indent="0">
              <a:buNone/>
            </a:pPr>
            <a:r>
              <a:rPr lang="en-GB" sz="1000" dirty="0" smtClean="0"/>
              <a:t>PTA: Patent </a:t>
            </a:r>
            <a:r>
              <a:rPr lang="en-GB" sz="1000" dirty="0"/>
              <a:t>throughout with no significant disease seen. __ waveforms throughout, distal PSV = __ m/s.</a:t>
            </a:r>
            <a:br>
              <a:rPr lang="en-GB" sz="1000" dirty="0"/>
            </a:br>
            <a:r>
              <a:rPr lang="en-GB" sz="1000" dirty="0" smtClean="0"/>
              <a:t>ATA: Patent </a:t>
            </a:r>
            <a:r>
              <a:rPr lang="en-GB" sz="1000" dirty="0"/>
              <a:t>throughout with no significant disease seen. __ waveforms throughout, distal PSV = __ m/s.</a:t>
            </a:r>
            <a:br>
              <a:rPr lang="en-GB" sz="1000" dirty="0"/>
            </a:br>
            <a:r>
              <a:rPr lang="en-GB" sz="1000" dirty="0" smtClean="0"/>
              <a:t>PEROA: Patent </a:t>
            </a:r>
            <a:r>
              <a:rPr lang="en-GB" sz="1000" dirty="0"/>
              <a:t>throughout with no significant disease seen. __ waveforms throughout, distal PSV = __ m/s.</a:t>
            </a:r>
          </a:p>
          <a:p>
            <a:pPr marL="0" indent="0">
              <a:buNone/>
            </a:pPr>
            <a:endParaRPr lang="en-GB" sz="1000" u="sng" dirty="0" smtClean="0"/>
          </a:p>
          <a:p>
            <a:pPr marL="0" indent="0">
              <a:buNone/>
            </a:pPr>
            <a:r>
              <a:rPr lang="en-GB" sz="1200" b="1" u="sng" dirty="0" smtClean="0"/>
              <a:t>Summary</a:t>
            </a:r>
          </a:p>
          <a:p>
            <a:pPr marL="0" indent="0">
              <a:buNone/>
            </a:pPr>
            <a:r>
              <a:rPr lang="en-GB" sz="1200" b="1" u="sng" dirty="0" smtClean="0">
                <a:sym typeface="Wingdings" panose="05000000000000000000" pitchFamily="2" charset="2"/>
              </a:rPr>
              <a:t></a:t>
            </a:r>
          </a:p>
          <a:p>
            <a:pPr marL="0" indent="0">
              <a:buNone/>
            </a:pPr>
            <a:r>
              <a:rPr lang="en-GB" sz="1200" b="1" u="sng" dirty="0" smtClean="0">
                <a:sym typeface="Wingdings" panose="05000000000000000000" pitchFamily="2" charset="2"/>
              </a:rPr>
              <a:t></a:t>
            </a:r>
            <a:endParaRPr lang="en-GB" sz="1200" b="1" u="sng" dirty="0" smtClean="0"/>
          </a:p>
          <a:p>
            <a:pPr marL="0" indent="0">
              <a:buNone/>
            </a:pPr>
            <a:endParaRPr lang="en-GB" sz="1000" dirty="0"/>
          </a:p>
        </p:txBody>
      </p:sp>
    </p:spTree>
    <p:extLst>
      <p:ext uri="{BB962C8B-B14F-4D97-AF65-F5344CB8AC3E}">
        <p14:creationId xmlns:p14="http://schemas.microsoft.com/office/powerpoint/2010/main" val="913206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bert.james8\Downloads\20210525_0930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37" t="57711" r="24041" b="6838"/>
          <a:stretch/>
        </p:blipFill>
        <p:spPr bwMode="auto">
          <a:xfrm>
            <a:off x="1636647" y="4701540"/>
            <a:ext cx="5244214" cy="14706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obert.james8\Downloads\20210525_0928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88" t="58273" r="26200" b="3520"/>
          <a:stretch/>
        </p:blipFill>
        <p:spPr bwMode="auto">
          <a:xfrm>
            <a:off x="1600200" y="3093561"/>
            <a:ext cx="5280661" cy="15546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obert.james8\Downloads\20210525_09252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46" t="60286" r="23635" b="2432"/>
          <a:stretch/>
        </p:blipFill>
        <p:spPr bwMode="auto">
          <a:xfrm>
            <a:off x="1630680" y="1507624"/>
            <a:ext cx="5257802" cy="154037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09600" y="1524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Venous Waveforms</a:t>
            </a:r>
            <a:endParaRPr lang="en-GB" u="sng" dirty="0"/>
          </a:p>
        </p:txBody>
      </p:sp>
    </p:spTree>
    <p:extLst>
      <p:ext uri="{BB962C8B-B14F-4D97-AF65-F5344CB8AC3E}">
        <p14:creationId xmlns:p14="http://schemas.microsoft.com/office/powerpoint/2010/main" val="285166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Graft (new)</a:t>
            </a:r>
            <a:endParaRPr lang="en-GB" u="sng" dirty="0"/>
          </a:p>
        </p:txBody>
      </p:sp>
      <p:sp>
        <p:nvSpPr>
          <p:cNvPr id="3" name="Content Placeholder 2"/>
          <p:cNvSpPr>
            <a:spLocks noGrp="1"/>
          </p:cNvSpPr>
          <p:nvPr>
            <p:ph idx="1"/>
          </p:nvPr>
        </p:nvSpPr>
        <p:spPr>
          <a:xfrm>
            <a:off x="457200" y="1600200"/>
            <a:ext cx="8229600" cy="4953000"/>
          </a:xfrm>
        </p:spPr>
        <p:txBody>
          <a:bodyPr>
            <a:normAutofit fontScale="47500" lnSpcReduction="20000"/>
          </a:bodyPr>
          <a:lstStyle/>
          <a:p>
            <a:pPr marL="0" indent="0">
              <a:buNone/>
            </a:pPr>
            <a:r>
              <a:rPr lang="en-GB" b="1" u="sng" dirty="0"/>
              <a:t>___ lower limb</a:t>
            </a:r>
            <a:r>
              <a:rPr lang="en-GB" dirty="0"/>
              <a:t/>
            </a:r>
            <a:br>
              <a:rPr lang="en-GB" dirty="0"/>
            </a:br>
            <a:r>
              <a:rPr lang="en-GB" dirty="0"/>
              <a:t/>
            </a:r>
            <a:br>
              <a:rPr lang="en-GB" dirty="0"/>
            </a:br>
            <a:endParaRPr lang="en-GB" dirty="0" smtClean="0"/>
          </a:p>
          <a:p>
            <a:pPr marL="0" indent="0">
              <a:buNone/>
            </a:pPr>
            <a:r>
              <a:rPr lang="en-GB" dirty="0" smtClean="0"/>
              <a:t>Clinical presentation: </a:t>
            </a:r>
          </a:p>
          <a:p>
            <a:pPr marL="0" indent="0">
              <a:buNone/>
            </a:pPr>
            <a:r>
              <a:rPr lang="en-GB" dirty="0" smtClean="0"/>
              <a:t>Clinical history: </a:t>
            </a:r>
          </a:p>
          <a:p>
            <a:pPr marL="0" indent="0">
              <a:buNone/>
            </a:pPr>
            <a:r>
              <a:rPr lang="en-GB" dirty="0" smtClean="0"/>
              <a:t>Medications:</a:t>
            </a:r>
            <a:endParaRPr lang="en-GB" dirty="0"/>
          </a:p>
          <a:p>
            <a:pPr marL="0" indent="0">
              <a:buNone/>
            </a:pPr>
            <a:r>
              <a:rPr lang="en-GB" dirty="0"/>
              <a:t>​</a:t>
            </a:r>
          </a:p>
          <a:p>
            <a:pPr marL="0" indent="0">
              <a:buNone/>
            </a:pPr>
            <a:r>
              <a:rPr lang="en-GB" dirty="0"/>
              <a:t>​</a:t>
            </a:r>
          </a:p>
          <a:p>
            <a:pPr marL="0" indent="0">
              <a:buNone/>
            </a:pPr>
            <a:r>
              <a:rPr lang="en-GB" dirty="0"/>
              <a:t>The graft is seen to originate from the ___ and inserts into the ___. </a:t>
            </a:r>
          </a:p>
          <a:p>
            <a:pPr marL="0" indent="0">
              <a:buNone/>
            </a:pPr>
            <a:r>
              <a:rPr lang="en-GB" dirty="0"/>
              <a:t>___ (graft inflow): Patent with no significant arterial disease seen. __ waveforms, PSV __ m/s. </a:t>
            </a:r>
          </a:p>
          <a:p>
            <a:pPr marL="0" indent="0">
              <a:buNone/>
            </a:pPr>
            <a:r>
              <a:rPr lang="en-GB" dirty="0"/>
              <a:t>Proximal anastomosis: Patent with no atheroma seen. __ waveforms, PSV __ m/s.</a:t>
            </a:r>
          </a:p>
          <a:p>
            <a:pPr marL="0" indent="0">
              <a:buNone/>
            </a:pPr>
            <a:r>
              <a:rPr lang="en-GB" dirty="0"/>
              <a:t>Proximal graft: Patent with no atheroma seen. __ waveforms, PSV __ m/s.</a:t>
            </a:r>
          </a:p>
          <a:p>
            <a:pPr marL="0" indent="0">
              <a:buNone/>
            </a:pPr>
            <a:r>
              <a:rPr lang="en-GB" dirty="0"/>
              <a:t>Mid graft: Patent with no atheroma seen. __ waveforms, PSV __ m/s.</a:t>
            </a:r>
          </a:p>
          <a:p>
            <a:pPr marL="0" indent="0">
              <a:buNone/>
            </a:pPr>
            <a:r>
              <a:rPr lang="en-GB" dirty="0"/>
              <a:t>Distal graft: Patent with no atheroma seen. __ waveforms, PSV __ m/s.</a:t>
            </a:r>
          </a:p>
          <a:p>
            <a:pPr marL="0" indent="0">
              <a:buNone/>
            </a:pPr>
            <a:r>
              <a:rPr lang="en-GB" dirty="0"/>
              <a:t>Distal anastomosis: Patent with no atheroma seen. __ waveforms, PSV __ m/s.</a:t>
            </a:r>
          </a:p>
          <a:p>
            <a:pPr marL="0" indent="0">
              <a:buNone/>
            </a:pPr>
            <a:r>
              <a:rPr lang="en-GB" dirty="0"/>
              <a:t>____ (graft outflow): Patent with no significant arterial disease seen. __ waveforms, PSV __ m/s. </a:t>
            </a:r>
          </a:p>
          <a:p>
            <a:pPr marL="0" indent="0">
              <a:buNone/>
            </a:pPr>
            <a:r>
              <a:rPr lang="en-GB" dirty="0" smtClean="0"/>
              <a:t>​</a:t>
            </a:r>
          </a:p>
          <a:p>
            <a:pPr marL="0" indent="0">
              <a:buNone/>
            </a:pPr>
            <a:endParaRPr lang="en-GB" dirty="0" smtClean="0"/>
          </a:p>
          <a:p>
            <a:pPr marL="0" indent="0">
              <a:buNone/>
            </a:pPr>
            <a:r>
              <a:rPr lang="en-GB" b="1" u="sng" dirty="0" smtClean="0"/>
              <a:t>Summary:</a:t>
            </a:r>
            <a:endParaRPr lang="en-GB" b="1" u="sng" dirty="0"/>
          </a:p>
          <a:p>
            <a:pPr marL="0" indent="0">
              <a:buNone/>
            </a:pPr>
            <a:r>
              <a:rPr lang="en-GB" dirty="0"/>
              <a:t>There are no significant changes in velocities or waveforms since the last scan in ___. </a:t>
            </a:r>
            <a:endParaRPr lang="en-GB" dirty="0" smtClean="0"/>
          </a:p>
          <a:p>
            <a:pPr marL="0" indent="0">
              <a:buNone/>
            </a:pPr>
            <a:r>
              <a:rPr lang="en-GB" dirty="0" smtClean="0"/>
              <a:t>The </a:t>
            </a:r>
            <a:r>
              <a:rPr lang="en-GB" dirty="0"/>
              <a:t>next graft surveillance scan is planned for </a:t>
            </a:r>
            <a:r>
              <a:rPr lang="en-GB" dirty="0" smtClean="0"/>
              <a:t>___.</a:t>
            </a:r>
            <a:endParaRPr lang="en-GB" dirty="0"/>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16179575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115" y="-152400"/>
            <a:ext cx="8229600" cy="1143000"/>
          </a:xfrm>
        </p:spPr>
        <p:txBody>
          <a:bodyPr/>
          <a:lstStyle/>
          <a:p>
            <a:r>
              <a:rPr lang="en-GB" b="1" u="sng" dirty="0" smtClean="0"/>
              <a:t>VV</a:t>
            </a:r>
            <a:endParaRPr lang="en-GB" b="1" u="sng" dirty="0"/>
          </a:p>
        </p:txBody>
      </p:sp>
      <p:sp>
        <p:nvSpPr>
          <p:cNvPr id="3" name="Content Placeholder 2"/>
          <p:cNvSpPr>
            <a:spLocks noGrp="1"/>
          </p:cNvSpPr>
          <p:nvPr>
            <p:ph idx="1"/>
          </p:nvPr>
        </p:nvSpPr>
        <p:spPr>
          <a:xfrm>
            <a:off x="457200" y="838200"/>
            <a:ext cx="8229600" cy="3124200"/>
          </a:xfrm>
        </p:spPr>
        <p:txBody>
          <a:bodyPr>
            <a:noAutofit/>
          </a:bodyPr>
          <a:lstStyle/>
          <a:p>
            <a:pPr marL="0" indent="0">
              <a:buNone/>
            </a:pPr>
            <a:r>
              <a:rPr lang="en-GB" sz="1800" b="1" u="sng" dirty="0" smtClean="0"/>
              <a:t>“New”</a:t>
            </a:r>
          </a:p>
          <a:p>
            <a:pPr marL="0" indent="0">
              <a:buNone/>
            </a:pPr>
            <a:endParaRPr lang="en-GB" sz="1000" dirty="0" smtClean="0"/>
          </a:p>
          <a:p>
            <a:pPr marL="0" indent="0">
              <a:buNone/>
            </a:pPr>
            <a:r>
              <a:rPr lang="en-GB" sz="1100" b="1" u="sng" dirty="0" smtClean="0"/>
              <a:t>__ Lower Limb</a:t>
            </a:r>
          </a:p>
          <a:p>
            <a:pPr marL="0" indent="0">
              <a:buNone/>
            </a:pPr>
            <a:r>
              <a:rPr lang="en-GB" sz="1100" dirty="0" smtClean="0"/>
              <a:t>The </a:t>
            </a:r>
            <a:r>
              <a:rPr lang="en-GB" sz="1100" dirty="0"/>
              <a:t>deep venous system is patent and competent from CFV-POPV.</a:t>
            </a:r>
          </a:p>
          <a:p>
            <a:pPr marL="0" indent="0">
              <a:buNone/>
            </a:pPr>
            <a:r>
              <a:rPr lang="en-GB" sz="1100" dirty="0"/>
              <a:t>The SFJ is incompetent. The LSV is incompetent throughout the thigh and proximal calf where it measures the following in diameter: proximal thigh: __mm, mid thigh: __mm, distal thigh: __mm, proximal calf: __mm. The LSV is straight throughout this section, contains no superficial thrombophlebitis and would be suitable for </a:t>
            </a:r>
            <a:r>
              <a:rPr lang="en-GB" sz="1100" dirty="0" err="1"/>
              <a:t>endovenous</a:t>
            </a:r>
            <a:r>
              <a:rPr lang="en-GB" sz="1100" dirty="0"/>
              <a:t> ablation. A VV arises from the LSV in the ___ thigh, and this courses ___ through the calf.</a:t>
            </a:r>
          </a:p>
          <a:p>
            <a:pPr marL="0" indent="0">
              <a:buNone/>
            </a:pPr>
            <a:r>
              <a:rPr lang="en-GB" sz="1100" dirty="0"/>
              <a:t>The anterior circumflex thigh vein is incompetent, measuring __mm in diameter in the proximal thigh. This supplies a VV in the __ thigh that courses ___ throughout the calf.</a:t>
            </a:r>
          </a:p>
          <a:p>
            <a:pPr marL="0" indent="0">
              <a:buNone/>
            </a:pPr>
            <a:r>
              <a:rPr lang="en-GB" sz="1100" dirty="0"/>
              <a:t>The SPJ is incompetent and is located __cm proximally to the knee crease. The SSV is incompetent throughout its length, measuring the following in diameter: proximal calf: __mm, mid calf: __mm, distal calf: __mm. It is straight throughout this section with no superficial thrombophlebitis and would be suitable for </a:t>
            </a:r>
            <a:r>
              <a:rPr lang="en-GB" sz="1100" dirty="0" err="1"/>
              <a:t>endovenous</a:t>
            </a:r>
            <a:r>
              <a:rPr lang="en-GB" sz="1100" dirty="0"/>
              <a:t> ablation. The SSV supplies a VV in the __ thigh that courses ___ throughout the calf.</a:t>
            </a:r>
          </a:p>
          <a:p>
            <a:pPr marL="0" indent="0">
              <a:buNone/>
            </a:pPr>
            <a:r>
              <a:rPr lang="en-GB" sz="1100" dirty="0"/>
              <a:t>There is an incompetent __ to __ perforator in the __ that measures __mm in diameter.</a:t>
            </a:r>
          </a:p>
          <a:p>
            <a:pPr marL="0" indent="0">
              <a:buNone/>
            </a:pPr>
            <a:r>
              <a:rPr lang="en-GB" sz="1000" dirty="0"/>
              <a:t/>
            </a:r>
            <a:br>
              <a:rPr lang="en-GB" sz="1000" dirty="0"/>
            </a:br>
            <a:endParaRPr lang="en-GB" sz="1000" dirty="0"/>
          </a:p>
        </p:txBody>
      </p:sp>
    </p:spTree>
    <p:extLst>
      <p:ext uri="{BB962C8B-B14F-4D97-AF65-F5344CB8AC3E}">
        <p14:creationId xmlns:p14="http://schemas.microsoft.com/office/powerpoint/2010/main" val="33017173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115" y="-152400"/>
            <a:ext cx="8229600" cy="1143000"/>
          </a:xfrm>
        </p:spPr>
        <p:txBody>
          <a:bodyPr/>
          <a:lstStyle/>
          <a:p>
            <a:r>
              <a:rPr lang="en-GB" b="1" u="sng" dirty="0" smtClean="0"/>
              <a:t>DVT</a:t>
            </a:r>
            <a:endParaRPr lang="en-GB" b="1" u="sng" dirty="0"/>
          </a:p>
        </p:txBody>
      </p:sp>
      <p:sp>
        <p:nvSpPr>
          <p:cNvPr id="3" name="Content Placeholder 2"/>
          <p:cNvSpPr>
            <a:spLocks noGrp="1"/>
          </p:cNvSpPr>
          <p:nvPr>
            <p:ph idx="1"/>
          </p:nvPr>
        </p:nvSpPr>
        <p:spPr>
          <a:xfrm>
            <a:off x="457200" y="838200"/>
            <a:ext cx="8229600" cy="2590800"/>
          </a:xfrm>
        </p:spPr>
        <p:txBody>
          <a:bodyPr>
            <a:noAutofit/>
          </a:bodyPr>
          <a:lstStyle/>
          <a:p>
            <a:pPr marL="0" indent="0">
              <a:buNone/>
            </a:pPr>
            <a:r>
              <a:rPr lang="en-GB" sz="1800" b="1" u="sng" dirty="0" smtClean="0"/>
              <a:t>“New”</a:t>
            </a:r>
          </a:p>
          <a:p>
            <a:pPr marL="0" indent="0">
              <a:buNone/>
            </a:pPr>
            <a:endParaRPr lang="en-GB" sz="1000" dirty="0" smtClean="0"/>
          </a:p>
          <a:p>
            <a:pPr marL="0" indent="0">
              <a:buNone/>
            </a:pPr>
            <a:r>
              <a:rPr lang="en-GB" sz="1300" dirty="0"/>
              <a:t/>
            </a:r>
            <a:br>
              <a:rPr lang="en-GB" sz="1300" dirty="0"/>
            </a:br>
            <a:r>
              <a:rPr lang="en-GB" sz="1300" b="1" u="sng" dirty="0"/>
              <a:t>___ lower limb</a:t>
            </a:r>
            <a:r>
              <a:rPr lang="en-GB" sz="1300" dirty="0"/>
              <a:t/>
            </a:r>
            <a:br>
              <a:rPr lang="en-GB" sz="1300" dirty="0"/>
            </a:br>
            <a:r>
              <a:rPr lang="en-GB" sz="1300" dirty="0"/>
              <a:t/>
            </a:r>
            <a:br>
              <a:rPr lang="en-GB" sz="1300" dirty="0"/>
            </a:br>
            <a:r>
              <a:rPr lang="en-GB" sz="1200" dirty="0"/>
              <a:t>Normal phasic flow is demonstrated in the common femoral vein.</a:t>
            </a:r>
            <a:br>
              <a:rPr lang="en-GB" sz="1200" dirty="0"/>
            </a:br>
            <a:r>
              <a:rPr lang="en-GB" sz="1200" dirty="0"/>
              <a:t>Normal venous flow and /or full compressibility is demonstrated from common femoral vein down to distal popliteal vein. </a:t>
            </a:r>
            <a:br>
              <a:rPr lang="en-GB" sz="1200" dirty="0"/>
            </a:br>
            <a:r>
              <a:rPr lang="en-GB" sz="1200" dirty="0"/>
              <a:t>The proximal gastrocnemius veins are fully compressible. </a:t>
            </a:r>
            <a:br>
              <a:rPr lang="en-GB" sz="1200" dirty="0"/>
            </a:br>
            <a:r>
              <a:rPr lang="en-GB" sz="1200" dirty="0"/>
              <a:t>Please note: The </a:t>
            </a:r>
            <a:r>
              <a:rPr lang="en-GB" sz="1200" dirty="0" err="1"/>
              <a:t>tibial</a:t>
            </a:r>
            <a:r>
              <a:rPr lang="en-GB" sz="1200" dirty="0"/>
              <a:t> veins were not scanned on this study, as per protocol.</a:t>
            </a:r>
            <a:br>
              <a:rPr lang="en-GB" sz="1200" dirty="0"/>
            </a:br>
            <a:r>
              <a:rPr lang="en-GB" sz="1200" dirty="0"/>
              <a:t/>
            </a:r>
            <a:br>
              <a:rPr lang="en-GB" sz="1200" dirty="0"/>
            </a:br>
            <a:r>
              <a:rPr lang="en-GB" sz="1200" dirty="0"/>
              <a:t>No obvious Bakers Cyst demonstrated on this study.</a:t>
            </a:r>
            <a:r>
              <a:rPr lang="en-GB" sz="1300" dirty="0"/>
              <a:t/>
            </a:r>
            <a:br>
              <a:rPr lang="en-GB" sz="1300" dirty="0"/>
            </a:br>
            <a:r>
              <a:rPr lang="en-GB" sz="1300" dirty="0"/>
              <a:t/>
            </a:r>
            <a:br>
              <a:rPr lang="en-GB" sz="1300" dirty="0"/>
            </a:br>
            <a:r>
              <a:rPr lang="en-GB" sz="1400" b="1" dirty="0"/>
              <a:t>This study is negative for deep vein thrombosis</a:t>
            </a:r>
            <a:endParaRPr lang="en-GB" sz="1300" dirty="0"/>
          </a:p>
        </p:txBody>
      </p:sp>
      <p:sp>
        <p:nvSpPr>
          <p:cNvPr id="4" name="Content Placeholder 2"/>
          <p:cNvSpPr txBox="1">
            <a:spLocks/>
          </p:cNvSpPr>
          <p:nvPr/>
        </p:nvSpPr>
        <p:spPr>
          <a:xfrm>
            <a:off x="384313" y="4114800"/>
            <a:ext cx="8229600" cy="19050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1800" b="1" u="sng" dirty="0" smtClean="0"/>
          </a:p>
          <a:p>
            <a:pPr marL="0" indent="0">
              <a:buNone/>
            </a:pPr>
            <a:r>
              <a:rPr lang="en-GB" sz="1800" b="1" u="sng" dirty="0"/>
              <a:t>___ upper limb</a:t>
            </a:r>
            <a:r>
              <a:rPr lang="en-GB" sz="1800" dirty="0"/>
              <a:t/>
            </a:r>
            <a:br>
              <a:rPr lang="en-GB" sz="1800" dirty="0"/>
            </a:br>
            <a:r>
              <a:rPr lang="en-GB" sz="1800" dirty="0"/>
              <a:t/>
            </a:r>
            <a:br>
              <a:rPr lang="en-GB" sz="1800" dirty="0"/>
            </a:br>
            <a:r>
              <a:rPr lang="en-GB" sz="1900" dirty="0"/>
              <a:t>There is </a:t>
            </a:r>
            <a:r>
              <a:rPr lang="en-GB" sz="1900" dirty="0" smtClean="0"/>
              <a:t>normal venous flow and/or full compressibility demonstrated in </a:t>
            </a:r>
            <a:r>
              <a:rPr lang="en-GB" sz="1900" dirty="0"/>
              <a:t>the deep venous system from the proximal </a:t>
            </a:r>
            <a:r>
              <a:rPr lang="en-GB" sz="1900" dirty="0" err="1"/>
              <a:t>subclavian</a:t>
            </a:r>
            <a:r>
              <a:rPr lang="en-GB" sz="1900" dirty="0"/>
              <a:t> vein to the distal </a:t>
            </a:r>
            <a:r>
              <a:rPr lang="en-GB" sz="1900" dirty="0" smtClean="0"/>
              <a:t>radial and ulnar veins.</a:t>
            </a:r>
            <a:r>
              <a:rPr lang="en-GB" sz="1900" dirty="0"/>
              <a:t/>
            </a:r>
            <a:br>
              <a:rPr lang="en-GB" sz="1900" dirty="0"/>
            </a:br>
            <a:endParaRPr lang="en-GB" sz="1900" dirty="0" smtClean="0"/>
          </a:p>
          <a:p>
            <a:pPr marL="0" indent="0">
              <a:buNone/>
            </a:pPr>
            <a:r>
              <a:rPr lang="en-GB" sz="1900" dirty="0" smtClean="0"/>
              <a:t>The cephalic and </a:t>
            </a:r>
            <a:r>
              <a:rPr lang="en-GB" sz="1900" dirty="0" err="1" smtClean="0"/>
              <a:t>basilic</a:t>
            </a:r>
            <a:r>
              <a:rPr lang="en-GB" sz="1900" dirty="0" smtClean="0"/>
              <a:t> veins are patent </a:t>
            </a:r>
            <a:r>
              <a:rPr lang="en-GB" sz="1900" dirty="0"/>
              <a:t>and compressible throughout </a:t>
            </a:r>
            <a:r>
              <a:rPr lang="en-GB" sz="1900" dirty="0" smtClean="0"/>
              <a:t>their length</a:t>
            </a:r>
            <a:r>
              <a:rPr lang="en-GB" sz="1900" dirty="0"/>
              <a:t>.</a:t>
            </a:r>
            <a:r>
              <a:rPr lang="en-GB" sz="1800" dirty="0"/>
              <a:t/>
            </a:r>
            <a:br>
              <a:rPr lang="en-GB" sz="1800" dirty="0"/>
            </a:br>
            <a:r>
              <a:rPr lang="en-GB" sz="1800" dirty="0"/>
              <a:t/>
            </a:r>
            <a:br>
              <a:rPr lang="en-GB" sz="1800" dirty="0"/>
            </a:br>
            <a:r>
              <a:rPr lang="en-GB" sz="1900" dirty="0"/>
              <a:t/>
            </a:r>
            <a:br>
              <a:rPr lang="en-GB" sz="1900" dirty="0"/>
            </a:br>
            <a:r>
              <a:rPr lang="en-GB" sz="2200" b="1" dirty="0"/>
              <a:t>This study is negative for deep vein thrombosis</a:t>
            </a:r>
            <a:r>
              <a:rPr lang="en-GB" sz="1900" dirty="0"/>
              <a:t/>
            </a:r>
            <a:br>
              <a:rPr lang="en-GB" sz="1900" dirty="0"/>
            </a:br>
            <a:endParaRPr lang="en-GB" sz="1900" dirty="0"/>
          </a:p>
          <a:p>
            <a:pPr marL="0" indent="0">
              <a:buNone/>
            </a:pPr>
            <a:endParaRPr lang="en-GB" sz="1800" b="1" u="sng" dirty="0" smtClean="0"/>
          </a:p>
          <a:p>
            <a:pPr marL="0" indent="0">
              <a:buFont typeface="Arial" pitchFamily="34" charset="0"/>
              <a:buNone/>
            </a:pPr>
            <a:endParaRPr lang="en-GB" dirty="0"/>
          </a:p>
        </p:txBody>
      </p:sp>
    </p:spTree>
    <p:extLst>
      <p:ext uri="{BB962C8B-B14F-4D97-AF65-F5344CB8AC3E}">
        <p14:creationId xmlns:p14="http://schemas.microsoft.com/office/powerpoint/2010/main" val="936174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Carotid plaque characterisation </a:t>
            </a:r>
            <a:endParaRPr lang="en-GB" dirty="0"/>
          </a:p>
        </p:txBody>
      </p:sp>
    </p:spTree>
    <p:extLst>
      <p:ext uri="{BB962C8B-B14F-4D97-AF65-F5344CB8AC3E}">
        <p14:creationId xmlns:p14="http://schemas.microsoft.com/office/powerpoint/2010/main" val="11459267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a:t>
            </a:r>
            <a:endParaRPr lang="en-GB" dirty="0"/>
          </a:p>
        </p:txBody>
      </p:sp>
      <p:sp>
        <p:nvSpPr>
          <p:cNvPr id="3" name="Content Placeholder 2"/>
          <p:cNvSpPr>
            <a:spLocks noGrp="1"/>
          </p:cNvSpPr>
          <p:nvPr>
            <p:ph idx="1"/>
          </p:nvPr>
        </p:nvSpPr>
        <p:spPr/>
        <p:txBody>
          <a:bodyPr>
            <a:normAutofit lnSpcReduction="10000"/>
          </a:bodyPr>
          <a:lstStyle/>
          <a:p>
            <a:r>
              <a:rPr lang="en-GB" dirty="0" smtClean="0"/>
              <a:t>TIA causes are embolic rather than haemodynamic.</a:t>
            </a:r>
          </a:p>
          <a:p>
            <a:pPr lvl="1"/>
            <a:r>
              <a:rPr lang="en-GB" i="1" dirty="0"/>
              <a:t>Until &gt;95% </a:t>
            </a:r>
            <a:r>
              <a:rPr lang="en-GB" i="1" dirty="0" smtClean="0"/>
              <a:t>stenosis when there may be a </a:t>
            </a:r>
            <a:r>
              <a:rPr lang="en-GB" i="1" dirty="0"/>
              <a:t>distal ICA collapse (with trickle flow</a:t>
            </a:r>
            <a:r>
              <a:rPr lang="en-GB" i="1" dirty="0" smtClean="0"/>
              <a:t>).</a:t>
            </a:r>
          </a:p>
          <a:p>
            <a:endParaRPr lang="en-GB" dirty="0" smtClean="0"/>
          </a:p>
          <a:p>
            <a:r>
              <a:rPr lang="en-GB" dirty="0" smtClean="0"/>
              <a:t>A high risk plaque may not be related to the degree of stenosis.</a:t>
            </a:r>
          </a:p>
          <a:p>
            <a:endParaRPr lang="en-GB" dirty="0"/>
          </a:p>
          <a:p>
            <a:r>
              <a:rPr lang="en-GB" dirty="0" smtClean="0"/>
              <a:t>Is it important to be able to distinguish low </a:t>
            </a:r>
            <a:r>
              <a:rPr lang="en-GB" dirty="0" err="1" smtClean="0"/>
              <a:t>vs</a:t>
            </a:r>
            <a:r>
              <a:rPr lang="en-GB" dirty="0" smtClean="0"/>
              <a:t> high risk plaques for emboli generation?</a:t>
            </a:r>
          </a:p>
          <a:p>
            <a:pPr lvl="1"/>
            <a:r>
              <a:rPr lang="en-GB" dirty="0" smtClean="0"/>
              <a:t>Especially for &lt;70% and/or asymptomatic </a:t>
            </a:r>
            <a:r>
              <a:rPr lang="en-GB" dirty="0" err="1" smtClean="0"/>
              <a:t>stenoses</a:t>
            </a:r>
            <a:r>
              <a:rPr lang="en-GB" dirty="0" smtClean="0"/>
              <a:t> where the risk is lower.</a:t>
            </a:r>
            <a:endParaRPr lang="en-GB" dirty="0"/>
          </a:p>
          <a:p>
            <a:pPr lvl="1"/>
            <a:r>
              <a:rPr lang="en-GB" dirty="0" smtClean="0"/>
              <a:t>For these, the number needed to treat (NNT) to prevent a stroke is higher. </a:t>
            </a:r>
          </a:p>
          <a:p>
            <a:pPr lvl="2"/>
            <a:r>
              <a:rPr lang="en-GB" dirty="0" smtClean="0"/>
              <a:t>For example… the NNT for asymptomatic patients at 5 years is 20…</a:t>
            </a:r>
          </a:p>
          <a:p>
            <a:pPr lvl="1"/>
            <a:endParaRPr lang="en-GB" dirty="0"/>
          </a:p>
          <a:p>
            <a:pPr lvl="1"/>
            <a:endParaRPr lang="en-GB" dirty="0"/>
          </a:p>
        </p:txBody>
      </p:sp>
    </p:spTree>
    <p:extLst>
      <p:ext uri="{BB962C8B-B14F-4D97-AF65-F5344CB8AC3E}">
        <p14:creationId xmlns:p14="http://schemas.microsoft.com/office/powerpoint/2010/main" val="793169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75370"/>
            <a:ext cx="7928911" cy="589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349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Atheroma</a:t>
            </a:r>
            <a:endParaRPr lang="en-GB" dirty="0"/>
          </a:p>
        </p:txBody>
      </p:sp>
      <p:pic>
        <p:nvPicPr>
          <p:cNvPr id="1026" name="Picture 2" descr="Fibrous plaque di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12" y="1412776"/>
            <a:ext cx="8801100" cy="490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5487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Likely indicators of vulnerable plaque</a:t>
            </a:r>
            <a:endParaRPr lang="en-GB" dirty="0"/>
          </a:p>
        </p:txBody>
      </p:sp>
      <p:sp>
        <p:nvSpPr>
          <p:cNvPr id="3" name="Content Placeholder 2"/>
          <p:cNvSpPr>
            <a:spLocks noGrp="1"/>
          </p:cNvSpPr>
          <p:nvPr>
            <p:ph idx="1"/>
          </p:nvPr>
        </p:nvSpPr>
        <p:spPr/>
        <p:txBody>
          <a:bodyPr/>
          <a:lstStyle/>
          <a:p>
            <a:r>
              <a:rPr lang="en-GB" sz="4000" dirty="0" smtClean="0"/>
              <a:t>Histology:</a:t>
            </a:r>
          </a:p>
          <a:p>
            <a:pPr lvl="1"/>
            <a:r>
              <a:rPr lang="en-GB" sz="3600" dirty="0" smtClean="0"/>
              <a:t>Lipid/necrotic core.</a:t>
            </a:r>
          </a:p>
          <a:p>
            <a:pPr lvl="1"/>
            <a:r>
              <a:rPr lang="en-GB" sz="3600" dirty="0" smtClean="0"/>
              <a:t>Thin fibrous cap.</a:t>
            </a:r>
          </a:p>
          <a:p>
            <a:pPr lvl="1"/>
            <a:r>
              <a:rPr lang="en-GB" sz="3600" dirty="0" smtClean="0"/>
              <a:t>Haemorrhage into plaque.</a:t>
            </a:r>
          </a:p>
          <a:p>
            <a:pPr lvl="1"/>
            <a:r>
              <a:rPr lang="en-GB" sz="3600" dirty="0" smtClean="0"/>
              <a:t>Ulcerated plaque.</a:t>
            </a:r>
            <a:endParaRPr lang="en-GB" sz="3600" dirty="0"/>
          </a:p>
        </p:txBody>
      </p:sp>
    </p:spTree>
    <p:extLst>
      <p:ext uri="{BB962C8B-B14F-4D97-AF65-F5344CB8AC3E}">
        <p14:creationId xmlns:p14="http://schemas.microsoft.com/office/powerpoint/2010/main" val="13543097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1:</a:t>
            </a:r>
            <a:endParaRPr lang="en-GB"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62" t="21825" r="56124" b="16847"/>
          <a:stretch/>
        </p:blipFill>
        <p:spPr bwMode="auto">
          <a:xfrm>
            <a:off x="1475656" y="1700808"/>
            <a:ext cx="6125202" cy="435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3762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2:</a:t>
            </a:r>
            <a:endParaRPr lang="en-GB"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74" t="21756" r="55831" b="15397"/>
          <a:stretch/>
        </p:blipFill>
        <p:spPr bwMode="auto">
          <a:xfrm>
            <a:off x="1711552" y="1772816"/>
            <a:ext cx="5904656" cy="428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867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05782"/>
            <a:ext cx="7162800" cy="215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128" y="3733800"/>
            <a:ext cx="7121072" cy="245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609600" y="1524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Venous Waveforms</a:t>
            </a:r>
            <a:endParaRPr lang="en-GB" u="sng" dirty="0"/>
          </a:p>
        </p:txBody>
      </p:sp>
    </p:spTree>
    <p:extLst>
      <p:ext uri="{BB962C8B-B14F-4D97-AF65-F5344CB8AC3E}">
        <p14:creationId xmlns:p14="http://schemas.microsoft.com/office/powerpoint/2010/main" val="2227312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3:</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96" t="21625" r="55073" b="17927"/>
          <a:stretch/>
        </p:blipFill>
        <p:spPr bwMode="auto">
          <a:xfrm>
            <a:off x="1331640" y="1700808"/>
            <a:ext cx="6480720" cy="444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286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4:</a:t>
            </a:r>
            <a:endParaRPr lang="en-GB"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17" t="22028" r="55160" b="11284"/>
          <a:stretch/>
        </p:blipFill>
        <p:spPr bwMode="auto">
          <a:xfrm>
            <a:off x="1867756" y="1988840"/>
            <a:ext cx="5400600" cy="4114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969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5:</a:t>
            </a:r>
            <a:endParaRPr lang="en-GB"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83" t="21588" r="54419" b="17103"/>
          <a:stretch/>
        </p:blipFill>
        <p:spPr bwMode="auto">
          <a:xfrm>
            <a:off x="1475656" y="1831280"/>
            <a:ext cx="6264696" cy="424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3617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6:</a:t>
            </a:r>
            <a:endParaRPr lang="en-GB"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96" t="29915" r="62584" b="25847"/>
          <a:stretch/>
        </p:blipFill>
        <p:spPr bwMode="auto">
          <a:xfrm>
            <a:off x="2051720" y="1700808"/>
            <a:ext cx="4978044" cy="4659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65551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04864"/>
            <a:ext cx="8229600" cy="990600"/>
          </a:xfrm>
        </p:spPr>
        <p:txBody>
          <a:bodyPr/>
          <a:lstStyle/>
          <a:p>
            <a:r>
              <a:rPr lang="en-GB" dirty="0" smtClean="0"/>
              <a:t>Johnson et al. 1985</a:t>
            </a:r>
            <a:endParaRPr lang="en-GB" dirty="0"/>
          </a:p>
        </p:txBody>
      </p:sp>
      <p:sp>
        <p:nvSpPr>
          <p:cNvPr id="3" name="Content Placeholder 2"/>
          <p:cNvSpPr>
            <a:spLocks noGrp="1"/>
          </p:cNvSpPr>
          <p:nvPr>
            <p:ph idx="1"/>
          </p:nvPr>
        </p:nvSpPr>
        <p:spPr>
          <a:xfrm>
            <a:off x="539552" y="3271664"/>
            <a:ext cx="8229600" cy="4876800"/>
          </a:xfrm>
        </p:spPr>
        <p:txBody>
          <a:bodyPr/>
          <a:lstStyle/>
          <a:p>
            <a:pPr marL="0" indent="0">
              <a:buNone/>
            </a:pPr>
            <a:r>
              <a:rPr lang="en-GB" dirty="0" smtClean="0"/>
              <a:t>Carotid plaques can be classified as follows:</a:t>
            </a:r>
          </a:p>
          <a:p>
            <a:pPr marL="0" indent="0">
              <a:buNone/>
            </a:pPr>
            <a:endParaRPr lang="en-GB" dirty="0"/>
          </a:p>
          <a:p>
            <a:pPr marL="457200" indent="-457200">
              <a:buAutoNum type="arabicParenR"/>
            </a:pPr>
            <a:r>
              <a:rPr lang="en-GB" dirty="0" smtClean="0"/>
              <a:t>Calcified </a:t>
            </a:r>
          </a:p>
          <a:p>
            <a:pPr marL="457200" indent="-457200">
              <a:buAutoNum type="arabicParenR"/>
            </a:pPr>
            <a:r>
              <a:rPr lang="en-GB" dirty="0" smtClean="0"/>
              <a:t>Dense (less </a:t>
            </a:r>
            <a:r>
              <a:rPr lang="en-GB" dirty="0" err="1" smtClean="0"/>
              <a:t>hyperechogenic</a:t>
            </a:r>
            <a:r>
              <a:rPr lang="en-GB" dirty="0" smtClean="0"/>
              <a:t> than calcified lesions)</a:t>
            </a:r>
          </a:p>
          <a:p>
            <a:pPr marL="457200" indent="-457200">
              <a:buAutoNum type="arabicParenR"/>
            </a:pPr>
            <a:r>
              <a:rPr lang="en-GB" dirty="0" smtClean="0"/>
              <a:t>Soft (</a:t>
            </a:r>
            <a:r>
              <a:rPr lang="en-GB" dirty="0" err="1" smtClean="0"/>
              <a:t>isoechogenic</a:t>
            </a:r>
            <a:r>
              <a:rPr lang="en-GB" dirty="0" smtClean="0"/>
              <a:t> in comparison with blood)</a:t>
            </a:r>
            <a:endParaRPr lang="en-GB" dirty="0"/>
          </a:p>
        </p:txBody>
      </p:sp>
      <p:sp>
        <p:nvSpPr>
          <p:cNvPr id="4" name="TextBox 3"/>
          <p:cNvSpPr txBox="1"/>
          <p:nvPr/>
        </p:nvSpPr>
        <p:spPr>
          <a:xfrm>
            <a:off x="467544" y="764703"/>
            <a:ext cx="5400600" cy="769441"/>
          </a:xfrm>
          <a:prstGeom prst="rect">
            <a:avLst/>
          </a:prstGeom>
          <a:noFill/>
        </p:spPr>
        <p:txBody>
          <a:bodyPr wrap="square" rtlCol="0">
            <a:spAutoFit/>
          </a:bodyPr>
          <a:lstStyle/>
          <a:p>
            <a:r>
              <a:rPr lang="en-GB" sz="4400" dirty="0" smtClean="0">
                <a:solidFill>
                  <a:srgbClr val="292934"/>
                </a:solidFill>
              </a:rPr>
              <a:t>Ways to characterise</a:t>
            </a:r>
            <a:endParaRPr lang="en-GB" sz="4400" dirty="0">
              <a:solidFill>
                <a:srgbClr val="292934"/>
              </a:solidFill>
            </a:endParaRPr>
          </a:p>
        </p:txBody>
      </p:sp>
    </p:spTree>
    <p:extLst>
      <p:ext uri="{BB962C8B-B14F-4D97-AF65-F5344CB8AC3E}">
        <p14:creationId xmlns:p14="http://schemas.microsoft.com/office/powerpoint/2010/main" val="2578214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96" y="1844824"/>
            <a:ext cx="8229600" cy="990600"/>
          </a:xfrm>
        </p:spPr>
        <p:txBody>
          <a:bodyPr>
            <a:normAutofit fontScale="90000"/>
          </a:bodyPr>
          <a:lstStyle/>
          <a:p>
            <a:r>
              <a:rPr lang="en-GB" dirty="0" smtClean="0"/>
              <a:t>Grey-</a:t>
            </a:r>
            <a:r>
              <a:rPr lang="en-GB" dirty="0" err="1" smtClean="0"/>
              <a:t>Weale</a:t>
            </a:r>
            <a:r>
              <a:rPr lang="en-GB" dirty="0" smtClean="0"/>
              <a:t> Classification (1988)</a:t>
            </a:r>
            <a:br>
              <a:rPr lang="en-GB" dirty="0" smtClean="0"/>
            </a:br>
            <a:r>
              <a:rPr lang="en-GB" sz="3300" i="1" dirty="0" smtClean="0"/>
              <a:t>This is the first attempt at formal classification – key paper</a:t>
            </a:r>
            <a:endParaRPr lang="en-GB" sz="3300" i="1" dirty="0"/>
          </a:p>
        </p:txBody>
      </p:sp>
      <p:sp>
        <p:nvSpPr>
          <p:cNvPr id="3" name="Content Placeholder 2"/>
          <p:cNvSpPr>
            <a:spLocks noGrp="1"/>
          </p:cNvSpPr>
          <p:nvPr>
            <p:ph idx="1"/>
          </p:nvPr>
        </p:nvSpPr>
        <p:spPr>
          <a:xfrm>
            <a:off x="476672" y="2996952"/>
            <a:ext cx="8229600" cy="4876800"/>
          </a:xfrm>
        </p:spPr>
        <p:txBody>
          <a:bodyPr/>
          <a:lstStyle/>
          <a:p>
            <a:r>
              <a:rPr lang="en-GB" b="1" u="sng" dirty="0"/>
              <a:t>Classification based on </a:t>
            </a:r>
            <a:r>
              <a:rPr lang="en-GB" b="1" u="sng" dirty="0" smtClean="0"/>
              <a:t>ultrasound appearance</a:t>
            </a:r>
            <a:endParaRPr lang="en-GB" b="1" u="sng" dirty="0"/>
          </a:p>
          <a:p>
            <a:pPr fontAlgn="base"/>
            <a:r>
              <a:rPr lang="en-GB" dirty="0"/>
              <a:t>I – uniformly </a:t>
            </a:r>
            <a:r>
              <a:rPr lang="en-GB" dirty="0" err="1"/>
              <a:t>echolucent</a:t>
            </a:r>
            <a:r>
              <a:rPr lang="en-GB" dirty="0"/>
              <a:t> with or without echogenic cap</a:t>
            </a:r>
          </a:p>
          <a:p>
            <a:pPr fontAlgn="base"/>
            <a:r>
              <a:rPr lang="en-GB" dirty="0"/>
              <a:t>II – predominantly </a:t>
            </a:r>
            <a:r>
              <a:rPr lang="en-GB" dirty="0" err="1"/>
              <a:t>echolucent</a:t>
            </a:r>
            <a:r>
              <a:rPr lang="en-GB" dirty="0"/>
              <a:t> (&lt;50% echogenic area)</a:t>
            </a:r>
          </a:p>
          <a:p>
            <a:pPr fontAlgn="base"/>
            <a:r>
              <a:rPr lang="en-GB" dirty="0"/>
              <a:t>III - predominantly echogenic (&lt;</a:t>
            </a:r>
            <a:r>
              <a:rPr lang="en-GB" dirty="0" smtClean="0"/>
              <a:t>50%</a:t>
            </a:r>
            <a:r>
              <a:rPr lang="en-GB" dirty="0"/>
              <a:t> </a:t>
            </a:r>
            <a:r>
              <a:rPr lang="en-GB" dirty="0" err="1" smtClean="0"/>
              <a:t>echolucent</a:t>
            </a:r>
            <a:r>
              <a:rPr lang="en-GB" dirty="0" smtClean="0"/>
              <a:t> </a:t>
            </a:r>
            <a:r>
              <a:rPr lang="en-GB" dirty="0"/>
              <a:t>area)</a:t>
            </a:r>
          </a:p>
          <a:p>
            <a:pPr fontAlgn="base"/>
            <a:r>
              <a:rPr lang="en-GB" dirty="0"/>
              <a:t>IV - uniformly echogenic</a:t>
            </a:r>
          </a:p>
          <a:p>
            <a:pPr fontAlgn="base"/>
            <a:r>
              <a:rPr lang="en-GB" dirty="0"/>
              <a:t>V – unclassifiable (due to calcification)</a:t>
            </a:r>
          </a:p>
        </p:txBody>
      </p:sp>
      <p:sp>
        <p:nvSpPr>
          <p:cNvPr id="4" name="TextBox 3"/>
          <p:cNvSpPr txBox="1"/>
          <p:nvPr/>
        </p:nvSpPr>
        <p:spPr>
          <a:xfrm>
            <a:off x="467544" y="764703"/>
            <a:ext cx="5400600" cy="769441"/>
          </a:xfrm>
          <a:prstGeom prst="rect">
            <a:avLst/>
          </a:prstGeom>
          <a:noFill/>
        </p:spPr>
        <p:txBody>
          <a:bodyPr wrap="square" rtlCol="0">
            <a:spAutoFit/>
          </a:bodyPr>
          <a:lstStyle/>
          <a:p>
            <a:r>
              <a:rPr lang="en-GB" sz="4400" dirty="0" smtClean="0">
                <a:solidFill>
                  <a:srgbClr val="292934"/>
                </a:solidFill>
              </a:rPr>
              <a:t>Ways to characterise</a:t>
            </a:r>
            <a:endParaRPr lang="en-GB" sz="4400" dirty="0">
              <a:solidFill>
                <a:srgbClr val="292934"/>
              </a:solidFill>
            </a:endParaRPr>
          </a:p>
        </p:txBody>
      </p:sp>
    </p:spTree>
    <p:extLst>
      <p:ext uri="{BB962C8B-B14F-4D97-AF65-F5344CB8AC3E}">
        <p14:creationId xmlns:p14="http://schemas.microsoft.com/office/powerpoint/2010/main" val="15222744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44824"/>
            <a:ext cx="8229600" cy="990600"/>
          </a:xfrm>
        </p:spPr>
        <p:txBody>
          <a:bodyPr/>
          <a:lstStyle/>
          <a:p>
            <a:r>
              <a:rPr lang="en-GB" dirty="0" smtClean="0"/>
              <a:t>Grey-</a:t>
            </a:r>
            <a:r>
              <a:rPr lang="en-GB" dirty="0" err="1" smtClean="0"/>
              <a:t>Weale</a:t>
            </a:r>
            <a:r>
              <a:rPr lang="en-GB" dirty="0" smtClean="0"/>
              <a:t> Classification</a:t>
            </a:r>
            <a:endParaRPr lang="en-GB" dirty="0"/>
          </a:p>
        </p:txBody>
      </p:sp>
      <p:sp>
        <p:nvSpPr>
          <p:cNvPr id="4" name="TextBox 3"/>
          <p:cNvSpPr txBox="1"/>
          <p:nvPr/>
        </p:nvSpPr>
        <p:spPr>
          <a:xfrm>
            <a:off x="467544" y="764703"/>
            <a:ext cx="5400600" cy="769441"/>
          </a:xfrm>
          <a:prstGeom prst="rect">
            <a:avLst/>
          </a:prstGeom>
          <a:noFill/>
        </p:spPr>
        <p:txBody>
          <a:bodyPr wrap="square" rtlCol="0">
            <a:spAutoFit/>
          </a:bodyPr>
          <a:lstStyle/>
          <a:p>
            <a:r>
              <a:rPr lang="en-GB" sz="4400" dirty="0" smtClean="0">
                <a:solidFill>
                  <a:srgbClr val="292934"/>
                </a:solidFill>
              </a:rPr>
              <a:t>Ways to characterise</a:t>
            </a:r>
            <a:endParaRPr lang="en-GB" sz="4400" dirty="0">
              <a:solidFill>
                <a:srgbClr val="292934"/>
              </a:solidFill>
            </a:endParaRPr>
          </a:p>
        </p:txBody>
      </p:sp>
      <p:pic>
        <p:nvPicPr>
          <p:cNvPr id="3074" name="Picture 2" descr="https://lh6.googleusercontent.com/vnVjQivmK8dolVKK7gCXX1FGgFUGDgv6XFd6Pyiz5n1NDJwyG6eTcUDQFPdUEWM1QOD6iI5dg0q-7G6s-aIJtMpnLfnyL7KgsE8M4OKuSKRblp-kI3wnr49h16MgJJaAV72w8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539924"/>
            <a:ext cx="9538996" cy="611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299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96" y="1844824"/>
            <a:ext cx="8229600" cy="990600"/>
          </a:xfrm>
        </p:spPr>
        <p:txBody>
          <a:bodyPr>
            <a:normAutofit fontScale="90000"/>
          </a:bodyPr>
          <a:lstStyle/>
          <a:p>
            <a:r>
              <a:rPr lang="en-GB" dirty="0" smtClean="0"/>
              <a:t>Grey-</a:t>
            </a:r>
            <a:r>
              <a:rPr lang="en-GB" dirty="0" err="1" smtClean="0"/>
              <a:t>Weale</a:t>
            </a:r>
            <a:r>
              <a:rPr lang="en-GB" dirty="0" smtClean="0"/>
              <a:t> Simplified (2001)</a:t>
            </a:r>
            <a:br>
              <a:rPr lang="en-GB" dirty="0" smtClean="0"/>
            </a:br>
            <a:endParaRPr lang="en-GB" sz="3300" i="1" dirty="0"/>
          </a:p>
        </p:txBody>
      </p:sp>
      <p:sp>
        <p:nvSpPr>
          <p:cNvPr id="4" name="TextBox 3"/>
          <p:cNvSpPr txBox="1"/>
          <p:nvPr/>
        </p:nvSpPr>
        <p:spPr>
          <a:xfrm>
            <a:off x="467544" y="764703"/>
            <a:ext cx="5400600" cy="769441"/>
          </a:xfrm>
          <a:prstGeom prst="rect">
            <a:avLst/>
          </a:prstGeom>
          <a:noFill/>
        </p:spPr>
        <p:txBody>
          <a:bodyPr wrap="square" rtlCol="0">
            <a:spAutoFit/>
          </a:bodyPr>
          <a:lstStyle/>
          <a:p>
            <a:r>
              <a:rPr lang="en-GB" sz="4400" dirty="0" smtClean="0">
                <a:solidFill>
                  <a:srgbClr val="292934"/>
                </a:solidFill>
              </a:rPr>
              <a:t>Ways to characterise</a:t>
            </a:r>
            <a:endParaRPr lang="en-GB" sz="4400" dirty="0">
              <a:solidFill>
                <a:srgbClr val="292934"/>
              </a:solidFill>
            </a:endParaRPr>
          </a:p>
        </p:txBody>
      </p:sp>
      <p:sp>
        <p:nvSpPr>
          <p:cNvPr id="5" name="Content Placeholder 4"/>
          <p:cNvSpPr>
            <a:spLocks noGrp="1"/>
          </p:cNvSpPr>
          <p:nvPr>
            <p:ph idx="1"/>
          </p:nvPr>
        </p:nvSpPr>
        <p:spPr>
          <a:xfrm>
            <a:off x="457200" y="2780928"/>
            <a:ext cx="8229600" cy="3696072"/>
          </a:xfrm>
        </p:spPr>
        <p:txBody>
          <a:bodyPr/>
          <a:lstStyle/>
          <a:p>
            <a:r>
              <a:rPr lang="en-GB" b="1" dirty="0"/>
              <a:t>Two level classification– hypo/</a:t>
            </a:r>
            <a:r>
              <a:rPr lang="en-GB" b="1" dirty="0" err="1"/>
              <a:t>hyperechoic</a:t>
            </a:r>
            <a:r>
              <a:rPr lang="en-GB" b="1" dirty="0"/>
              <a:t> </a:t>
            </a:r>
            <a:endParaRPr lang="en-GB" dirty="0"/>
          </a:p>
          <a:p>
            <a:endParaRPr lang="en-GB" dirty="0"/>
          </a:p>
          <a:p>
            <a:pPr fontAlgn="base"/>
            <a:r>
              <a:rPr lang="en-GB" dirty="0"/>
              <a:t>subjective</a:t>
            </a:r>
          </a:p>
          <a:p>
            <a:pPr fontAlgn="base"/>
            <a:r>
              <a:rPr lang="en-GB" dirty="0"/>
              <a:t>merge Grey-</a:t>
            </a:r>
            <a:r>
              <a:rPr lang="en-GB" dirty="0" err="1"/>
              <a:t>Weale</a:t>
            </a:r>
            <a:r>
              <a:rPr lang="en-GB" dirty="0"/>
              <a:t>  types (G-W I,II </a:t>
            </a:r>
            <a:r>
              <a:rPr lang="en-GB" dirty="0" err="1"/>
              <a:t>vs</a:t>
            </a:r>
            <a:r>
              <a:rPr lang="en-GB" dirty="0"/>
              <a:t> III,IV)</a:t>
            </a:r>
          </a:p>
          <a:p>
            <a:pPr fontAlgn="base"/>
            <a:r>
              <a:rPr lang="en-GB" dirty="0"/>
              <a:t>found that </a:t>
            </a:r>
            <a:r>
              <a:rPr lang="en-GB" dirty="0" err="1"/>
              <a:t>hypoechoic</a:t>
            </a:r>
            <a:r>
              <a:rPr lang="en-GB" dirty="0"/>
              <a:t> more common in </a:t>
            </a:r>
            <a:r>
              <a:rPr lang="en-GB" dirty="0" err="1"/>
              <a:t>symptomatics</a:t>
            </a:r>
            <a:endParaRPr lang="en-GB" dirty="0"/>
          </a:p>
          <a:p>
            <a:pPr fontAlgn="base"/>
            <a:r>
              <a:rPr lang="en-GB" dirty="0"/>
              <a:t>found that </a:t>
            </a:r>
            <a:r>
              <a:rPr lang="en-GB" dirty="0" err="1"/>
              <a:t>hyperechoic</a:t>
            </a:r>
            <a:r>
              <a:rPr lang="en-GB" dirty="0"/>
              <a:t> more common in </a:t>
            </a:r>
            <a:r>
              <a:rPr lang="en-GB" dirty="0" err="1"/>
              <a:t>asymptomatics</a:t>
            </a:r>
            <a:endParaRPr lang="en-GB" dirty="0"/>
          </a:p>
          <a:p>
            <a:endParaRPr lang="en-GB" dirty="0"/>
          </a:p>
        </p:txBody>
      </p:sp>
    </p:spTree>
    <p:extLst>
      <p:ext uri="{BB962C8B-B14F-4D97-AF65-F5344CB8AC3E}">
        <p14:creationId xmlns:p14="http://schemas.microsoft.com/office/powerpoint/2010/main" val="893540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6.googleusercontent.com/vnVjQivmK8dolVKK7gCXX1FGgFUGDgv6XFd6Pyiz5n1NDJwyG6eTcUDQFPdUEWM1QOD6iI5dg0q-7G6s-aIJtMpnLfnyL7KgsE8M4OKuSKRblp-kI3wnr49h16MgJJaAV72w8a0"/>
          <p:cNvPicPr>
            <a:picLocks noChangeAspect="1" noChangeArrowheads="1"/>
          </p:cNvPicPr>
          <p:nvPr/>
        </p:nvPicPr>
        <p:blipFill rotWithShape="1">
          <a:blip r:embed="rId3">
            <a:extLst>
              <a:ext uri="{28A0092B-C50C-407E-A947-70E740481C1C}">
                <a14:useLocalDpi xmlns:a14="http://schemas.microsoft.com/office/drawing/2010/main" val="0"/>
              </a:ext>
            </a:extLst>
          </a:blip>
          <a:srcRect t="20466" r="32606" b="43715"/>
          <a:stretch/>
        </p:blipFill>
        <p:spPr bwMode="auto">
          <a:xfrm>
            <a:off x="847797" y="1047975"/>
            <a:ext cx="7088688" cy="24137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lh6.googleusercontent.com/vnVjQivmK8dolVKK7gCXX1FGgFUGDgv6XFd6Pyiz5n1NDJwyG6eTcUDQFPdUEWM1QOD6iI5dg0q-7G6s-aIJtMpnLfnyL7KgsE8M4OKuSKRblp-kI3wnr49h16MgJJaAV72w8a0"/>
          <p:cNvPicPr>
            <a:picLocks noChangeAspect="1" noChangeArrowheads="1"/>
          </p:cNvPicPr>
          <p:nvPr/>
        </p:nvPicPr>
        <p:blipFill rotWithShape="1">
          <a:blip r:embed="rId3">
            <a:extLst>
              <a:ext uri="{28A0092B-C50C-407E-A947-70E740481C1C}">
                <a14:useLocalDpi xmlns:a14="http://schemas.microsoft.com/office/drawing/2010/main" val="0"/>
              </a:ext>
            </a:extLst>
          </a:blip>
          <a:srcRect l="68730" t="20783" r="4153" b="44992"/>
          <a:stretch/>
        </p:blipFill>
        <p:spPr bwMode="auto">
          <a:xfrm>
            <a:off x="1195350" y="4091661"/>
            <a:ext cx="2971800" cy="24029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6.googleusercontent.com/vnVjQivmK8dolVKK7gCXX1FGgFUGDgv6XFd6Pyiz5n1NDJwyG6eTcUDQFPdUEWM1QOD6iI5dg0q-7G6s-aIJtMpnLfnyL7KgsE8M4OKuSKRblp-kI3wnr49h16MgJJaAV72w8a0"/>
          <p:cNvPicPr>
            <a:picLocks noChangeAspect="1" noChangeArrowheads="1"/>
          </p:cNvPicPr>
          <p:nvPr/>
        </p:nvPicPr>
        <p:blipFill rotWithShape="1">
          <a:blip r:embed="rId3">
            <a:extLst>
              <a:ext uri="{28A0092B-C50C-407E-A947-70E740481C1C}">
                <a14:useLocalDpi xmlns:a14="http://schemas.microsoft.com/office/drawing/2010/main" val="0"/>
              </a:ext>
            </a:extLst>
          </a:blip>
          <a:srcRect l="2075" t="56728" r="49231"/>
          <a:stretch/>
        </p:blipFill>
        <p:spPr bwMode="auto">
          <a:xfrm>
            <a:off x="4167150" y="4091661"/>
            <a:ext cx="4220716" cy="24029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02854" y="3445330"/>
            <a:ext cx="5978574" cy="646331"/>
          </a:xfrm>
          <a:prstGeom prst="rect">
            <a:avLst/>
          </a:prstGeom>
          <a:noFill/>
        </p:spPr>
        <p:txBody>
          <a:bodyPr wrap="square" rtlCol="0">
            <a:spAutoFit/>
          </a:bodyPr>
          <a:lstStyle/>
          <a:p>
            <a:pPr algn="ctr"/>
            <a:r>
              <a:rPr lang="en-GB" sz="3600" dirty="0" err="1" smtClean="0">
                <a:solidFill>
                  <a:srgbClr val="FF0000"/>
                </a:solidFill>
              </a:rPr>
              <a:t>Hyperechoic</a:t>
            </a:r>
            <a:endParaRPr lang="en-GB" sz="3600" dirty="0" smtClean="0">
              <a:solidFill>
                <a:srgbClr val="FF0000"/>
              </a:solidFill>
            </a:endParaRPr>
          </a:p>
        </p:txBody>
      </p:sp>
      <p:sp>
        <p:nvSpPr>
          <p:cNvPr id="13" name="TextBox 12"/>
          <p:cNvSpPr txBox="1"/>
          <p:nvPr/>
        </p:nvSpPr>
        <p:spPr>
          <a:xfrm>
            <a:off x="1555254" y="378505"/>
            <a:ext cx="5978574" cy="646331"/>
          </a:xfrm>
          <a:prstGeom prst="rect">
            <a:avLst/>
          </a:prstGeom>
          <a:noFill/>
        </p:spPr>
        <p:txBody>
          <a:bodyPr wrap="square" rtlCol="0">
            <a:spAutoFit/>
          </a:bodyPr>
          <a:lstStyle/>
          <a:p>
            <a:pPr algn="ctr"/>
            <a:r>
              <a:rPr lang="en-GB" sz="3600" dirty="0" err="1" smtClean="0">
                <a:solidFill>
                  <a:srgbClr val="FF0000"/>
                </a:solidFill>
              </a:rPr>
              <a:t>Hypoechoic</a:t>
            </a:r>
            <a:endParaRPr lang="en-GB" sz="3600" dirty="0" smtClean="0">
              <a:solidFill>
                <a:srgbClr val="FF0000"/>
              </a:solidFill>
            </a:endParaRPr>
          </a:p>
        </p:txBody>
      </p:sp>
    </p:spTree>
    <p:extLst>
      <p:ext uri="{BB962C8B-B14F-4D97-AF65-F5344CB8AC3E}">
        <p14:creationId xmlns:p14="http://schemas.microsoft.com/office/powerpoint/2010/main" val="12306405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Methods</a:t>
            </a:r>
            <a:endParaRPr lang="en-GB" dirty="0"/>
          </a:p>
        </p:txBody>
      </p:sp>
      <p:sp>
        <p:nvSpPr>
          <p:cNvPr id="3" name="Content Placeholder 2"/>
          <p:cNvSpPr>
            <a:spLocks noGrp="1"/>
          </p:cNvSpPr>
          <p:nvPr>
            <p:ph idx="1"/>
          </p:nvPr>
        </p:nvSpPr>
        <p:spPr>
          <a:xfrm>
            <a:off x="539552" y="2276872"/>
            <a:ext cx="8229600" cy="2116832"/>
          </a:xfrm>
        </p:spPr>
        <p:txBody>
          <a:bodyPr/>
          <a:lstStyle/>
          <a:p>
            <a:r>
              <a:rPr lang="en-GB" dirty="0" smtClean="0"/>
              <a:t>Followed the incidence </a:t>
            </a:r>
            <a:r>
              <a:rPr lang="en-GB" dirty="0"/>
              <a:t>of </a:t>
            </a:r>
            <a:r>
              <a:rPr lang="en-GB" dirty="0" err="1"/>
              <a:t>ipsilateral</a:t>
            </a:r>
            <a:r>
              <a:rPr lang="en-GB" dirty="0"/>
              <a:t> ischemic strokes for 4.4 years in asymptomatic symptomatic patients with &gt;50% relevant carotid artery stenosis. </a:t>
            </a:r>
          </a:p>
          <a:p>
            <a:r>
              <a:rPr lang="en-GB" dirty="0"/>
              <a:t>Echogenicity of carotid plaques and degree of stenosis were evaluated with high-resolution B-mode </a:t>
            </a:r>
            <a:r>
              <a:rPr lang="en-GB" dirty="0" smtClean="0"/>
              <a:t>ultrasound.</a:t>
            </a:r>
          </a:p>
          <a:p>
            <a:endParaRPr lang="en-GB" dirty="0"/>
          </a:p>
          <a:p>
            <a:endParaRPr lang="en-GB" dirty="0"/>
          </a:p>
        </p:txBody>
      </p:sp>
    </p:spTree>
    <p:extLst>
      <p:ext uri="{BB962C8B-B14F-4D97-AF65-F5344CB8AC3E}">
        <p14:creationId xmlns:p14="http://schemas.microsoft.com/office/powerpoint/2010/main" val="1085671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0" y="-2286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Venous Waveforms</a:t>
            </a:r>
            <a:endParaRPr lang="en-GB" u="sng"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5691868" cy="179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485" y="2895600"/>
            <a:ext cx="5680983" cy="187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486" y="4839198"/>
            <a:ext cx="5680983" cy="1790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857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sp>
        <p:nvSpPr>
          <p:cNvPr id="3" name="Content Placeholder 2"/>
          <p:cNvSpPr>
            <a:spLocks noGrp="1"/>
          </p:cNvSpPr>
          <p:nvPr>
            <p:ph idx="1"/>
          </p:nvPr>
        </p:nvSpPr>
        <p:spPr/>
        <p:txBody>
          <a:bodyPr/>
          <a:lstStyle/>
          <a:p>
            <a:r>
              <a:rPr lang="en-GB" dirty="0" smtClean="0"/>
              <a:t>For </a:t>
            </a:r>
            <a:r>
              <a:rPr lang="en-GB" dirty="0" err="1" smtClean="0"/>
              <a:t>ipsilateral</a:t>
            </a:r>
            <a:r>
              <a:rPr lang="en-GB" dirty="0" smtClean="0"/>
              <a:t> stroke in symptomatic patients:</a:t>
            </a:r>
          </a:p>
          <a:p>
            <a:endParaRPr lang="en-GB" dirty="0"/>
          </a:p>
          <a:p>
            <a:endParaRPr lang="en-GB" dirty="0"/>
          </a:p>
        </p:txBody>
      </p:sp>
      <p:sp>
        <p:nvSpPr>
          <p:cNvPr id="4" name="TextBox 3"/>
          <p:cNvSpPr txBox="1"/>
          <p:nvPr/>
        </p:nvSpPr>
        <p:spPr>
          <a:xfrm>
            <a:off x="316683" y="2444988"/>
            <a:ext cx="8064896" cy="1754326"/>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rgbClr val="292934"/>
                </a:solidFill>
              </a:rPr>
              <a:t>The relative </a:t>
            </a:r>
            <a:r>
              <a:rPr lang="en-GB" dirty="0">
                <a:solidFill>
                  <a:srgbClr val="292934"/>
                </a:solidFill>
              </a:rPr>
              <a:t>risk </a:t>
            </a:r>
            <a:r>
              <a:rPr lang="en-GB" dirty="0" smtClean="0">
                <a:solidFill>
                  <a:srgbClr val="292934"/>
                </a:solidFill>
              </a:rPr>
              <a:t> for </a:t>
            </a:r>
            <a:r>
              <a:rPr lang="en-GB" dirty="0" err="1">
                <a:solidFill>
                  <a:srgbClr val="292934"/>
                </a:solidFill>
              </a:rPr>
              <a:t>echolucent</a:t>
            </a:r>
            <a:r>
              <a:rPr lang="en-GB" dirty="0">
                <a:solidFill>
                  <a:srgbClr val="292934"/>
                </a:solidFill>
              </a:rPr>
              <a:t> </a:t>
            </a:r>
            <a:r>
              <a:rPr lang="en-GB" dirty="0" err="1" smtClean="0">
                <a:solidFill>
                  <a:srgbClr val="292934"/>
                </a:solidFill>
              </a:rPr>
              <a:t>vs</a:t>
            </a:r>
            <a:r>
              <a:rPr lang="en-GB" dirty="0" smtClean="0">
                <a:solidFill>
                  <a:srgbClr val="292934"/>
                </a:solidFill>
              </a:rPr>
              <a:t> echogenic </a:t>
            </a:r>
            <a:r>
              <a:rPr lang="en-GB" dirty="0">
                <a:solidFill>
                  <a:srgbClr val="292934"/>
                </a:solidFill>
              </a:rPr>
              <a:t>plaques was 3.1 (95% CI, 1.3 to 7.3</a:t>
            </a:r>
            <a:r>
              <a:rPr lang="en-GB" dirty="0" smtClean="0">
                <a:solidFill>
                  <a:srgbClr val="292934"/>
                </a:solidFill>
              </a:rPr>
              <a:t>).</a:t>
            </a:r>
          </a:p>
          <a:p>
            <a:pPr marL="285750" indent="-285750">
              <a:buFont typeface="Arial" panose="020B0604020202020204" pitchFamily="34" charset="0"/>
              <a:buChar char="•"/>
            </a:pPr>
            <a:r>
              <a:rPr lang="en-GB" dirty="0" smtClean="0">
                <a:solidFill>
                  <a:srgbClr val="292934"/>
                </a:solidFill>
              </a:rPr>
              <a:t>This is greater than the relative risk for 80-99% stenosis </a:t>
            </a:r>
            <a:r>
              <a:rPr lang="en-GB" dirty="0" err="1" smtClean="0">
                <a:solidFill>
                  <a:srgbClr val="292934"/>
                </a:solidFill>
              </a:rPr>
              <a:t>vs</a:t>
            </a:r>
            <a:r>
              <a:rPr lang="en-GB" dirty="0" smtClean="0">
                <a:solidFill>
                  <a:srgbClr val="292934"/>
                </a:solidFill>
              </a:rPr>
              <a:t> 50-79% stenosis, which was 1.4 </a:t>
            </a:r>
            <a:r>
              <a:rPr lang="en-GB" dirty="0">
                <a:solidFill>
                  <a:srgbClr val="292934"/>
                </a:solidFill>
              </a:rPr>
              <a:t>(95% CI, </a:t>
            </a:r>
            <a:r>
              <a:rPr lang="en-GB" dirty="0" smtClean="0">
                <a:solidFill>
                  <a:srgbClr val="292934"/>
                </a:solidFill>
              </a:rPr>
              <a:t>0.7 </a:t>
            </a:r>
            <a:r>
              <a:rPr lang="en-GB" dirty="0">
                <a:solidFill>
                  <a:srgbClr val="292934"/>
                </a:solidFill>
              </a:rPr>
              <a:t>to </a:t>
            </a:r>
            <a:r>
              <a:rPr lang="en-GB" dirty="0" smtClean="0">
                <a:solidFill>
                  <a:srgbClr val="292934"/>
                </a:solidFill>
              </a:rPr>
              <a:t>3.0)!!!</a:t>
            </a:r>
            <a:endParaRPr lang="en-GB" dirty="0">
              <a:solidFill>
                <a:srgbClr val="292934"/>
              </a:solidFill>
            </a:endParaRPr>
          </a:p>
          <a:p>
            <a:endParaRPr lang="en-GB" dirty="0">
              <a:solidFill>
                <a:srgbClr val="292934"/>
              </a:solidFill>
            </a:endParaRPr>
          </a:p>
          <a:p>
            <a:endParaRPr lang="en-GB" dirty="0">
              <a:solidFill>
                <a:srgbClr val="292934"/>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987783189"/>
              </p:ext>
            </p:extLst>
          </p:nvPr>
        </p:nvGraphicFramePr>
        <p:xfrm>
          <a:off x="1043608" y="4199314"/>
          <a:ext cx="6096000" cy="1828800"/>
        </p:xfrm>
        <a:graphic>
          <a:graphicData uri="http://schemas.openxmlformats.org/drawingml/2006/table">
            <a:tbl>
              <a:tblPr firstRow="1" bandRow="1">
                <a:tableStyleId>{5C22544A-7EE6-4342-B048-85BDC9FD1C3A}</a:tableStyleId>
              </a:tblPr>
              <a:tblGrid>
                <a:gridCol w="1524000"/>
                <a:gridCol w="1524000"/>
                <a:gridCol w="1524000"/>
                <a:gridCol w="1524000"/>
              </a:tblGrid>
              <a:tr h="756084">
                <a:tc>
                  <a:txBody>
                    <a:bodyPr/>
                    <a:lstStyle/>
                    <a:p>
                      <a:endParaRPr lang="en-GB" dirty="0"/>
                    </a:p>
                  </a:txBody>
                  <a:tcPr/>
                </a:tc>
                <a:tc>
                  <a:txBody>
                    <a:bodyPr/>
                    <a:lstStyle/>
                    <a:p>
                      <a:r>
                        <a:rPr lang="en-GB" dirty="0" smtClean="0"/>
                        <a:t>Echogenic 80-99%</a:t>
                      </a:r>
                      <a:r>
                        <a:rPr lang="en-GB" baseline="0" dirty="0" smtClean="0"/>
                        <a:t> plaque</a:t>
                      </a:r>
                      <a:endParaRPr lang="en-GB" dirty="0"/>
                    </a:p>
                  </a:txBody>
                  <a:tcPr/>
                </a:tc>
                <a:tc>
                  <a:txBody>
                    <a:bodyPr/>
                    <a:lstStyle/>
                    <a:p>
                      <a:r>
                        <a:rPr lang="en-GB" dirty="0" err="1" smtClean="0"/>
                        <a:t>Echolucent</a:t>
                      </a:r>
                      <a:r>
                        <a:rPr lang="en-GB" dirty="0" smtClean="0"/>
                        <a:t> 50-79% plaque</a:t>
                      </a:r>
                      <a:endParaRPr lang="en-GB" dirty="0"/>
                    </a:p>
                  </a:txBody>
                  <a:tcPr/>
                </a:tc>
                <a:tc>
                  <a:txBody>
                    <a:bodyPr/>
                    <a:lstStyle/>
                    <a:p>
                      <a:r>
                        <a:rPr lang="en-GB" dirty="0" err="1" smtClean="0"/>
                        <a:t>Echolucent</a:t>
                      </a:r>
                      <a:r>
                        <a:rPr lang="en-GB" dirty="0" smtClean="0"/>
                        <a:t> 80-99% plaque</a:t>
                      </a:r>
                      <a:endParaRPr lang="en-GB" dirty="0"/>
                    </a:p>
                  </a:txBody>
                  <a:tcPr/>
                </a:tc>
              </a:tr>
              <a:tr h="756084">
                <a:tc>
                  <a:txBody>
                    <a:bodyPr/>
                    <a:lstStyle/>
                    <a:p>
                      <a:r>
                        <a:rPr lang="en-GB" dirty="0" smtClean="0"/>
                        <a:t>50-79% echogenic plaque</a:t>
                      </a:r>
                      <a:endParaRPr lang="en-GB" dirty="0"/>
                    </a:p>
                  </a:txBody>
                  <a:tcPr/>
                </a:tc>
                <a:tc>
                  <a:txBody>
                    <a:bodyPr/>
                    <a:lstStyle/>
                    <a:p>
                      <a:r>
                        <a:rPr lang="en-GB" dirty="0" smtClean="0"/>
                        <a:t>3.1 (11%)</a:t>
                      </a:r>
                      <a:endParaRPr lang="en-GB" dirty="0"/>
                    </a:p>
                  </a:txBody>
                  <a:tcPr/>
                </a:tc>
                <a:tc>
                  <a:txBody>
                    <a:bodyPr/>
                    <a:lstStyle/>
                    <a:p>
                      <a:r>
                        <a:rPr lang="en-GB" dirty="0" smtClean="0"/>
                        <a:t>4.2 (18%)</a:t>
                      </a:r>
                      <a:endParaRPr lang="en-GB" dirty="0"/>
                    </a:p>
                  </a:txBody>
                  <a:tcPr/>
                </a:tc>
                <a:tc>
                  <a:txBody>
                    <a:bodyPr/>
                    <a:lstStyle/>
                    <a:p>
                      <a:r>
                        <a:rPr lang="en-GB" dirty="0" smtClean="0"/>
                        <a:t>7.9 (28%)</a:t>
                      </a:r>
                      <a:endParaRPr lang="en-GB" dirty="0"/>
                    </a:p>
                  </a:txBody>
                  <a:tcPr/>
                </a:tc>
              </a:tr>
            </a:tbl>
          </a:graphicData>
        </a:graphic>
      </p:graphicFrame>
      <p:sp>
        <p:nvSpPr>
          <p:cNvPr id="6" name="TextBox 5"/>
          <p:cNvSpPr txBox="1"/>
          <p:nvPr/>
        </p:nvSpPr>
        <p:spPr>
          <a:xfrm>
            <a:off x="3059832" y="6021288"/>
            <a:ext cx="5472608" cy="369332"/>
          </a:xfrm>
          <a:prstGeom prst="rect">
            <a:avLst/>
          </a:prstGeom>
          <a:noFill/>
        </p:spPr>
        <p:txBody>
          <a:bodyPr wrap="square" rtlCol="0">
            <a:spAutoFit/>
          </a:bodyPr>
          <a:lstStyle/>
          <a:p>
            <a:r>
              <a:rPr lang="en-GB" i="1" dirty="0" smtClean="0">
                <a:solidFill>
                  <a:srgbClr val="292934"/>
                </a:solidFill>
              </a:rPr>
              <a:t>Relative risk (absolute risk)</a:t>
            </a:r>
            <a:endParaRPr lang="en-GB" i="1" dirty="0">
              <a:solidFill>
                <a:srgbClr val="292934"/>
              </a:solidFill>
            </a:endParaRPr>
          </a:p>
        </p:txBody>
      </p:sp>
    </p:spTree>
    <p:extLst>
      <p:ext uri="{BB962C8B-B14F-4D97-AF65-F5344CB8AC3E}">
        <p14:creationId xmlns:p14="http://schemas.microsoft.com/office/powerpoint/2010/main" val="86536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122" name="Picture 2" descr="https://lh5.googleusercontent.com/c91r_Ztoce2P4kqqqsA2n7o_EmWPeUfJ4FdCNpxw0RZQhMjDzBkE5ReCMYJSZ8zkNbCnpqucdwUO68YL2p-INGREsClRIrM9F6VWl0VR4Agtc9EcT7-sut72XVvL9F1PpNcN-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75472"/>
            <a:ext cx="7992888" cy="648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2523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jpeg"/>
          <p:cNvPicPr>
            <a:picLocks noChangeAspect="1" noChangeArrowheads="1"/>
          </p:cNvPicPr>
          <p:nvPr/>
        </p:nvPicPr>
        <p:blipFill rotWithShape="1">
          <a:blip r:embed="rId2">
            <a:extLst>
              <a:ext uri="{28A0092B-C50C-407E-A947-70E740481C1C}">
                <a14:useLocalDpi xmlns:a14="http://schemas.microsoft.com/office/drawing/2010/main" val="0"/>
              </a:ext>
            </a:extLst>
          </a:blip>
          <a:srcRect l="6216" t="13532" r="6621" b="40724"/>
          <a:stretch/>
        </p:blipFill>
        <p:spPr bwMode="auto">
          <a:xfrm>
            <a:off x="4788024" y="2636912"/>
            <a:ext cx="3918101" cy="36555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Vascular ultrasound textbook </a:t>
            </a:r>
            <a:endParaRPr lang="en-GB" dirty="0"/>
          </a:p>
        </p:txBody>
      </p:sp>
      <p:sp>
        <p:nvSpPr>
          <p:cNvPr id="3" name="Content Placeholder 2"/>
          <p:cNvSpPr>
            <a:spLocks noGrp="1"/>
          </p:cNvSpPr>
          <p:nvPr>
            <p:ph idx="1"/>
          </p:nvPr>
        </p:nvSpPr>
        <p:spPr/>
        <p:txBody>
          <a:bodyPr/>
          <a:lstStyle/>
          <a:p>
            <a:pPr marL="0" indent="0">
              <a:buNone/>
            </a:pPr>
            <a:r>
              <a:rPr lang="en-GB" i="1" dirty="0" smtClean="0"/>
              <a:t>An international consensus meeting (de Bray et al 1997). </a:t>
            </a:r>
            <a:r>
              <a:rPr lang="en-GB" dirty="0" smtClean="0"/>
              <a:t>Methods for </a:t>
            </a:r>
            <a:r>
              <a:rPr lang="en-GB" dirty="0"/>
              <a:t>d</a:t>
            </a:r>
            <a:r>
              <a:rPr lang="en-GB" dirty="0" smtClean="0"/>
              <a:t>escribing plaque features should include the following:</a:t>
            </a:r>
          </a:p>
          <a:p>
            <a:pPr marL="457200" indent="-457200">
              <a:buAutoNum type="arabicParenR"/>
            </a:pPr>
            <a:r>
              <a:rPr lang="en-GB" b="1" dirty="0" smtClean="0"/>
              <a:t>Echogenicity. </a:t>
            </a:r>
          </a:p>
          <a:p>
            <a:pPr marL="457200" indent="-457200">
              <a:buAutoNum type="arabicParenR"/>
            </a:pPr>
            <a:r>
              <a:rPr lang="en-GB" b="1" dirty="0" smtClean="0"/>
              <a:t>Surface </a:t>
            </a:r>
            <a:r>
              <a:rPr lang="en-GB" dirty="0" smtClean="0"/>
              <a:t>(smooth/</a:t>
            </a:r>
            <a:r>
              <a:rPr lang="en-GB" dirty="0" err="1" smtClean="0"/>
              <a:t>cavitated</a:t>
            </a:r>
            <a:r>
              <a:rPr lang="en-GB" dirty="0" smtClean="0"/>
              <a:t>)</a:t>
            </a:r>
          </a:p>
          <a:p>
            <a:pPr marL="457200" indent="-457200">
              <a:buAutoNum type="arabicParenR"/>
            </a:pPr>
            <a:r>
              <a:rPr lang="en-GB" b="1" dirty="0" smtClean="0"/>
              <a:t>Texture </a:t>
            </a:r>
            <a:r>
              <a:rPr lang="en-GB" dirty="0" smtClean="0"/>
              <a:t>(homogenous/ </a:t>
            </a:r>
          </a:p>
          <a:p>
            <a:pPr marL="0" indent="0">
              <a:buNone/>
            </a:pPr>
            <a:r>
              <a:rPr lang="en-GB" dirty="0" smtClean="0"/>
              <a:t>heterogeneous)</a:t>
            </a:r>
          </a:p>
          <a:p>
            <a:pPr marL="457200" indent="-457200">
              <a:buAutoNum type="arabicParenR"/>
            </a:pPr>
            <a:endParaRPr lang="en-GB" b="1" dirty="0" smtClean="0"/>
          </a:p>
          <a:p>
            <a:pPr marL="0" indent="0">
              <a:buNone/>
            </a:pPr>
            <a:r>
              <a:rPr lang="en-GB" b="1" dirty="0"/>
              <a:t> </a:t>
            </a:r>
            <a:endParaRPr lang="en-GB" b="1" dirty="0" smtClean="0"/>
          </a:p>
        </p:txBody>
      </p:sp>
      <p:sp>
        <p:nvSpPr>
          <p:cNvPr id="4" name="TextBox 3"/>
          <p:cNvSpPr txBox="1"/>
          <p:nvPr/>
        </p:nvSpPr>
        <p:spPr>
          <a:xfrm>
            <a:off x="4788024" y="3284984"/>
            <a:ext cx="2016224" cy="369332"/>
          </a:xfrm>
          <a:prstGeom prst="rect">
            <a:avLst/>
          </a:prstGeom>
          <a:noFill/>
        </p:spPr>
        <p:txBody>
          <a:bodyPr wrap="square" rtlCol="0">
            <a:spAutoFit/>
          </a:bodyPr>
          <a:lstStyle/>
          <a:p>
            <a:pPr algn="ctr"/>
            <a:r>
              <a:rPr lang="en-GB" b="1" dirty="0" smtClean="0">
                <a:solidFill>
                  <a:srgbClr val="FF0000"/>
                </a:solidFill>
              </a:rPr>
              <a:t>Homogenous </a:t>
            </a:r>
            <a:endParaRPr lang="en-GB" b="1" dirty="0">
              <a:solidFill>
                <a:srgbClr val="FF0000"/>
              </a:solidFill>
            </a:endParaRPr>
          </a:p>
        </p:txBody>
      </p:sp>
      <p:sp>
        <p:nvSpPr>
          <p:cNvPr id="6" name="TextBox 5"/>
          <p:cNvSpPr txBox="1"/>
          <p:nvPr/>
        </p:nvSpPr>
        <p:spPr>
          <a:xfrm>
            <a:off x="4870006" y="4797152"/>
            <a:ext cx="1872208" cy="369332"/>
          </a:xfrm>
          <a:prstGeom prst="rect">
            <a:avLst/>
          </a:prstGeom>
          <a:noFill/>
        </p:spPr>
        <p:txBody>
          <a:bodyPr wrap="square" rtlCol="0">
            <a:spAutoFit/>
          </a:bodyPr>
          <a:lstStyle/>
          <a:p>
            <a:pPr algn="ctr"/>
            <a:r>
              <a:rPr lang="en-GB" b="1" dirty="0" smtClean="0">
                <a:solidFill>
                  <a:srgbClr val="FF0000"/>
                </a:solidFill>
              </a:rPr>
              <a:t>Heterogeneous</a:t>
            </a:r>
            <a:r>
              <a:rPr lang="en-GB" dirty="0" smtClean="0">
                <a:solidFill>
                  <a:srgbClr val="FF0000"/>
                </a:solidFill>
              </a:rPr>
              <a:t> </a:t>
            </a:r>
            <a:endParaRPr lang="en-GB" dirty="0">
              <a:solidFill>
                <a:srgbClr val="FF0000"/>
              </a:solidFill>
            </a:endParaRPr>
          </a:p>
        </p:txBody>
      </p:sp>
      <p:sp>
        <p:nvSpPr>
          <p:cNvPr id="7" name="TextBox 6"/>
          <p:cNvSpPr txBox="1"/>
          <p:nvPr/>
        </p:nvSpPr>
        <p:spPr>
          <a:xfrm>
            <a:off x="6804248" y="4797152"/>
            <a:ext cx="1901877" cy="369332"/>
          </a:xfrm>
          <a:prstGeom prst="rect">
            <a:avLst/>
          </a:prstGeom>
          <a:noFill/>
        </p:spPr>
        <p:txBody>
          <a:bodyPr wrap="square" rtlCol="0">
            <a:spAutoFit/>
          </a:bodyPr>
          <a:lstStyle/>
          <a:p>
            <a:pPr algn="ctr"/>
            <a:r>
              <a:rPr lang="en-GB" b="1" dirty="0" smtClean="0">
                <a:solidFill>
                  <a:srgbClr val="FF0000"/>
                </a:solidFill>
              </a:rPr>
              <a:t>Homogenous </a:t>
            </a:r>
            <a:endParaRPr lang="en-GB" b="1" dirty="0">
              <a:solidFill>
                <a:srgbClr val="FF0000"/>
              </a:solidFill>
            </a:endParaRPr>
          </a:p>
        </p:txBody>
      </p:sp>
      <p:sp>
        <p:nvSpPr>
          <p:cNvPr id="8" name="TextBox 7"/>
          <p:cNvSpPr txBox="1"/>
          <p:nvPr/>
        </p:nvSpPr>
        <p:spPr>
          <a:xfrm>
            <a:off x="6852059" y="3291280"/>
            <a:ext cx="1854066" cy="369332"/>
          </a:xfrm>
          <a:prstGeom prst="rect">
            <a:avLst/>
          </a:prstGeom>
          <a:noFill/>
        </p:spPr>
        <p:txBody>
          <a:bodyPr wrap="square" rtlCol="0">
            <a:spAutoFit/>
          </a:bodyPr>
          <a:lstStyle/>
          <a:p>
            <a:pPr algn="ctr"/>
            <a:r>
              <a:rPr lang="en-GB" b="1" dirty="0" smtClean="0">
                <a:solidFill>
                  <a:srgbClr val="FF0000"/>
                </a:solidFill>
              </a:rPr>
              <a:t>Heterogeneous</a:t>
            </a:r>
            <a:r>
              <a:rPr lang="en-GB" dirty="0" smtClean="0">
                <a:solidFill>
                  <a:srgbClr val="FF0000"/>
                </a:solidFill>
              </a:rPr>
              <a:t> </a:t>
            </a:r>
            <a:endParaRPr lang="en-GB" dirty="0">
              <a:solidFill>
                <a:srgbClr val="FF0000"/>
              </a:solidFill>
            </a:endParaRPr>
          </a:p>
        </p:txBody>
      </p:sp>
    </p:spTree>
    <p:extLst>
      <p:ext uri="{BB962C8B-B14F-4D97-AF65-F5344CB8AC3E}">
        <p14:creationId xmlns:p14="http://schemas.microsoft.com/office/powerpoint/2010/main" val="18293956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SVT guidelines </a:t>
            </a:r>
            <a:endParaRPr lang="en-GB" dirty="0"/>
          </a:p>
        </p:txBody>
      </p:sp>
      <p:sp>
        <p:nvSpPr>
          <p:cNvPr id="3" name="Content Placeholder 2"/>
          <p:cNvSpPr>
            <a:spLocks noGrp="1"/>
          </p:cNvSpPr>
          <p:nvPr>
            <p:ph idx="1"/>
          </p:nvPr>
        </p:nvSpPr>
        <p:spPr/>
        <p:txBody>
          <a:bodyPr/>
          <a:lstStyle/>
          <a:p>
            <a:r>
              <a:rPr lang="en-GB" dirty="0" smtClean="0"/>
              <a:t>B-mode should be used to classify </a:t>
            </a:r>
            <a:r>
              <a:rPr lang="en-GB" b="1" u="sng" dirty="0" smtClean="0"/>
              <a:t>echogenicity</a:t>
            </a:r>
            <a:r>
              <a:rPr lang="en-GB" b="1" dirty="0" smtClean="0"/>
              <a:t>. </a:t>
            </a:r>
          </a:p>
          <a:p>
            <a:pPr marL="0" indent="0">
              <a:buNone/>
            </a:pPr>
            <a:r>
              <a:rPr lang="en-GB" b="1" dirty="0"/>
              <a:t> </a:t>
            </a:r>
            <a:endParaRPr lang="en-GB" b="1" dirty="0" smtClean="0"/>
          </a:p>
          <a:p>
            <a:r>
              <a:rPr lang="en-GB" dirty="0" smtClean="0"/>
              <a:t>B-mode should also be used to classify </a:t>
            </a:r>
            <a:r>
              <a:rPr lang="en-GB" b="1" dirty="0" smtClean="0"/>
              <a:t>surface characteristics. </a:t>
            </a:r>
          </a:p>
          <a:p>
            <a:pPr marL="0" indent="0">
              <a:buNone/>
            </a:pPr>
            <a:r>
              <a:rPr lang="en-GB" dirty="0"/>
              <a:t> </a:t>
            </a:r>
            <a:r>
              <a:rPr lang="en-GB" dirty="0" smtClean="0"/>
              <a:t>- Smooth/regular </a:t>
            </a:r>
          </a:p>
          <a:p>
            <a:pPr marL="0" indent="0">
              <a:buNone/>
            </a:pPr>
            <a:r>
              <a:rPr lang="en-GB" dirty="0"/>
              <a:t> </a:t>
            </a:r>
            <a:r>
              <a:rPr lang="en-GB" dirty="0" smtClean="0"/>
              <a:t>- Irregular</a:t>
            </a:r>
          </a:p>
          <a:p>
            <a:pPr marL="0" indent="0">
              <a:buNone/>
            </a:pPr>
            <a:r>
              <a:rPr lang="en-GB" dirty="0"/>
              <a:t> </a:t>
            </a:r>
            <a:r>
              <a:rPr lang="en-GB" dirty="0" smtClean="0"/>
              <a:t>- Ulcerated </a:t>
            </a:r>
            <a:endParaRPr lang="en-GB" dirty="0"/>
          </a:p>
        </p:txBody>
      </p:sp>
    </p:spTree>
    <p:extLst>
      <p:ext uri="{BB962C8B-B14F-4D97-AF65-F5344CB8AC3E}">
        <p14:creationId xmlns:p14="http://schemas.microsoft.com/office/powerpoint/2010/main" val="33990473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Thoughts?</a:t>
            </a:r>
            <a:endParaRPr lang="en-GB" dirty="0"/>
          </a:p>
        </p:txBody>
      </p:sp>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32491610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Audits </a:t>
            </a:r>
            <a:endParaRPr lang="en-GB" dirty="0"/>
          </a:p>
        </p:txBody>
      </p:sp>
    </p:spTree>
    <p:extLst>
      <p:ext uri="{BB962C8B-B14F-4D97-AF65-F5344CB8AC3E}">
        <p14:creationId xmlns:p14="http://schemas.microsoft.com/office/powerpoint/2010/main" val="26052049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Angle </a:t>
            </a:r>
            <a:endParaRPr lang="en-GB" dirty="0"/>
          </a:p>
        </p:txBody>
      </p:sp>
      <p:pic>
        <p:nvPicPr>
          <p:cNvPr id="1026" name="Picture 2" descr="Image.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734" b="25614"/>
          <a:stretch/>
        </p:blipFill>
        <p:spPr bwMode="auto">
          <a:xfrm>
            <a:off x="395536" y="1853479"/>
            <a:ext cx="3672408" cy="27250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jpeg"/>
          <p:cNvPicPr>
            <a:picLocks noChangeAspect="1" noChangeArrowheads="1"/>
          </p:cNvPicPr>
          <p:nvPr/>
        </p:nvPicPr>
        <p:blipFill rotWithShape="1">
          <a:blip r:embed="rId4">
            <a:extLst>
              <a:ext uri="{28A0092B-C50C-407E-A947-70E740481C1C}">
                <a14:useLocalDpi xmlns:a14="http://schemas.microsoft.com/office/drawing/2010/main" val="0"/>
              </a:ext>
            </a:extLst>
          </a:blip>
          <a:srcRect l="17364" t="48780" r="32825" b="43097"/>
          <a:stretch/>
        </p:blipFill>
        <p:spPr bwMode="auto">
          <a:xfrm>
            <a:off x="685430" y="5157192"/>
            <a:ext cx="3744416" cy="814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jpeg"/>
          <p:cNvPicPr>
            <a:picLocks noChangeAspect="1" noChangeArrowheads="1"/>
          </p:cNvPicPr>
          <p:nvPr/>
        </p:nvPicPr>
        <p:blipFill rotWithShape="1">
          <a:blip r:embed="rId5">
            <a:extLst>
              <a:ext uri="{28A0092B-C50C-407E-A947-70E740481C1C}">
                <a14:useLocalDpi xmlns:a14="http://schemas.microsoft.com/office/drawing/2010/main" val="0"/>
              </a:ext>
            </a:extLst>
          </a:blip>
          <a:srcRect l="5472" t="29139" r="5781" b="28596"/>
          <a:stretch/>
        </p:blipFill>
        <p:spPr bwMode="auto">
          <a:xfrm>
            <a:off x="4365969" y="1798528"/>
            <a:ext cx="4464496" cy="283490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380312" y="4221088"/>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6" name="Straight Arrow Connector 5"/>
          <p:cNvCxnSpPr>
            <a:stCxn id="4" idx="3"/>
          </p:cNvCxnSpPr>
          <p:nvPr/>
        </p:nvCxnSpPr>
        <p:spPr>
          <a:xfrm flipH="1">
            <a:off x="4067944" y="4651327"/>
            <a:ext cx="3428367" cy="4338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36096" y="5132592"/>
            <a:ext cx="3168352" cy="1477328"/>
          </a:xfrm>
          <a:prstGeom prst="rect">
            <a:avLst/>
          </a:prstGeom>
          <a:noFill/>
        </p:spPr>
        <p:txBody>
          <a:bodyPr wrap="square" rtlCol="0">
            <a:spAutoFit/>
          </a:bodyPr>
          <a:lstStyle/>
          <a:p>
            <a:pPr algn="ctr"/>
            <a:r>
              <a:rPr lang="en-GB" b="1" dirty="0" smtClean="0">
                <a:solidFill>
                  <a:srgbClr val="292934"/>
                </a:solidFill>
              </a:rPr>
              <a:t>DO NOT CHANGE THIS, UNLESS YOU ABSOLUTLEY CANNOT GET THE CORRECT ANGLE!!!</a:t>
            </a:r>
            <a:endParaRPr lang="en-GB" b="1" dirty="0">
              <a:solidFill>
                <a:srgbClr val="292934"/>
              </a:solidFill>
            </a:endParaRPr>
          </a:p>
        </p:txBody>
      </p:sp>
      <p:sp>
        <p:nvSpPr>
          <p:cNvPr id="12" name="Oval 11"/>
          <p:cNvSpPr/>
          <p:nvPr/>
        </p:nvSpPr>
        <p:spPr>
          <a:xfrm>
            <a:off x="323528" y="1988840"/>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4611081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a:t>
            </a:r>
            <a:endParaRPr lang="en-GB" dirty="0"/>
          </a:p>
        </p:txBody>
      </p:sp>
      <p:grpSp>
        <p:nvGrpSpPr>
          <p:cNvPr id="3" name="Group 2"/>
          <p:cNvGrpSpPr/>
          <p:nvPr/>
        </p:nvGrpSpPr>
        <p:grpSpPr>
          <a:xfrm>
            <a:off x="971600" y="1484784"/>
            <a:ext cx="3240360" cy="1754326"/>
            <a:chOff x="827584" y="3861048"/>
            <a:chExt cx="3240360" cy="1754326"/>
          </a:xfrm>
        </p:grpSpPr>
        <p:sp>
          <p:nvSpPr>
            <p:cNvPr id="12" name="TextBox 11"/>
            <p:cNvSpPr txBox="1"/>
            <p:nvPr/>
          </p:nvSpPr>
          <p:spPr>
            <a:xfrm>
              <a:off x="827584" y="3861048"/>
              <a:ext cx="3240360" cy="1754326"/>
            </a:xfrm>
            <a:prstGeom prst="rect">
              <a:avLst/>
            </a:prstGeom>
            <a:noFill/>
          </p:spPr>
          <p:txBody>
            <a:bodyPr wrap="square" rtlCol="0">
              <a:spAutoFit/>
            </a:bodyPr>
            <a:lstStyle/>
            <a:p>
              <a:pPr algn="ctr"/>
              <a:r>
                <a:rPr lang="en-GB" dirty="0" smtClean="0">
                  <a:solidFill>
                    <a:srgbClr val="292934"/>
                  </a:solidFill>
                </a:rPr>
                <a:t>High rate of error in angles greater than 60.</a:t>
              </a:r>
            </a:p>
            <a:p>
              <a:pPr algn="ctr"/>
              <a:endParaRPr lang="en-GB" dirty="0">
                <a:solidFill>
                  <a:srgbClr val="292934"/>
                </a:solidFill>
              </a:endParaRPr>
            </a:p>
            <a:p>
              <a:pPr algn="ctr"/>
              <a:endParaRPr lang="en-GB" dirty="0" smtClean="0">
                <a:solidFill>
                  <a:srgbClr val="292934"/>
                </a:solidFill>
              </a:endParaRPr>
            </a:p>
            <a:p>
              <a:pPr algn="ctr"/>
              <a:r>
                <a:rPr lang="en-GB" dirty="0" smtClean="0">
                  <a:solidFill>
                    <a:srgbClr val="292934"/>
                  </a:solidFill>
                </a:rPr>
                <a:t> Over estimation of the velocities.</a:t>
              </a:r>
              <a:endParaRPr lang="en-GB" dirty="0">
                <a:solidFill>
                  <a:srgbClr val="292934"/>
                </a:solidFill>
              </a:endParaRPr>
            </a:p>
          </p:txBody>
        </p:sp>
        <p:sp>
          <p:nvSpPr>
            <p:cNvPr id="13" name="Down Arrow 12"/>
            <p:cNvSpPr/>
            <p:nvPr/>
          </p:nvSpPr>
          <p:spPr>
            <a:xfrm>
              <a:off x="2206356" y="4509120"/>
              <a:ext cx="432048" cy="432048"/>
            </a:xfrm>
            <a:prstGeom prst="downArrow">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8" name="TextBox 7"/>
          <p:cNvSpPr txBox="1"/>
          <p:nvPr/>
        </p:nvSpPr>
        <p:spPr>
          <a:xfrm>
            <a:off x="5560051" y="4064004"/>
            <a:ext cx="3240360" cy="1754326"/>
          </a:xfrm>
          <a:prstGeom prst="rect">
            <a:avLst/>
          </a:prstGeom>
          <a:noFill/>
        </p:spPr>
        <p:txBody>
          <a:bodyPr wrap="square" rtlCol="0">
            <a:spAutoFit/>
          </a:bodyPr>
          <a:lstStyle/>
          <a:p>
            <a:pPr algn="ctr"/>
            <a:r>
              <a:rPr lang="en-GB" dirty="0" smtClean="0">
                <a:solidFill>
                  <a:srgbClr val="292934"/>
                </a:solidFill>
              </a:rPr>
              <a:t>If velocity ratios are calculated using two velocity measurements made with significantly different angles of isonation, significant errors may be introduced.</a:t>
            </a:r>
            <a:endParaRPr lang="en-GB" dirty="0">
              <a:solidFill>
                <a:srgbClr val="292934"/>
              </a:solidFill>
            </a:endParaRPr>
          </a:p>
        </p:txBody>
      </p:sp>
      <p:pic>
        <p:nvPicPr>
          <p:cNvPr id="1026" name="Picture 2" descr="Percentage error in velocity measurements&amp; angle of insonationIn order to minimize this error,angles of insonation &gt; 60% 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20687"/>
            <a:ext cx="4127081" cy="30985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1520" y="3460866"/>
            <a:ext cx="3240360" cy="1477328"/>
          </a:xfrm>
          <a:prstGeom prst="rect">
            <a:avLst/>
          </a:prstGeom>
          <a:noFill/>
        </p:spPr>
        <p:txBody>
          <a:bodyPr wrap="square" rtlCol="0">
            <a:spAutoFit/>
          </a:bodyPr>
          <a:lstStyle/>
          <a:p>
            <a:pPr algn="ctr"/>
            <a:r>
              <a:rPr lang="en-GB" dirty="0" smtClean="0">
                <a:solidFill>
                  <a:srgbClr val="292934"/>
                </a:solidFill>
              </a:rPr>
              <a:t>Ideally, the angle of isonation should be zero to minimise errors BUT peripheral vessels often lie parallel to the skin, so this is not possible.</a:t>
            </a:r>
            <a:endParaRPr lang="en-GB" dirty="0">
              <a:solidFill>
                <a:srgbClr val="292934"/>
              </a:solidFill>
            </a:endParaRPr>
          </a:p>
        </p:txBody>
      </p:sp>
      <p:sp>
        <p:nvSpPr>
          <p:cNvPr id="14" name="TextBox 13"/>
          <p:cNvSpPr txBox="1"/>
          <p:nvPr/>
        </p:nvSpPr>
        <p:spPr>
          <a:xfrm>
            <a:off x="1997592" y="5426933"/>
            <a:ext cx="3240360" cy="1200329"/>
          </a:xfrm>
          <a:prstGeom prst="rect">
            <a:avLst/>
          </a:prstGeom>
          <a:noFill/>
        </p:spPr>
        <p:txBody>
          <a:bodyPr wrap="square" rtlCol="0">
            <a:spAutoFit/>
          </a:bodyPr>
          <a:lstStyle/>
          <a:p>
            <a:pPr algn="ctr"/>
            <a:r>
              <a:rPr lang="en-GB" dirty="0" smtClean="0">
                <a:solidFill>
                  <a:srgbClr val="292934"/>
                </a:solidFill>
              </a:rPr>
              <a:t>So we keep angle of isonation at 60 to standardise scanning, therefore minimising errors in velocity measurements.</a:t>
            </a:r>
            <a:endParaRPr lang="en-GB" dirty="0">
              <a:solidFill>
                <a:srgbClr val="292934"/>
              </a:solidFill>
            </a:endParaRPr>
          </a:p>
        </p:txBody>
      </p:sp>
      <p:sp>
        <p:nvSpPr>
          <p:cNvPr id="16" name="Right Arrow 15"/>
          <p:cNvSpPr/>
          <p:nvPr/>
        </p:nvSpPr>
        <p:spPr>
          <a:xfrm rot="2864431">
            <a:off x="2821184" y="5068939"/>
            <a:ext cx="486997" cy="320256"/>
          </a:xfrm>
          <a:prstGeom prst="rightArrow">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9" name="Right Arrow 18"/>
          <p:cNvSpPr/>
          <p:nvPr/>
        </p:nvSpPr>
        <p:spPr>
          <a:xfrm rot="8285915">
            <a:off x="5120733" y="5140022"/>
            <a:ext cx="486997" cy="320256"/>
          </a:xfrm>
          <a:prstGeom prst="rightArrow">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5" name="Straight Connector 4"/>
          <p:cNvCxnSpPr/>
          <p:nvPr/>
        </p:nvCxnSpPr>
        <p:spPr>
          <a:xfrm flipV="1">
            <a:off x="7678216" y="1988840"/>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68144" y="1988840"/>
            <a:ext cx="1800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30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6"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correct way to do it…</a:t>
            </a:r>
            <a:endParaRPr lang="en-GB" dirty="0"/>
          </a:p>
        </p:txBody>
      </p:sp>
      <p:pic>
        <p:nvPicPr>
          <p:cNvPr id="2050" name="Picture 2" descr="Image.jpeg"/>
          <p:cNvPicPr>
            <a:picLocks noChangeAspect="1" noChangeArrowheads="1"/>
          </p:cNvPicPr>
          <p:nvPr/>
        </p:nvPicPr>
        <p:blipFill rotWithShape="1">
          <a:blip r:embed="rId2">
            <a:extLst>
              <a:ext uri="{28A0092B-C50C-407E-A947-70E740481C1C}">
                <a14:useLocalDpi xmlns:a14="http://schemas.microsoft.com/office/drawing/2010/main" val="0"/>
              </a:ext>
            </a:extLst>
          </a:blip>
          <a:srcRect l="8685" t="29881" b="22443"/>
          <a:stretch/>
        </p:blipFill>
        <p:spPr bwMode="auto">
          <a:xfrm>
            <a:off x="323528" y="1728501"/>
            <a:ext cx="3942709" cy="27446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jpeg"/>
          <p:cNvPicPr>
            <a:picLocks noChangeAspect="1" noChangeArrowheads="1"/>
          </p:cNvPicPr>
          <p:nvPr/>
        </p:nvPicPr>
        <p:blipFill rotWithShape="1">
          <a:blip r:embed="rId3">
            <a:extLst>
              <a:ext uri="{28A0092B-C50C-407E-A947-70E740481C1C}">
                <a14:useLocalDpi xmlns:a14="http://schemas.microsoft.com/office/drawing/2010/main" val="0"/>
              </a:ext>
            </a:extLst>
          </a:blip>
          <a:srcRect l="5472" t="29139" r="5781" b="28596"/>
          <a:stretch/>
        </p:blipFill>
        <p:spPr bwMode="auto">
          <a:xfrm>
            <a:off x="4488688" y="1823730"/>
            <a:ext cx="4464496" cy="283490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8161096" y="4221088"/>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1" name="Straight Arrow Connector 10"/>
          <p:cNvCxnSpPr>
            <a:stCxn id="10" idx="3"/>
          </p:cNvCxnSpPr>
          <p:nvPr/>
        </p:nvCxnSpPr>
        <p:spPr>
          <a:xfrm flipH="1">
            <a:off x="4848728" y="4651327"/>
            <a:ext cx="3428367" cy="4338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4" name="Picture 6" descr="Image.jpeg"/>
          <p:cNvPicPr>
            <a:picLocks noChangeAspect="1" noChangeArrowheads="1"/>
          </p:cNvPicPr>
          <p:nvPr/>
        </p:nvPicPr>
        <p:blipFill rotWithShape="1">
          <a:blip r:embed="rId4">
            <a:extLst>
              <a:ext uri="{28A0092B-C50C-407E-A947-70E740481C1C}">
                <a14:useLocalDpi xmlns:a14="http://schemas.microsoft.com/office/drawing/2010/main" val="0"/>
              </a:ext>
            </a:extLst>
          </a:blip>
          <a:srcRect l="18621" t="51053" r="40689" b="39347"/>
          <a:stretch/>
        </p:blipFill>
        <p:spPr bwMode="auto">
          <a:xfrm>
            <a:off x="827584" y="4842426"/>
            <a:ext cx="3891422" cy="1224136"/>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203924" y="1823730"/>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7683615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 Q</a:t>
            </a:r>
            <a:endParaRPr lang="en-GB" dirty="0"/>
          </a:p>
        </p:txBody>
      </p:sp>
      <p:sp>
        <p:nvSpPr>
          <p:cNvPr id="3" name="Content Placeholder 2"/>
          <p:cNvSpPr>
            <a:spLocks noGrp="1"/>
          </p:cNvSpPr>
          <p:nvPr>
            <p:ph idx="1"/>
          </p:nvPr>
        </p:nvSpPr>
        <p:spPr/>
        <p:txBody>
          <a:bodyPr/>
          <a:lstStyle/>
          <a:p>
            <a:r>
              <a:rPr lang="en-GB" dirty="0" smtClean="0"/>
              <a:t>Makes velocity measurements quick and easy, and is okay to use for ‘clean waveforms’ But…</a:t>
            </a:r>
          </a:p>
          <a:p>
            <a:r>
              <a:rPr lang="en-GB" dirty="0" smtClean="0"/>
              <a:t>It is a short cut and should not be used. </a:t>
            </a:r>
          </a:p>
          <a:p>
            <a:r>
              <a:rPr lang="en-GB" dirty="0" smtClean="0"/>
              <a:t>For all velocity measurements, the </a:t>
            </a:r>
            <a:r>
              <a:rPr lang="en-GB" b="1" dirty="0" err="1" smtClean="0"/>
              <a:t>calipers</a:t>
            </a:r>
            <a:r>
              <a:rPr lang="en-GB" dirty="0" smtClean="0"/>
              <a:t> should be used.</a:t>
            </a:r>
          </a:p>
          <a:p>
            <a:endParaRPr lang="en-GB" dirty="0"/>
          </a:p>
          <a:p>
            <a:pPr marL="0" indent="0">
              <a:buNone/>
            </a:pPr>
            <a:r>
              <a:rPr lang="en-GB" dirty="0"/>
              <a:t>W</a:t>
            </a:r>
            <a:r>
              <a:rPr lang="en-GB" dirty="0" smtClean="0"/>
              <a:t>hy?</a:t>
            </a:r>
          </a:p>
          <a:p>
            <a:pPr marL="0" indent="0">
              <a:buNone/>
            </a:pPr>
            <a:endParaRPr lang="en-GB" dirty="0"/>
          </a:p>
          <a:p>
            <a:pPr marL="0" indent="0">
              <a:buNone/>
            </a:pPr>
            <a:r>
              <a:rPr lang="en-GB" dirty="0" smtClean="0"/>
              <a:t>Artefact and turbulence – overestimation of velocities. </a:t>
            </a:r>
            <a:endParaRPr lang="en-GB" dirty="0"/>
          </a:p>
        </p:txBody>
      </p:sp>
    </p:spTree>
    <p:extLst>
      <p:ext uri="{BB962C8B-B14F-4D97-AF65-F5344CB8AC3E}">
        <p14:creationId xmlns:p14="http://schemas.microsoft.com/office/powerpoint/2010/main" val="3580197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10683"/>
            <a:ext cx="6202680" cy="184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 y="4890317"/>
            <a:ext cx="6217920" cy="194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79320" y="4291909"/>
            <a:ext cx="2133600" cy="369332"/>
          </a:xfrm>
          <a:prstGeom prst="rect">
            <a:avLst/>
          </a:prstGeom>
          <a:noFill/>
        </p:spPr>
        <p:txBody>
          <a:bodyPr wrap="square" rtlCol="0">
            <a:spAutoFit/>
          </a:bodyPr>
          <a:lstStyle/>
          <a:p>
            <a:r>
              <a:rPr lang="en-GB" dirty="0" smtClean="0">
                <a:solidFill>
                  <a:srgbClr val="FF0000"/>
                </a:solidFill>
              </a:rPr>
              <a:t>INSPIRATION</a:t>
            </a:r>
            <a:endParaRPr lang="en-GB" dirty="0">
              <a:solidFill>
                <a:srgbClr val="FF0000"/>
              </a:solidFill>
            </a:endParaRPr>
          </a:p>
        </p:txBody>
      </p:sp>
      <p:cxnSp>
        <p:nvCxnSpPr>
          <p:cNvPr id="6" name="Straight Arrow Connector 5"/>
          <p:cNvCxnSpPr/>
          <p:nvPr/>
        </p:nvCxnSpPr>
        <p:spPr>
          <a:xfrm flipV="1">
            <a:off x="3581400" y="3646408"/>
            <a:ext cx="304800" cy="7731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828800" y="4585520"/>
            <a:ext cx="304800" cy="6722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1" y="1617436"/>
            <a:ext cx="6249810" cy="158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29" y="102779"/>
            <a:ext cx="6251222" cy="1537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76200" y="1640296"/>
            <a:ext cx="807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4300" y="3352800"/>
            <a:ext cx="8115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53200" y="152400"/>
            <a:ext cx="1319592" cy="369332"/>
          </a:xfrm>
          <a:prstGeom prst="rect">
            <a:avLst/>
          </a:prstGeom>
          <a:noFill/>
        </p:spPr>
        <p:txBody>
          <a:bodyPr wrap="none" rtlCol="0">
            <a:spAutoFit/>
          </a:bodyPr>
          <a:lstStyle/>
          <a:p>
            <a:r>
              <a:rPr lang="en-GB" b="1" dirty="0" smtClean="0">
                <a:solidFill>
                  <a:srgbClr val="FF0000"/>
                </a:solidFill>
              </a:rPr>
              <a:t>27/10/2020</a:t>
            </a:r>
            <a:endParaRPr lang="en-GB" b="1" dirty="0">
              <a:solidFill>
                <a:srgbClr val="FF0000"/>
              </a:solidFill>
            </a:endParaRPr>
          </a:p>
        </p:txBody>
      </p:sp>
      <p:sp>
        <p:nvSpPr>
          <p:cNvPr id="22" name="TextBox 21"/>
          <p:cNvSpPr txBox="1"/>
          <p:nvPr/>
        </p:nvSpPr>
        <p:spPr>
          <a:xfrm>
            <a:off x="6553200" y="1752600"/>
            <a:ext cx="1319592" cy="369332"/>
          </a:xfrm>
          <a:prstGeom prst="rect">
            <a:avLst/>
          </a:prstGeom>
          <a:noFill/>
        </p:spPr>
        <p:txBody>
          <a:bodyPr wrap="none" rtlCol="0">
            <a:spAutoFit/>
          </a:bodyPr>
          <a:lstStyle/>
          <a:p>
            <a:r>
              <a:rPr lang="en-GB" b="1" dirty="0" smtClean="0">
                <a:solidFill>
                  <a:srgbClr val="FF0000"/>
                </a:solidFill>
              </a:rPr>
              <a:t>03/11/2020</a:t>
            </a:r>
            <a:endParaRPr lang="en-GB" b="1" dirty="0">
              <a:solidFill>
                <a:srgbClr val="FF0000"/>
              </a:solidFill>
            </a:endParaRPr>
          </a:p>
        </p:txBody>
      </p:sp>
      <p:sp>
        <p:nvSpPr>
          <p:cNvPr id="23" name="TextBox 22"/>
          <p:cNvSpPr txBox="1"/>
          <p:nvPr/>
        </p:nvSpPr>
        <p:spPr>
          <a:xfrm>
            <a:off x="6629400" y="3619857"/>
            <a:ext cx="1319592" cy="369332"/>
          </a:xfrm>
          <a:prstGeom prst="rect">
            <a:avLst/>
          </a:prstGeom>
          <a:noFill/>
        </p:spPr>
        <p:txBody>
          <a:bodyPr wrap="none" rtlCol="0">
            <a:spAutoFit/>
          </a:bodyPr>
          <a:lstStyle/>
          <a:p>
            <a:r>
              <a:rPr lang="en-GB" b="1" dirty="0" smtClean="0">
                <a:solidFill>
                  <a:srgbClr val="FF0000"/>
                </a:solidFill>
              </a:rPr>
              <a:t>22/12/2020</a:t>
            </a:r>
            <a:endParaRPr lang="en-GB" b="1" dirty="0">
              <a:solidFill>
                <a:srgbClr val="FF0000"/>
              </a:solidFill>
            </a:endParaRPr>
          </a:p>
        </p:txBody>
      </p:sp>
      <p:sp>
        <p:nvSpPr>
          <p:cNvPr id="17" name="Oval 16"/>
          <p:cNvSpPr/>
          <p:nvPr/>
        </p:nvSpPr>
        <p:spPr>
          <a:xfrm>
            <a:off x="304800" y="4446257"/>
            <a:ext cx="1371600" cy="5096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304800" y="6348386"/>
            <a:ext cx="1371600" cy="5096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629400" y="4494425"/>
            <a:ext cx="4373880" cy="1631216"/>
          </a:xfrm>
          <a:prstGeom prst="rect">
            <a:avLst/>
          </a:prstGeom>
          <a:noFill/>
        </p:spPr>
        <p:txBody>
          <a:bodyPr wrap="square" rtlCol="0">
            <a:spAutoFit/>
          </a:bodyPr>
          <a:lstStyle/>
          <a:p>
            <a:r>
              <a:rPr lang="en-GB" sz="5000" b="1" dirty="0" smtClean="0">
                <a:solidFill>
                  <a:srgbClr val="FF0000"/>
                </a:solidFill>
              </a:rPr>
              <a:t>SAME </a:t>
            </a:r>
          </a:p>
          <a:p>
            <a:r>
              <a:rPr lang="en-GB" sz="5000" b="1" dirty="0" smtClean="0">
                <a:solidFill>
                  <a:srgbClr val="FF0000"/>
                </a:solidFill>
              </a:rPr>
              <a:t>PATIENT</a:t>
            </a:r>
            <a:endParaRPr lang="en-GB" sz="5000" b="1" dirty="0">
              <a:solidFill>
                <a:srgbClr val="FF0000"/>
              </a:solidFill>
            </a:endParaRPr>
          </a:p>
        </p:txBody>
      </p:sp>
    </p:spTree>
    <p:extLst>
      <p:ext uri="{BB962C8B-B14F-4D97-AF65-F5344CB8AC3E}">
        <p14:creationId xmlns:p14="http://schemas.microsoft.com/office/powerpoint/2010/main" val="394455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2" grpId="0"/>
      <p:bldP spid="23" grpId="0"/>
      <p:bldP spid="17" grpId="0" animBg="1"/>
      <p:bldP spid="25" grpId="0" animBg="1"/>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91" t="22417" r="50635" b="15176"/>
          <a:stretch/>
        </p:blipFill>
        <p:spPr bwMode="auto">
          <a:xfrm>
            <a:off x="467544" y="1196752"/>
            <a:ext cx="8303893" cy="457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9077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 Q</a:t>
            </a:r>
            <a:endParaRPr lang="en-GB" dirty="0"/>
          </a:p>
        </p:txBody>
      </p:sp>
      <p:sp>
        <p:nvSpPr>
          <p:cNvPr id="3" name="Content Placeholder 2"/>
          <p:cNvSpPr>
            <a:spLocks noGrp="1"/>
          </p:cNvSpPr>
          <p:nvPr>
            <p:ph idx="1"/>
          </p:nvPr>
        </p:nvSpPr>
        <p:spPr/>
        <p:txBody>
          <a:bodyPr/>
          <a:lstStyle/>
          <a:p>
            <a:r>
              <a:rPr lang="en-GB" dirty="0" smtClean="0"/>
              <a:t>Makes velocity measurements quick and easy. But…</a:t>
            </a:r>
          </a:p>
          <a:p>
            <a:r>
              <a:rPr lang="en-GB" dirty="0" smtClean="0"/>
              <a:t>It should not be used, the </a:t>
            </a:r>
            <a:r>
              <a:rPr lang="en-GB" b="1" dirty="0" err="1" smtClean="0"/>
              <a:t>calipers</a:t>
            </a:r>
            <a:r>
              <a:rPr lang="en-GB" dirty="0" smtClean="0"/>
              <a:t> should be used to make velocity measurements. </a:t>
            </a:r>
          </a:p>
          <a:p>
            <a:endParaRPr lang="en-GB" dirty="0"/>
          </a:p>
          <a:p>
            <a:pPr marL="0" indent="0">
              <a:buNone/>
            </a:pPr>
            <a:r>
              <a:rPr lang="en-GB" dirty="0"/>
              <a:t>W</a:t>
            </a:r>
            <a:r>
              <a:rPr lang="en-GB" dirty="0" smtClean="0"/>
              <a:t>hy?</a:t>
            </a:r>
          </a:p>
          <a:p>
            <a:pPr marL="0" indent="0">
              <a:buNone/>
            </a:pPr>
            <a:endParaRPr lang="en-GB" dirty="0"/>
          </a:p>
          <a:p>
            <a:pPr marL="0" indent="0">
              <a:buNone/>
            </a:pPr>
            <a:r>
              <a:rPr lang="en-GB" dirty="0" smtClean="0"/>
              <a:t>Artefact and turbulence – overestimation of velocities. </a:t>
            </a:r>
            <a:endParaRPr lang="en-GB"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5" t="8476" r="50766" b="16181"/>
          <a:stretch/>
        </p:blipFill>
        <p:spPr bwMode="auto">
          <a:xfrm>
            <a:off x="398240" y="764704"/>
            <a:ext cx="819989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83568" y="908720"/>
            <a:ext cx="129614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Oval 5"/>
          <p:cNvSpPr/>
          <p:nvPr/>
        </p:nvSpPr>
        <p:spPr>
          <a:xfrm>
            <a:off x="6444208" y="1988840"/>
            <a:ext cx="129614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TextBox 4"/>
          <p:cNvSpPr txBox="1"/>
          <p:nvPr/>
        </p:nvSpPr>
        <p:spPr>
          <a:xfrm>
            <a:off x="2771800" y="1034918"/>
            <a:ext cx="1944216" cy="307777"/>
          </a:xfrm>
          <a:prstGeom prst="rect">
            <a:avLst/>
          </a:prstGeom>
          <a:noFill/>
        </p:spPr>
        <p:txBody>
          <a:bodyPr wrap="square" rtlCol="0">
            <a:spAutoFit/>
          </a:bodyPr>
          <a:lstStyle/>
          <a:p>
            <a:pPr algn="ctr"/>
            <a:r>
              <a:rPr lang="en-GB" sz="1400" dirty="0" err="1" smtClean="0">
                <a:solidFill>
                  <a:srgbClr val="FFFFFF"/>
                </a:solidFill>
              </a:rPr>
              <a:t>Caliper</a:t>
            </a:r>
            <a:r>
              <a:rPr lang="en-GB" sz="1400" dirty="0" smtClean="0">
                <a:solidFill>
                  <a:srgbClr val="FFFFFF"/>
                </a:solidFill>
              </a:rPr>
              <a:t> measurement</a:t>
            </a:r>
            <a:endParaRPr lang="en-GB" sz="1400" dirty="0">
              <a:solidFill>
                <a:srgbClr val="FFFFFF"/>
              </a:solidFill>
            </a:endParaRPr>
          </a:p>
        </p:txBody>
      </p:sp>
      <p:cxnSp>
        <p:nvCxnSpPr>
          <p:cNvPr id="8" name="Straight Arrow Connector 7"/>
          <p:cNvCxnSpPr>
            <a:stCxn id="5" idx="1"/>
          </p:cNvCxnSpPr>
          <p:nvPr/>
        </p:nvCxnSpPr>
        <p:spPr>
          <a:xfrm flipH="1" flipV="1">
            <a:off x="2051720" y="1052737"/>
            <a:ext cx="720080" cy="13607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0046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Graft surveillance  </a:t>
            </a:r>
            <a:endParaRPr lang="en-GB" dirty="0"/>
          </a:p>
        </p:txBody>
      </p:sp>
      <p:sp>
        <p:nvSpPr>
          <p:cNvPr id="3" name="Content Placeholder 2"/>
          <p:cNvSpPr>
            <a:spLocks noGrp="1"/>
          </p:cNvSpPr>
          <p:nvPr>
            <p:ph idx="1"/>
          </p:nvPr>
        </p:nvSpPr>
        <p:spPr>
          <a:xfrm>
            <a:off x="457200" y="1412776"/>
            <a:ext cx="8229600" cy="4876800"/>
          </a:xfrm>
        </p:spPr>
        <p:txBody>
          <a:bodyPr/>
          <a:lstStyle/>
          <a:p>
            <a:r>
              <a:rPr lang="en-GB" dirty="0" smtClean="0"/>
              <a:t>Clinical history is </a:t>
            </a:r>
            <a:r>
              <a:rPr lang="en-GB" b="1" dirty="0" smtClean="0"/>
              <a:t>extremely important</a:t>
            </a:r>
          </a:p>
          <a:p>
            <a:r>
              <a:rPr lang="en-GB" dirty="0" smtClean="0"/>
              <a:t>From 6 weeks onwards, patients do not see the Vascular consultants, they only see us!</a:t>
            </a:r>
          </a:p>
          <a:p>
            <a:endParaRPr lang="en-GB" dirty="0"/>
          </a:p>
          <a:p>
            <a:r>
              <a:rPr lang="en-GB" dirty="0" smtClean="0"/>
              <a:t>Therefore, it is our responsibility to take a detailed clinical history and report this for </a:t>
            </a:r>
            <a:r>
              <a:rPr lang="en-GB" b="1" dirty="0" smtClean="0"/>
              <a:t>EVERY</a:t>
            </a:r>
            <a:r>
              <a:rPr lang="en-GB" dirty="0" smtClean="0"/>
              <a:t> surveillance, so it can be compared between scans, for example:</a:t>
            </a: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16" t="32658" r="56892" b="48546"/>
          <a:stretch/>
        </p:blipFill>
        <p:spPr bwMode="auto">
          <a:xfrm>
            <a:off x="864518" y="4509115"/>
            <a:ext cx="7272808" cy="1878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64111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Depth</a:t>
            </a:r>
            <a:endParaRPr lang="en-GB" dirty="0"/>
          </a:p>
        </p:txBody>
      </p:sp>
      <p:sp>
        <p:nvSpPr>
          <p:cNvPr id="3" name="Content Placeholder 2"/>
          <p:cNvSpPr>
            <a:spLocks noGrp="1"/>
          </p:cNvSpPr>
          <p:nvPr>
            <p:ph idx="1"/>
          </p:nvPr>
        </p:nvSpPr>
        <p:spPr>
          <a:xfrm>
            <a:off x="457200" y="1412776"/>
            <a:ext cx="8229600" cy="4876800"/>
          </a:xfrm>
        </p:spPr>
        <p:txBody>
          <a:bodyPr/>
          <a:lstStyle/>
          <a:p>
            <a:r>
              <a:rPr lang="en-GB" dirty="0" smtClean="0"/>
              <a:t>Too much depth on images…</a:t>
            </a: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4" t="23579" r="51010" b="8784"/>
          <a:stretch/>
        </p:blipFill>
        <p:spPr bwMode="auto">
          <a:xfrm>
            <a:off x="971600" y="2060848"/>
            <a:ext cx="7128792" cy="4321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4493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Colour</a:t>
            </a:r>
            <a:endParaRPr lang="en-GB" dirty="0"/>
          </a:p>
        </p:txBody>
      </p:sp>
      <p:sp>
        <p:nvSpPr>
          <p:cNvPr id="3" name="Content Placeholder 2"/>
          <p:cNvSpPr>
            <a:spLocks noGrp="1"/>
          </p:cNvSpPr>
          <p:nvPr>
            <p:ph idx="1"/>
          </p:nvPr>
        </p:nvSpPr>
        <p:spPr>
          <a:xfrm>
            <a:off x="457200" y="1412776"/>
            <a:ext cx="8229600" cy="4876800"/>
          </a:xfrm>
        </p:spPr>
        <p:txBody>
          <a:bodyPr/>
          <a:lstStyle/>
          <a:p>
            <a:r>
              <a:rPr lang="en-GB" dirty="0" smtClean="0"/>
              <a:t>Colour gain is consistently too high, with bleeding of the colour out into the tissues. </a:t>
            </a:r>
          </a:p>
          <a:p>
            <a:r>
              <a:rPr lang="en-GB" dirty="0" smtClean="0"/>
              <a:t>Filling should be wall-to-wall only.</a:t>
            </a:r>
          </a:p>
          <a:p>
            <a:r>
              <a:rPr lang="en-GB" dirty="0" smtClean="0"/>
              <a:t>Gain is often increased when filling is difficult rather than the PRF!</a:t>
            </a:r>
          </a:p>
          <a:p>
            <a:pPr marL="0" indent="0">
              <a:buNone/>
            </a:pPr>
            <a:endParaRPr lang="en-GB" dirty="0" smtClean="0"/>
          </a:p>
          <a:p>
            <a:pPr marL="0" indent="0">
              <a:buNone/>
            </a:pPr>
            <a:r>
              <a:rPr lang="en-GB" dirty="0" smtClean="0"/>
              <a:t>PRF is not changed enough throughout the scan.</a:t>
            </a:r>
          </a:p>
          <a:p>
            <a:endParaRPr lang="en-GB" dirty="0"/>
          </a:p>
          <a:p>
            <a:r>
              <a:rPr lang="en-GB" dirty="0" smtClean="0"/>
              <a:t>We need to make better use of colour gain and scale when scanning i.e. reducing scale when low flow, changing the wall filter and using low flow mode.</a:t>
            </a:r>
            <a:endParaRPr lang="en-GB" dirty="0"/>
          </a:p>
        </p:txBody>
      </p:sp>
      <p:sp>
        <p:nvSpPr>
          <p:cNvPr id="4" name="Down Arrow 3"/>
          <p:cNvSpPr/>
          <p:nvPr/>
        </p:nvSpPr>
        <p:spPr>
          <a:xfrm>
            <a:off x="2051720" y="3140968"/>
            <a:ext cx="360040" cy="720080"/>
          </a:xfrm>
          <a:prstGeom prst="down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0530327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Colour</a:t>
            </a:r>
            <a:endParaRPr lang="en-GB"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95" t="24127" r="55962" b="16680"/>
          <a:stretch/>
        </p:blipFill>
        <p:spPr bwMode="auto">
          <a:xfrm>
            <a:off x="899592" y="1412776"/>
            <a:ext cx="7344816" cy="5056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63833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Colour</a:t>
            </a:r>
            <a:endParaRPr lang="en-GB"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74" t="29817" r="55092" b="19791"/>
          <a:stretch/>
        </p:blipFill>
        <p:spPr bwMode="auto">
          <a:xfrm>
            <a:off x="827584" y="1628800"/>
            <a:ext cx="7416824" cy="426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452320" y="3140968"/>
            <a:ext cx="792088" cy="478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TextBox 4"/>
          <p:cNvSpPr txBox="1"/>
          <p:nvPr/>
        </p:nvSpPr>
        <p:spPr>
          <a:xfrm>
            <a:off x="6084168" y="4274344"/>
            <a:ext cx="1944216" cy="307777"/>
          </a:xfrm>
          <a:prstGeom prst="rect">
            <a:avLst/>
          </a:prstGeom>
          <a:noFill/>
        </p:spPr>
        <p:txBody>
          <a:bodyPr wrap="square" rtlCol="0">
            <a:spAutoFit/>
          </a:bodyPr>
          <a:lstStyle/>
          <a:p>
            <a:pPr algn="ctr"/>
            <a:r>
              <a:rPr lang="en-GB" sz="1400" dirty="0" smtClean="0">
                <a:solidFill>
                  <a:srgbClr val="FFFFFF"/>
                </a:solidFill>
              </a:rPr>
              <a:t>Scale too high</a:t>
            </a:r>
            <a:endParaRPr lang="en-GB" sz="1400" dirty="0">
              <a:solidFill>
                <a:srgbClr val="FFFFFF"/>
              </a:solidFill>
            </a:endParaRPr>
          </a:p>
        </p:txBody>
      </p:sp>
      <p:cxnSp>
        <p:nvCxnSpPr>
          <p:cNvPr id="6" name="Straight Arrow Connector 5"/>
          <p:cNvCxnSpPr>
            <a:stCxn id="5" idx="0"/>
          </p:cNvCxnSpPr>
          <p:nvPr/>
        </p:nvCxnSpPr>
        <p:spPr>
          <a:xfrm flipV="1">
            <a:off x="7056276" y="3619123"/>
            <a:ext cx="684076" cy="65522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6771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Wording…</a:t>
            </a:r>
            <a:endParaRPr lang="en-GB" dirty="0"/>
          </a:p>
        </p:txBody>
      </p:sp>
      <p:sp>
        <p:nvSpPr>
          <p:cNvPr id="3" name="Content Placeholder 2"/>
          <p:cNvSpPr>
            <a:spLocks noGrp="1"/>
          </p:cNvSpPr>
          <p:nvPr>
            <p:ph idx="1"/>
          </p:nvPr>
        </p:nvSpPr>
        <p:spPr>
          <a:xfrm>
            <a:off x="457200" y="1412776"/>
            <a:ext cx="8229600" cy="4876800"/>
          </a:xfrm>
        </p:spPr>
        <p:txBody>
          <a:bodyPr/>
          <a:lstStyle/>
          <a:p>
            <a:r>
              <a:rPr lang="en-GB" dirty="0" smtClean="0"/>
              <a:t>‘There is a 50% stenosis in the mid vessel with increased </a:t>
            </a:r>
            <a:r>
              <a:rPr lang="en-GB" b="1" i="1" dirty="0" smtClean="0"/>
              <a:t>flow</a:t>
            </a:r>
            <a:r>
              <a:rPr lang="en-GB" dirty="0" smtClean="0"/>
              <a:t> to PSV ….m/s’</a:t>
            </a:r>
          </a:p>
          <a:p>
            <a:endParaRPr lang="en-GB" dirty="0"/>
          </a:p>
          <a:p>
            <a:pPr marL="0" indent="0" algn="ctr">
              <a:buNone/>
            </a:pPr>
            <a:r>
              <a:rPr lang="en-GB" dirty="0" smtClean="0"/>
              <a:t>Flow may actually </a:t>
            </a:r>
            <a:r>
              <a:rPr lang="en-GB" b="1" dirty="0" smtClean="0"/>
              <a:t>DECREASE</a:t>
            </a:r>
            <a:r>
              <a:rPr lang="en-GB" dirty="0" smtClean="0"/>
              <a:t> across a stenosis.</a:t>
            </a:r>
          </a:p>
          <a:p>
            <a:pPr marL="0" indent="0" algn="ctr">
              <a:buNone/>
            </a:pPr>
            <a:r>
              <a:rPr lang="en-GB" dirty="0" smtClean="0"/>
              <a:t>The velocity </a:t>
            </a:r>
            <a:r>
              <a:rPr lang="en-GB" b="1" dirty="0" smtClean="0"/>
              <a:t>INCREASES</a:t>
            </a:r>
            <a:r>
              <a:rPr lang="en-GB" dirty="0" smtClean="0"/>
              <a:t>.</a:t>
            </a:r>
          </a:p>
          <a:p>
            <a:pPr marL="0" indent="0" algn="ctr">
              <a:buNone/>
            </a:pPr>
            <a:endParaRPr lang="en-GB" dirty="0"/>
          </a:p>
          <a:p>
            <a:pPr marL="0" indent="0">
              <a:buNone/>
            </a:pPr>
            <a:r>
              <a:rPr lang="en-GB" dirty="0" smtClean="0"/>
              <a:t>So we need to make it clearer </a:t>
            </a:r>
            <a:r>
              <a:rPr lang="en-GB" dirty="0" err="1" smtClean="0"/>
              <a:t>i.e</a:t>
            </a:r>
            <a:r>
              <a:rPr lang="en-GB" dirty="0" smtClean="0"/>
              <a:t>:</a:t>
            </a:r>
          </a:p>
          <a:p>
            <a:r>
              <a:rPr lang="en-GB" dirty="0" smtClean="0"/>
              <a:t>There is a 50% stenosis in the mid vessel with </a:t>
            </a:r>
            <a:r>
              <a:rPr lang="en-GB" b="1" i="1" dirty="0" smtClean="0"/>
              <a:t>velocities </a:t>
            </a:r>
            <a:r>
              <a:rPr lang="en-GB" dirty="0" smtClean="0"/>
              <a:t>increasing from PSV …m/s to PSV …m/s.</a:t>
            </a:r>
            <a:endParaRPr lang="en-GB" dirty="0"/>
          </a:p>
        </p:txBody>
      </p:sp>
    </p:spTree>
    <p:extLst>
      <p:ext uri="{BB962C8B-B14F-4D97-AF65-F5344CB8AC3E}">
        <p14:creationId xmlns:p14="http://schemas.microsoft.com/office/powerpoint/2010/main" val="33495207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Trainee update:</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42012781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other miscellaneous business</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930968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838200"/>
          </a:xfrm>
        </p:spPr>
        <p:txBody>
          <a:bodyPr/>
          <a:lstStyle/>
          <a:p>
            <a:r>
              <a:rPr lang="en-GB" dirty="0" smtClean="0"/>
              <a:t>CFV Waveforms</a:t>
            </a:r>
            <a:endParaRPr lang="en-GB"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29316"/>
            <a:ext cx="79629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 y="1033916"/>
            <a:ext cx="5362575" cy="131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3843791"/>
            <a:ext cx="5534025" cy="140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5276850"/>
            <a:ext cx="81248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638800" y="1283061"/>
            <a:ext cx="1319592" cy="369332"/>
          </a:xfrm>
          <a:prstGeom prst="rect">
            <a:avLst/>
          </a:prstGeom>
          <a:noFill/>
        </p:spPr>
        <p:txBody>
          <a:bodyPr wrap="none" rtlCol="0">
            <a:spAutoFit/>
          </a:bodyPr>
          <a:lstStyle/>
          <a:p>
            <a:r>
              <a:rPr lang="en-GB" b="1" dirty="0" smtClean="0">
                <a:solidFill>
                  <a:srgbClr val="FF0000"/>
                </a:solidFill>
              </a:rPr>
              <a:t>27/10/2020</a:t>
            </a:r>
            <a:endParaRPr lang="en-GB" b="1" dirty="0">
              <a:solidFill>
                <a:srgbClr val="FF0000"/>
              </a:solidFill>
            </a:endParaRPr>
          </a:p>
        </p:txBody>
      </p:sp>
      <p:sp>
        <p:nvSpPr>
          <p:cNvPr id="21" name="TextBox 20"/>
          <p:cNvSpPr txBox="1"/>
          <p:nvPr/>
        </p:nvSpPr>
        <p:spPr>
          <a:xfrm>
            <a:off x="5791200" y="4254669"/>
            <a:ext cx="1319592" cy="369332"/>
          </a:xfrm>
          <a:prstGeom prst="rect">
            <a:avLst/>
          </a:prstGeom>
          <a:noFill/>
        </p:spPr>
        <p:txBody>
          <a:bodyPr wrap="none" rtlCol="0">
            <a:spAutoFit/>
          </a:bodyPr>
          <a:lstStyle/>
          <a:p>
            <a:r>
              <a:rPr lang="en-GB" b="1" dirty="0" smtClean="0">
                <a:solidFill>
                  <a:srgbClr val="FF0000"/>
                </a:solidFill>
              </a:rPr>
              <a:t>03/11/2020</a:t>
            </a:r>
            <a:endParaRPr lang="en-GB" b="1" dirty="0">
              <a:solidFill>
                <a:srgbClr val="FF0000"/>
              </a:solidFill>
            </a:endParaRPr>
          </a:p>
        </p:txBody>
      </p:sp>
    </p:spTree>
    <p:extLst>
      <p:ext uri="{BB962C8B-B14F-4D97-AF65-F5344CB8AC3E}">
        <p14:creationId xmlns:p14="http://schemas.microsoft.com/office/powerpoint/2010/main" val="223137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482" y="-261482"/>
            <a:ext cx="8229600" cy="1143000"/>
          </a:xfrm>
        </p:spPr>
        <p:txBody>
          <a:bodyPr/>
          <a:lstStyle/>
          <a:p>
            <a:r>
              <a:rPr lang="en-GB" dirty="0" smtClean="0"/>
              <a:t>CFV Waveforms</a:t>
            </a: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15441"/>
            <a:ext cx="5191125" cy="154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505575" y="1167268"/>
            <a:ext cx="1319592" cy="369332"/>
          </a:xfrm>
          <a:prstGeom prst="rect">
            <a:avLst/>
          </a:prstGeom>
          <a:noFill/>
        </p:spPr>
        <p:txBody>
          <a:bodyPr wrap="none" rtlCol="0">
            <a:spAutoFit/>
          </a:bodyPr>
          <a:lstStyle/>
          <a:p>
            <a:r>
              <a:rPr lang="en-GB" b="1" dirty="0" smtClean="0">
                <a:solidFill>
                  <a:srgbClr val="FF0000"/>
                </a:solidFill>
              </a:rPr>
              <a:t>22/12/2020</a:t>
            </a:r>
            <a:endParaRPr lang="en-GB" b="1" dirty="0">
              <a:solidFill>
                <a:srgbClr val="FF0000"/>
              </a:solidFill>
            </a:endParaRP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1798"/>
          <a:stretch/>
        </p:blipFill>
        <p:spPr bwMode="auto">
          <a:xfrm>
            <a:off x="110544" y="1600200"/>
            <a:ext cx="3312914" cy="208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6801" y="1676400"/>
            <a:ext cx="1447800"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Right EIV</a:t>
            </a:r>
            <a:endParaRPr lang="en-GB" sz="1400" u="sng" dirty="0">
              <a:solidFill>
                <a:schemeClr val="bg1"/>
              </a:solidFill>
              <a:latin typeface="Arial" panose="020B0604020202020204" pitchFamily="34" charset="0"/>
              <a:cs typeface="Arial" panose="020B0604020202020204" pitchFamily="34" charset="0"/>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12630"/>
            <a:ext cx="3101167" cy="208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32482" y="4314370"/>
            <a:ext cx="1447800" cy="307777"/>
          </a:xfrm>
          <a:prstGeom prst="rect">
            <a:avLst/>
          </a:prstGeom>
          <a:noFill/>
        </p:spPr>
        <p:txBody>
          <a:bodyPr wrap="square" rtlCol="0">
            <a:spAutoFit/>
          </a:bodyPr>
          <a:lstStyle/>
          <a:p>
            <a:r>
              <a:rPr lang="en-GB" sz="1400" dirty="0" smtClean="0">
                <a:solidFill>
                  <a:schemeClr val="bg1"/>
                </a:solidFill>
                <a:latin typeface="Arial" panose="020B0604020202020204" pitchFamily="34" charset="0"/>
                <a:cs typeface="Arial" panose="020B0604020202020204" pitchFamily="34" charset="0"/>
              </a:rPr>
              <a:t>Right CIV</a:t>
            </a:r>
            <a:endParaRPr lang="en-GB" sz="1400" dirty="0">
              <a:solidFill>
                <a:schemeClr val="bg1"/>
              </a:solidFill>
              <a:latin typeface="Arial" panose="020B0604020202020204" pitchFamily="34" charset="0"/>
              <a:cs typeface="Arial" panose="020B0604020202020204" pitchFamily="34" charset="0"/>
            </a:endParaRP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825" y="1600200"/>
            <a:ext cx="2209800" cy="193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990331" y="1611040"/>
            <a:ext cx="1642949"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Right CIV (</a:t>
            </a:r>
            <a:r>
              <a:rPr lang="en-GB" sz="1400" u="sng" dirty="0" err="1" smtClean="0">
                <a:solidFill>
                  <a:schemeClr val="bg1"/>
                </a:solidFill>
                <a:latin typeface="Arial" panose="020B0604020202020204" pitchFamily="34" charset="0"/>
                <a:cs typeface="Arial" panose="020B0604020202020204" pitchFamily="34" charset="0"/>
              </a:rPr>
              <a:t>prox</a:t>
            </a:r>
            <a:r>
              <a:rPr lang="en-GB" sz="1400" u="sng" dirty="0" smtClean="0">
                <a:solidFill>
                  <a:schemeClr val="bg1"/>
                </a:solidFill>
                <a:latin typeface="Arial" panose="020B0604020202020204" pitchFamily="34" charset="0"/>
                <a:cs typeface="Arial" panose="020B0604020202020204" pitchFamily="34" charset="0"/>
              </a:rPr>
              <a:t>)</a:t>
            </a:r>
            <a:endParaRPr lang="en-GB" sz="1400" u="sng" dirty="0">
              <a:solidFill>
                <a:schemeClr val="bg1"/>
              </a:solidFill>
              <a:latin typeface="Arial" panose="020B0604020202020204" pitchFamily="34" charset="0"/>
              <a:cs typeface="Arial" panose="020B0604020202020204" pitchFamily="34" charset="0"/>
            </a:endParaRPr>
          </a:p>
        </p:txBody>
      </p:sp>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41" y="3485271"/>
            <a:ext cx="2442156" cy="194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40997" y="3485271"/>
            <a:ext cx="1447800"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 IVC</a:t>
            </a:r>
            <a:endParaRPr lang="en-GB" sz="1400" u="sng" dirty="0">
              <a:solidFill>
                <a:schemeClr val="bg1"/>
              </a:solidFill>
              <a:latin typeface="Arial" panose="020B0604020202020204" pitchFamily="34" charset="0"/>
              <a:cs typeface="Arial" panose="020B0604020202020204" pitchFamily="34" charset="0"/>
            </a:endParaRPr>
          </a:p>
        </p:txBody>
      </p:sp>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3197" y="3485271"/>
            <a:ext cx="3087285" cy="1833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503197" y="3485271"/>
            <a:ext cx="1447800"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Left CIV</a:t>
            </a:r>
            <a:endParaRPr lang="en-GB" sz="1400" u="sng"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3579522" y="1676400"/>
            <a:ext cx="1754478"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Right CIV (distal)</a:t>
            </a:r>
            <a:endParaRPr lang="en-GB" sz="1400" u="sng" dirty="0">
              <a:solidFill>
                <a:schemeClr val="bg1"/>
              </a:solidFill>
              <a:latin typeface="Arial" panose="020B0604020202020204" pitchFamily="34" charset="0"/>
              <a:cs typeface="Arial" panose="020B0604020202020204" pitchFamily="34" charset="0"/>
            </a:endParaRPr>
          </a:p>
        </p:txBody>
      </p:sp>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544" y="5345950"/>
            <a:ext cx="5715000" cy="1379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66801" y="595604"/>
            <a:ext cx="1447800"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Right CFV</a:t>
            </a:r>
            <a:endParaRPr lang="en-GB" sz="1400" u="sng"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264772" y="6172200"/>
            <a:ext cx="1447800"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Left CFV</a:t>
            </a:r>
            <a:endParaRPr lang="en-GB" sz="1400"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05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0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6" grpId="0"/>
      <p:bldP spid="18" grpId="0"/>
      <p:bldP spid="19"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6801" y="1676400"/>
            <a:ext cx="1447800"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Right EIV</a:t>
            </a:r>
            <a:endParaRPr lang="en-GB" sz="1400" u="sng"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332482" y="4314370"/>
            <a:ext cx="1447800" cy="307777"/>
          </a:xfrm>
          <a:prstGeom prst="rect">
            <a:avLst/>
          </a:prstGeom>
          <a:noFill/>
        </p:spPr>
        <p:txBody>
          <a:bodyPr wrap="square" rtlCol="0">
            <a:spAutoFit/>
          </a:bodyPr>
          <a:lstStyle/>
          <a:p>
            <a:r>
              <a:rPr lang="en-GB" sz="1400" dirty="0" smtClean="0">
                <a:solidFill>
                  <a:schemeClr val="bg1"/>
                </a:solidFill>
                <a:latin typeface="Arial" panose="020B0604020202020204" pitchFamily="34" charset="0"/>
                <a:cs typeface="Arial" panose="020B0604020202020204" pitchFamily="34" charset="0"/>
              </a:rPr>
              <a:t>Right CIV</a:t>
            </a:r>
            <a:endParaRPr lang="en-GB" sz="14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40997" y="3485271"/>
            <a:ext cx="1447800"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 IVC</a:t>
            </a:r>
            <a:endParaRPr lang="en-GB" sz="1400" u="sng"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2503197" y="3485271"/>
            <a:ext cx="1447800"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Left CIV</a:t>
            </a:r>
            <a:endParaRPr lang="en-GB" sz="1400" u="sng"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3579522" y="1676400"/>
            <a:ext cx="1754478" cy="307777"/>
          </a:xfrm>
          <a:prstGeom prst="rect">
            <a:avLst/>
          </a:prstGeom>
          <a:noFill/>
        </p:spPr>
        <p:txBody>
          <a:bodyPr wrap="square" rtlCol="0">
            <a:spAutoFit/>
          </a:bodyPr>
          <a:lstStyle/>
          <a:p>
            <a:r>
              <a:rPr lang="en-GB" sz="1400" u="sng" dirty="0" smtClean="0">
                <a:solidFill>
                  <a:schemeClr val="bg1"/>
                </a:solidFill>
                <a:latin typeface="Arial" panose="020B0604020202020204" pitchFamily="34" charset="0"/>
                <a:cs typeface="Arial" panose="020B0604020202020204" pitchFamily="34" charset="0"/>
              </a:rPr>
              <a:t>Right CIV (distal)</a:t>
            </a:r>
            <a:endParaRPr lang="en-GB" sz="1400" u="sng" dirty="0">
              <a:solidFill>
                <a:schemeClr val="bg1"/>
              </a:solidFill>
              <a:latin typeface="Arial" panose="020B0604020202020204" pitchFamily="34" charset="0"/>
              <a:cs typeface="Arial" panose="020B0604020202020204" pitchFamily="34" charset="0"/>
            </a:endParaRP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034"/>
          <a:stretch/>
        </p:blipFill>
        <p:spPr bwMode="auto">
          <a:xfrm>
            <a:off x="100327" y="0"/>
            <a:ext cx="9089809" cy="97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81" y="923455"/>
            <a:ext cx="812482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7248"/>
          <a:stretch/>
        </p:blipFill>
        <p:spPr bwMode="auto">
          <a:xfrm>
            <a:off x="0" y="2365501"/>
            <a:ext cx="9156553" cy="4332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3485271"/>
            <a:ext cx="9067800" cy="1136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2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TotalTime>
  <Words>2831</Words>
  <Application>Microsoft Office PowerPoint</Application>
  <PresentationFormat>On-screen Show (4:3)</PresentationFormat>
  <Paragraphs>413</Paragraphs>
  <Slides>69</Slides>
  <Notes>8</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Office Theme</vt:lpstr>
      <vt:lpstr>Clarity</vt:lpstr>
      <vt:lpstr>Agenda</vt:lpstr>
      <vt:lpstr>Venous Waveforms</vt:lpstr>
      <vt:lpstr>PowerPoint Presentation</vt:lpstr>
      <vt:lpstr>PowerPoint Presentation</vt:lpstr>
      <vt:lpstr>PowerPoint Presentation</vt:lpstr>
      <vt:lpstr>PowerPoint Presentation</vt:lpstr>
      <vt:lpstr>CFV Waveforms</vt:lpstr>
      <vt:lpstr>CFV Waveforms</vt:lpstr>
      <vt:lpstr>PowerPoint Presentation</vt:lpstr>
      <vt:lpstr>PowerPoint Presentation</vt:lpstr>
      <vt:lpstr>Patient 1 (Ryan)</vt:lpstr>
      <vt:lpstr>Patient 1</vt:lpstr>
      <vt:lpstr>Normal lower limb scan (-ve DVT)</vt:lpstr>
      <vt:lpstr>PowerPoint Presentation</vt:lpstr>
      <vt:lpstr>CT Report</vt:lpstr>
      <vt:lpstr> So……………………….  1. What is phasic flow? 2. What is reduced phasicity? 3. What is aphasic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Reporting</vt:lpstr>
      <vt:lpstr>Follow up</vt:lpstr>
      <vt:lpstr>Insert lists</vt:lpstr>
      <vt:lpstr>Carotids</vt:lpstr>
      <vt:lpstr>Carotids</vt:lpstr>
      <vt:lpstr>LEA</vt:lpstr>
      <vt:lpstr>Graft (new)</vt:lpstr>
      <vt:lpstr>VV</vt:lpstr>
      <vt:lpstr>DVT</vt:lpstr>
      <vt:lpstr>Carotid plaque characterisation </vt:lpstr>
      <vt:lpstr>Why?</vt:lpstr>
      <vt:lpstr>PowerPoint Presentation</vt:lpstr>
      <vt:lpstr>Atheroma</vt:lpstr>
      <vt:lpstr>Likely indicators of vulnerable plaque</vt:lpstr>
      <vt:lpstr>Example 1:</vt:lpstr>
      <vt:lpstr>Example 2:</vt:lpstr>
      <vt:lpstr>Example 3:</vt:lpstr>
      <vt:lpstr>Example 4:</vt:lpstr>
      <vt:lpstr>Example 5:</vt:lpstr>
      <vt:lpstr>Example 6:</vt:lpstr>
      <vt:lpstr>Johnson et al. 1985</vt:lpstr>
      <vt:lpstr>Grey-Weale Classification (1988) This is the first attempt at formal classification – key paper</vt:lpstr>
      <vt:lpstr>Grey-Weale Classification</vt:lpstr>
      <vt:lpstr>Grey-Weale Simplified (2001) </vt:lpstr>
      <vt:lpstr>PowerPoint Presentation</vt:lpstr>
      <vt:lpstr>Methods</vt:lpstr>
      <vt:lpstr>Results</vt:lpstr>
      <vt:lpstr>PowerPoint Presentation</vt:lpstr>
      <vt:lpstr>Vascular ultrasound textbook </vt:lpstr>
      <vt:lpstr>SVT guidelines </vt:lpstr>
      <vt:lpstr>Thoughts?</vt:lpstr>
      <vt:lpstr>Audits </vt:lpstr>
      <vt:lpstr>Angle </vt:lpstr>
      <vt:lpstr>Why? </vt:lpstr>
      <vt:lpstr>The correct way to do it…</vt:lpstr>
      <vt:lpstr>High Q</vt:lpstr>
      <vt:lpstr>PowerPoint Presentation</vt:lpstr>
      <vt:lpstr>High Q</vt:lpstr>
      <vt:lpstr>Graft surveillance  </vt:lpstr>
      <vt:lpstr>Depth</vt:lpstr>
      <vt:lpstr>Colour</vt:lpstr>
      <vt:lpstr>Colour</vt:lpstr>
      <vt:lpstr>Colour</vt:lpstr>
      <vt:lpstr>Wording…</vt:lpstr>
      <vt:lpstr>Trainee update:</vt:lpstr>
      <vt:lpstr>Any other miscellaneous business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James8</dc:creator>
  <cp:lastModifiedBy>Alannah Morley-Brown</cp:lastModifiedBy>
  <cp:revision>50</cp:revision>
  <dcterms:created xsi:type="dcterms:W3CDTF">2006-08-16T00:00:00Z</dcterms:created>
  <dcterms:modified xsi:type="dcterms:W3CDTF">2021-06-03T08:28:04Z</dcterms:modified>
</cp:coreProperties>
</file>