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71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56" r:id="rId18"/>
    <p:sldId id="265" r:id="rId19"/>
    <p:sldId id="260" r:id="rId20"/>
    <p:sldId id="259" r:id="rId21"/>
    <p:sldId id="264" r:id="rId22"/>
    <p:sldId id="258" r:id="rId23"/>
    <p:sldId id="261" r:id="rId24"/>
    <p:sldId id="262" r:id="rId25"/>
    <p:sldId id="263" r:id="rId26"/>
    <p:sldId id="269" r:id="rId27"/>
    <p:sldId id="270" r:id="rId28"/>
    <p:sldId id="268" r:id="rId29"/>
    <p:sldId id="257" r:id="rId30"/>
    <p:sldId id="266" r:id="rId31"/>
    <p:sldId id="26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" autoAdjust="0"/>
    <p:restoredTop sz="94660"/>
  </p:normalViewPr>
  <p:slideViewPr>
    <p:cSldViewPr snapToGrid="0">
      <p:cViewPr>
        <p:scale>
          <a:sx n="125" d="100"/>
          <a:sy n="125" d="100"/>
        </p:scale>
        <p:origin x="43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C805A-298D-48B5-9671-6B49EF2D8D73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7C214-3ED9-4230-8A2E-33E313E196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407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8C04C-CC0A-4172-A4F0-EB0C1802305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601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83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19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611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535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928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638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50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02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378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92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30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57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00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10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92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56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A72BD-345F-4BF9-8843-C5DF6258F5EC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5C2057-F8A3-476F-8417-111778EF21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09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55847-2740-E325-841C-C822AF669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7378"/>
            <a:ext cx="9144000" cy="1151914"/>
          </a:xfrm>
        </p:spPr>
        <p:txBody>
          <a:bodyPr/>
          <a:lstStyle/>
          <a:p>
            <a:pPr algn="ctr"/>
            <a:r>
              <a:rPr lang="en-GB" b="1" u="sng" dirty="0"/>
              <a:t>Vascular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19426A-1F6C-0AAA-0FDA-2AA7B0081574}"/>
              </a:ext>
            </a:extLst>
          </p:cNvPr>
          <p:cNvSpPr txBox="1"/>
          <p:nvPr/>
        </p:nvSpPr>
        <p:spPr>
          <a:xfrm>
            <a:off x="883138" y="2086708"/>
            <a:ext cx="350288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Agenda: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Bacon and Sausage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Conference Feedback (Ryan)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TOS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Carotid web plaques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NAASP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Schedules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Vetting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Nicky updates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Audit /machine trials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Pre-op V06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Vascular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215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C742-4F65-710D-9E27-D2644CFA3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6235"/>
            <a:ext cx="9144000" cy="1058129"/>
          </a:xfrm>
        </p:spPr>
        <p:txBody>
          <a:bodyPr/>
          <a:lstStyle/>
          <a:p>
            <a:pPr algn="l"/>
            <a:r>
              <a:rPr lang="en-GB" u="sng" dirty="0"/>
              <a:t>NAASP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DFBF5F-3631-190B-812D-856238AAD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34117"/>
            <a:ext cx="9144000" cy="382953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dirty="0"/>
              <a:t>As of beginning January:</a:t>
            </a:r>
          </a:p>
          <a:p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The NAASP backlog was ~130 patients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This is a 4-6 month wait (no February NAASP service)</a:t>
            </a:r>
          </a:p>
          <a:p>
            <a:pPr algn="l"/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So we have said we will do </a:t>
            </a:r>
            <a:r>
              <a:rPr lang="en-GB" u="sng" dirty="0"/>
              <a:t>4 sessions</a:t>
            </a:r>
            <a:r>
              <a:rPr lang="en-GB" dirty="0"/>
              <a:t> in Feb, giving ~60 slots over next few weeks.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This almost halves the waiting list – but importantly makes sure it is just 24 month surveillance patients that are still waiting.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After this we will wait and see. Hopefully they can self maintain from there, if not we can react on an ADHOC basis?</a:t>
            </a:r>
          </a:p>
        </p:txBody>
      </p:sp>
    </p:spTree>
    <p:extLst>
      <p:ext uri="{BB962C8B-B14F-4D97-AF65-F5344CB8AC3E}">
        <p14:creationId xmlns:p14="http://schemas.microsoft.com/office/powerpoint/2010/main" val="40558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C742-4F65-710D-9E27-D2644CFA3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194"/>
            <a:ext cx="9144000" cy="1058129"/>
          </a:xfrm>
        </p:spPr>
        <p:txBody>
          <a:bodyPr/>
          <a:lstStyle/>
          <a:p>
            <a:pPr algn="l"/>
            <a:r>
              <a:rPr lang="en-GB" u="sng" dirty="0"/>
              <a:t>Schedules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DFBF5F-3631-190B-812D-856238AAD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427587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GB" dirty="0"/>
              <a:t>Why did it need changing?</a:t>
            </a:r>
          </a:p>
          <a:p>
            <a:pPr algn="l"/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Ryan and Alannah don’t need supervision or training slots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Ryan and Alannah changed their working hours.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algn="l"/>
            <a:r>
              <a:rPr lang="en-GB" sz="2800" dirty="0"/>
              <a:t>	       </a:t>
            </a:r>
            <a:r>
              <a:rPr lang="en-GB" sz="2800" b="1" dirty="0"/>
              <a:t>  = Huge increase in capacity which was underutilised.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There was also no route for urgent patients to have their referrals expedited rapidly </a:t>
            </a:r>
          </a:p>
          <a:p>
            <a:pPr algn="l"/>
            <a:r>
              <a:rPr lang="en-GB" dirty="0"/>
              <a:t>				</a:t>
            </a:r>
            <a:r>
              <a:rPr lang="en-GB" sz="1500" i="1" dirty="0"/>
              <a:t>(I will come back to this)</a:t>
            </a:r>
          </a:p>
          <a:p>
            <a:endParaRPr lang="en-GB" dirty="0"/>
          </a:p>
          <a:p>
            <a:r>
              <a:rPr lang="en-GB" dirty="0"/>
              <a:t>The initiation of this coincided with Linzi and I being off and with Jodie just starting to get involved with Vascular. So it has probably been a bit bumpier than anticipated, but it has also been initiated a lot later than hoped. So yes, there are a few teething problems, but we are getting there.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40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3F5559-D39D-D628-B0CC-176848E60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499" y="228600"/>
            <a:ext cx="8362950" cy="6400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0FD35E-5622-20D0-6357-79DF50D4E14C}"/>
              </a:ext>
            </a:extLst>
          </p:cNvPr>
          <p:cNvSpPr/>
          <p:nvPr/>
        </p:nvSpPr>
        <p:spPr>
          <a:xfrm>
            <a:off x="3986073" y="3429000"/>
            <a:ext cx="594805" cy="2911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A9E864-D760-3642-0ABF-3FDDE9542D04}"/>
              </a:ext>
            </a:extLst>
          </p:cNvPr>
          <p:cNvSpPr/>
          <p:nvPr/>
        </p:nvSpPr>
        <p:spPr>
          <a:xfrm>
            <a:off x="5489452" y="3429000"/>
            <a:ext cx="594805" cy="2911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8D21DB-8E9D-B835-58D7-39FB829980A4}"/>
              </a:ext>
            </a:extLst>
          </p:cNvPr>
          <p:cNvSpPr/>
          <p:nvPr/>
        </p:nvSpPr>
        <p:spPr>
          <a:xfrm>
            <a:off x="8346489" y="3420123"/>
            <a:ext cx="594805" cy="2911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3DFABF-E921-DDDA-C76D-0CDBB8976F34}"/>
              </a:ext>
            </a:extLst>
          </p:cNvPr>
          <p:cNvSpPr/>
          <p:nvPr/>
        </p:nvSpPr>
        <p:spPr>
          <a:xfrm>
            <a:off x="6917971" y="508248"/>
            <a:ext cx="594805" cy="2911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D918CD-8EB6-1892-9040-E7C1F991538D}"/>
              </a:ext>
            </a:extLst>
          </p:cNvPr>
          <p:cNvSpPr/>
          <p:nvPr/>
        </p:nvSpPr>
        <p:spPr>
          <a:xfrm>
            <a:off x="9864710" y="2977718"/>
            <a:ext cx="594805" cy="2911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21F529-198E-0D99-3985-7322F13EB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17" y="628650"/>
            <a:ext cx="561975" cy="28003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F24B0D-AE61-7372-F876-E5403EF9AEB7}"/>
              </a:ext>
            </a:extLst>
          </p:cNvPr>
          <p:cNvSpPr txBox="1"/>
          <p:nvPr/>
        </p:nvSpPr>
        <p:spPr>
          <a:xfrm>
            <a:off x="815267" y="1013162"/>
            <a:ext cx="19920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new system is based on the assumption that half of the time in these slots is for:</a:t>
            </a:r>
          </a:p>
          <a:p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IP </a:t>
            </a:r>
            <a:r>
              <a:rPr lang="en-GB" b="1" dirty="0"/>
              <a:t>(Min 2 hours)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DE1D2D-2753-F4E5-F2FF-CB2D0F8EA007}"/>
              </a:ext>
            </a:extLst>
          </p:cNvPr>
          <p:cNvSpPr txBox="1"/>
          <p:nvPr/>
        </p:nvSpPr>
        <p:spPr>
          <a:xfrm>
            <a:off x="578344" y="3813514"/>
            <a:ext cx="2083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If there are more urgent referrals then these can also be booked into a normal OP slot wherever available.</a:t>
            </a:r>
          </a:p>
        </p:txBody>
      </p:sp>
    </p:spTree>
    <p:extLst>
      <p:ext uri="{BB962C8B-B14F-4D97-AF65-F5344CB8AC3E}">
        <p14:creationId xmlns:p14="http://schemas.microsoft.com/office/powerpoint/2010/main" val="319352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C742-4F65-710D-9E27-D2644CFA3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194"/>
            <a:ext cx="9144000" cy="1058129"/>
          </a:xfrm>
        </p:spPr>
        <p:txBody>
          <a:bodyPr/>
          <a:lstStyle/>
          <a:p>
            <a:pPr algn="l"/>
            <a:r>
              <a:rPr lang="en-GB" u="sng" dirty="0"/>
              <a:t>Schedules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4D132-5591-21EB-2BBF-753C09058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21" y="1675300"/>
            <a:ext cx="6267450" cy="1209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DF980-98BF-1DCA-D190-526236918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877651"/>
            <a:ext cx="5867400" cy="1095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EACF69-E455-5069-E2B3-17B102120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521" y="3882053"/>
            <a:ext cx="3114675" cy="1428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0D44C7-D912-BCAE-1C7D-D43C50F48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255" y="4933475"/>
            <a:ext cx="3049802" cy="782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D90F9A-3DE8-4F38-C875-4CE05823E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274" y="3961635"/>
            <a:ext cx="3367252" cy="13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F5B4-6D2B-E74B-CEDF-0334BBDFF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Schedules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6E0CA8-4AB6-BF82-6668-D2C0C130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1325563"/>
            <a:ext cx="6115050" cy="501866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D81273F-9C55-BDA0-40F7-4D7AAD359298}"/>
              </a:ext>
            </a:extLst>
          </p:cNvPr>
          <p:cNvSpPr/>
          <p:nvPr/>
        </p:nvSpPr>
        <p:spPr>
          <a:xfrm>
            <a:off x="4991100" y="1325563"/>
            <a:ext cx="2095500" cy="346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659768-4E76-C9A0-C7B0-A83050D7BD39}"/>
              </a:ext>
            </a:extLst>
          </p:cNvPr>
          <p:cNvCxnSpPr/>
          <p:nvPr/>
        </p:nvCxnSpPr>
        <p:spPr>
          <a:xfrm>
            <a:off x="5163125" y="1570181"/>
            <a:ext cx="6834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20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C742-4F65-710D-9E27-D2644CFA3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9905"/>
            <a:ext cx="9144000" cy="1058129"/>
          </a:xfrm>
        </p:spPr>
        <p:txBody>
          <a:bodyPr/>
          <a:lstStyle/>
          <a:p>
            <a:pPr algn="l"/>
            <a:r>
              <a:rPr lang="en-GB" dirty="0"/>
              <a:t>Vetting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DFBF5F-3631-190B-812D-856238AAD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208" y="1853137"/>
            <a:ext cx="11292396" cy="421031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So for this system to work, it is slightly dependent on urgent referrals actually being urgent.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So when we are vetting we need to have a look to make sure that they are clinically indicated as urgent.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If there is no clinical information indicating that they are urgent written down (? minus vascular consultants), should we put these in routine slots?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i="1" dirty="0"/>
              <a:t>What do we think?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I am going to do a small project to assess routine and urgent patients. I will feed this back at the next meeting.</a:t>
            </a:r>
          </a:p>
        </p:txBody>
      </p:sp>
    </p:spTree>
    <p:extLst>
      <p:ext uri="{BB962C8B-B14F-4D97-AF65-F5344CB8AC3E}">
        <p14:creationId xmlns:p14="http://schemas.microsoft.com/office/powerpoint/2010/main" val="252950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C742-4F65-710D-9E27-D2644CFA3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9905"/>
            <a:ext cx="9144000" cy="1058129"/>
          </a:xfrm>
        </p:spPr>
        <p:txBody>
          <a:bodyPr/>
          <a:lstStyle/>
          <a:p>
            <a:pPr algn="l"/>
            <a:r>
              <a:rPr lang="en-GB" dirty="0"/>
              <a:t>Vetting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DFBF5F-3631-190B-812D-856238AAD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768" y="1944577"/>
            <a:ext cx="8914512" cy="421031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Also a reminder from Linzi's email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algn="l"/>
            <a:r>
              <a:rPr lang="en-GB" dirty="0"/>
              <a:t>	If we notice that patients reside in chesterfield, write this on the referral so that she can send the referral up there instead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049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DB1C9-F919-F570-3150-797A88DDB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0" b="96347" l="4783" r="96957">
                        <a14:foregroundMark x1="11304" y1="31507" x2="5652" y2="55708"/>
                        <a14:foregroundMark x1="5652" y1="55708" x2="14348" y2="63927"/>
                        <a14:foregroundMark x1="6522" y1="86301" x2="18333" y2="88528"/>
                        <a14:foregroundMark x1="3478" y1="91324" x2="17514" y2="91324"/>
                        <a14:foregroundMark x1="69565" y1="90411" x2="88696" y2="83562"/>
                        <a14:foregroundMark x1="3478" y1="91324" x2="16891" y2="93450"/>
                        <a14:foregroundMark x1="39130" y1="9132" x2="49230" y2="6435"/>
                        <a14:foregroundMark x1="68977" y1="4669" x2="75217" y2="8219"/>
                        <a14:foregroundMark x1="90435" y1="23288" x2="88696" y2="42009"/>
                        <a14:foregroundMark x1="93478" y1="25571" x2="93043" y2="40183"/>
                        <a14:foregroundMark x1="96087" y1="25571" x2="96957" y2="35616"/>
                        <a14:foregroundMark x1="46957" y1="4566" x2="62174" y2="2740"/>
                        <a14:foregroundMark x1="62174" y1="2740" x2="69565" y2="5479"/>
                        <a14:foregroundMark x1="24783" y1="90411" x2="23043" y2="96347"/>
                        <a14:backgroundMark x1="25652" y1="89954" x2="25456" y2="90622"/>
                      </a14:backgroundRemoval>
                    </a14:imgEffect>
                  </a14:imgLayer>
                </a14:imgProps>
              </a:ext>
            </a:extLst>
          </a:blip>
          <a:srcRect l="11461" r="13635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106128-DE9F-FFDC-C6D8-55C58DA0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1678665"/>
            <a:ext cx="3887839" cy="2372168"/>
          </a:xfrm>
        </p:spPr>
        <p:txBody>
          <a:bodyPr>
            <a:normAutofit/>
          </a:bodyPr>
          <a:lstStyle/>
          <a:p>
            <a:r>
              <a:rPr lang="en-GB" b="1"/>
              <a:t>Audits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031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A63E-4716-B4E7-95F3-355984FC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audit themes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B6FA9-4595-29DC-40BA-1CB737759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Frozen DVT images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FDF86-9F27-893B-5B2B-8C0B3A164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491091"/>
            <a:ext cx="4185623" cy="30735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I have noticed frozen DVT and Varicose vein images. </a:t>
            </a:r>
          </a:p>
          <a:p>
            <a:r>
              <a:rPr lang="en-GB" dirty="0"/>
              <a:t>I don’t think that we shouldn’t be taking frozen images for these scans, I think that dynamic images show a lot more and can be more easily audited.</a:t>
            </a:r>
          </a:p>
          <a:p>
            <a:r>
              <a:rPr lang="en-GB" dirty="0"/>
              <a:t>What are everyone's thoughts on this? We should all be on the same page and doing the same thing.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A0C49-DEEF-A06E-D635-E1B849E55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b="1" dirty="0"/>
              <a:t>Proof reading reports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47219-768E-F3B3-98F2-1505FBE14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856481"/>
            <a:ext cx="4185617" cy="267688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Make sure that reports are thoroughly proof read to ensure accurate velocities and that the summary does not contradict the main body of the report. </a:t>
            </a:r>
          </a:p>
          <a:p>
            <a:r>
              <a:rPr lang="en-GB" dirty="0"/>
              <a:t>Also ensure that the correct leg has been reported / that the side of the body scanned has been specified.</a:t>
            </a:r>
          </a:p>
        </p:txBody>
      </p:sp>
    </p:spTree>
    <p:extLst>
      <p:ext uri="{BB962C8B-B14F-4D97-AF65-F5344CB8AC3E}">
        <p14:creationId xmlns:p14="http://schemas.microsoft.com/office/powerpoint/2010/main" val="2389602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A63E-4716-B4E7-95F3-355984FC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audit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B6FA9-4595-29DC-40BA-1CB737759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Audit frequency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FDF86-9F27-893B-5B2B-8C0B3A164E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Everyone is audited every 3 months. These are for the following scans:</a:t>
            </a:r>
          </a:p>
          <a:p>
            <a:pPr marL="0" indent="0">
              <a:buNone/>
            </a:pPr>
            <a:r>
              <a:rPr lang="en-GB" dirty="0"/>
              <a:t>DVT</a:t>
            </a:r>
          </a:p>
          <a:p>
            <a:pPr marL="0" indent="0">
              <a:buNone/>
            </a:pPr>
            <a:r>
              <a:rPr lang="en-GB" dirty="0"/>
              <a:t>Carotid </a:t>
            </a:r>
          </a:p>
          <a:p>
            <a:pPr marL="0" indent="0">
              <a:buNone/>
            </a:pPr>
            <a:r>
              <a:rPr lang="en-GB" dirty="0"/>
              <a:t>Arterial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A0C49-DEEF-A06E-D635-E1B849E55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b="1" dirty="0"/>
              <a:t>Number of scans audited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47219-768E-F3B3-98F2-1505FBE14D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For each type of scan audited, 4 scans are chosen at random.</a:t>
            </a:r>
          </a:p>
          <a:p>
            <a:r>
              <a:rPr lang="en-GB" dirty="0"/>
              <a:t>The scores from these 4 scans are averaged to get an overall monthly score for that particular modality (i.e. DVT)</a:t>
            </a:r>
          </a:p>
        </p:txBody>
      </p:sp>
    </p:spTree>
    <p:extLst>
      <p:ext uri="{BB962C8B-B14F-4D97-AF65-F5344CB8AC3E}">
        <p14:creationId xmlns:p14="http://schemas.microsoft.com/office/powerpoint/2010/main" val="264474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072301-814B-C141-8EDB-43F8163BE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50"/>
          <a:stretch/>
        </p:blipFill>
        <p:spPr>
          <a:xfrm>
            <a:off x="721895" y="96251"/>
            <a:ext cx="4620126" cy="4585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826E02-4F02-8C40-89FA-D3BB26381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368" y="2021304"/>
            <a:ext cx="5978643" cy="4585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8A2A8B-EB8B-9F4C-9D26-C39D94766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5" y="2254339"/>
            <a:ext cx="5421461" cy="4352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D6937-D86E-4F44-8A9D-2D6905C6B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042" y="165189"/>
            <a:ext cx="4013200" cy="4178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B4541E-3BD7-E241-8D01-AFBEFA3097FA}"/>
              </a:ext>
            </a:extLst>
          </p:cNvPr>
          <p:cNvSpPr txBox="1"/>
          <p:nvPr/>
        </p:nvSpPr>
        <p:spPr>
          <a:xfrm>
            <a:off x="2583576" y="2254339"/>
            <a:ext cx="5980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</a:rPr>
              <a:t>Carotid Web</a:t>
            </a:r>
          </a:p>
        </p:txBody>
      </p:sp>
    </p:spTree>
    <p:extLst>
      <p:ext uri="{BB962C8B-B14F-4D97-AF65-F5344CB8AC3E}">
        <p14:creationId xmlns:p14="http://schemas.microsoft.com/office/powerpoint/2010/main" val="292964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28D1C0-4CBD-95C6-46EB-FF9FF2C3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060" y="1921462"/>
            <a:ext cx="5541881" cy="301507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0ECFC1-0364-3C7C-8B45-E90BFD7F43D4}"/>
              </a:ext>
            </a:extLst>
          </p:cNvPr>
          <p:cNvSpPr txBox="1">
            <a:spLocks/>
          </p:cNvSpPr>
          <p:nvPr/>
        </p:nvSpPr>
        <p:spPr>
          <a:xfrm>
            <a:off x="1132059" y="3032369"/>
            <a:ext cx="337885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Scoring system</a:t>
            </a:r>
          </a:p>
        </p:txBody>
      </p:sp>
    </p:spTree>
    <p:extLst>
      <p:ext uri="{BB962C8B-B14F-4D97-AF65-F5344CB8AC3E}">
        <p14:creationId xmlns:p14="http://schemas.microsoft.com/office/powerpoint/2010/main" val="580905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A63E-4716-B4E7-95F3-355984FC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New audit system</a:t>
            </a:r>
            <a:endParaRPr lang="en-GB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CDFDF86-9F27-893B-5B2B-8C0B3A164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074" y="1912652"/>
            <a:ext cx="8933619" cy="3304117"/>
          </a:xfrm>
        </p:spPr>
        <p:txBody>
          <a:bodyPr/>
          <a:lstStyle/>
          <a:p>
            <a:r>
              <a:rPr lang="en-GB" dirty="0"/>
              <a:t>The frequency of audit will stay the same (every 3 months).</a:t>
            </a:r>
          </a:p>
          <a:p>
            <a:endParaRPr lang="en-GB" dirty="0"/>
          </a:p>
          <a:p>
            <a:r>
              <a:rPr lang="en-GB" dirty="0"/>
              <a:t>The scoring system and number of scans for each person will also remain the same. </a:t>
            </a:r>
          </a:p>
          <a:p>
            <a:endParaRPr lang="en-GB" dirty="0"/>
          </a:p>
          <a:p>
            <a:r>
              <a:rPr lang="en-GB" dirty="0"/>
              <a:t>Feedback will be given via email each time you are audited (so every 3 months).</a:t>
            </a:r>
          </a:p>
        </p:txBody>
      </p:sp>
    </p:spTree>
    <p:extLst>
      <p:ext uri="{BB962C8B-B14F-4D97-AF65-F5344CB8AC3E}">
        <p14:creationId xmlns:p14="http://schemas.microsoft.com/office/powerpoint/2010/main" val="1094636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A63E-4716-B4E7-95F3-355984FC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audit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B6FA9-4595-29DC-40BA-1CB737759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Scores below an expected standard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FDF86-9F27-893B-5B2B-8C0B3A164E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We should aim to have an average score </a:t>
            </a:r>
            <a:r>
              <a:rPr lang="en-GB" b="1" dirty="0"/>
              <a:t>above 10</a:t>
            </a:r>
            <a:r>
              <a:rPr lang="en-GB" dirty="0"/>
              <a:t>.</a:t>
            </a:r>
          </a:p>
          <a:p>
            <a:r>
              <a:rPr lang="en-GB" dirty="0"/>
              <a:t>We should aim to have a score </a:t>
            </a:r>
            <a:r>
              <a:rPr lang="en-GB" b="1" dirty="0"/>
              <a:t>above 2</a:t>
            </a:r>
            <a:r>
              <a:rPr lang="en-GB" dirty="0"/>
              <a:t> for each individual element of a scan (images obtained, image quality, report quality).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A0C49-DEEF-A06E-D635-E1B849E55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757560"/>
            <a:ext cx="4185618" cy="576262"/>
          </a:xfrm>
        </p:spPr>
        <p:txBody>
          <a:bodyPr/>
          <a:lstStyle/>
          <a:p>
            <a:r>
              <a:rPr lang="en-GB" b="1" dirty="0"/>
              <a:t>Average scores below 10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47219-768E-F3B3-98F2-1505FBE14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/>
          <a:lstStyle/>
          <a:p>
            <a:r>
              <a:rPr lang="en-GB" dirty="0"/>
              <a:t>Individuals with scores below 10 will be audited every month for a period of 2 months.</a:t>
            </a:r>
          </a:p>
        </p:txBody>
      </p:sp>
    </p:spTree>
    <p:extLst>
      <p:ext uri="{BB962C8B-B14F-4D97-AF65-F5344CB8AC3E}">
        <p14:creationId xmlns:p14="http://schemas.microsoft.com/office/powerpoint/2010/main" val="919275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A63E-4716-B4E7-95F3-355984FC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New audit system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B6FA9-4595-29DC-40BA-1CB737759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7494" y="1728378"/>
            <a:ext cx="8170543" cy="828110"/>
          </a:xfrm>
        </p:spPr>
        <p:txBody>
          <a:bodyPr/>
          <a:lstStyle/>
          <a:p>
            <a:pPr algn="ctr"/>
            <a:r>
              <a:rPr lang="en-GB" b="1" dirty="0"/>
              <a:t>After the 2-month period if scores haven’t improved what should happen?</a:t>
            </a:r>
          </a:p>
        </p:txBody>
      </p:sp>
      <p:pic>
        <p:nvPicPr>
          <p:cNvPr id="14" name="Graphic 13" descr="Good Idea with solid fill">
            <a:extLst>
              <a:ext uri="{FF2B5EF4-FFF2-40B4-BE49-F238E27FC236}">
                <a16:creationId xmlns:a16="http://schemas.microsoft.com/office/drawing/2014/main" id="{1A0AFCF5-312B-DFF0-3FF7-5270D9856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4788" y="3049178"/>
            <a:ext cx="2840898" cy="28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1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A63E-4716-B4E7-95F3-355984FC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audit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B6FA9-4595-29DC-40BA-1CB737759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663714"/>
            <a:ext cx="4185623" cy="576262"/>
          </a:xfrm>
        </p:spPr>
        <p:txBody>
          <a:bodyPr/>
          <a:lstStyle/>
          <a:p>
            <a:r>
              <a:rPr lang="en-GB" b="1" dirty="0"/>
              <a:t>My thoughts…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FDF86-9F27-893B-5B2B-8C0B3A164E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1 to 1 Seminar to demonstrate where image / report quality could be improved.</a:t>
            </a:r>
          </a:p>
          <a:p>
            <a:r>
              <a:rPr lang="en-GB" dirty="0"/>
              <a:t>Additional training offered if an individual feels they need support with something specific. </a:t>
            </a:r>
          </a:p>
          <a:p>
            <a:r>
              <a:rPr lang="en-GB" dirty="0"/>
              <a:t>Audited for another 2 months after this to see if this has helped.</a:t>
            </a:r>
          </a:p>
        </p:txBody>
      </p:sp>
      <p:pic>
        <p:nvPicPr>
          <p:cNvPr id="11" name="Graphic 10" descr="Boardroom with solid fill">
            <a:extLst>
              <a:ext uri="{FF2B5EF4-FFF2-40B4-BE49-F238E27FC236}">
                <a16:creationId xmlns:a16="http://schemas.microsoft.com/office/drawing/2014/main" id="{D7299F56-0D69-40D6-5719-61A72CBC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6118" y="451678"/>
            <a:ext cx="1934355" cy="1934355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58C3B2F-8CC9-6829-4EA6-7C4543E569BF}"/>
              </a:ext>
            </a:extLst>
          </p:cNvPr>
          <p:cNvSpPr txBox="1">
            <a:spLocks/>
          </p:cNvSpPr>
          <p:nvPr/>
        </p:nvSpPr>
        <p:spPr>
          <a:xfrm>
            <a:off x="4975668" y="2629687"/>
            <a:ext cx="4185623" cy="3304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Disputes – if an individual does not agree with their audit scores, the images could be reviewed by another person. </a:t>
            </a:r>
          </a:p>
        </p:txBody>
      </p:sp>
    </p:spTree>
    <p:extLst>
      <p:ext uri="{BB962C8B-B14F-4D97-AF65-F5344CB8AC3E}">
        <p14:creationId xmlns:p14="http://schemas.microsoft.com/office/powerpoint/2010/main" val="373447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49606" y="1258360"/>
            <a:ext cx="84770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Ryan will now be helping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 with auditing.</a:t>
            </a:r>
          </a:p>
        </p:txBody>
      </p:sp>
      <p:pic>
        <p:nvPicPr>
          <p:cNvPr id="1026" name="Picture 2" descr="C:\Users\heulwen.gilbert\AppData\Local\Microsoft\Windows\INetCache\IE\BHA0GIHS\teamwo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134360"/>
            <a:ext cx="4351020" cy="290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899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A63E-4716-B4E7-95F3-355984FC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trials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B6FA9-4595-29DC-40BA-1CB737759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Mindray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FDF86-9F27-893B-5B2B-8C0B3A164E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Have finally chased them down!</a:t>
            </a:r>
          </a:p>
          <a:p>
            <a:r>
              <a:rPr lang="en-GB" dirty="0"/>
              <a:t>Hopefully we can get the machine in to trial in March. </a:t>
            </a:r>
          </a:p>
          <a:p>
            <a:r>
              <a:rPr lang="en-GB" dirty="0"/>
              <a:t>We will just trial one machine which could be used as both a portable and mainframe.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A0C49-DEEF-A06E-D635-E1B849E55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b="1" dirty="0"/>
              <a:t>Siemens / 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47219-768E-F3B3-98F2-1505FBE14D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The general consensus was that neither stood out or matched the image quality of the Philips.</a:t>
            </a:r>
          </a:p>
          <a:p>
            <a:r>
              <a:rPr lang="en-GB" dirty="0"/>
              <a:t>Is that correct? </a:t>
            </a:r>
          </a:p>
          <a:p>
            <a:r>
              <a:rPr lang="en-GB" dirty="0"/>
              <a:t>Both have expressed interest in us re-trialling them as they have said the issues we raised could be addressed.</a:t>
            </a:r>
          </a:p>
          <a:p>
            <a:r>
              <a:rPr lang="en-GB" dirty="0"/>
              <a:t>Would anyone like to re-test them once we’ve had Mindray in?</a:t>
            </a:r>
          </a:p>
        </p:txBody>
      </p:sp>
    </p:spTree>
    <p:extLst>
      <p:ext uri="{BB962C8B-B14F-4D97-AF65-F5344CB8AC3E}">
        <p14:creationId xmlns:p14="http://schemas.microsoft.com/office/powerpoint/2010/main" val="971886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A63E-4716-B4E7-95F3-355984FC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trials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B6FA9-4595-29DC-40BA-1CB737759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Samsung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FDF86-9F27-893B-5B2B-8C0B3A164E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I have spoken to the sales rep for Samsung</a:t>
            </a:r>
          </a:p>
          <a:p>
            <a:r>
              <a:rPr lang="en-GB" dirty="0"/>
              <a:t>The machine is not ‘made specifically’ for Vascular but they are currently developing it to be used for Vascular</a:t>
            </a:r>
          </a:p>
          <a:p>
            <a:r>
              <a:rPr lang="en-GB" dirty="0"/>
              <a:t>Is anyone interested in trialling it? </a:t>
            </a:r>
          </a:p>
        </p:txBody>
      </p:sp>
      <p:pic>
        <p:nvPicPr>
          <p:cNvPr id="1026" name="Picture 2" descr="UGEO WS80A by Samsung Medison - The premium dimension in the ultrasound for women's health">
            <a:extLst>
              <a:ext uri="{FF2B5EF4-FFF2-40B4-BE49-F238E27FC236}">
                <a16:creationId xmlns:a16="http://schemas.microsoft.com/office/drawing/2014/main" id="{0304E3D6-A058-1408-2E87-C85871E3B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2" r="40064"/>
          <a:stretch/>
        </p:blipFill>
        <p:spPr bwMode="auto">
          <a:xfrm>
            <a:off x="5791200" y="1569009"/>
            <a:ext cx="275101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443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51D5F-D8D5-829A-1C90-123A06A79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856" y="1261331"/>
            <a:ext cx="3179146" cy="27864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4600"/>
              <a:t>Alannah Pre-CABG carotid duplex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2F94C-9B02-7C10-FBC4-FF66AB7A1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64" r="4474" b="-1"/>
          <a:stretch/>
        </p:blipFill>
        <p:spPr>
          <a:xfrm>
            <a:off x="888603" y="1261330"/>
            <a:ext cx="4973212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77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B06D-E399-AB93-39EC-3124D251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Pre-CABG carotid duplexes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E99AE-1E78-3273-9449-66257231A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Seems like we are getting more requests.</a:t>
            </a:r>
          </a:p>
          <a:p>
            <a:endParaRPr lang="en-GB" dirty="0"/>
          </a:p>
          <a:p>
            <a:r>
              <a:rPr lang="en-GB" dirty="0"/>
              <a:t>Patients haven’t been confirmed to be suitable for surgery.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Doesn’t seem to be a clear guideline to follow.</a:t>
            </a:r>
          </a:p>
        </p:txBody>
      </p:sp>
    </p:spTree>
    <p:extLst>
      <p:ext uri="{BB962C8B-B14F-4D97-AF65-F5344CB8AC3E}">
        <p14:creationId xmlns:p14="http://schemas.microsoft.com/office/powerpoint/2010/main" val="60039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6838EE9-EEAA-2C4D-8042-2D7B0D9A1C20}"/>
              </a:ext>
            </a:extLst>
          </p:cNvPr>
          <p:cNvGrpSpPr/>
          <p:nvPr/>
        </p:nvGrpSpPr>
        <p:grpSpPr>
          <a:xfrm>
            <a:off x="501316" y="5039335"/>
            <a:ext cx="2383339" cy="1484026"/>
            <a:chOff x="912851" y="5476129"/>
            <a:chExt cx="2383339" cy="148402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48C0E7-9AA4-B148-9A63-CD6AE9F79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2851" y="5476129"/>
              <a:ext cx="2383339" cy="148402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4260F1-81B3-4E42-960C-0BD1F2EAD592}"/>
                </a:ext>
              </a:extLst>
            </p:cNvPr>
            <p:cNvSpPr/>
            <p:nvPr/>
          </p:nvSpPr>
          <p:spPr>
            <a:xfrm>
              <a:off x="1423192" y="5840737"/>
              <a:ext cx="8538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 BEADS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9727EB-1E2F-1041-A8E0-7FF67AFF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16" y="322381"/>
            <a:ext cx="10515600" cy="1325563"/>
          </a:xfrm>
        </p:spPr>
        <p:txBody>
          <a:bodyPr/>
          <a:lstStyle/>
          <a:p>
            <a:r>
              <a:rPr lang="en-US" dirty="0"/>
              <a:t>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48C73-0387-BC4F-AB2F-83AD8B8E7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16" y="1241382"/>
            <a:ext cx="10515600" cy="3373705"/>
          </a:xfrm>
        </p:spPr>
        <p:txBody>
          <a:bodyPr>
            <a:normAutofit/>
          </a:bodyPr>
          <a:lstStyle/>
          <a:p>
            <a:r>
              <a:rPr lang="en-US" dirty="0"/>
              <a:t>A rare form of fibromuscular dysplasia (FD).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Non-atherosclerotic, non-inflammatory disease </a:t>
            </a:r>
          </a:p>
          <a:p>
            <a:pPr marL="0" indent="0">
              <a:buNone/>
            </a:pPr>
            <a:r>
              <a:rPr lang="en-US" dirty="0"/>
              <a:t>that results in the abnormal growth in any </a:t>
            </a:r>
          </a:p>
          <a:p>
            <a:pPr marL="0" indent="0">
              <a:buNone/>
            </a:pPr>
            <a:r>
              <a:rPr lang="en-US" dirty="0"/>
              <a:t>of three arterial layers.</a:t>
            </a:r>
          </a:p>
          <a:p>
            <a:endParaRPr lang="en-US" dirty="0"/>
          </a:p>
          <a:p>
            <a:r>
              <a:rPr lang="en-US" dirty="0"/>
              <a:t>Why rare? The more common form of </a:t>
            </a:r>
          </a:p>
          <a:p>
            <a:pPr marL="0" indent="0">
              <a:buNone/>
            </a:pPr>
            <a:r>
              <a:rPr lang="en-US" dirty="0"/>
              <a:t>FD presents as: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971A5-FA8D-2041-881F-B0BC75FA2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854" y="480201"/>
            <a:ext cx="4402893" cy="2618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179634-8D89-DA43-8EC8-F86275C5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9" y="3682021"/>
            <a:ext cx="4515427" cy="284134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917BD8A-98C3-D549-90AB-95649315B764}"/>
              </a:ext>
            </a:extLst>
          </p:cNvPr>
          <p:cNvGrpSpPr/>
          <p:nvPr/>
        </p:nvGrpSpPr>
        <p:grpSpPr>
          <a:xfrm>
            <a:off x="3182597" y="4506454"/>
            <a:ext cx="2071858" cy="2164309"/>
            <a:chOff x="3182597" y="4506454"/>
            <a:chExt cx="2071858" cy="21643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BDB5B5-3FC8-7F4F-8ADF-D855AA990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597" y="4506454"/>
              <a:ext cx="1444431" cy="216430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D3FC39-4ABC-C940-BCD5-18D07E2103A4}"/>
                </a:ext>
              </a:extLst>
            </p:cNvPr>
            <p:cNvSpPr txBox="1"/>
            <p:nvPr/>
          </p:nvSpPr>
          <p:spPr>
            <a:xfrm>
              <a:off x="3545971" y="5458259"/>
              <a:ext cx="1708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BEANS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8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1E4E-306C-939C-51B5-F72364A06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Pre-CABG carotid duplexes – currently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68795-04CD-F238-1AF7-E76DA65A0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Have been given data, now need to analyse to get facts.</a:t>
            </a:r>
          </a:p>
          <a:p>
            <a:endParaRPr lang="en-GB" dirty="0"/>
          </a:p>
          <a:p>
            <a:r>
              <a:rPr lang="en-GB" dirty="0"/>
              <a:t>Have been given contacts in cardiology.</a:t>
            </a:r>
          </a:p>
          <a:p>
            <a:endParaRPr lang="en-GB" dirty="0"/>
          </a:p>
          <a:p>
            <a:r>
              <a:rPr lang="en-GB" dirty="0"/>
              <a:t>Utilising journals.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Any recommendations on how to approach this?</a:t>
            </a:r>
          </a:p>
        </p:txBody>
      </p:sp>
    </p:spTree>
    <p:extLst>
      <p:ext uri="{BB962C8B-B14F-4D97-AF65-F5344CB8AC3E}">
        <p14:creationId xmlns:p14="http://schemas.microsoft.com/office/powerpoint/2010/main" val="1057822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FB54B-F09D-75E4-D224-EC7FDB171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803"/>
            <a:ext cx="10515600" cy="1325563"/>
          </a:xfrm>
        </p:spPr>
        <p:txBody>
          <a:bodyPr/>
          <a:lstStyle/>
          <a:p>
            <a:r>
              <a:rPr lang="en-GB" dirty="0"/>
              <a:t>Next Vascular Social Options</a:t>
            </a:r>
          </a:p>
        </p:txBody>
      </p:sp>
      <p:pic>
        <p:nvPicPr>
          <p:cNvPr id="1026" name="Picture 2" descr="10,000+ Best Restaurant Photos · 100% Free Download · Pexels Stock Photos">
            <a:extLst>
              <a:ext uri="{FF2B5EF4-FFF2-40B4-BE49-F238E27FC236}">
                <a16:creationId xmlns:a16="http://schemas.microsoft.com/office/drawing/2014/main" id="{46FFE473-BE3A-D7B3-EB3D-EB6CBA877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975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-Karting">
            <a:extLst>
              <a:ext uri="{FF2B5EF4-FFF2-40B4-BE49-F238E27FC236}">
                <a16:creationId xmlns:a16="http://schemas.microsoft.com/office/drawing/2014/main" id="{009CECA0-25E0-6F56-68D1-69E35C62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3831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ub Social - Pub Quiz">
            <a:extLst>
              <a:ext uri="{FF2B5EF4-FFF2-40B4-BE49-F238E27FC236}">
                <a16:creationId xmlns:a16="http://schemas.microsoft.com/office/drawing/2014/main" id="{99E6BF8E-1468-7B15-D5B6-98949C39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3923129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y visit the Peak District: Here are 10 reasons to visit in 2023">
            <a:extLst>
              <a:ext uri="{FF2B5EF4-FFF2-40B4-BE49-F238E27FC236}">
                <a16:creationId xmlns:a16="http://schemas.microsoft.com/office/drawing/2014/main" id="{AE87C8AB-5AF9-8811-B8C9-A4C8018C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3854450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310533-4BB8-E015-7073-54C2956F0763}"/>
              </a:ext>
            </a:extLst>
          </p:cNvPr>
          <p:cNvSpPr txBox="1"/>
          <p:nvPr/>
        </p:nvSpPr>
        <p:spPr>
          <a:xfrm>
            <a:off x="4274343" y="5870323"/>
            <a:ext cx="364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Any other suggestions?</a:t>
            </a:r>
          </a:p>
        </p:txBody>
      </p:sp>
    </p:spTree>
    <p:extLst>
      <p:ext uri="{BB962C8B-B14F-4D97-AF65-F5344CB8AC3E}">
        <p14:creationId xmlns:p14="http://schemas.microsoft.com/office/powerpoint/2010/main" val="409446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A40C-E991-FC4F-881D-DC3D86EB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What does it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134E-8990-B94E-ADE3-C329DF688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r>
              <a:rPr lang="en-US" dirty="0"/>
              <a:t>Typically ‘shelf like’ lesion corresponding to a </a:t>
            </a:r>
            <a:r>
              <a:rPr lang="en-US" b="1" dirty="0"/>
              <a:t>single</a:t>
            </a:r>
            <a:r>
              <a:rPr lang="en-US" dirty="0"/>
              <a:t> </a:t>
            </a:r>
            <a:r>
              <a:rPr lang="en-US" b="1" dirty="0"/>
              <a:t>focal</a:t>
            </a:r>
            <a:r>
              <a:rPr lang="en-US" dirty="0"/>
              <a:t> dysplasia.</a:t>
            </a:r>
          </a:p>
          <a:p>
            <a:endParaRPr lang="en-US" dirty="0"/>
          </a:p>
          <a:p>
            <a:r>
              <a:rPr lang="en-US" dirty="0"/>
              <a:t>A ‘small, membrane-like, linear filling defect projecting into the ICA lumen’.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EAA7B-5517-2941-85A4-59A9FA0E7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2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37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D73B5E-6047-9F49-82D9-0E02D8FAA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" r="11073" b="3"/>
          <a:stretch/>
        </p:blipFill>
        <p:spPr>
          <a:xfrm>
            <a:off x="3135603" y="-116913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EF39B5-1CEB-F749-AA0A-D5595AEBA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60" b="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F3AC92-70C4-484E-AE9C-282C12DF5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47" b="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A722CCB-D7E7-6F4C-82AA-85BB5EAA3D96}"/>
              </a:ext>
            </a:extLst>
          </p:cNvPr>
          <p:cNvSpPr txBox="1">
            <a:spLocks/>
          </p:cNvSpPr>
          <p:nvPr/>
        </p:nvSpPr>
        <p:spPr>
          <a:xfrm>
            <a:off x="448056" y="197293"/>
            <a:ext cx="2807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the problem?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A08D7-50CE-F84E-93EC-3CC11D7B0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366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17F7B-A7FD-284E-B7FB-53E03A27837F}"/>
              </a:ext>
            </a:extLst>
          </p:cNvPr>
          <p:cNvSpPr txBox="1"/>
          <p:nvPr/>
        </p:nvSpPr>
        <p:spPr>
          <a:xfrm>
            <a:off x="202264" y="1484152"/>
            <a:ext cx="380865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/>
              <a:t>Stenosis – but unlikely</a:t>
            </a:r>
          </a:p>
          <a:p>
            <a:r>
              <a:rPr lang="en-US" sz="2000" dirty="0"/>
              <a:t>        </a:t>
            </a: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/>
              <a:t>Turbulent/stagnant flow behind the web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30D70E38-D925-2547-8A85-11A336220F22}"/>
              </a:ext>
            </a:extLst>
          </p:cNvPr>
          <p:cNvSpPr/>
          <p:nvPr/>
        </p:nvSpPr>
        <p:spPr>
          <a:xfrm>
            <a:off x="1554842" y="3528657"/>
            <a:ext cx="593635" cy="606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9415C3-7243-0343-800C-BDA92D7FEF3E}"/>
              </a:ext>
            </a:extLst>
          </p:cNvPr>
          <p:cNvGrpSpPr/>
          <p:nvPr/>
        </p:nvGrpSpPr>
        <p:grpSpPr>
          <a:xfrm>
            <a:off x="256540" y="4131389"/>
            <a:ext cx="3190238" cy="2126226"/>
            <a:chOff x="-307599" y="5938189"/>
            <a:chExt cx="3190238" cy="21262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9A91A9-CAEF-A146-86B8-39DDD01BE782}"/>
                </a:ext>
              </a:extLst>
            </p:cNvPr>
            <p:cNvSpPr/>
            <p:nvPr/>
          </p:nvSpPr>
          <p:spPr>
            <a:xfrm>
              <a:off x="-192364" y="5938189"/>
              <a:ext cx="29597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/>
                <a:t>Elevated risk of initial and recurrent ipsilateral stroke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70E7A4-E488-D44B-938D-7C41A4558C05}"/>
                </a:ext>
              </a:extLst>
            </p:cNvPr>
            <p:cNvSpPr txBox="1"/>
            <p:nvPr/>
          </p:nvSpPr>
          <p:spPr>
            <a:xfrm>
              <a:off x="-307599" y="7048752"/>
              <a:ext cx="31902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Even in absence of stenosis and with </a:t>
              </a:r>
              <a:r>
                <a:rPr lang="en-US" sz="2000" dirty="0" err="1"/>
                <a:t>antiplatlet</a:t>
              </a:r>
              <a:r>
                <a:rPr lang="en-US" sz="2000" dirty="0"/>
                <a:t> +/- </a:t>
              </a:r>
              <a:r>
                <a:rPr lang="en-US" sz="2000" dirty="0" err="1"/>
                <a:t>anticoag</a:t>
              </a:r>
              <a:r>
                <a:rPr lang="en-US" sz="2000" dirty="0"/>
                <a:t> treatment!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8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75E303-7C8B-4D48-9CB7-0AA98B5F0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923"/>
            <a:ext cx="10515600" cy="1325563"/>
          </a:xfrm>
        </p:spPr>
        <p:txBody>
          <a:bodyPr/>
          <a:lstStyle/>
          <a:p>
            <a:r>
              <a:rPr lang="en-US" dirty="0"/>
              <a:t>Treatment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05865-DA44-574E-AD6C-C4D749BAC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474"/>
          <a:stretch/>
        </p:blipFill>
        <p:spPr>
          <a:xfrm>
            <a:off x="814137" y="1229074"/>
            <a:ext cx="4851151" cy="2544428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8A8AF-B893-0642-8843-9AC08CDDB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55" y="3962871"/>
            <a:ext cx="3013113" cy="287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B4BCB7-475E-C944-ABCB-35DEDA5ED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201" y="233823"/>
            <a:ext cx="4962357" cy="2791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A366B-9F20-F84F-872D-04F90F19E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127" y="3206667"/>
            <a:ext cx="3422503" cy="357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CD76-A89F-9145-A922-3802CFE51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47" y="367361"/>
            <a:ext cx="10515600" cy="1325563"/>
          </a:xfrm>
        </p:spPr>
        <p:txBody>
          <a:bodyPr/>
          <a:lstStyle/>
          <a:p>
            <a:r>
              <a:rPr lang="en-US" dirty="0"/>
              <a:t>Differential diagnoses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5B7F0E-6EEB-7248-95D4-9D69A59878A6}"/>
              </a:ext>
            </a:extLst>
          </p:cNvPr>
          <p:cNvSpPr txBox="1"/>
          <p:nvPr/>
        </p:nvSpPr>
        <p:spPr>
          <a:xfrm>
            <a:off x="325647" y="1195302"/>
            <a:ext cx="32284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Atherosclerosis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05A2B-C7C3-9843-B789-CB6F25C7C8B0}"/>
              </a:ext>
            </a:extLst>
          </p:cNvPr>
          <p:cNvSpPr txBox="1"/>
          <p:nvPr/>
        </p:nvSpPr>
        <p:spPr>
          <a:xfrm>
            <a:off x="292419" y="4989364"/>
            <a:ext cx="59142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Webs may have ‘hypoechoic edging on the </a:t>
            </a:r>
          </a:p>
          <a:p>
            <a:r>
              <a:rPr lang="en-US" sz="2000" dirty="0"/>
              <a:t>      lower side’ – ?intima and blood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4328C4-5C00-4B4B-B647-329FFB610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0" t="10001" r="5694" b="37460"/>
          <a:stretch/>
        </p:blipFill>
        <p:spPr>
          <a:xfrm>
            <a:off x="5464575" y="4886576"/>
            <a:ext cx="2819889" cy="1924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75F5F4-E4A2-DE4F-A1B3-7FFA217BD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63" r="14624" b="14169"/>
          <a:stretch/>
        </p:blipFill>
        <p:spPr>
          <a:xfrm>
            <a:off x="8902699" y="4886576"/>
            <a:ext cx="2702840" cy="19485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F76ACA-D623-6849-9D06-30FA26D70864}"/>
              </a:ext>
            </a:extLst>
          </p:cNvPr>
          <p:cNvGrpSpPr/>
          <p:nvPr/>
        </p:nvGrpSpPr>
        <p:grpSpPr>
          <a:xfrm>
            <a:off x="292419" y="565437"/>
            <a:ext cx="11670579" cy="2204750"/>
            <a:chOff x="-4823603" y="2049638"/>
            <a:chExt cx="11670579" cy="2204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677ED6-945F-7643-8818-766188FEA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5533" b="478"/>
            <a:stretch/>
          </p:blipFill>
          <p:spPr>
            <a:xfrm>
              <a:off x="233468" y="2300929"/>
              <a:ext cx="2338089" cy="19534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6D1611-3303-2F4A-A58F-E0978A16E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965" t="49568" r="2371"/>
            <a:stretch/>
          </p:blipFill>
          <p:spPr>
            <a:xfrm>
              <a:off x="3972155" y="2049638"/>
              <a:ext cx="2874821" cy="220475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59A3501-C86E-6840-B94E-F8AE067343E0}"/>
                </a:ext>
              </a:extLst>
            </p:cNvPr>
            <p:cNvSpPr/>
            <p:nvPr/>
          </p:nvSpPr>
          <p:spPr>
            <a:xfrm>
              <a:off x="-4823603" y="3505517"/>
              <a:ext cx="28844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Typically more echogenic.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31E193-4234-FD43-B59A-88B478F65C60}"/>
              </a:ext>
            </a:extLst>
          </p:cNvPr>
          <p:cNvGrpSpPr/>
          <p:nvPr/>
        </p:nvGrpSpPr>
        <p:grpSpPr>
          <a:xfrm>
            <a:off x="325647" y="2985533"/>
            <a:ext cx="11529176" cy="1714577"/>
            <a:chOff x="325647" y="2985533"/>
            <a:chExt cx="11529176" cy="17145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CE9A40-362D-A047-BF17-25AEB057E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266" t="3454" r="344" b="71966"/>
            <a:stretch/>
          </p:blipFill>
          <p:spPr>
            <a:xfrm>
              <a:off x="9088177" y="2985533"/>
              <a:ext cx="2766646" cy="16856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8A9CDF-4DC9-8B4D-80B2-E86629EEA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100" t="23621" r="15220" b="27348"/>
            <a:stretch/>
          </p:blipFill>
          <p:spPr>
            <a:xfrm>
              <a:off x="5349490" y="3037923"/>
              <a:ext cx="2539257" cy="166218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117CF9-C1FC-0842-9AC8-D2B9FF6B4E09}"/>
                </a:ext>
              </a:extLst>
            </p:cNvPr>
            <p:cNvSpPr/>
            <p:nvPr/>
          </p:nvSpPr>
          <p:spPr>
            <a:xfrm>
              <a:off x="325647" y="3561030"/>
              <a:ext cx="45555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Tends to not have a hyperechoic nidus/spur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85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D85C1-0DC2-F94F-A306-CEBB26376701}"/>
              </a:ext>
            </a:extLst>
          </p:cNvPr>
          <p:cNvSpPr txBox="1"/>
          <p:nvPr/>
        </p:nvSpPr>
        <p:spPr>
          <a:xfrm>
            <a:off x="884154" y="717819"/>
            <a:ext cx="32284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Dissection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559CC-E591-0F48-8924-0E46D19752DC}"/>
              </a:ext>
            </a:extLst>
          </p:cNvPr>
          <p:cNvSpPr txBox="1"/>
          <p:nvPr/>
        </p:nvSpPr>
        <p:spPr>
          <a:xfrm>
            <a:off x="884154" y="1586607"/>
            <a:ext cx="89913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motile whereas webs will not 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Echogenic vs hypoechoic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A4268-F24D-F048-9B14-647F3F50B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195" y="717819"/>
            <a:ext cx="1905000" cy="2191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C9F1B7-E31A-514F-92B6-0BE4692B2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303" y="717819"/>
            <a:ext cx="4063933" cy="2288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0932B-9DEA-614E-A0A5-B704036C2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65" t="49568" r="2371"/>
          <a:stretch/>
        </p:blipFill>
        <p:spPr>
          <a:xfrm>
            <a:off x="6685892" y="3382518"/>
            <a:ext cx="2874821" cy="22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EEAF0-4C3A-A640-817D-403FF47C7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if you suspect a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84F7E-AC99-5C44-AE02-72D16D497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report!</a:t>
            </a:r>
          </a:p>
        </p:txBody>
      </p:sp>
    </p:spTree>
    <p:extLst>
      <p:ext uri="{BB962C8B-B14F-4D97-AF65-F5344CB8AC3E}">
        <p14:creationId xmlns:p14="http://schemas.microsoft.com/office/powerpoint/2010/main" val="285782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371</TotalTime>
  <Words>1209</Words>
  <Application>Microsoft Office PowerPoint</Application>
  <PresentationFormat>Widescreen</PresentationFormat>
  <Paragraphs>176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Trebuchet MS</vt:lpstr>
      <vt:lpstr>Wingdings 3</vt:lpstr>
      <vt:lpstr>Facet</vt:lpstr>
      <vt:lpstr>Vascular meeting</vt:lpstr>
      <vt:lpstr>PowerPoint Presentation</vt:lpstr>
      <vt:lpstr>What is it?</vt:lpstr>
      <vt:lpstr>What does it look like?</vt:lpstr>
      <vt:lpstr>PowerPoint Presentation</vt:lpstr>
      <vt:lpstr>Treatment</vt:lpstr>
      <vt:lpstr>Differential diagnoses</vt:lpstr>
      <vt:lpstr>PowerPoint Presentation</vt:lpstr>
      <vt:lpstr>What to do if you suspect a web</vt:lpstr>
      <vt:lpstr>NAASP</vt:lpstr>
      <vt:lpstr>Schedules</vt:lpstr>
      <vt:lpstr>PowerPoint Presentation</vt:lpstr>
      <vt:lpstr>Schedules</vt:lpstr>
      <vt:lpstr>Schedules</vt:lpstr>
      <vt:lpstr>Vetting</vt:lpstr>
      <vt:lpstr>Vetting</vt:lpstr>
      <vt:lpstr>Audits </vt:lpstr>
      <vt:lpstr>Current audit themes</vt:lpstr>
      <vt:lpstr>Current audit system</vt:lpstr>
      <vt:lpstr>PowerPoint Presentation</vt:lpstr>
      <vt:lpstr>New audit system</vt:lpstr>
      <vt:lpstr>New audit system</vt:lpstr>
      <vt:lpstr>New audit system</vt:lpstr>
      <vt:lpstr>New audit system</vt:lpstr>
      <vt:lpstr>PowerPoint Presentation</vt:lpstr>
      <vt:lpstr>Machine trials </vt:lpstr>
      <vt:lpstr>Machine trials </vt:lpstr>
      <vt:lpstr>Alannah Pre-CABG carotid duplex</vt:lpstr>
      <vt:lpstr>Pre-CABG carotid duplexes</vt:lpstr>
      <vt:lpstr>Pre-CABG carotid duplexes – currently </vt:lpstr>
      <vt:lpstr>Next Vascular Social Options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Audits</dc:title>
  <dc:creator>Heulwen Gilbert</dc:creator>
  <cp:lastModifiedBy>GILBERT, Heulwen (UNIVERSITY HOSPITALS OF DERBY AND BURTON NHS FOUNDATION TRUST)</cp:lastModifiedBy>
  <cp:revision>15</cp:revision>
  <dcterms:created xsi:type="dcterms:W3CDTF">2023-01-17T15:46:56Z</dcterms:created>
  <dcterms:modified xsi:type="dcterms:W3CDTF">2023-02-01T08:54:16Z</dcterms:modified>
</cp:coreProperties>
</file>